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76" r:id="rId3"/>
    <p:sldId id="477" r:id="rId4"/>
    <p:sldId id="470" r:id="rId5"/>
    <p:sldId id="480" r:id="rId6"/>
    <p:sldId id="481" r:id="rId7"/>
    <p:sldId id="482" r:id="rId8"/>
    <p:sldId id="483" r:id="rId9"/>
    <p:sldId id="474" r:id="rId10"/>
    <p:sldId id="475" r:id="rId11"/>
    <p:sldId id="488" r:id="rId12"/>
    <p:sldId id="484" r:id="rId13"/>
    <p:sldId id="468" r:id="rId14"/>
    <p:sldId id="443" r:id="rId15"/>
    <p:sldId id="461" r:id="rId16"/>
    <p:sldId id="462" r:id="rId17"/>
    <p:sldId id="463" r:id="rId18"/>
    <p:sldId id="464" r:id="rId19"/>
    <p:sldId id="465" r:id="rId20"/>
    <p:sldId id="466" r:id="rId21"/>
    <p:sldId id="405" r:id="rId22"/>
    <p:sldId id="440" r:id="rId23"/>
    <p:sldId id="467"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40" autoAdjust="0"/>
    <p:restoredTop sz="99548" autoAdjust="0"/>
  </p:normalViewPr>
  <p:slideViewPr>
    <p:cSldViewPr>
      <p:cViewPr varScale="1">
        <p:scale>
          <a:sx n="76" d="100"/>
          <a:sy n="76" d="100"/>
        </p:scale>
        <p:origin x="90" y="4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813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
        <p:nvSpPr>
          <p:cNvPr id="1029" name="Rectangle 5"/>
          <p:cNvSpPr>
            <a:spLocks noGrp="1" noChangeArrowheads="1"/>
          </p:cNvSpPr>
          <p:nvPr>
            <p:ph type="ftr" sz="quarter" idx="3"/>
          </p:nvPr>
        </p:nvSpPr>
        <p:spPr bwMode="auto">
          <a:xfrm>
            <a:off x="6737340" y="6475413"/>
            <a:ext cx="1806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Jayh</a:t>
            </a:r>
            <a:r>
              <a:rPr lang="en-US" altLang="ko-KR" dirty="0" smtClean="0"/>
              <a:t> H. Park,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802.11-16/0627r0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dirty="0" smtClean="0"/>
              <a:t>May 2016</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ROM Recovery Rules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2016-05-16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graphicFrame>
        <p:nvGraphicFramePr>
          <p:cNvPr id="10" name="Table 12"/>
          <p:cNvGraphicFramePr>
            <a:graphicFrameLocks noGrp="1"/>
          </p:cNvGraphicFramePr>
          <p:nvPr>
            <p:extLst>
              <p:ext uri="{D42A27DB-BD31-4B8C-83A1-F6EECF244321}">
                <p14:modId xmlns:p14="http://schemas.microsoft.com/office/powerpoint/2010/main" val="3300584506"/>
              </p:ext>
            </p:extLst>
          </p:nvPr>
        </p:nvGraphicFramePr>
        <p:xfrm>
          <a:off x="618164" y="2895600"/>
          <a:ext cx="7740000" cy="2971800"/>
        </p:xfrm>
        <a:graphic>
          <a:graphicData uri="http://schemas.openxmlformats.org/drawingml/2006/table">
            <a:tbl>
              <a:tblPr/>
              <a:tblGrid>
                <a:gridCol w="1548000"/>
                <a:gridCol w="1222275"/>
                <a:gridCol w="1710865"/>
                <a:gridCol w="1385135"/>
                <a:gridCol w="1873725"/>
              </a:tblGrid>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Jayh</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hyunhee</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hyunh.park@lge.com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HanGyu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0D594383-EF60-4594-8C95-1ED47D409595}" type="slidenum">
              <a:rPr lang="en-US" altLang="ko-KR" sz="1200" b="0">
                <a:cs typeface="Arial" panose="020B0604020202020204" pitchFamily="34" charset="0"/>
              </a:rPr>
              <a:pPr>
                <a:spcBef>
                  <a:spcPct val="0"/>
                </a:spcBef>
                <a:buFontTx/>
                <a:buNone/>
              </a:pPr>
              <a:t>10</a:t>
            </a:fld>
            <a:endParaRPr lang="en-US" altLang="ko-KR" sz="1200" b="0">
              <a:cs typeface="Arial" panose="020B0604020202020204" pitchFamily="34" charset="0"/>
            </a:endParaRPr>
          </a:p>
        </p:txBody>
      </p:sp>
      <p:sp>
        <p:nvSpPr>
          <p:cNvPr id="11268" name="标题 18"/>
          <p:cNvSpPr>
            <a:spLocks noGrp="1"/>
          </p:cNvSpPr>
          <p:nvPr>
            <p:ph type="title"/>
          </p:nvPr>
        </p:nvSpPr>
        <p:spPr>
          <a:xfrm>
            <a:off x="685800" y="762000"/>
            <a:ext cx="7772400" cy="228600"/>
          </a:xfrm>
        </p:spPr>
        <p:txBody>
          <a:bodyPr/>
          <a:lstStyle/>
          <a:p>
            <a:pPr algn="l"/>
            <a:r>
              <a:rPr lang="en-US" altLang="zh-CN" sz="2000" smtClean="0">
                <a:ea typeface="宋体" panose="02010600030101010101" pitchFamily="2" charset="-122"/>
              </a:rPr>
              <a:t>Authors (continued)</a:t>
            </a:r>
            <a:endParaRPr lang="zh-CN" altLang="en-US" sz="2000" smtClean="0">
              <a:ea typeface="宋体" panose="02010600030101010101" pitchFamily="2" charset="-122"/>
            </a:endParaRPr>
          </a:p>
        </p:txBody>
      </p:sp>
      <p:graphicFrame>
        <p:nvGraphicFramePr>
          <p:cNvPr id="7" name="Table 12"/>
          <p:cNvGraphicFramePr>
            <a:graphicFrameLocks noGrp="1"/>
          </p:cNvGraphicFramePr>
          <p:nvPr>
            <p:extLst>
              <p:ext uri="{D42A27DB-BD31-4B8C-83A1-F6EECF244321}">
                <p14:modId xmlns:p14="http://schemas.microsoft.com/office/powerpoint/2010/main" val="3785243002"/>
              </p:ext>
            </p:extLst>
          </p:nvPr>
        </p:nvGraphicFramePr>
        <p:xfrm>
          <a:off x="681518" y="1214348"/>
          <a:ext cx="7740001" cy="1681165"/>
        </p:xfrm>
        <a:graphic>
          <a:graphicData uri="http://schemas.openxmlformats.org/drawingml/2006/table">
            <a:tbl>
              <a:tblPr firstRow="1" bandRow="1">
                <a:tableStyleId>{F5AB1C69-6EDB-4FF4-983F-18BD219EF322}</a:tableStyleId>
              </a:tblPr>
              <a:tblGrid>
                <a:gridCol w="1548001"/>
                <a:gridCol w="1238400"/>
                <a:gridCol w="1702800"/>
                <a:gridCol w="1393200"/>
                <a:gridCol w="1857600"/>
              </a:tblGrid>
              <a:tr h="274358">
                <a:tc>
                  <a:txBody>
                    <a:bodyPr/>
                    <a:lstStyle/>
                    <a:p>
                      <a:pPr algn="ctr"/>
                      <a:r>
                        <a:rPr lang="en-US" sz="1200" dirty="0" smtClean="0">
                          <a:solidFill>
                            <a:schemeClr val="tx1"/>
                          </a:solidFill>
                        </a:rPr>
                        <a:t>Name</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Yuichi Morioka</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spcAft>
                          <a:spcPts val="0"/>
                        </a:spcAft>
                      </a:pPr>
                      <a:r>
                        <a:rPr lang="en-US" sz="1100" b="0" i="0" u="none" strike="noStrike" kern="1200" dirty="0" smtClean="0">
                          <a:solidFill>
                            <a:srgbClr val="000000"/>
                          </a:solidFill>
                          <a:latin typeface="+mn-lt"/>
                          <a:ea typeface="+mn-ea"/>
                          <a:cs typeface="+mn-cs"/>
                        </a:rPr>
                        <a:t>Sony Corporation</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spcAft>
                          <a:spcPts val="0"/>
                        </a:spcAft>
                      </a:pPr>
                      <a:r>
                        <a:rPr lang="fi-FI" altLang="ja-JP" sz="1000" b="0" i="0" kern="1200" dirty="0" smtClean="0">
                          <a:solidFill>
                            <a:schemeClr val="dk1"/>
                          </a:solidFill>
                          <a:effectLst/>
                          <a:latin typeface="+mn-lt"/>
                          <a:ea typeface="+mn-ea"/>
                          <a:cs typeface="Times New Roman" panose="02020603050405020304" pitchFamily="18" charset="0"/>
                        </a:rPr>
                        <a:t>1-7-1 Konan </a:t>
                      </a:r>
                      <a:r>
                        <a:rPr lang="fi-FI" altLang="ja-JP" sz="1000" dirty="0" smtClean="0">
                          <a:latin typeface="+mn-lt"/>
                          <a:cs typeface="Times New Roman" panose="02020603050405020304" pitchFamily="18" charset="0"/>
                        </a:rPr>
                        <a:t/>
                      </a:r>
                      <a:br>
                        <a:rPr lang="fi-FI" altLang="ja-JP" sz="1000" dirty="0" smtClean="0">
                          <a:latin typeface="+mn-lt"/>
                          <a:cs typeface="Times New Roman" panose="02020603050405020304" pitchFamily="18" charset="0"/>
                        </a:rPr>
                      </a:br>
                      <a:r>
                        <a:rPr lang="fi-FI" altLang="ja-JP" sz="1000" b="0" i="0" kern="1200" dirty="0" smtClean="0">
                          <a:solidFill>
                            <a:schemeClr val="dk1"/>
                          </a:solidFill>
                          <a:effectLst/>
                          <a:latin typeface="+mn-lt"/>
                          <a:ea typeface="+mn-ea"/>
                          <a:cs typeface="Times New Roman" panose="02020603050405020304" pitchFamily="18" charset="0"/>
                        </a:rPr>
                        <a:t>Minato-ku, Tokyo 108-0075, Japan </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yuichi.Morioka@jp.sony.com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Masahito Mori</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masahito.Mori@jp.sony.com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Yusuke Tanaka</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yusukeC.Tanaka@jp.sony.com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43">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Kazuyuki Sakoda</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kazuyuki.Sakoda@am.sony.com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William Carney</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mn-lt"/>
                          <a:ea typeface="ＭＳ 明朝"/>
                          <a:cs typeface="Times New Roman" panose="02020603050405020304" pitchFamily="18" charset="0"/>
                        </a:rPr>
                        <a:t> </a:t>
                      </a:r>
                      <a:endParaRPr lang="ja-JP" sz="11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a:effectLst/>
                          <a:latin typeface="+mn-lt"/>
                          <a:ea typeface="ＭＳ 明朝"/>
                          <a:cs typeface="Times New Roman" panose="02020603050405020304" pitchFamily="18" charset="0"/>
                        </a:rPr>
                        <a:t>w</a:t>
                      </a:r>
                      <a:r>
                        <a:rPr lang="en-US" sz="1000" dirty="0" smtClean="0">
                          <a:effectLst/>
                          <a:latin typeface="+mn-lt"/>
                          <a:ea typeface="ＭＳ 明朝"/>
                          <a:cs typeface="Times New Roman" panose="02020603050405020304" pitchFamily="18" charset="0"/>
                        </a:rPr>
                        <a:t>illiam.Carney@am.sony.com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6"/>
          <p:cNvGraphicFramePr>
            <a:graphicFrameLocks noGrp="1"/>
          </p:cNvGraphicFramePr>
          <p:nvPr>
            <p:extLst>
              <p:ext uri="{D42A27DB-BD31-4B8C-83A1-F6EECF244321}">
                <p14:modId xmlns:p14="http://schemas.microsoft.com/office/powerpoint/2010/main" val="790882104"/>
              </p:ext>
            </p:extLst>
          </p:nvPr>
        </p:nvGraphicFramePr>
        <p:xfrm>
          <a:off x="681518" y="2895601"/>
          <a:ext cx="7740000" cy="1670410"/>
        </p:xfrm>
        <a:graphic>
          <a:graphicData uri="http://schemas.openxmlformats.org/drawingml/2006/table">
            <a:tbl>
              <a:tblPr/>
              <a:tblGrid>
                <a:gridCol w="1547999"/>
                <a:gridCol w="1238400"/>
                <a:gridCol w="1702800"/>
                <a:gridCol w="1393200"/>
                <a:gridCol w="1857601"/>
              </a:tblGrid>
              <a:tr h="238630">
                <a:tc>
                  <a:txBody>
                    <a:bodyPr/>
                    <a:lstStyle/>
                    <a:p>
                      <a:pPr algn="ctr" fontAlgn="ctr"/>
                      <a:r>
                        <a:rPr lang="en-US" sz="1100" b="0" i="0" u="none" strike="noStrike" dirty="0">
                          <a:solidFill>
                            <a:srgbClr val="000000"/>
                          </a:solidFill>
                          <a:latin typeface="+mn-lt"/>
                        </a:rPr>
                        <a:t>Bo Sun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mn-lt"/>
                        </a:rPr>
                        <a:t>ZTE</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000" b="0" i="0" u="none" strike="noStrike" dirty="0">
                          <a:solidFill>
                            <a:srgbClr val="000000"/>
                          </a:solidFill>
                          <a:latin typeface="+mn-lt"/>
                        </a:rPr>
                        <a:t>#9 </a:t>
                      </a:r>
                      <a:r>
                        <a:rPr lang="en-US" sz="1000" b="0" i="0" u="none" strike="noStrike" dirty="0" err="1">
                          <a:solidFill>
                            <a:srgbClr val="000000"/>
                          </a:solidFill>
                          <a:latin typeface="+mn-lt"/>
                        </a:rPr>
                        <a:t>Wuxingduan</a:t>
                      </a:r>
                      <a:r>
                        <a:rPr lang="en-US" sz="1000" b="0" i="0" u="none" strike="noStrike" dirty="0">
                          <a:solidFill>
                            <a:srgbClr val="000000"/>
                          </a:solidFill>
                          <a:latin typeface="+mn-lt"/>
                        </a:rPr>
                        <a:t>, </a:t>
                      </a:r>
                      <a:r>
                        <a:rPr lang="en-US" sz="1000" b="0" i="0" u="none" strike="noStrike" dirty="0" err="1">
                          <a:solidFill>
                            <a:srgbClr val="000000"/>
                          </a:solidFill>
                          <a:latin typeface="+mn-lt"/>
                        </a:rPr>
                        <a:t>Xifeng</a:t>
                      </a:r>
                      <a:r>
                        <a:rPr lang="en-US" sz="1000" b="0" i="0" u="none" strike="noStrike" dirty="0">
                          <a:solidFill>
                            <a:srgbClr val="000000"/>
                          </a:solidFill>
                          <a:latin typeface="+mn-lt"/>
                        </a:rPr>
                        <a:t/>
                      </a:r>
                      <a:br>
                        <a:rPr lang="en-US" sz="1000" b="0" i="0" u="none" strike="noStrike" dirty="0">
                          <a:solidFill>
                            <a:srgbClr val="000000"/>
                          </a:solidFill>
                          <a:latin typeface="+mn-lt"/>
                        </a:rPr>
                      </a:br>
                      <a:r>
                        <a:rPr lang="en-US" sz="1000" b="0" i="0" u="none" strike="noStrike" dirty="0">
                          <a:solidFill>
                            <a:srgbClr val="000000"/>
                          </a:solidFill>
                          <a:latin typeface="+mn-lt"/>
                        </a:rPr>
                        <a:t> Rd., Xi'an, </a:t>
                      </a:r>
                      <a:r>
                        <a:rPr lang="en-US" sz="1000" b="0" i="0" u="none" strike="noStrike" dirty="0" smtClean="0">
                          <a:solidFill>
                            <a:srgbClr val="000000"/>
                          </a:solidFill>
                          <a:latin typeface="+mn-lt"/>
                        </a:rPr>
                        <a:t>China</a:t>
                      </a:r>
                      <a:endParaRPr lang="en-US" sz="1000" b="0" i="0" u="none" strike="noStrike" dirty="0">
                        <a:solidFill>
                          <a:srgbClr val="000000"/>
                        </a:solidFill>
                        <a:latin typeface="+mn-lt"/>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sun.bo1@zte.com.cn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Kaiying</a:t>
                      </a:r>
                      <a:r>
                        <a:rPr lang="en-US" sz="1100" b="0" i="0" u="none" strike="noStrike" dirty="0">
                          <a:solidFill>
                            <a:srgbClr val="000000"/>
                          </a:solidFill>
                          <a:latin typeface="+mn-lt"/>
                        </a:rPr>
                        <a:t> </a:t>
                      </a:r>
                      <a:r>
                        <a:rPr lang="en-US" sz="1100" b="0" i="0" u="none" strike="noStrike" dirty="0" err="1">
                          <a:solidFill>
                            <a:srgbClr val="000000"/>
                          </a:solidFill>
                          <a:latin typeface="+mn-lt"/>
                        </a:rPr>
                        <a:t>Lv</a:t>
                      </a:r>
                      <a:endParaRPr lang="en-US" sz="1100" b="0" i="0" u="none" strike="noStrike" dirty="0">
                        <a:solidFill>
                          <a:srgbClr val="000000"/>
                        </a:solidFill>
                        <a:latin typeface="+mn-lt"/>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lv.kaiying@zte.com.cn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Yonggang</a:t>
                      </a:r>
                      <a:r>
                        <a:rPr lang="en-US" sz="1100" b="0" i="0" u="none" strike="noStrike" dirty="0">
                          <a:solidFill>
                            <a:srgbClr val="000000"/>
                          </a:solidFill>
                          <a:latin typeface="+mn-lt"/>
                        </a:rPr>
                        <a:t> Fang</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yfang@ztetx.com</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Ke</a:t>
                      </a:r>
                      <a:r>
                        <a:rPr lang="en-US" sz="1100" b="0" i="0" u="none" strike="noStrike" dirty="0">
                          <a:solidFill>
                            <a:srgbClr val="000000"/>
                          </a:solidFill>
                          <a:latin typeface="+mn-lt"/>
                        </a:rPr>
                        <a:t> Yao</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yao.ke5@zte.com.cn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Weimin</a:t>
                      </a:r>
                      <a:r>
                        <a:rPr lang="en-US" sz="1100" b="0" i="0" u="none" strike="noStrike" dirty="0">
                          <a:solidFill>
                            <a:srgbClr val="000000"/>
                          </a:solidFill>
                          <a:latin typeface="+mn-lt"/>
                        </a:rPr>
                        <a:t> Xing</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xing.weimin@zte.com.cn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a:solidFill>
                            <a:srgbClr val="000000"/>
                          </a:solidFill>
                          <a:latin typeface="Times New Roman"/>
                        </a:rPr>
                        <a:t>Brian Hart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100" b="0" i="0" u="none" strike="noStrike" dirty="0">
                          <a:solidFill>
                            <a:srgbClr val="000000"/>
                          </a:solidFill>
                          <a:latin typeface="Times New Roman"/>
                        </a:rPr>
                        <a:t>Cisco Systems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dirty="0">
                          <a:solidFill>
                            <a:srgbClr val="000000"/>
                          </a:solidFill>
                          <a:latin typeface="Times New Roman"/>
                        </a:rPr>
                        <a:t>170 W Tasman </a:t>
                      </a:r>
                      <a:r>
                        <a:rPr lang="en-US" sz="1000" b="0" i="0" u="none" strike="noStrike" dirty="0" err="1">
                          <a:solidFill>
                            <a:srgbClr val="000000"/>
                          </a:solidFill>
                          <a:latin typeface="Times New Roman"/>
                        </a:rPr>
                        <a:t>Dr</a:t>
                      </a:r>
                      <a:r>
                        <a:rPr lang="en-US" sz="1000" b="0" i="0" u="none" strike="noStrike" dirty="0">
                          <a:solidFill>
                            <a:srgbClr val="000000"/>
                          </a:solidFill>
                          <a:latin typeface="Times New Roman"/>
                        </a:rPr>
                        <a:t>, San Jose, CA 95134</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Times New Roman"/>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brianh@cisco.com</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a:solidFill>
                            <a:srgbClr val="000000"/>
                          </a:solidFill>
                          <a:latin typeface="Times New Roman"/>
                        </a:rPr>
                        <a:t>Pooya Monajemi</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100" b="0" i="0" u="none" strike="noStrike" dirty="0">
                          <a:solidFill>
                            <a:srgbClr val="000000"/>
                          </a:solidFill>
                          <a:latin typeface="Times New Roman"/>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pmonajem@cisco.com</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표 9"/>
          <p:cNvGraphicFramePr>
            <a:graphicFrameLocks noGrp="1"/>
          </p:cNvGraphicFramePr>
          <p:nvPr>
            <p:extLst>
              <p:ext uri="{D42A27DB-BD31-4B8C-83A1-F6EECF244321}">
                <p14:modId xmlns:p14="http://schemas.microsoft.com/office/powerpoint/2010/main" val="3249749002"/>
              </p:ext>
            </p:extLst>
          </p:nvPr>
        </p:nvGraphicFramePr>
        <p:xfrm>
          <a:off x="678824" y="4568577"/>
          <a:ext cx="7740000" cy="304800"/>
        </p:xfrm>
        <a:graphic>
          <a:graphicData uri="http://schemas.openxmlformats.org/drawingml/2006/table">
            <a:tbl>
              <a:tblPr firstRow="1" bandRow="1">
                <a:tableStyleId>{F5AB1C69-6EDB-4FF4-983F-18BD219EF322}</a:tableStyleId>
              </a:tblPr>
              <a:tblGrid>
                <a:gridCol w="1548000"/>
                <a:gridCol w="1238400"/>
                <a:gridCol w="1702800"/>
                <a:gridCol w="1393200"/>
                <a:gridCol w="1857600"/>
              </a:tblGrid>
              <a:tr h="304800">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Thomas Derham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Orange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i="0" u="none" strike="noStrike" kern="1200" dirty="0">
                          <a:solidFill>
                            <a:srgbClr val="000000"/>
                          </a:solidFill>
                          <a:latin typeface="Times New Roman"/>
                          <a:ea typeface="+mn-ea"/>
                          <a:cs typeface="+mn-cs"/>
                        </a:rPr>
                        <a:t>thomas.derham@orange.com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Date Placeholder 3"/>
          <p:cNvSpPr>
            <a:spLocks noGrp="1"/>
          </p:cNvSpPr>
          <p:nvPr>
            <p:ph type="dt" sz="quarter" idx="10"/>
          </p:nvPr>
        </p:nvSpPr>
        <p:spPr/>
        <p:txBody>
          <a:bodyPr/>
          <a:lstStyle/>
          <a:p>
            <a:pPr>
              <a:defRPr/>
            </a:pPr>
            <a:r>
              <a:rPr lang="en-US" altLang="ko-KR"/>
              <a:t>March 2016</a:t>
            </a:r>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686941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4"/>
          <p:cNvGraphicFramePr>
            <a:graphicFrameLocks noGrp="1"/>
          </p:cNvGraphicFramePr>
          <p:nvPr>
            <p:extLst>
              <p:ext uri="{D42A27DB-BD31-4B8C-83A1-F6EECF244321}">
                <p14:modId xmlns:p14="http://schemas.microsoft.com/office/powerpoint/2010/main" val="107325591"/>
              </p:ext>
            </p:extLst>
          </p:nvPr>
        </p:nvGraphicFramePr>
        <p:xfrm>
          <a:off x="697728" y="2895600"/>
          <a:ext cx="7740000" cy="550904"/>
        </p:xfrm>
        <a:graphic>
          <a:graphicData uri="http://schemas.openxmlformats.org/drawingml/2006/table">
            <a:tbl>
              <a:tblPr firstRow="1" bandRow="1">
                <a:tableStyleId>{F5AB1C69-6EDB-4FF4-983F-18BD219EF322}</a:tableStyleId>
              </a:tblPr>
              <a:tblGrid>
                <a:gridCol w="1536357"/>
                <a:gridCol w="1233748"/>
                <a:gridCol w="1710948"/>
                <a:gridCol w="1305863"/>
                <a:gridCol w="1953084"/>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7"/>
          <p:cNvGraphicFramePr>
            <a:graphicFrameLocks noGrp="1"/>
          </p:cNvGraphicFramePr>
          <p:nvPr>
            <p:extLst>
              <p:ext uri="{D42A27DB-BD31-4B8C-83A1-F6EECF244321}">
                <p14:modId xmlns:p14="http://schemas.microsoft.com/office/powerpoint/2010/main" val="2298117547"/>
              </p:ext>
            </p:extLst>
          </p:nvPr>
        </p:nvGraphicFramePr>
        <p:xfrm>
          <a:off x="696913" y="1207870"/>
          <a:ext cx="7740000" cy="1712540"/>
        </p:xfrm>
        <a:graphic>
          <a:graphicData uri="http://schemas.openxmlformats.org/drawingml/2006/table">
            <a:tbl>
              <a:tblPr firstRow="1" bandRow="1">
                <a:tableStyleId>{F5AB1C69-6EDB-4FF4-983F-18BD219EF322}</a:tableStyleId>
              </a:tblPr>
              <a:tblGrid>
                <a:gridCol w="1548000"/>
                <a:gridCol w="1222105"/>
                <a:gridCol w="1710948"/>
                <a:gridCol w="1305863"/>
                <a:gridCol w="1953084"/>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Minho Cheong</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err="1" smtClean="0">
                          <a:solidFill>
                            <a:srgbClr val="000000"/>
                          </a:solidFill>
                          <a:latin typeface="Times New Roman"/>
                          <a:ea typeface="Times New Roman"/>
                          <a:cs typeface="Arial"/>
                        </a:rPr>
                        <a:t>Newracom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9008 Research Dr.</a:t>
                      </a:r>
                    </a:p>
                    <a:p>
                      <a:pPr marL="0" marR="0" algn="ctr">
                        <a:spcBef>
                          <a:spcPts val="0"/>
                        </a:spcBef>
                        <a:spcAft>
                          <a:spcPts val="0"/>
                        </a:spcAft>
                      </a:pPr>
                      <a:r>
                        <a:rPr lang="en-US" sz="1200" b="0" dirty="0" smtClean="0">
                          <a:solidFill>
                            <a:srgbClr val="000000"/>
                          </a:solidFill>
                          <a:latin typeface="Times New Roman"/>
                          <a:ea typeface="Times New Roman"/>
                          <a:cs typeface="Arial"/>
                        </a:rPr>
                        <a:t>Irvine, CA 92618</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minho.cheong@newracom.com</a:t>
                      </a:r>
                      <a:endParaRPr lang="en-US" sz="11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Reza </a:t>
                      </a:r>
                      <a:r>
                        <a:rPr lang="en-US" sz="1200" b="0" dirty="0" err="1" smtClean="0">
                          <a:latin typeface="Times New Roman"/>
                          <a:ea typeface="Times New Roman"/>
                          <a:cs typeface="Arial"/>
                        </a:rPr>
                        <a:t>Hedayat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reza.hedayat@newracom.com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Young</a:t>
                      </a:r>
                      <a:r>
                        <a:rPr lang="en-US" sz="1200" b="0" baseline="0" dirty="0" smtClean="0">
                          <a:latin typeface="Times New Roman"/>
                          <a:ea typeface="Times New Roman"/>
                          <a:cs typeface="Arial"/>
                        </a:rPr>
                        <a:t> </a:t>
                      </a:r>
                      <a:r>
                        <a:rPr lang="en-US" sz="1200" b="0" dirty="0" err="1" smtClean="0">
                          <a:latin typeface="Times New Roman"/>
                          <a:ea typeface="Times New Roman"/>
                          <a:cs typeface="Arial"/>
                        </a:rPr>
                        <a:t>Hoon</a:t>
                      </a:r>
                      <a:r>
                        <a:rPr lang="en-US" sz="1200" b="0" baseline="0" dirty="0" smtClean="0">
                          <a:latin typeface="Times New Roman"/>
                          <a:ea typeface="Times New Roman"/>
                          <a:cs typeface="Arial"/>
                        </a:rPr>
                        <a:t> Kwon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b="0" dirty="0" smtClean="0">
                          <a:solidFill>
                            <a:schemeClr val="tx1"/>
                          </a:solidFill>
                          <a:latin typeface="+mn-lt"/>
                          <a:ea typeface="Times New Roman"/>
                          <a:cs typeface="Arial"/>
                        </a:rPr>
                        <a:t>younghoon.kwon@newracom.com</a:t>
                      </a:r>
                      <a:endParaRPr lang="en-US" altLang="ja-JP"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Yongho Seok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yongho.seok@newracom.com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Daewon Lee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daewon.lee@newracom.com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Yujin</a:t>
                      </a:r>
                      <a:r>
                        <a:rPr lang="en-US" sz="1200" dirty="0" smtClean="0">
                          <a:latin typeface="Times New Roman"/>
                          <a:ea typeface="Times New Roman"/>
                          <a:cs typeface="Arial"/>
                        </a:rPr>
                        <a:t> Noh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yujin.noh@newracom.com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28655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オブジェクト 6"/>
          <p:cNvGraphicFramePr>
            <a:graphicFrameLocks noChangeAspect="1"/>
          </p:cNvGraphicFramePr>
          <p:nvPr>
            <p:extLst>
              <p:ext uri="{D42A27DB-BD31-4B8C-83A1-F6EECF244321}">
                <p14:modId xmlns:p14="http://schemas.microsoft.com/office/powerpoint/2010/main" val="985190161"/>
              </p:ext>
            </p:extLst>
          </p:nvPr>
        </p:nvGraphicFramePr>
        <p:xfrm>
          <a:off x="621957" y="1207870"/>
          <a:ext cx="7823886" cy="3633788"/>
        </p:xfrm>
        <a:graphic>
          <a:graphicData uri="http://schemas.openxmlformats.org/presentationml/2006/ole">
            <mc:AlternateContent xmlns:mc="http://schemas.openxmlformats.org/markup-compatibility/2006">
              <mc:Choice xmlns:v="urn:schemas-microsoft-com:vml" Requires="v">
                <p:oleObj spid="_x0000_s1028" name="Document" r:id="rId3" imgW="9344962" imgH="4994491" progId="Word.Document.8">
                  <p:embed/>
                </p:oleObj>
              </mc:Choice>
              <mc:Fallback>
                <p:oleObj name="Document" r:id="rId3" imgW="9344962" imgH="499449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957" y="1207870"/>
                        <a:ext cx="7823886" cy="3633788"/>
                      </a:xfrm>
                      <a:prstGeom prst="rect">
                        <a:avLst/>
                      </a:prstGeom>
                      <a:noFill/>
                      <a:extLst/>
                    </p:spPr>
                  </p:pic>
                </p:oleObj>
              </mc:Fallback>
            </mc:AlternateContent>
          </a:graphicData>
        </a:graphic>
      </p:graphicFrame>
    </p:spTree>
    <p:extLst>
      <p:ext uri="{BB962C8B-B14F-4D97-AF65-F5344CB8AC3E}">
        <p14:creationId xmlns:p14="http://schemas.microsoft.com/office/powerpoint/2010/main" val="670995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Introduction</a:t>
            </a:r>
            <a:endParaRPr lang="ko-KR" altLang="en-US"/>
          </a:p>
        </p:txBody>
      </p:sp>
      <p:sp>
        <p:nvSpPr>
          <p:cNvPr id="3" name="내용 개체 틀 2"/>
          <p:cNvSpPr>
            <a:spLocks noGrp="1"/>
          </p:cNvSpPr>
          <p:nvPr>
            <p:ph idx="1"/>
          </p:nvPr>
        </p:nvSpPr>
        <p:spPr/>
        <p:txBody>
          <a:bodyPr/>
          <a:lstStyle/>
          <a:p>
            <a:r>
              <a:rPr lang="en-US" altLang="ko-KR" sz="2000" dirty="0"/>
              <a:t>An HE STA may request </a:t>
            </a:r>
            <a:r>
              <a:rPr lang="en-US" altLang="ko-KR" sz="2000" dirty="0" smtClean="0"/>
              <a:t>to change of its Rx Operating mode values </a:t>
            </a:r>
            <a:r>
              <a:rPr lang="en-US" altLang="ko-KR" sz="2000" dirty="0"/>
              <a:t>(i.e., Rx NSS and Rx BW) </a:t>
            </a:r>
            <a:r>
              <a:rPr lang="en-US" altLang="ko-KR" sz="2000" dirty="0" smtClean="0"/>
              <a:t>by using ROMI parameters in the HT control field of the MAC Header of the MPDU</a:t>
            </a:r>
            <a:endParaRPr lang="en-US" altLang="ko-KR" sz="2000" dirty="0"/>
          </a:p>
          <a:p>
            <a:r>
              <a:rPr lang="en-US" altLang="ko-KR" sz="2000" dirty="0"/>
              <a:t>The HE STA can </a:t>
            </a:r>
            <a:r>
              <a:rPr lang="en-US" altLang="ko-KR" sz="2000" dirty="0" smtClean="0"/>
              <a:t>changes </a:t>
            </a:r>
            <a:r>
              <a:rPr lang="en-US" altLang="ko-KR" sz="2000" dirty="0"/>
              <a:t>its ROM after receiving ACK/BA </a:t>
            </a:r>
            <a:r>
              <a:rPr lang="en-US" altLang="ko-KR" sz="2000" dirty="0" smtClean="0"/>
              <a:t>to frame containing new ROMI parameters </a:t>
            </a:r>
          </a:p>
          <a:p>
            <a:r>
              <a:rPr lang="en-US" altLang="ko-KR" sz="2000" dirty="0" smtClean="0"/>
              <a:t>If </a:t>
            </a:r>
            <a:r>
              <a:rPr lang="en-US" altLang="ko-KR" sz="2000" dirty="0"/>
              <a:t>the HE STA fails to receive the corresponding ACK/BA from the AP, it could not change its ROM even if the AP sent the ACK/BA</a:t>
            </a:r>
          </a:p>
          <a:p>
            <a:endParaRPr lang="en-US" altLang="ko-KR" sz="2000" dirty="0"/>
          </a:p>
          <a:p>
            <a:r>
              <a:rPr lang="en-US" altLang="ko-KR" sz="2000" dirty="0"/>
              <a:t>The Contribution addresses the </a:t>
            </a:r>
            <a:r>
              <a:rPr lang="en-US" altLang="ko-KR" sz="2000" dirty="0" smtClean="0"/>
              <a:t>failure of acknowledgement reception when new ROMI parameters are signaled</a:t>
            </a:r>
            <a:endParaRPr lang="en-US" altLang="ko-KR" sz="2000" dirty="0"/>
          </a:p>
          <a:p>
            <a:endParaRPr lang="ko-KR" altLang="en-US" sz="2000" dirty="0"/>
          </a:p>
        </p:txBody>
      </p:sp>
      <p:sp>
        <p:nvSpPr>
          <p:cNvPr id="4" name="날짜 개체 틀 3"/>
          <p:cNvSpPr>
            <a:spLocks noGrp="1"/>
          </p:cNvSpPr>
          <p:nvPr>
            <p:ph type="dt" sz="half" idx="10"/>
          </p:nvPr>
        </p:nvSpPr>
        <p:spPr/>
        <p:txBody>
          <a:bodyPr/>
          <a:lstStyle/>
          <a:p>
            <a:pPr>
              <a:defRPr/>
            </a:pPr>
            <a:r>
              <a:rPr lang="en-US" dirty="0"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4279854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Recap, Receiving Operating Mode</a:t>
            </a:r>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10" name="내용 개체 틀 2"/>
          <p:cNvSpPr txBox="1">
            <a:spLocks/>
          </p:cNvSpPr>
          <p:nvPr/>
        </p:nvSpPr>
        <p:spPr bwMode="auto">
          <a:xfrm>
            <a:off x="6858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Tx/>
              <a:buChar char="•"/>
            </a:pPr>
            <a:r>
              <a:rPr lang="en-US" altLang="ko-KR" b="1" dirty="0"/>
              <a:t>In 11ax SFD [1]:</a:t>
            </a:r>
          </a:p>
          <a:p>
            <a:pPr lvl="1"/>
            <a:r>
              <a:rPr lang="en-GB" altLang="ko-KR" sz="1800" dirty="0"/>
              <a:t>The spec shall define a mechanism for a transmitting STA to indicate its RX operating mode, (i.e., Rx NSS, Rx channel width) in a transmitted DATA type MAC header, so that the responding STA shall not transmit a subsequent PPDU using an NSS or channel width value not indicated as supported in the RX operating mode of the transmitting STA. The responding STA shall not adopt the new NSS and BW until a time TBD.</a:t>
            </a:r>
          </a:p>
        </p:txBody>
      </p:sp>
      <p:grpSp>
        <p:nvGrpSpPr>
          <p:cNvPr id="11" name="그룹 10"/>
          <p:cNvGrpSpPr/>
          <p:nvPr/>
        </p:nvGrpSpPr>
        <p:grpSpPr>
          <a:xfrm>
            <a:off x="408525" y="3964257"/>
            <a:ext cx="8465985" cy="2508917"/>
            <a:chOff x="408525" y="3964257"/>
            <a:chExt cx="8465985" cy="2508917"/>
          </a:xfrm>
        </p:grpSpPr>
        <p:grpSp>
          <p:nvGrpSpPr>
            <p:cNvPr id="12" name="그룹 11"/>
            <p:cNvGrpSpPr/>
            <p:nvPr/>
          </p:nvGrpSpPr>
          <p:grpSpPr>
            <a:xfrm>
              <a:off x="408525" y="3964257"/>
              <a:ext cx="8465985" cy="2508917"/>
              <a:chOff x="297015" y="3897351"/>
              <a:chExt cx="8465985" cy="2508917"/>
            </a:xfrm>
          </p:grpSpPr>
          <p:sp>
            <p:nvSpPr>
              <p:cNvPr id="17" name="직사각형 16"/>
              <p:cNvSpPr/>
              <p:nvPr/>
            </p:nvSpPr>
            <p:spPr>
              <a:xfrm>
                <a:off x="1513097" y="4898221"/>
                <a:ext cx="972474" cy="327047"/>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DATA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18" name="직사각형 17"/>
              <p:cNvSpPr/>
              <p:nvPr/>
            </p:nvSpPr>
            <p:spPr>
              <a:xfrm>
                <a:off x="2660617" y="4529248"/>
                <a:ext cx="447338" cy="346350"/>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BA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19" name="TextBox 18"/>
              <p:cNvSpPr txBox="1"/>
              <p:nvPr/>
            </p:nvSpPr>
            <p:spPr>
              <a:xfrm>
                <a:off x="762000" y="4589721"/>
                <a:ext cx="389850" cy="276999"/>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20" name="TextBox 19"/>
              <p:cNvSpPr txBox="1"/>
              <p:nvPr/>
            </p:nvSpPr>
            <p:spPr>
              <a:xfrm>
                <a:off x="781760" y="4898221"/>
                <a:ext cx="471411" cy="276999"/>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21" name="직선 연결선 20"/>
              <p:cNvCxnSpPr/>
              <p:nvPr/>
            </p:nvCxnSpPr>
            <p:spPr>
              <a:xfrm>
                <a:off x="1493648" y="4893965"/>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2" name="직선 연결선 21"/>
              <p:cNvCxnSpPr/>
              <p:nvPr/>
            </p:nvCxnSpPr>
            <p:spPr>
              <a:xfrm>
                <a:off x="3298483" y="4893965"/>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3956921" y="4893965"/>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8013847" y="4893965"/>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862841" y="5102503"/>
                <a:ext cx="1578825" cy="415498"/>
              </a:xfrm>
              <a:prstGeom prst="rect">
                <a:avLst/>
              </a:prstGeom>
              <a:noFill/>
            </p:spPr>
            <p:txBody>
              <a:bodyPr wrap="square" rtlCol="0">
                <a:spAutoFit/>
              </a:bodyPr>
              <a:lstStyle/>
              <a:p>
                <a:pPr algn="ctr"/>
                <a:r>
                  <a:rPr lang="en-US" altLang="ko-KR" sz="1050" b="1" i="1" dirty="0" smtClean="0">
                    <a:latin typeface="+mn-lt"/>
                    <a:ea typeface="맑은 고딕" panose="020B0503020000020004" pitchFamily="50" charset="-127"/>
                    <a:cs typeface="Calibri" panose="020F0502020204030204" pitchFamily="34" charset="0"/>
                  </a:rPr>
                  <a:t>Outage </a:t>
                </a:r>
                <a:br>
                  <a:rPr lang="en-US" altLang="ko-KR" sz="1050" b="1" i="1" dirty="0" smtClean="0">
                    <a:latin typeface="+mn-lt"/>
                    <a:ea typeface="맑은 고딕" panose="020B0503020000020004" pitchFamily="50" charset="-127"/>
                    <a:cs typeface="Calibri" panose="020F0502020204030204" pitchFamily="34" charset="0"/>
                  </a:rPr>
                </a:br>
                <a:r>
                  <a:rPr lang="en-US" altLang="ko-KR" sz="1050" b="1" i="1" dirty="0" smtClean="0">
                    <a:latin typeface="+mn-lt"/>
                    <a:ea typeface="맑은 고딕" panose="020B0503020000020004" pitchFamily="50" charset="-127"/>
                    <a:cs typeface="Calibri" panose="020F0502020204030204" pitchFamily="34" charset="0"/>
                  </a:rPr>
                  <a:t>Delay</a:t>
                </a:r>
                <a:endParaRPr lang="ko-KR" altLang="en-US" sz="1050" b="1" i="1">
                  <a:latin typeface="+mn-lt"/>
                  <a:ea typeface="맑은 고딕" panose="020B0503020000020004" pitchFamily="50" charset="-127"/>
                  <a:cs typeface="Calibri" panose="020F0502020204030204" pitchFamily="34" charset="0"/>
                </a:endParaRPr>
              </a:p>
            </p:txBody>
          </p:sp>
          <p:sp>
            <p:nvSpPr>
              <p:cNvPr id="26" name="TextBox 25"/>
              <p:cNvSpPr txBox="1"/>
              <p:nvPr/>
            </p:nvSpPr>
            <p:spPr>
              <a:xfrm>
                <a:off x="5223949" y="5571653"/>
                <a:ext cx="1540806" cy="276999"/>
              </a:xfrm>
              <a:prstGeom prst="rect">
                <a:avLst/>
              </a:prstGeom>
              <a:noFill/>
            </p:spPr>
            <p:txBody>
              <a:bodyPr wrap="none" rtlCol="0">
                <a:spAutoFit/>
              </a:bodyPr>
              <a:lstStyle/>
              <a:p>
                <a:pPr algn="ctr"/>
                <a:r>
                  <a:rPr lang="en-US" altLang="ko-KR" sz="1200" b="1" dirty="0" smtClean="0">
                    <a:latin typeface="+mn-lt"/>
                    <a:ea typeface="맑은 고딕" panose="020B0503020000020004" pitchFamily="50" charset="-127"/>
                    <a:cs typeface="Calibri" panose="020F0502020204030204" pitchFamily="34" charset="0"/>
                  </a:rPr>
                  <a:t>NSS=2, BW=40MHz</a:t>
                </a:r>
                <a:endParaRPr lang="ko-KR" altLang="en-US" sz="1200" b="1">
                  <a:latin typeface="+mn-lt"/>
                  <a:ea typeface="맑은 고딕" panose="020B0503020000020004" pitchFamily="50" charset="-127"/>
                  <a:cs typeface="Calibri" panose="020F0502020204030204" pitchFamily="34" charset="0"/>
                </a:endParaRPr>
              </a:p>
            </p:txBody>
          </p:sp>
          <p:sp>
            <p:nvSpPr>
              <p:cNvPr id="27" name="직사각형 26"/>
              <p:cNvSpPr/>
              <p:nvPr/>
            </p:nvSpPr>
            <p:spPr>
              <a:xfrm>
                <a:off x="5734831" y="4548551"/>
                <a:ext cx="972474" cy="327047"/>
              </a:xfrm>
              <a:prstGeom prst="rect">
                <a:avLst/>
              </a:prstGeom>
              <a:pattFill prst="pct5">
                <a:fgClr>
                  <a:srgbClr val="0066CC"/>
                </a:fgClr>
                <a:bgClr>
                  <a:schemeClr val="bg1"/>
                </a:bgClr>
              </a:patt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DL DATA</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28" name="직사각형 27"/>
              <p:cNvSpPr/>
              <p:nvPr/>
            </p:nvSpPr>
            <p:spPr>
              <a:xfrm>
                <a:off x="6832418" y="4895666"/>
                <a:ext cx="447338" cy="346350"/>
              </a:xfrm>
              <a:prstGeom prst="rect">
                <a:avLst/>
              </a:prstGeom>
              <a:pattFill prst="pct5">
                <a:fgClr>
                  <a:srgbClr val="0066CC"/>
                </a:fgClr>
                <a:bgClr>
                  <a:schemeClr val="bg1"/>
                </a:bgClr>
              </a:patt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BA</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29" name="TextBox 28"/>
              <p:cNvSpPr txBox="1"/>
              <p:nvPr/>
            </p:nvSpPr>
            <p:spPr>
              <a:xfrm>
                <a:off x="3097599" y="3987063"/>
                <a:ext cx="3150802" cy="492443"/>
              </a:xfrm>
              <a:prstGeom prst="rect">
                <a:avLst/>
              </a:prstGeom>
              <a:noFill/>
            </p:spPr>
            <p:txBody>
              <a:bodyPr wrap="square" rtlCol="0">
                <a:spAutoFit/>
              </a:bodyPr>
              <a:lstStyle/>
              <a:p>
                <a:pPr algn="l"/>
                <a:r>
                  <a:rPr lang="en-US" altLang="ko-KR" sz="1300" b="0" dirty="0" smtClean="0">
                    <a:latin typeface="+mn-lt"/>
                    <a:cs typeface="Calibri" panose="020F0502020204030204" pitchFamily="34" charset="0"/>
                  </a:rPr>
                  <a:t>AP shall not start any PPDU</a:t>
                </a:r>
                <a:br>
                  <a:rPr lang="en-US" altLang="ko-KR" sz="1300" b="0" dirty="0" smtClean="0">
                    <a:latin typeface="+mn-lt"/>
                    <a:cs typeface="Calibri" panose="020F0502020204030204" pitchFamily="34" charset="0"/>
                  </a:rPr>
                </a:br>
                <a:r>
                  <a:rPr lang="en-US" altLang="ko-KR" sz="1300" b="0" dirty="0" smtClean="0">
                    <a:latin typeface="+mn-lt"/>
                    <a:cs typeface="Calibri" panose="020F0502020204030204" pitchFamily="34" charset="0"/>
                  </a:rPr>
                  <a:t>transmissions to this STA</a:t>
                </a:r>
                <a:endParaRPr lang="ko-KR" altLang="en-US" sz="1300" b="0">
                  <a:latin typeface="+mn-lt"/>
                  <a:cs typeface="Calibri" panose="020F0502020204030204" pitchFamily="34" charset="0"/>
                </a:endParaRPr>
              </a:p>
            </p:txBody>
          </p:sp>
          <p:cxnSp>
            <p:nvCxnSpPr>
              <p:cNvPr id="30" name="직선 화살표 연결선 29"/>
              <p:cNvCxnSpPr/>
              <p:nvPr/>
            </p:nvCxnSpPr>
            <p:spPr>
              <a:xfrm>
                <a:off x="3622309" y="4391497"/>
                <a:ext cx="0" cy="28800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1" name="직선 연결선 30"/>
              <p:cNvCxnSpPr/>
              <p:nvPr/>
            </p:nvCxnSpPr>
            <p:spPr>
              <a:xfrm>
                <a:off x="788668" y="4878917"/>
                <a:ext cx="7974332"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직선 연결선 31"/>
              <p:cNvCxnSpPr/>
              <p:nvPr/>
            </p:nvCxnSpPr>
            <p:spPr bwMode="auto">
              <a:xfrm>
                <a:off x="3308579" y="5502939"/>
                <a:ext cx="649638" cy="0"/>
              </a:xfrm>
              <a:prstGeom prst="line">
                <a:avLst/>
              </a:prstGeom>
              <a:solidFill>
                <a:schemeClr val="accent1"/>
              </a:solidFill>
              <a:ln w="12700" cap="flat" cmpd="sng" algn="ctr">
                <a:solidFill>
                  <a:schemeClr val="tx1"/>
                </a:solidFill>
                <a:prstDash val="sysDot"/>
                <a:round/>
                <a:headEnd type="triangle" w="med" len="med"/>
                <a:tailEnd type="triangle" w="med" len="med"/>
              </a:ln>
              <a:effectLst/>
            </p:spPr>
          </p:cxnSp>
          <p:sp>
            <p:nvSpPr>
              <p:cNvPr id="33" name="TextBox 32"/>
              <p:cNvSpPr txBox="1"/>
              <p:nvPr/>
            </p:nvSpPr>
            <p:spPr>
              <a:xfrm>
                <a:off x="297015" y="3924072"/>
                <a:ext cx="1984839" cy="646331"/>
              </a:xfrm>
              <a:prstGeom prst="rect">
                <a:avLst/>
              </a:prstGeom>
              <a:noFill/>
            </p:spPr>
            <p:txBody>
              <a:bodyPr wrap="none" rtlCol="0">
                <a:spAutoFit/>
              </a:bodyPr>
              <a:lstStyle/>
              <a:p>
                <a:r>
                  <a:rPr lang="en-US" altLang="ko-KR" dirty="0" smtClean="0">
                    <a:latin typeface="+mn-lt"/>
                  </a:rPr>
                  <a:t>STA receives Data with </a:t>
                </a:r>
                <a:br>
                  <a:rPr lang="en-US" altLang="ko-KR" dirty="0" smtClean="0">
                    <a:latin typeface="+mn-lt"/>
                  </a:rPr>
                </a:br>
                <a:r>
                  <a:rPr lang="en-US" altLang="ko-KR" dirty="0" smtClean="0">
                    <a:latin typeface="+mn-lt"/>
                  </a:rPr>
                  <a:t>Rx NSS=1, Rx BW=20MHz </a:t>
                </a:r>
                <a:br>
                  <a:rPr lang="en-US" altLang="ko-KR" dirty="0" smtClean="0">
                    <a:latin typeface="+mn-lt"/>
                  </a:rPr>
                </a:br>
                <a:r>
                  <a:rPr lang="en-US" altLang="ko-KR" dirty="0" smtClean="0">
                    <a:latin typeface="+mn-lt"/>
                  </a:rPr>
                  <a:t>from AP</a:t>
                </a:r>
                <a:endParaRPr lang="ko-KR" altLang="en-US">
                  <a:latin typeface="+mn-lt"/>
                </a:endParaRPr>
              </a:p>
            </p:txBody>
          </p:sp>
          <p:cxnSp>
            <p:nvCxnSpPr>
              <p:cNvPr id="34" name="직선 화살표 연결선 33"/>
              <p:cNvCxnSpPr/>
              <p:nvPr/>
            </p:nvCxnSpPr>
            <p:spPr bwMode="auto">
              <a:xfrm>
                <a:off x="1295400" y="4397934"/>
                <a:ext cx="0" cy="47766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TextBox 34"/>
              <p:cNvSpPr txBox="1"/>
              <p:nvPr/>
            </p:nvSpPr>
            <p:spPr>
              <a:xfrm>
                <a:off x="3191319" y="5882402"/>
                <a:ext cx="1946367" cy="461665"/>
              </a:xfrm>
              <a:prstGeom prst="rect">
                <a:avLst/>
              </a:prstGeom>
              <a:noFill/>
            </p:spPr>
            <p:txBody>
              <a:bodyPr wrap="none" rtlCol="0">
                <a:spAutoFit/>
              </a:bodyPr>
              <a:lstStyle/>
              <a:p>
                <a:r>
                  <a:rPr lang="en-US" altLang="ko-KR" dirty="0" smtClean="0"/>
                  <a:t>STA receives </a:t>
                </a:r>
              </a:p>
              <a:p>
                <a:r>
                  <a:rPr lang="en-US" altLang="ko-KR" dirty="0" smtClean="0"/>
                  <a:t>Rx NSS=1, Rx BW=20MHz</a:t>
                </a:r>
                <a:endParaRPr lang="ko-KR" altLang="en-US"/>
              </a:p>
            </p:txBody>
          </p:sp>
          <p:sp>
            <p:nvSpPr>
              <p:cNvPr id="36" name="TextBox 35"/>
              <p:cNvSpPr txBox="1"/>
              <p:nvPr/>
            </p:nvSpPr>
            <p:spPr>
              <a:xfrm>
                <a:off x="683943" y="5759937"/>
                <a:ext cx="1218603" cy="646331"/>
              </a:xfrm>
              <a:prstGeom prst="rect">
                <a:avLst/>
              </a:prstGeom>
              <a:noFill/>
            </p:spPr>
            <p:txBody>
              <a:bodyPr wrap="none" rtlCol="0">
                <a:spAutoFit/>
              </a:bodyPr>
              <a:lstStyle/>
              <a:p>
                <a:r>
                  <a:rPr lang="en-US" altLang="ko-KR" dirty="0" smtClean="0"/>
                  <a:t>STA </a:t>
                </a:r>
                <a:r>
                  <a:rPr lang="en-US" altLang="ko-KR" b="1" u="sng" dirty="0" smtClean="0"/>
                  <a:t>requests</a:t>
                </a:r>
                <a:r>
                  <a:rPr lang="en-US" altLang="ko-KR" dirty="0" smtClean="0"/>
                  <a:t> </a:t>
                </a:r>
                <a:br>
                  <a:rPr lang="en-US" altLang="ko-KR" dirty="0" smtClean="0"/>
                </a:br>
                <a:r>
                  <a:rPr lang="en-US" altLang="ko-KR" dirty="0" smtClean="0"/>
                  <a:t>new Rx NSS=2, </a:t>
                </a:r>
                <a:br>
                  <a:rPr lang="en-US" altLang="ko-KR" dirty="0" smtClean="0"/>
                </a:br>
                <a:r>
                  <a:rPr lang="en-US" altLang="ko-KR" dirty="0" smtClean="0"/>
                  <a:t>Rx BW=40MHz</a:t>
                </a:r>
                <a:endParaRPr lang="ko-KR" altLang="en-US"/>
              </a:p>
            </p:txBody>
          </p:sp>
          <p:sp>
            <p:nvSpPr>
              <p:cNvPr id="37" name="설명선 2(테두리 없음) 36"/>
              <p:cNvSpPr/>
              <p:nvPr/>
            </p:nvSpPr>
            <p:spPr bwMode="auto">
              <a:xfrm rot="10800000">
                <a:off x="1081153" y="5804107"/>
                <a:ext cx="639905" cy="287425"/>
              </a:xfrm>
              <a:prstGeom prst="callout2">
                <a:avLst>
                  <a:gd name="adj1" fmla="val 18750"/>
                  <a:gd name="adj2" fmla="val -8333"/>
                  <a:gd name="adj3" fmla="val 18750"/>
                  <a:gd name="adj4" fmla="val -3560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8" name="설명선 2(테두리 없음) 37"/>
              <p:cNvSpPr/>
              <p:nvPr/>
            </p:nvSpPr>
            <p:spPr bwMode="auto">
              <a:xfrm rot="10800000" flipH="1">
                <a:off x="3194648" y="5817827"/>
                <a:ext cx="698340" cy="338357"/>
              </a:xfrm>
              <a:prstGeom prst="callout2">
                <a:avLst>
                  <a:gd name="adj1" fmla="val 31774"/>
                  <a:gd name="adj2" fmla="val 1133"/>
                  <a:gd name="adj3" fmla="val 31774"/>
                  <a:gd name="adj4" fmla="val -3112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설명선 2(테두리 없음) 38"/>
              <p:cNvSpPr/>
              <p:nvPr/>
            </p:nvSpPr>
            <p:spPr bwMode="auto">
              <a:xfrm>
                <a:off x="6194860" y="4121007"/>
                <a:ext cx="786931" cy="340043"/>
              </a:xfrm>
              <a:prstGeom prst="callout2">
                <a:avLst>
                  <a:gd name="adj1" fmla="val 18750"/>
                  <a:gd name="adj2" fmla="val -8333"/>
                  <a:gd name="adj3" fmla="val 18750"/>
                  <a:gd name="adj4" fmla="val -29267"/>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TextBox 39"/>
              <p:cNvSpPr txBox="1"/>
              <p:nvPr/>
            </p:nvSpPr>
            <p:spPr>
              <a:xfrm>
                <a:off x="6136890" y="3897351"/>
                <a:ext cx="2537874" cy="646331"/>
              </a:xfrm>
              <a:prstGeom prst="rect">
                <a:avLst/>
              </a:prstGeom>
              <a:noFill/>
            </p:spPr>
            <p:txBody>
              <a:bodyPr wrap="none" rtlCol="0">
                <a:spAutoFit/>
              </a:bodyPr>
              <a:lstStyle/>
              <a:p>
                <a:r>
                  <a:rPr lang="en-US" altLang="ko-KR" dirty="0" smtClean="0"/>
                  <a:t>AP sends DL Data with </a:t>
                </a:r>
                <a:br>
                  <a:rPr lang="en-US" altLang="ko-KR" dirty="0" smtClean="0"/>
                </a:br>
                <a:r>
                  <a:rPr lang="en-US" altLang="ko-KR" b="1" u="sng" dirty="0" smtClean="0"/>
                  <a:t>new changed Rx values</a:t>
                </a:r>
                <a:r>
                  <a:rPr lang="en-US" altLang="ko-KR" b="1" dirty="0" smtClean="0"/>
                  <a:t> </a:t>
                </a:r>
                <a:r>
                  <a:rPr lang="en-US" altLang="ko-KR" dirty="0" smtClean="0"/>
                  <a:t>(Rx NSS=2, </a:t>
                </a:r>
                <a:br>
                  <a:rPr lang="en-US" altLang="ko-KR" dirty="0" smtClean="0"/>
                </a:br>
                <a:r>
                  <a:rPr lang="en-US" altLang="ko-KR" dirty="0" smtClean="0"/>
                  <a:t>Rx BW=40MHz)</a:t>
                </a:r>
                <a:endParaRPr lang="ko-KR" altLang="en-US"/>
              </a:p>
            </p:txBody>
          </p:sp>
          <p:sp>
            <p:nvSpPr>
              <p:cNvPr id="41" name="TextBox 40"/>
              <p:cNvSpPr txBox="1"/>
              <p:nvPr/>
            </p:nvSpPr>
            <p:spPr>
              <a:xfrm>
                <a:off x="2575342" y="4842908"/>
                <a:ext cx="638316" cy="276999"/>
              </a:xfrm>
              <a:prstGeom prst="rect">
                <a:avLst/>
              </a:prstGeom>
              <a:noFill/>
            </p:spPr>
            <p:txBody>
              <a:bodyPr wrap="none" rtlCol="0">
                <a:spAutoFit/>
              </a:bodyPr>
              <a:lstStyle/>
              <a:p>
                <a:r>
                  <a:rPr lang="en-US" altLang="ko-KR" b="1" i="1" dirty="0" smtClean="0"/>
                  <a:t>Accept</a:t>
                </a:r>
                <a:endParaRPr lang="ko-KR" altLang="en-US" b="1" i="1"/>
              </a:p>
            </p:txBody>
          </p:sp>
        </p:grpSp>
        <p:sp>
          <p:nvSpPr>
            <p:cNvPr id="13" name="모서리가 둥근 직사각형 12"/>
            <p:cNvSpPr/>
            <p:nvPr/>
          </p:nvSpPr>
          <p:spPr bwMode="auto">
            <a:xfrm>
              <a:off x="1634460" y="5458642"/>
              <a:ext cx="936000" cy="216000"/>
            </a:xfrm>
            <a:prstGeom prst="round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TX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14" name="모서리가 둥근 직사각형 13"/>
            <p:cNvSpPr/>
            <p:nvPr/>
          </p:nvSpPr>
          <p:spPr bwMode="auto">
            <a:xfrm>
              <a:off x="1008946" y="5470977"/>
              <a:ext cx="576000" cy="216000"/>
            </a:xfrm>
            <a:prstGeom prst="roundRect">
              <a:avLst/>
            </a:prstGeom>
            <a:solidFill>
              <a:srgbClr val="92D05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RX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15" name="모서리가 둥근 직사각형 14"/>
            <p:cNvSpPr/>
            <p:nvPr/>
          </p:nvSpPr>
          <p:spPr bwMode="auto">
            <a:xfrm>
              <a:off x="2605836" y="5458642"/>
              <a:ext cx="792000" cy="216000"/>
            </a:xfrm>
            <a:prstGeom prst="roundRect">
              <a:avLst/>
            </a:prstGeom>
            <a:solidFill>
              <a:srgbClr val="92D05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RX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16" name="모서리가 둥근 직사각형 15"/>
            <p:cNvSpPr/>
            <p:nvPr/>
          </p:nvSpPr>
          <p:spPr bwMode="auto">
            <a:xfrm>
              <a:off x="4106495" y="5470977"/>
              <a:ext cx="3996000" cy="216000"/>
            </a:xfrm>
            <a:prstGeom prst="roundRect">
              <a:avLst/>
            </a:prstGeom>
            <a:solidFill>
              <a:srgbClr val="92D05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RX</a:t>
              </a:r>
              <a:endParaRPr kumimoji="0" lang="ko-KR" altLang="en-US" sz="1000" b="1" i="0" u="none" strike="noStrike" cap="none" normalizeH="0" baseline="0" smtClean="0">
                <a:ln>
                  <a:noFill/>
                </a:ln>
                <a:solidFill>
                  <a:schemeClr val="tx1"/>
                </a:solidFill>
                <a:effectLst/>
                <a:latin typeface="Times New Roman" pitchFamily="18" charset="0"/>
              </a:endParaRPr>
            </a:p>
          </p:txBody>
        </p:sp>
      </p:grpSp>
      <p:sp>
        <p:nvSpPr>
          <p:cNvPr id="42" name="TextBox 41"/>
          <p:cNvSpPr txBox="1"/>
          <p:nvPr/>
        </p:nvSpPr>
        <p:spPr>
          <a:xfrm>
            <a:off x="1617316" y="4711935"/>
            <a:ext cx="1034257" cy="276999"/>
          </a:xfrm>
          <a:prstGeom prst="rect">
            <a:avLst/>
          </a:prstGeom>
          <a:noFill/>
        </p:spPr>
        <p:txBody>
          <a:bodyPr wrap="none" rtlCol="0">
            <a:spAutoFit/>
          </a:bodyPr>
          <a:lstStyle/>
          <a:p>
            <a:r>
              <a:rPr lang="en-US" altLang="ko-KR" b="1" i="1" dirty="0" smtClean="0"/>
              <a:t>ROM request</a:t>
            </a:r>
            <a:endParaRPr lang="ko-KR" altLang="en-US" b="1" i="1"/>
          </a:p>
        </p:txBody>
      </p:sp>
      <p:sp>
        <p:nvSpPr>
          <p:cNvPr id="43"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45"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41020424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Problem Statement</a:t>
            </a:r>
            <a:endParaRPr lang="ko-KR" altLang="en-US"/>
          </a:p>
        </p:txBody>
      </p:sp>
      <p:sp>
        <p:nvSpPr>
          <p:cNvPr id="3" name="내용 개체 틀 2"/>
          <p:cNvSpPr>
            <a:spLocks noGrp="1"/>
          </p:cNvSpPr>
          <p:nvPr>
            <p:ph idx="1"/>
          </p:nvPr>
        </p:nvSpPr>
        <p:spPr/>
        <p:txBody>
          <a:bodyPr/>
          <a:lstStyle/>
          <a:p>
            <a:r>
              <a:rPr lang="en-US" altLang="ko-KR" sz="2000" dirty="0"/>
              <a:t>If </a:t>
            </a:r>
            <a:r>
              <a:rPr lang="en-US" altLang="ko-KR" sz="2000" dirty="0" smtClean="0"/>
              <a:t>reception </a:t>
            </a:r>
            <a:r>
              <a:rPr lang="en-US" altLang="ko-KR" sz="2000" dirty="0"/>
              <a:t>of acknowledgement from the AP is failed when the HE STA requests </a:t>
            </a:r>
            <a:r>
              <a:rPr lang="en-US" altLang="ko-KR" sz="2000" dirty="0" smtClean="0"/>
              <a:t>ROMI </a:t>
            </a:r>
            <a:r>
              <a:rPr lang="en-US" altLang="ko-KR" sz="2000" dirty="0"/>
              <a:t>change:</a:t>
            </a:r>
          </a:p>
          <a:p>
            <a:pPr lvl="1"/>
            <a:r>
              <a:rPr lang="en-US" altLang="ko-KR" sz="1800" dirty="0"/>
              <a:t>STA side: HE STA can not change its ROM due to not receiving an acknowledgement for ROMI</a:t>
            </a:r>
          </a:p>
          <a:p>
            <a:pPr lvl="1"/>
            <a:r>
              <a:rPr lang="en-US" altLang="ko-KR" sz="1800" dirty="0"/>
              <a:t>AP side: AP will change ROM for requested STA after sending an acknowledgement for ROMI</a:t>
            </a:r>
          </a:p>
          <a:p>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7" name="직사각형 6"/>
          <p:cNvSpPr/>
          <p:nvPr/>
        </p:nvSpPr>
        <p:spPr>
          <a:xfrm>
            <a:off x="1624607" y="4708645"/>
            <a:ext cx="972474" cy="327047"/>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DATA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8" name="직사각형 7"/>
          <p:cNvSpPr/>
          <p:nvPr/>
        </p:nvSpPr>
        <p:spPr>
          <a:xfrm>
            <a:off x="2772127" y="4339672"/>
            <a:ext cx="447338" cy="346350"/>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BA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9" name="TextBox 8"/>
          <p:cNvSpPr txBox="1"/>
          <p:nvPr/>
        </p:nvSpPr>
        <p:spPr>
          <a:xfrm>
            <a:off x="873510" y="4400145"/>
            <a:ext cx="389850" cy="276999"/>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10" name="TextBox 9"/>
          <p:cNvSpPr txBox="1"/>
          <p:nvPr/>
        </p:nvSpPr>
        <p:spPr>
          <a:xfrm>
            <a:off x="893270" y="4708645"/>
            <a:ext cx="471411" cy="276999"/>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11" name="직선 연결선 10"/>
          <p:cNvCxnSpPr/>
          <p:nvPr/>
        </p:nvCxnSpPr>
        <p:spPr>
          <a:xfrm>
            <a:off x="1605158" y="4704389"/>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3657600" y="4532180"/>
            <a:ext cx="0" cy="3492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직선 연결선 12"/>
          <p:cNvCxnSpPr/>
          <p:nvPr/>
        </p:nvCxnSpPr>
        <p:spPr>
          <a:xfrm>
            <a:off x="900178" y="4689341"/>
            <a:ext cx="7329422"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52441" y="5594196"/>
            <a:ext cx="2088585" cy="461665"/>
          </a:xfrm>
          <a:prstGeom prst="rect">
            <a:avLst/>
          </a:prstGeom>
          <a:noFill/>
        </p:spPr>
        <p:txBody>
          <a:bodyPr wrap="none" rtlCol="0">
            <a:spAutoFit/>
          </a:bodyPr>
          <a:lstStyle/>
          <a:p>
            <a:r>
              <a:rPr lang="en-US" altLang="ko-KR" dirty="0" smtClean="0"/>
              <a:t>STA does not receive</a:t>
            </a:r>
          </a:p>
          <a:p>
            <a:r>
              <a:rPr lang="en-US" altLang="ko-KR" dirty="0" smtClean="0"/>
              <a:t>an ACK for ROM acceptance </a:t>
            </a:r>
          </a:p>
        </p:txBody>
      </p:sp>
      <p:sp>
        <p:nvSpPr>
          <p:cNvPr id="15" name="TextBox 14"/>
          <p:cNvSpPr txBox="1"/>
          <p:nvPr/>
        </p:nvSpPr>
        <p:spPr>
          <a:xfrm>
            <a:off x="750849" y="5559210"/>
            <a:ext cx="1091966" cy="461665"/>
          </a:xfrm>
          <a:prstGeom prst="rect">
            <a:avLst/>
          </a:prstGeom>
          <a:noFill/>
        </p:spPr>
        <p:txBody>
          <a:bodyPr wrap="none" rtlCol="0">
            <a:spAutoFit/>
          </a:bodyPr>
          <a:lstStyle/>
          <a:p>
            <a:r>
              <a:rPr lang="en-US" altLang="ko-KR" dirty="0" smtClean="0"/>
              <a:t>STA </a:t>
            </a:r>
            <a:r>
              <a:rPr lang="en-US" altLang="ko-KR" b="1" u="sng" dirty="0" smtClean="0"/>
              <a:t>requests</a:t>
            </a:r>
            <a:r>
              <a:rPr lang="en-US" altLang="ko-KR" dirty="0" smtClean="0"/>
              <a:t> </a:t>
            </a:r>
            <a:br>
              <a:rPr lang="en-US" altLang="ko-KR" dirty="0" smtClean="0"/>
            </a:br>
            <a:r>
              <a:rPr lang="en-US" altLang="ko-KR" dirty="0" smtClean="0"/>
              <a:t>new Rx values</a:t>
            </a:r>
            <a:endParaRPr lang="ko-KR" altLang="en-US"/>
          </a:p>
        </p:txBody>
      </p:sp>
      <p:sp>
        <p:nvSpPr>
          <p:cNvPr id="16" name="설명선 2(테두리 없음) 15"/>
          <p:cNvSpPr/>
          <p:nvPr/>
        </p:nvSpPr>
        <p:spPr bwMode="auto">
          <a:xfrm rot="10800000">
            <a:off x="1148059" y="5603380"/>
            <a:ext cx="639905" cy="287425"/>
          </a:xfrm>
          <a:prstGeom prst="callout2">
            <a:avLst>
              <a:gd name="adj1" fmla="val 18750"/>
              <a:gd name="adj2" fmla="val -8333"/>
              <a:gd name="adj3" fmla="val 18750"/>
              <a:gd name="adj4" fmla="val -3560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설명선 2(테두리 없음) 16"/>
          <p:cNvSpPr/>
          <p:nvPr/>
        </p:nvSpPr>
        <p:spPr bwMode="auto">
          <a:xfrm rot="10800000" flipH="1">
            <a:off x="3322676" y="5617100"/>
            <a:ext cx="698340" cy="338357"/>
          </a:xfrm>
          <a:prstGeom prst="callout2">
            <a:avLst>
              <a:gd name="adj1" fmla="val 31774"/>
              <a:gd name="adj2" fmla="val 1133"/>
              <a:gd name="adj3" fmla="val 31774"/>
              <a:gd name="adj4" fmla="val -3112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모서리가 둥근 직사각형 17"/>
          <p:cNvSpPr/>
          <p:nvPr/>
        </p:nvSpPr>
        <p:spPr bwMode="auto">
          <a:xfrm>
            <a:off x="1634460" y="5291368"/>
            <a:ext cx="936000" cy="216000"/>
          </a:xfrm>
          <a:prstGeom prst="round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TX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19" name="모서리가 둥근 직사각형 18"/>
          <p:cNvSpPr/>
          <p:nvPr/>
        </p:nvSpPr>
        <p:spPr bwMode="auto">
          <a:xfrm>
            <a:off x="2605836" y="5291368"/>
            <a:ext cx="792000" cy="216000"/>
          </a:xfrm>
          <a:prstGeom prst="roundRect">
            <a:avLst/>
          </a:prstGeom>
          <a:solidFill>
            <a:srgbClr val="FF7C8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RX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1617316" y="4455453"/>
            <a:ext cx="1034257" cy="276999"/>
          </a:xfrm>
          <a:prstGeom prst="rect">
            <a:avLst/>
          </a:prstGeom>
          <a:noFill/>
        </p:spPr>
        <p:txBody>
          <a:bodyPr wrap="none" rtlCol="0">
            <a:spAutoFit/>
          </a:bodyPr>
          <a:lstStyle/>
          <a:p>
            <a:r>
              <a:rPr lang="en-US" altLang="ko-KR" b="1" i="1" dirty="0" smtClean="0"/>
              <a:t>ROM request</a:t>
            </a:r>
            <a:endParaRPr lang="ko-KR" altLang="en-US" b="1" i="1"/>
          </a:p>
        </p:txBody>
      </p:sp>
      <p:sp>
        <p:nvSpPr>
          <p:cNvPr id="21" name="TextBox 20"/>
          <p:cNvSpPr txBox="1"/>
          <p:nvPr/>
        </p:nvSpPr>
        <p:spPr>
          <a:xfrm>
            <a:off x="2845138" y="4467918"/>
            <a:ext cx="327334" cy="400110"/>
          </a:xfrm>
          <a:prstGeom prst="rect">
            <a:avLst/>
          </a:prstGeom>
          <a:noFill/>
        </p:spPr>
        <p:txBody>
          <a:bodyPr wrap="none" rtlCol="0">
            <a:spAutoFit/>
          </a:bodyPr>
          <a:lstStyle/>
          <a:p>
            <a:r>
              <a:rPr lang="en-US" altLang="ko-KR" sz="2000" b="1" dirty="0" smtClean="0">
                <a:solidFill>
                  <a:srgbClr val="FF0000"/>
                </a:solidFill>
                <a:latin typeface="Arial" panose="020B0604020202020204" pitchFamily="34" charset="0"/>
                <a:cs typeface="Arial" panose="020B0604020202020204" pitchFamily="34" charset="0"/>
              </a:rPr>
              <a:t>x</a:t>
            </a:r>
            <a:endParaRPr lang="ko-KR" altLang="en-US" sz="2000" b="1">
              <a:solidFill>
                <a:srgbClr val="FF0000"/>
              </a:solidFill>
              <a:latin typeface="Arial" panose="020B0604020202020204" pitchFamily="34" charset="0"/>
              <a:cs typeface="Arial" panose="020B0604020202020204" pitchFamily="34" charset="0"/>
            </a:endParaRPr>
          </a:p>
        </p:txBody>
      </p:sp>
      <p:sp>
        <p:nvSpPr>
          <p:cNvPr id="22" name="TextBox 21"/>
          <p:cNvSpPr txBox="1"/>
          <p:nvPr/>
        </p:nvSpPr>
        <p:spPr>
          <a:xfrm>
            <a:off x="3378643" y="4267200"/>
            <a:ext cx="1369286" cy="276999"/>
          </a:xfrm>
          <a:prstGeom prst="rect">
            <a:avLst/>
          </a:prstGeom>
          <a:noFill/>
        </p:spPr>
        <p:txBody>
          <a:bodyPr wrap="none" rtlCol="0">
            <a:spAutoFit/>
          </a:bodyPr>
          <a:lstStyle/>
          <a:p>
            <a:r>
              <a:rPr lang="en-US" altLang="ko-KR" dirty="0" smtClean="0"/>
              <a:t>AP: new Rx values</a:t>
            </a:r>
            <a:endParaRPr lang="ko-KR" altLang="en-US"/>
          </a:p>
        </p:txBody>
      </p:sp>
      <p:sp>
        <p:nvSpPr>
          <p:cNvPr id="23" name="TextBox 22"/>
          <p:cNvSpPr txBox="1"/>
          <p:nvPr/>
        </p:nvSpPr>
        <p:spPr>
          <a:xfrm>
            <a:off x="3378643" y="4876800"/>
            <a:ext cx="1392241" cy="276999"/>
          </a:xfrm>
          <a:prstGeom prst="rect">
            <a:avLst/>
          </a:prstGeom>
          <a:noFill/>
        </p:spPr>
        <p:txBody>
          <a:bodyPr wrap="none" rtlCol="0">
            <a:spAutoFit/>
          </a:bodyPr>
          <a:lstStyle/>
          <a:p>
            <a:r>
              <a:rPr lang="en-US" altLang="ko-KR" dirty="0" smtClean="0"/>
              <a:t>STA: old Rx values</a:t>
            </a:r>
            <a:endParaRPr lang="ko-KR" altLang="en-US"/>
          </a:p>
        </p:txBody>
      </p:sp>
      <p:sp>
        <p:nvSpPr>
          <p:cNvPr id="24" name="오른쪽 중괄호 23"/>
          <p:cNvSpPr/>
          <p:nvPr/>
        </p:nvSpPr>
        <p:spPr bwMode="auto">
          <a:xfrm>
            <a:off x="4724441" y="4413394"/>
            <a:ext cx="160642" cy="557589"/>
          </a:xfrm>
          <a:prstGeom prst="rightBrace">
            <a:avLst>
              <a:gd name="adj1" fmla="val 26626"/>
              <a:gd name="adj2" fmla="val 50000"/>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5" name="TextBox 24"/>
          <p:cNvSpPr txBox="1"/>
          <p:nvPr/>
        </p:nvSpPr>
        <p:spPr>
          <a:xfrm>
            <a:off x="5045221" y="4540624"/>
            <a:ext cx="2683235" cy="338554"/>
          </a:xfrm>
          <a:prstGeom prst="rect">
            <a:avLst/>
          </a:prstGeom>
          <a:solidFill>
            <a:schemeClr val="bg1"/>
          </a:solidFill>
        </p:spPr>
        <p:txBody>
          <a:bodyPr wrap="none" rtlCol="0">
            <a:spAutoFit/>
          </a:bodyPr>
          <a:lstStyle/>
          <a:p>
            <a:r>
              <a:rPr lang="en-US" altLang="ko-KR" sz="1600" b="1" dirty="0" smtClean="0"/>
              <a:t>“inconsistent state problem”</a:t>
            </a:r>
            <a:endParaRPr lang="ko-KR" altLang="en-US" sz="1600" b="1"/>
          </a:p>
        </p:txBody>
      </p:sp>
      <p:sp>
        <p:nvSpPr>
          <p:cNvPr id="28"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2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705066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Two </a:t>
            </a:r>
            <a:r>
              <a:rPr lang="en-US" altLang="ko-KR" dirty="0" smtClean="0"/>
              <a:t>cases of </a:t>
            </a:r>
            <a:r>
              <a:rPr lang="en-US" altLang="ko-KR" dirty="0"/>
              <a:t>ROM change</a:t>
            </a:r>
            <a:endParaRPr lang="ko-KR" altLang="en-US" dirty="0"/>
          </a:p>
        </p:txBody>
      </p:sp>
      <p:sp>
        <p:nvSpPr>
          <p:cNvPr id="3" name="내용 개체 틀 2"/>
          <p:cNvSpPr>
            <a:spLocks noGrp="1"/>
          </p:cNvSpPr>
          <p:nvPr>
            <p:ph idx="1"/>
          </p:nvPr>
        </p:nvSpPr>
        <p:spPr>
          <a:xfrm>
            <a:off x="685800" y="1828800"/>
            <a:ext cx="7772400" cy="4267200"/>
          </a:xfrm>
        </p:spPr>
        <p:txBody>
          <a:bodyPr/>
          <a:lstStyle/>
          <a:p>
            <a:r>
              <a:rPr lang="en-US" altLang="ko-KR" sz="2000" dirty="0" smtClean="0"/>
              <a:t>Two cases </a:t>
            </a:r>
            <a:r>
              <a:rPr lang="en-US" altLang="ko-KR" sz="2000" dirty="0"/>
              <a:t>to request the ROM change:</a:t>
            </a:r>
          </a:p>
          <a:p>
            <a:r>
              <a:rPr lang="en-US" altLang="ko-KR" sz="2000" dirty="0" smtClean="0"/>
              <a:t>CASE </a:t>
            </a:r>
            <a:r>
              <a:rPr lang="en-US" altLang="ko-KR" sz="2000" dirty="0"/>
              <a:t>1) Requested Rx values are smaller Rx NSS and/or lower Rx </a:t>
            </a:r>
            <a:r>
              <a:rPr lang="en-US" altLang="ko-KR" sz="2000" dirty="0" err="1"/>
              <a:t>Bw</a:t>
            </a:r>
            <a:r>
              <a:rPr lang="en-US" altLang="ko-KR" sz="2000" dirty="0"/>
              <a:t> than currently in use</a:t>
            </a:r>
          </a:p>
          <a:p>
            <a:pPr lvl="1"/>
            <a:r>
              <a:rPr lang="en-US" altLang="ko-KR" sz="1800" dirty="0"/>
              <a:t>when the HE STA changes a parameter from higher to lower, it should make the change for that parameter only after receiving the ACK for the ROMI </a:t>
            </a:r>
            <a:r>
              <a:rPr lang="en-US" altLang="ko-KR" sz="1800" dirty="0" smtClean="0"/>
              <a:t>packet</a:t>
            </a:r>
          </a:p>
          <a:p>
            <a:pPr lvl="2"/>
            <a:r>
              <a:rPr lang="en-US" altLang="ko-KR" sz="1400" dirty="0" smtClean="0"/>
              <a:t>Details </a:t>
            </a:r>
            <a:r>
              <a:rPr lang="en-US" altLang="ko-KR" sz="1400" dirty="0"/>
              <a:t>in slide </a:t>
            </a:r>
            <a:r>
              <a:rPr lang="en-US" altLang="ko-KR" sz="1400" dirty="0" smtClean="0"/>
              <a:t>17 </a:t>
            </a:r>
            <a:r>
              <a:rPr lang="en-US" altLang="ko-KR" sz="1400" dirty="0"/>
              <a:t>and </a:t>
            </a:r>
            <a:r>
              <a:rPr lang="en-US" altLang="ko-KR" sz="1400" dirty="0" smtClean="0"/>
              <a:t>18</a:t>
            </a:r>
            <a:endParaRPr lang="en-US" altLang="ko-KR" sz="1400" dirty="0"/>
          </a:p>
          <a:p>
            <a:r>
              <a:rPr lang="en-US" altLang="ko-KR" sz="2000" dirty="0"/>
              <a:t>CASE 2) Requested Rx values are larger Rx NSS and/or high Rx BW than currently in use</a:t>
            </a:r>
          </a:p>
          <a:p>
            <a:pPr lvl="1"/>
            <a:r>
              <a:rPr lang="en-US" altLang="ko-KR" sz="1800" dirty="0"/>
              <a:t>when the HE STA changes a parameter from lower to higher, it should make the change for that parameter right after the ACK timeout or receiving the ACK for the ROMI packet</a:t>
            </a:r>
          </a:p>
          <a:p>
            <a:pPr lvl="2"/>
            <a:r>
              <a:rPr lang="en-US" altLang="ko-KR" sz="1400" dirty="0" smtClean="0"/>
              <a:t>Details </a:t>
            </a:r>
            <a:r>
              <a:rPr lang="en-US" altLang="ko-KR" sz="1400" dirty="0"/>
              <a:t>in slide </a:t>
            </a:r>
            <a:r>
              <a:rPr lang="en-US" altLang="ko-KR" sz="1400" dirty="0" smtClean="0"/>
              <a:t>19 </a:t>
            </a:r>
            <a:r>
              <a:rPr lang="en-US" altLang="ko-KR" sz="1400" dirty="0"/>
              <a:t>and </a:t>
            </a:r>
            <a:r>
              <a:rPr lang="en-US" altLang="ko-KR" sz="1400" dirty="0" smtClean="0"/>
              <a:t>20</a:t>
            </a:r>
            <a:r>
              <a:rPr lang="en-US" altLang="ko-KR" sz="1400" dirty="0" smtClean="0"/>
              <a:t> </a:t>
            </a:r>
            <a:endParaRPr lang="en-US" altLang="ko-KR" sz="1400"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7"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816255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Problem statement for CASE </a:t>
            </a:r>
            <a:r>
              <a:rPr lang="en-US" altLang="ko-KR" dirty="0" smtClean="0"/>
              <a:t>1</a:t>
            </a:r>
            <a:endParaRPr lang="ko-KR" altLang="en-US" dirty="0"/>
          </a:p>
        </p:txBody>
      </p:sp>
      <p:sp>
        <p:nvSpPr>
          <p:cNvPr id="3" name="내용 개체 틀 2"/>
          <p:cNvSpPr>
            <a:spLocks noGrp="1"/>
          </p:cNvSpPr>
          <p:nvPr>
            <p:ph idx="1"/>
          </p:nvPr>
        </p:nvSpPr>
        <p:spPr>
          <a:xfrm>
            <a:off x="685800" y="1524000"/>
            <a:ext cx="7772400" cy="4114800"/>
          </a:xfrm>
        </p:spPr>
        <p:txBody>
          <a:bodyPr/>
          <a:lstStyle/>
          <a:p>
            <a:r>
              <a:rPr lang="en-US" altLang="ko-KR" sz="2000" dirty="0"/>
              <a:t>CASE 1) Requested Rx values are smaller Rx NSS and/or lower Rx </a:t>
            </a:r>
            <a:r>
              <a:rPr lang="en-US" altLang="ko-KR" sz="2000" dirty="0" smtClean="0"/>
              <a:t>BW </a:t>
            </a:r>
            <a:r>
              <a:rPr lang="en-US" altLang="ko-KR" sz="2000" dirty="0"/>
              <a:t>than currently in use</a:t>
            </a:r>
          </a:p>
          <a:p>
            <a:r>
              <a:rPr lang="en-US" altLang="ko-KR" sz="2000" dirty="0" smtClean="0"/>
              <a:t>After </a:t>
            </a:r>
            <a:r>
              <a:rPr lang="en-US" altLang="ko-KR" sz="2000" dirty="0"/>
              <a:t>the </a:t>
            </a:r>
            <a:r>
              <a:rPr lang="en-US" altLang="ko-KR" sz="2000" dirty="0" smtClean="0"/>
              <a:t>reception </a:t>
            </a:r>
            <a:r>
              <a:rPr lang="en-US" altLang="ko-KR" sz="2000" dirty="0"/>
              <a:t>of acknowledgement is failed from the AP:</a:t>
            </a:r>
          </a:p>
          <a:p>
            <a:pPr lvl="1"/>
            <a:r>
              <a:rPr lang="en-US" altLang="ko-KR" sz="1600" dirty="0"/>
              <a:t>Even though the transmission of acknowledgement is failed, the AP will use the  requested RX </a:t>
            </a:r>
            <a:r>
              <a:rPr lang="en-US" altLang="ko-KR" sz="1600" dirty="0" smtClean="0"/>
              <a:t>NSS </a:t>
            </a:r>
            <a:r>
              <a:rPr lang="en-US" altLang="ko-KR" sz="1600" dirty="0"/>
              <a:t>and RX Channel width to the STA </a:t>
            </a:r>
          </a:p>
          <a:p>
            <a:pPr lvl="1"/>
            <a:r>
              <a:rPr lang="en-US" altLang="ko-KR" sz="1600" dirty="0" smtClean="0"/>
              <a:t>The </a:t>
            </a:r>
            <a:r>
              <a:rPr lang="en-US" altLang="ko-KR" sz="1600" dirty="0"/>
              <a:t>STA can not change ROM because it doesn’t receive the acknowledgement </a:t>
            </a:r>
            <a:r>
              <a:rPr lang="en-US" altLang="ko-KR" sz="1600" dirty="0" smtClean="0"/>
              <a:t>and it does not know does the AP use the larger or the smaller NSS and BW for its transmission </a:t>
            </a:r>
          </a:p>
          <a:p>
            <a:pPr lvl="1"/>
            <a:r>
              <a:rPr lang="en-US" altLang="ko-KR" sz="1600" dirty="0" smtClean="0"/>
              <a:t>In </a:t>
            </a:r>
            <a:r>
              <a:rPr lang="en-US" altLang="ko-KR" sz="1600" dirty="0"/>
              <a:t>this case, the STA can receive DL Data even if the AP sends DL Data with new Rx values because new Rx values of AP is lower than old Rx values of STA </a:t>
            </a:r>
          </a:p>
          <a:p>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7" name="직사각형 6"/>
          <p:cNvSpPr/>
          <p:nvPr/>
        </p:nvSpPr>
        <p:spPr>
          <a:xfrm>
            <a:off x="1624607" y="5174696"/>
            <a:ext cx="972474" cy="359753"/>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DATA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8" name="직사각형 7"/>
          <p:cNvSpPr/>
          <p:nvPr/>
        </p:nvSpPr>
        <p:spPr>
          <a:xfrm>
            <a:off x="2772127" y="4804759"/>
            <a:ext cx="447338" cy="380985"/>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BA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9" name="TextBox 8"/>
          <p:cNvSpPr txBox="1"/>
          <p:nvPr/>
        </p:nvSpPr>
        <p:spPr>
          <a:xfrm>
            <a:off x="873510" y="4868698"/>
            <a:ext cx="389850" cy="304700"/>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10" name="TextBox 9"/>
          <p:cNvSpPr txBox="1"/>
          <p:nvPr/>
        </p:nvSpPr>
        <p:spPr>
          <a:xfrm>
            <a:off x="893270" y="5177198"/>
            <a:ext cx="471411" cy="304700"/>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11" name="직선 연결선 10"/>
          <p:cNvCxnSpPr/>
          <p:nvPr/>
        </p:nvCxnSpPr>
        <p:spPr>
          <a:xfrm>
            <a:off x="1605158" y="5152755"/>
            <a:ext cx="0" cy="748833"/>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3657600" y="4997121"/>
            <a:ext cx="0" cy="38418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직선 연결선 12"/>
          <p:cNvCxnSpPr/>
          <p:nvPr/>
        </p:nvCxnSpPr>
        <p:spPr>
          <a:xfrm>
            <a:off x="900178" y="5171745"/>
            <a:ext cx="7974332"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52441" y="6053516"/>
            <a:ext cx="2088585" cy="507832"/>
          </a:xfrm>
          <a:prstGeom prst="rect">
            <a:avLst/>
          </a:prstGeom>
          <a:noFill/>
        </p:spPr>
        <p:txBody>
          <a:bodyPr wrap="none" rtlCol="0">
            <a:spAutoFit/>
          </a:bodyPr>
          <a:lstStyle/>
          <a:p>
            <a:r>
              <a:rPr lang="en-US" altLang="ko-KR" dirty="0" smtClean="0"/>
              <a:t>STA does not receive</a:t>
            </a:r>
          </a:p>
          <a:p>
            <a:r>
              <a:rPr lang="en-US" altLang="ko-KR" dirty="0" smtClean="0"/>
              <a:t>an ACK for ROM acceptance </a:t>
            </a:r>
          </a:p>
        </p:txBody>
      </p:sp>
      <p:sp>
        <p:nvSpPr>
          <p:cNvPr id="15" name="TextBox 14"/>
          <p:cNvSpPr txBox="1"/>
          <p:nvPr/>
        </p:nvSpPr>
        <p:spPr>
          <a:xfrm>
            <a:off x="561821" y="5851114"/>
            <a:ext cx="1952779" cy="646331"/>
          </a:xfrm>
          <a:prstGeom prst="rect">
            <a:avLst/>
          </a:prstGeom>
          <a:noFill/>
        </p:spPr>
        <p:txBody>
          <a:bodyPr wrap="none" rtlCol="0">
            <a:spAutoFit/>
          </a:bodyPr>
          <a:lstStyle/>
          <a:p>
            <a:r>
              <a:rPr lang="en-US" altLang="ko-KR" dirty="0" smtClean="0"/>
              <a:t>STA </a:t>
            </a:r>
            <a:r>
              <a:rPr lang="en-US" altLang="ko-KR" b="1" u="sng" dirty="0" smtClean="0"/>
              <a:t>requests</a:t>
            </a:r>
            <a:r>
              <a:rPr lang="en-US" altLang="ko-KR" dirty="0" smtClean="0"/>
              <a:t> </a:t>
            </a:r>
            <a:br>
              <a:rPr lang="en-US" altLang="ko-KR" dirty="0" smtClean="0"/>
            </a:br>
            <a:r>
              <a:rPr lang="en-US" altLang="ko-KR" dirty="0" smtClean="0"/>
              <a:t>new Rx values </a:t>
            </a:r>
          </a:p>
          <a:p>
            <a:r>
              <a:rPr lang="en-US" altLang="ko-KR" dirty="0" smtClean="0"/>
              <a:t>(2 Rx NSS, 20MHz Rx BW)</a:t>
            </a:r>
            <a:endParaRPr lang="ko-KR" altLang="en-US"/>
          </a:p>
        </p:txBody>
      </p:sp>
      <p:sp>
        <p:nvSpPr>
          <p:cNvPr id="16" name="설명선 2(테두리 없음) 15"/>
          <p:cNvSpPr/>
          <p:nvPr/>
        </p:nvSpPr>
        <p:spPr bwMode="auto">
          <a:xfrm rot="10800000">
            <a:off x="1148059" y="6071412"/>
            <a:ext cx="639905" cy="316168"/>
          </a:xfrm>
          <a:prstGeom prst="callout2">
            <a:avLst>
              <a:gd name="adj1" fmla="val 18750"/>
              <a:gd name="adj2" fmla="val -8333"/>
              <a:gd name="adj3" fmla="val 18750"/>
              <a:gd name="adj4" fmla="val -3560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설명선 2(테두리 없음) 16"/>
          <p:cNvSpPr/>
          <p:nvPr/>
        </p:nvSpPr>
        <p:spPr bwMode="auto">
          <a:xfrm rot="10800000" flipH="1">
            <a:off x="3322676" y="6082586"/>
            <a:ext cx="698340" cy="372193"/>
          </a:xfrm>
          <a:prstGeom prst="callout2">
            <a:avLst>
              <a:gd name="adj1" fmla="val 31774"/>
              <a:gd name="adj2" fmla="val 1133"/>
              <a:gd name="adj3" fmla="val 31774"/>
              <a:gd name="adj4" fmla="val -3112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모서리가 둥근 직사각형 17"/>
          <p:cNvSpPr/>
          <p:nvPr/>
        </p:nvSpPr>
        <p:spPr bwMode="auto">
          <a:xfrm>
            <a:off x="1634460" y="5762971"/>
            <a:ext cx="936000" cy="237602"/>
          </a:xfrm>
          <a:prstGeom prst="round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TX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19" name="모서리가 둥근 직사각형 18"/>
          <p:cNvSpPr/>
          <p:nvPr/>
        </p:nvSpPr>
        <p:spPr bwMode="auto">
          <a:xfrm>
            <a:off x="2605836" y="5762971"/>
            <a:ext cx="792000" cy="237602"/>
          </a:xfrm>
          <a:prstGeom prst="roundRect">
            <a:avLst/>
          </a:prstGeom>
          <a:solidFill>
            <a:srgbClr val="FF7C8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RX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1617316" y="4924006"/>
            <a:ext cx="1034257" cy="304700"/>
          </a:xfrm>
          <a:prstGeom prst="rect">
            <a:avLst/>
          </a:prstGeom>
          <a:noFill/>
        </p:spPr>
        <p:txBody>
          <a:bodyPr wrap="none" rtlCol="0">
            <a:spAutoFit/>
          </a:bodyPr>
          <a:lstStyle/>
          <a:p>
            <a:r>
              <a:rPr lang="en-US" altLang="ko-KR" b="1" i="1" dirty="0" smtClean="0"/>
              <a:t>ROM request</a:t>
            </a:r>
            <a:endParaRPr lang="ko-KR" altLang="en-US" b="1" i="1"/>
          </a:p>
        </p:txBody>
      </p:sp>
      <p:sp>
        <p:nvSpPr>
          <p:cNvPr id="21" name="TextBox 20"/>
          <p:cNvSpPr txBox="1"/>
          <p:nvPr/>
        </p:nvSpPr>
        <p:spPr>
          <a:xfrm>
            <a:off x="2845138" y="4955717"/>
            <a:ext cx="327334" cy="440121"/>
          </a:xfrm>
          <a:prstGeom prst="rect">
            <a:avLst/>
          </a:prstGeom>
          <a:noFill/>
        </p:spPr>
        <p:txBody>
          <a:bodyPr wrap="none" rtlCol="0">
            <a:spAutoFit/>
          </a:bodyPr>
          <a:lstStyle/>
          <a:p>
            <a:r>
              <a:rPr lang="en-US" altLang="ko-KR" sz="2000" b="1" dirty="0" smtClean="0">
                <a:solidFill>
                  <a:srgbClr val="FF0000"/>
                </a:solidFill>
                <a:latin typeface="Arial" panose="020B0604020202020204" pitchFamily="34" charset="0"/>
                <a:cs typeface="Arial" panose="020B0604020202020204" pitchFamily="34" charset="0"/>
              </a:rPr>
              <a:t>x</a:t>
            </a:r>
            <a:endParaRPr lang="ko-KR" altLang="en-US" sz="2000" b="1">
              <a:solidFill>
                <a:srgbClr val="FF0000"/>
              </a:solidFill>
              <a:latin typeface="Arial" panose="020B0604020202020204" pitchFamily="34" charset="0"/>
              <a:cs typeface="Arial" panose="020B0604020202020204" pitchFamily="34" charset="0"/>
            </a:endParaRPr>
          </a:p>
        </p:txBody>
      </p:sp>
      <p:sp>
        <p:nvSpPr>
          <p:cNvPr id="22" name="TextBox 21"/>
          <p:cNvSpPr txBox="1"/>
          <p:nvPr/>
        </p:nvSpPr>
        <p:spPr>
          <a:xfrm>
            <a:off x="3378643" y="4510816"/>
            <a:ext cx="1952779" cy="507832"/>
          </a:xfrm>
          <a:prstGeom prst="rect">
            <a:avLst/>
          </a:prstGeom>
          <a:noFill/>
        </p:spPr>
        <p:txBody>
          <a:bodyPr wrap="none" rtlCol="0">
            <a:spAutoFit/>
          </a:bodyPr>
          <a:lstStyle/>
          <a:p>
            <a:r>
              <a:rPr lang="en-US" altLang="ko-KR" u="sng" dirty="0" smtClean="0"/>
              <a:t>AP: new Rx values</a:t>
            </a:r>
            <a:r>
              <a:rPr lang="en-US" altLang="ko-KR" dirty="0" smtClean="0"/>
              <a:t> </a:t>
            </a:r>
            <a:br>
              <a:rPr lang="en-US" altLang="ko-KR" dirty="0" smtClean="0"/>
            </a:br>
            <a:r>
              <a:rPr lang="en-US" altLang="ko-KR" dirty="0" smtClean="0"/>
              <a:t>(2 Rx NSS, 20MHz Rx BW)</a:t>
            </a:r>
            <a:endParaRPr lang="ko-KR" altLang="en-US"/>
          </a:p>
        </p:txBody>
      </p:sp>
      <p:sp>
        <p:nvSpPr>
          <p:cNvPr id="23" name="TextBox 22"/>
          <p:cNvSpPr txBox="1"/>
          <p:nvPr/>
        </p:nvSpPr>
        <p:spPr>
          <a:xfrm>
            <a:off x="3378643" y="5336120"/>
            <a:ext cx="1952779" cy="507832"/>
          </a:xfrm>
          <a:prstGeom prst="rect">
            <a:avLst/>
          </a:prstGeom>
          <a:noFill/>
        </p:spPr>
        <p:txBody>
          <a:bodyPr wrap="none" rtlCol="0">
            <a:spAutoFit/>
          </a:bodyPr>
          <a:lstStyle/>
          <a:p>
            <a:r>
              <a:rPr lang="en-US" altLang="ko-KR" u="sng" dirty="0" smtClean="0"/>
              <a:t>STA: old Rx values </a:t>
            </a:r>
            <a:r>
              <a:rPr lang="en-US" altLang="ko-KR" dirty="0" smtClean="0"/>
              <a:t/>
            </a:r>
            <a:br>
              <a:rPr lang="en-US" altLang="ko-KR" dirty="0" smtClean="0"/>
            </a:br>
            <a:r>
              <a:rPr lang="en-US" altLang="ko-KR" dirty="0" smtClean="0"/>
              <a:t>(4 Rx NSS, 80MHz Rx BW)</a:t>
            </a:r>
            <a:endParaRPr lang="ko-KR" altLang="en-US"/>
          </a:p>
        </p:txBody>
      </p:sp>
      <p:sp>
        <p:nvSpPr>
          <p:cNvPr id="24" name="TextBox 23"/>
          <p:cNvSpPr txBox="1"/>
          <p:nvPr/>
        </p:nvSpPr>
        <p:spPr>
          <a:xfrm>
            <a:off x="491898" y="4585600"/>
            <a:ext cx="1850186" cy="304700"/>
          </a:xfrm>
          <a:prstGeom prst="rect">
            <a:avLst/>
          </a:prstGeom>
          <a:noFill/>
        </p:spPr>
        <p:txBody>
          <a:bodyPr wrap="none" rtlCol="0">
            <a:spAutoFit/>
          </a:bodyPr>
          <a:lstStyle/>
          <a:p>
            <a:r>
              <a:rPr lang="en-US" altLang="ko-KR" dirty="0" smtClean="0"/>
              <a:t>4 Rx NSS, 80MHz Rx BW</a:t>
            </a:r>
            <a:endParaRPr lang="ko-KR" altLang="en-US"/>
          </a:p>
        </p:txBody>
      </p:sp>
      <p:sp>
        <p:nvSpPr>
          <p:cNvPr id="25" name="직사각형 24"/>
          <p:cNvSpPr/>
          <p:nvPr/>
        </p:nvSpPr>
        <p:spPr>
          <a:xfrm>
            <a:off x="5333384" y="4811906"/>
            <a:ext cx="972474" cy="359753"/>
          </a:xfrm>
          <a:prstGeom prst="rect">
            <a:avLst/>
          </a:prstGeom>
          <a:pattFill prst="pct5">
            <a:fgClr>
              <a:srgbClr val="0066CC"/>
            </a:fgClr>
            <a:bgClr>
              <a:schemeClr val="bg1"/>
            </a:bgClr>
          </a:patt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DL DATA</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26" name="설명선 2(테두리 없음) 25"/>
          <p:cNvSpPr/>
          <p:nvPr/>
        </p:nvSpPr>
        <p:spPr bwMode="auto">
          <a:xfrm>
            <a:off x="6176758" y="4561166"/>
            <a:ext cx="786931" cy="188145"/>
          </a:xfrm>
          <a:prstGeom prst="callout2">
            <a:avLst>
              <a:gd name="adj1" fmla="val 18750"/>
              <a:gd name="adj2" fmla="val -8333"/>
              <a:gd name="adj3" fmla="val 18750"/>
              <a:gd name="adj4" fmla="val -29267"/>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TextBox 26"/>
          <p:cNvSpPr txBox="1"/>
          <p:nvPr/>
        </p:nvSpPr>
        <p:spPr>
          <a:xfrm>
            <a:off x="6323229" y="4442550"/>
            <a:ext cx="2187012" cy="710964"/>
          </a:xfrm>
          <a:prstGeom prst="rect">
            <a:avLst/>
          </a:prstGeom>
          <a:noFill/>
        </p:spPr>
        <p:txBody>
          <a:bodyPr wrap="square" rtlCol="0">
            <a:spAutoFit/>
          </a:bodyPr>
          <a:lstStyle/>
          <a:p>
            <a:r>
              <a:rPr lang="en-US" altLang="ko-KR" dirty="0" smtClean="0"/>
              <a:t>AP sends DL Data with </a:t>
            </a:r>
            <a:br>
              <a:rPr lang="en-US" altLang="ko-KR" dirty="0" smtClean="0"/>
            </a:br>
            <a:r>
              <a:rPr lang="en-US" altLang="ko-KR" b="1" u="sng" dirty="0" smtClean="0"/>
              <a:t>new changed Rx values</a:t>
            </a:r>
            <a:r>
              <a:rPr lang="en-US" altLang="ko-KR" b="1" dirty="0" smtClean="0"/>
              <a:t> </a:t>
            </a:r>
            <a:br>
              <a:rPr lang="en-US" altLang="ko-KR" b="1" dirty="0" smtClean="0"/>
            </a:br>
            <a:r>
              <a:rPr lang="en-US" altLang="ko-KR" dirty="0" smtClean="0"/>
              <a:t>(Rx NSS=2, Rx BW=20MHz)</a:t>
            </a:r>
            <a:endParaRPr lang="ko-KR" altLang="en-US"/>
          </a:p>
        </p:txBody>
      </p:sp>
      <p:sp>
        <p:nvSpPr>
          <p:cNvPr id="28" name="TextBox 27"/>
          <p:cNvSpPr txBox="1"/>
          <p:nvPr/>
        </p:nvSpPr>
        <p:spPr>
          <a:xfrm>
            <a:off x="5925737" y="5571673"/>
            <a:ext cx="2358338" cy="507832"/>
          </a:xfrm>
          <a:prstGeom prst="rect">
            <a:avLst/>
          </a:prstGeom>
          <a:noFill/>
        </p:spPr>
        <p:txBody>
          <a:bodyPr wrap="none" rtlCol="0">
            <a:spAutoFit/>
          </a:bodyPr>
          <a:lstStyle/>
          <a:p>
            <a:r>
              <a:rPr lang="en-US" altLang="ko-KR" b="1" i="1" dirty="0" smtClean="0">
                <a:solidFill>
                  <a:srgbClr val="008000"/>
                </a:solidFill>
              </a:rPr>
              <a:t>STA can receive DL Data</a:t>
            </a:r>
          </a:p>
          <a:p>
            <a:r>
              <a:rPr lang="en-US" altLang="ko-KR" b="1" i="1" dirty="0" smtClean="0">
                <a:solidFill>
                  <a:srgbClr val="008000"/>
                </a:solidFill>
              </a:rPr>
              <a:t>due to small Rx NSS and low BW</a:t>
            </a:r>
            <a:endParaRPr lang="ko-KR" altLang="en-US" b="1" i="1">
              <a:solidFill>
                <a:srgbClr val="008000"/>
              </a:solidFill>
            </a:endParaRPr>
          </a:p>
        </p:txBody>
      </p:sp>
      <p:sp>
        <p:nvSpPr>
          <p:cNvPr id="29" name="직사각형 28"/>
          <p:cNvSpPr/>
          <p:nvPr/>
        </p:nvSpPr>
        <p:spPr>
          <a:xfrm>
            <a:off x="6454698" y="5169208"/>
            <a:ext cx="447338" cy="380985"/>
          </a:xfrm>
          <a:prstGeom prst="rect">
            <a:avLst/>
          </a:prstGeom>
          <a:pattFill prst="pct5">
            <a:fgClr>
              <a:srgbClr val="0066CC"/>
            </a:fgClr>
            <a:bgClr>
              <a:schemeClr val="bg1"/>
            </a:bgClr>
          </a:patt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BA</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30"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3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651375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Proposal for CASE </a:t>
            </a:r>
            <a:r>
              <a:rPr lang="en-US" altLang="ko-KR" dirty="0" smtClean="0"/>
              <a:t>1</a:t>
            </a:r>
            <a:endParaRPr lang="ko-KR" altLang="en-US"/>
          </a:p>
        </p:txBody>
      </p:sp>
      <p:sp>
        <p:nvSpPr>
          <p:cNvPr id="3" name="내용 개체 틀 2"/>
          <p:cNvSpPr>
            <a:spLocks noGrp="1"/>
          </p:cNvSpPr>
          <p:nvPr>
            <p:ph idx="1"/>
          </p:nvPr>
        </p:nvSpPr>
        <p:spPr/>
        <p:txBody>
          <a:bodyPr/>
          <a:lstStyle/>
          <a:p>
            <a:r>
              <a:rPr lang="en-US" altLang="ko-KR" sz="2000" dirty="0"/>
              <a:t>When the HE </a:t>
            </a:r>
            <a:r>
              <a:rPr lang="en-US" altLang="ko-KR" sz="2000" dirty="0" smtClean="0"/>
              <a:t>STA transmits a frame with ROMI field indicating smaller </a:t>
            </a:r>
            <a:r>
              <a:rPr lang="en-US" altLang="ko-KR" sz="2000" dirty="0"/>
              <a:t>Rx NSS and/or </a:t>
            </a:r>
            <a:r>
              <a:rPr lang="en-US" altLang="ko-KR" sz="2000" dirty="0" smtClean="0"/>
              <a:t>lower </a:t>
            </a:r>
            <a:r>
              <a:rPr lang="en-US" altLang="ko-KR" sz="2000" dirty="0"/>
              <a:t>Rx </a:t>
            </a:r>
            <a:r>
              <a:rPr lang="en-US" altLang="ko-KR" sz="2000" dirty="0" smtClean="0"/>
              <a:t>BW than currently in use</a:t>
            </a:r>
          </a:p>
          <a:p>
            <a:pPr lvl="1"/>
            <a:r>
              <a:rPr lang="en-US" altLang="ko-KR" sz="1600" dirty="0" smtClean="0"/>
              <a:t>Step 1) HE STA sends a ROM change request to the AP </a:t>
            </a:r>
          </a:p>
          <a:p>
            <a:pPr lvl="1"/>
            <a:r>
              <a:rPr lang="en-US" altLang="ko-KR" sz="1600" dirty="0" smtClean="0"/>
              <a:t>Step </a:t>
            </a:r>
            <a:r>
              <a:rPr lang="en-US" altLang="ko-KR" sz="1600" dirty="0"/>
              <a:t>2) When the AP receives the ROM request, it </a:t>
            </a:r>
            <a:r>
              <a:rPr lang="en-US" altLang="ko-KR" sz="1600" dirty="0" smtClean="0"/>
              <a:t>takes the received RX BW or RX NSS  into use, if they are smaller than the current ROMI values and the AP sends </a:t>
            </a:r>
            <a:r>
              <a:rPr lang="en-US" altLang="ko-KR" sz="1600" dirty="0"/>
              <a:t>an </a:t>
            </a:r>
            <a:r>
              <a:rPr lang="en-US" altLang="ko-KR" sz="1600" u="sng" dirty="0"/>
              <a:t>ACK</a:t>
            </a:r>
            <a:r>
              <a:rPr lang="en-US" altLang="ko-KR" sz="1600" dirty="0"/>
              <a:t> to the STA </a:t>
            </a:r>
            <a:endParaRPr lang="en-US" altLang="ko-KR" sz="1600" dirty="0" smtClean="0"/>
          </a:p>
          <a:p>
            <a:pPr lvl="1"/>
            <a:r>
              <a:rPr lang="en-US" altLang="ko-KR" sz="1600" dirty="0" smtClean="0"/>
              <a:t>The </a:t>
            </a:r>
            <a:r>
              <a:rPr lang="en-US" altLang="ko-KR" sz="1600" dirty="0"/>
              <a:t>HE </a:t>
            </a:r>
            <a:r>
              <a:rPr lang="en-US" altLang="ko-KR" sz="1600" dirty="0" smtClean="0"/>
              <a:t>should </a:t>
            </a:r>
            <a:r>
              <a:rPr lang="en-US" altLang="ko-KR" sz="1600" dirty="0"/>
              <a:t>make the change for that parameter only after receiving the ACK for the ROMI </a:t>
            </a:r>
            <a:r>
              <a:rPr lang="en-US" altLang="ko-KR" sz="1600" dirty="0" smtClean="0"/>
              <a:t>packet</a:t>
            </a:r>
            <a:endParaRPr lang="en-US" altLang="ko-KR" sz="1600" dirty="0"/>
          </a:p>
          <a:p>
            <a:pPr marL="0" indent="0">
              <a:buNone/>
            </a:pPr>
            <a:r>
              <a:rPr lang="en-US" altLang="ko-KR" sz="2000" dirty="0"/>
              <a:t>  </a:t>
            </a:r>
            <a:r>
              <a:rPr lang="en-US" altLang="ko-KR" sz="1600" b="0" i="1" dirty="0"/>
              <a:t>Note: In this case, the </a:t>
            </a:r>
            <a:r>
              <a:rPr lang="en-US" altLang="ko-KR" sz="1600" b="0" i="1" dirty="0" smtClean="0"/>
              <a:t>operation </a:t>
            </a:r>
            <a:r>
              <a:rPr lang="en-US" altLang="ko-KR" sz="1600" b="0" i="1" dirty="0"/>
              <a:t>can be followed in the Receive operating mode of 11ax</a:t>
            </a:r>
            <a:br>
              <a:rPr lang="en-US" altLang="ko-KR" sz="1600" b="0" i="1" dirty="0"/>
            </a:br>
            <a:r>
              <a:rPr lang="en-US" altLang="ko-KR" sz="1600" b="0" i="1" dirty="0"/>
              <a:t>            Spec Draft </a:t>
            </a:r>
          </a:p>
          <a:p>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7" name="직사각형 6"/>
          <p:cNvSpPr/>
          <p:nvPr/>
        </p:nvSpPr>
        <p:spPr>
          <a:xfrm>
            <a:off x="1853207" y="5419499"/>
            <a:ext cx="972474" cy="327047"/>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ROMI packet</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8" name="직사각형 7"/>
          <p:cNvSpPr/>
          <p:nvPr/>
        </p:nvSpPr>
        <p:spPr>
          <a:xfrm>
            <a:off x="2922598" y="5050526"/>
            <a:ext cx="822395" cy="346350"/>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ACK</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9" name="TextBox 8"/>
          <p:cNvSpPr txBox="1"/>
          <p:nvPr/>
        </p:nvSpPr>
        <p:spPr>
          <a:xfrm>
            <a:off x="1102110" y="5110999"/>
            <a:ext cx="389850" cy="276999"/>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10" name="TextBox 9"/>
          <p:cNvSpPr txBox="1"/>
          <p:nvPr/>
        </p:nvSpPr>
        <p:spPr>
          <a:xfrm>
            <a:off x="1121870" y="5419499"/>
            <a:ext cx="471411" cy="276999"/>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11" name="직선 연결선 10"/>
          <p:cNvCxnSpPr/>
          <p:nvPr/>
        </p:nvCxnSpPr>
        <p:spPr>
          <a:xfrm>
            <a:off x="1833758" y="5415243"/>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1128778" y="5400195"/>
            <a:ext cx="7177022"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019284" y="5364186"/>
            <a:ext cx="638316" cy="276999"/>
          </a:xfrm>
          <a:prstGeom prst="rect">
            <a:avLst/>
          </a:prstGeom>
          <a:noFill/>
        </p:spPr>
        <p:txBody>
          <a:bodyPr wrap="none" rtlCol="0">
            <a:spAutoFit/>
          </a:bodyPr>
          <a:lstStyle/>
          <a:p>
            <a:r>
              <a:rPr lang="en-US" altLang="ko-KR" b="1" i="1" dirty="0" smtClean="0"/>
              <a:t>Accept</a:t>
            </a:r>
            <a:endParaRPr lang="ko-KR" altLang="en-US" b="1" i="1"/>
          </a:p>
        </p:txBody>
      </p:sp>
      <p:sp>
        <p:nvSpPr>
          <p:cNvPr id="14" name="TextBox 13"/>
          <p:cNvSpPr txBox="1"/>
          <p:nvPr/>
        </p:nvSpPr>
        <p:spPr>
          <a:xfrm>
            <a:off x="3856071" y="5720941"/>
            <a:ext cx="2305439" cy="276999"/>
          </a:xfrm>
          <a:prstGeom prst="rect">
            <a:avLst/>
          </a:prstGeom>
          <a:noFill/>
        </p:spPr>
        <p:txBody>
          <a:bodyPr wrap="none" rtlCol="0">
            <a:spAutoFit/>
          </a:bodyPr>
          <a:lstStyle/>
          <a:p>
            <a:r>
              <a:rPr lang="en-US" altLang="ko-KR" b="1" u="sng" dirty="0" smtClean="0"/>
              <a:t>Change to new ROM parameter</a:t>
            </a:r>
            <a:endParaRPr lang="ko-KR" altLang="en-US" b="1" u="sng" dirty="0"/>
          </a:p>
        </p:txBody>
      </p:sp>
      <p:cxnSp>
        <p:nvCxnSpPr>
          <p:cNvPr id="15" name="직선 연결선 14"/>
          <p:cNvCxnSpPr/>
          <p:nvPr/>
        </p:nvCxnSpPr>
        <p:spPr>
          <a:xfrm>
            <a:off x="3745112" y="5408813"/>
            <a:ext cx="0" cy="680757"/>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6" name="직선 화살표 연결선 15"/>
          <p:cNvCxnSpPr/>
          <p:nvPr/>
        </p:nvCxnSpPr>
        <p:spPr bwMode="auto">
          <a:xfrm>
            <a:off x="3759041" y="5618526"/>
            <a:ext cx="1696957"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18"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1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1361180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Problem statement for CASE </a:t>
            </a:r>
            <a:r>
              <a:rPr lang="en-US" altLang="ko-KR" dirty="0" smtClean="0"/>
              <a:t>2</a:t>
            </a:r>
            <a:endParaRPr lang="ko-KR" altLang="en-US" dirty="0"/>
          </a:p>
        </p:txBody>
      </p:sp>
      <p:sp>
        <p:nvSpPr>
          <p:cNvPr id="3" name="내용 개체 틀 2"/>
          <p:cNvSpPr>
            <a:spLocks noGrp="1"/>
          </p:cNvSpPr>
          <p:nvPr>
            <p:ph idx="1"/>
          </p:nvPr>
        </p:nvSpPr>
        <p:spPr>
          <a:xfrm>
            <a:off x="685800" y="1622364"/>
            <a:ext cx="7772400" cy="4321236"/>
          </a:xfrm>
        </p:spPr>
        <p:txBody>
          <a:bodyPr/>
          <a:lstStyle/>
          <a:p>
            <a:r>
              <a:rPr lang="en-US" altLang="ko-KR" sz="2000" dirty="0"/>
              <a:t>CASE 2) Requested Rx values are larger Rx NSS and/or high Rx BW than currently in use</a:t>
            </a:r>
            <a:endParaRPr lang="en-US" altLang="ko-KR" sz="1600" dirty="0"/>
          </a:p>
          <a:p>
            <a:r>
              <a:rPr lang="en-US" altLang="ko-KR" sz="2000" dirty="0" smtClean="0"/>
              <a:t>After </a:t>
            </a:r>
            <a:r>
              <a:rPr lang="en-US" altLang="ko-KR" sz="2000" dirty="0"/>
              <a:t>the transmission of acknowledgement is failed from the AP:</a:t>
            </a:r>
          </a:p>
          <a:p>
            <a:pPr lvl="1"/>
            <a:r>
              <a:rPr lang="en-US" altLang="ko-KR" sz="1600" dirty="0"/>
              <a:t>Even though the transmission of acknowledgement is failed, the AP will </a:t>
            </a:r>
            <a:r>
              <a:rPr lang="en-US" altLang="ko-KR" sz="1600" dirty="0" smtClean="0"/>
              <a:t>use the  requested RX </a:t>
            </a:r>
            <a:r>
              <a:rPr lang="en-US" altLang="ko-KR" sz="1600" dirty="0" smtClean="0"/>
              <a:t>NSS </a:t>
            </a:r>
            <a:r>
              <a:rPr lang="en-US" altLang="ko-KR" sz="1600" dirty="0" smtClean="0"/>
              <a:t>and RX Channel width to the STA </a:t>
            </a:r>
          </a:p>
          <a:p>
            <a:pPr lvl="1"/>
            <a:r>
              <a:rPr lang="en-US" altLang="ko-KR" sz="1600" dirty="0" smtClean="0"/>
              <a:t>The STA can not change ROM because it doesn’t receive the acknowledgement successfully</a:t>
            </a:r>
          </a:p>
          <a:p>
            <a:pPr lvl="1"/>
            <a:r>
              <a:rPr lang="en-US" altLang="ko-KR" sz="1600" dirty="0" smtClean="0"/>
              <a:t>In </a:t>
            </a:r>
            <a:r>
              <a:rPr lang="en-US" altLang="ko-KR" sz="1600" dirty="0"/>
              <a:t>this case, the STA couldn’t receive DL Data when the AP sends DL Data with new Rx values because new Rx values of AP is higher than old Rx values of STA </a:t>
            </a:r>
          </a:p>
          <a:p>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7" name="직사각형 6"/>
          <p:cNvSpPr/>
          <p:nvPr/>
        </p:nvSpPr>
        <p:spPr>
          <a:xfrm>
            <a:off x="1624607" y="5152949"/>
            <a:ext cx="972474" cy="327047"/>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DATA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8" name="직사각형 7"/>
          <p:cNvSpPr/>
          <p:nvPr/>
        </p:nvSpPr>
        <p:spPr>
          <a:xfrm>
            <a:off x="2772127" y="4783976"/>
            <a:ext cx="447338" cy="346350"/>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BA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9" name="TextBox 8"/>
          <p:cNvSpPr txBox="1"/>
          <p:nvPr/>
        </p:nvSpPr>
        <p:spPr>
          <a:xfrm>
            <a:off x="873510" y="4844449"/>
            <a:ext cx="389850" cy="276999"/>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10" name="TextBox 9"/>
          <p:cNvSpPr txBox="1"/>
          <p:nvPr/>
        </p:nvSpPr>
        <p:spPr>
          <a:xfrm>
            <a:off x="893270" y="5152949"/>
            <a:ext cx="471411" cy="276999"/>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11" name="직선 연결선 10"/>
          <p:cNvCxnSpPr/>
          <p:nvPr/>
        </p:nvCxnSpPr>
        <p:spPr>
          <a:xfrm>
            <a:off x="1605158" y="5148693"/>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3657600" y="4976484"/>
            <a:ext cx="0" cy="3492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직선 연결선 12"/>
          <p:cNvCxnSpPr/>
          <p:nvPr/>
        </p:nvCxnSpPr>
        <p:spPr>
          <a:xfrm>
            <a:off x="900178" y="5133645"/>
            <a:ext cx="7786622"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52441" y="6038500"/>
            <a:ext cx="2088585" cy="461665"/>
          </a:xfrm>
          <a:prstGeom prst="rect">
            <a:avLst/>
          </a:prstGeom>
          <a:noFill/>
        </p:spPr>
        <p:txBody>
          <a:bodyPr wrap="none" rtlCol="0">
            <a:spAutoFit/>
          </a:bodyPr>
          <a:lstStyle/>
          <a:p>
            <a:r>
              <a:rPr lang="en-US" altLang="ko-KR" dirty="0" smtClean="0"/>
              <a:t>STA does not receive</a:t>
            </a:r>
          </a:p>
          <a:p>
            <a:r>
              <a:rPr lang="en-US" altLang="ko-KR" dirty="0" smtClean="0"/>
              <a:t>an ACK for ROM acceptance </a:t>
            </a:r>
          </a:p>
        </p:txBody>
      </p:sp>
      <p:sp>
        <p:nvSpPr>
          <p:cNvPr id="15" name="TextBox 14"/>
          <p:cNvSpPr txBox="1"/>
          <p:nvPr/>
        </p:nvSpPr>
        <p:spPr>
          <a:xfrm>
            <a:off x="750849" y="5851114"/>
            <a:ext cx="1952779" cy="646331"/>
          </a:xfrm>
          <a:prstGeom prst="rect">
            <a:avLst/>
          </a:prstGeom>
          <a:noFill/>
        </p:spPr>
        <p:txBody>
          <a:bodyPr wrap="none" rtlCol="0">
            <a:spAutoFit/>
          </a:bodyPr>
          <a:lstStyle/>
          <a:p>
            <a:r>
              <a:rPr lang="en-US" altLang="ko-KR" dirty="0" smtClean="0"/>
              <a:t>STA </a:t>
            </a:r>
            <a:r>
              <a:rPr lang="en-US" altLang="ko-KR" b="1" u="sng" dirty="0" smtClean="0"/>
              <a:t>requests</a:t>
            </a:r>
            <a:r>
              <a:rPr lang="en-US" altLang="ko-KR" dirty="0" smtClean="0"/>
              <a:t> </a:t>
            </a:r>
            <a:br>
              <a:rPr lang="en-US" altLang="ko-KR" dirty="0" smtClean="0"/>
            </a:br>
            <a:r>
              <a:rPr lang="en-US" altLang="ko-KR" dirty="0" smtClean="0"/>
              <a:t>new Rx values </a:t>
            </a:r>
          </a:p>
          <a:p>
            <a:r>
              <a:rPr lang="en-US" altLang="ko-KR" dirty="0" smtClean="0"/>
              <a:t>(4 Rx NSS, 40MHz Rx BW)</a:t>
            </a:r>
            <a:endParaRPr lang="ko-KR" altLang="en-US"/>
          </a:p>
        </p:txBody>
      </p:sp>
      <p:sp>
        <p:nvSpPr>
          <p:cNvPr id="16" name="설명선 2(테두리 없음) 15"/>
          <p:cNvSpPr/>
          <p:nvPr/>
        </p:nvSpPr>
        <p:spPr bwMode="auto">
          <a:xfrm rot="10800000">
            <a:off x="1148059" y="6047684"/>
            <a:ext cx="639905" cy="287425"/>
          </a:xfrm>
          <a:prstGeom prst="callout2">
            <a:avLst>
              <a:gd name="adj1" fmla="val 18750"/>
              <a:gd name="adj2" fmla="val -8333"/>
              <a:gd name="adj3" fmla="val 18750"/>
              <a:gd name="adj4" fmla="val -3560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설명선 2(테두리 없음) 16"/>
          <p:cNvSpPr/>
          <p:nvPr/>
        </p:nvSpPr>
        <p:spPr bwMode="auto">
          <a:xfrm rot="10800000" flipH="1">
            <a:off x="3322676" y="6061404"/>
            <a:ext cx="698340" cy="338357"/>
          </a:xfrm>
          <a:prstGeom prst="callout2">
            <a:avLst>
              <a:gd name="adj1" fmla="val 31774"/>
              <a:gd name="adj2" fmla="val 1133"/>
              <a:gd name="adj3" fmla="val 31774"/>
              <a:gd name="adj4" fmla="val -3112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모서리가 둥근 직사각형 17"/>
          <p:cNvSpPr/>
          <p:nvPr/>
        </p:nvSpPr>
        <p:spPr bwMode="auto">
          <a:xfrm>
            <a:off x="1634460" y="5735672"/>
            <a:ext cx="936000" cy="216000"/>
          </a:xfrm>
          <a:prstGeom prst="round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TX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19" name="모서리가 둥근 직사각형 18"/>
          <p:cNvSpPr/>
          <p:nvPr/>
        </p:nvSpPr>
        <p:spPr bwMode="auto">
          <a:xfrm>
            <a:off x="2605836" y="5735672"/>
            <a:ext cx="792000" cy="216000"/>
          </a:xfrm>
          <a:prstGeom prst="roundRect">
            <a:avLst/>
          </a:prstGeom>
          <a:solidFill>
            <a:srgbClr val="FF7C8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RX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1617316" y="4899757"/>
            <a:ext cx="1034257" cy="276999"/>
          </a:xfrm>
          <a:prstGeom prst="rect">
            <a:avLst/>
          </a:prstGeom>
          <a:noFill/>
        </p:spPr>
        <p:txBody>
          <a:bodyPr wrap="none" rtlCol="0">
            <a:spAutoFit/>
          </a:bodyPr>
          <a:lstStyle/>
          <a:p>
            <a:r>
              <a:rPr lang="en-US" altLang="ko-KR" b="1" i="1" dirty="0" smtClean="0"/>
              <a:t>ROM request</a:t>
            </a:r>
            <a:endParaRPr lang="ko-KR" altLang="en-US" b="1" i="1"/>
          </a:p>
        </p:txBody>
      </p:sp>
      <p:sp>
        <p:nvSpPr>
          <p:cNvPr id="21" name="TextBox 20"/>
          <p:cNvSpPr txBox="1"/>
          <p:nvPr/>
        </p:nvSpPr>
        <p:spPr>
          <a:xfrm>
            <a:off x="2845138" y="4912222"/>
            <a:ext cx="327334" cy="400110"/>
          </a:xfrm>
          <a:prstGeom prst="rect">
            <a:avLst/>
          </a:prstGeom>
          <a:noFill/>
        </p:spPr>
        <p:txBody>
          <a:bodyPr wrap="none" rtlCol="0">
            <a:spAutoFit/>
          </a:bodyPr>
          <a:lstStyle/>
          <a:p>
            <a:r>
              <a:rPr lang="en-US" altLang="ko-KR" sz="2000" b="1" dirty="0" smtClean="0">
                <a:solidFill>
                  <a:srgbClr val="FF0000"/>
                </a:solidFill>
                <a:latin typeface="Arial" panose="020B0604020202020204" pitchFamily="34" charset="0"/>
                <a:cs typeface="Arial" panose="020B0604020202020204" pitchFamily="34" charset="0"/>
              </a:rPr>
              <a:t>x</a:t>
            </a:r>
            <a:endParaRPr lang="ko-KR" altLang="en-US" sz="2000" b="1">
              <a:solidFill>
                <a:srgbClr val="FF0000"/>
              </a:solidFill>
              <a:latin typeface="Arial" panose="020B0604020202020204" pitchFamily="34" charset="0"/>
              <a:cs typeface="Arial" panose="020B0604020202020204" pitchFamily="34" charset="0"/>
            </a:endParaRPr>
          </a:p>
        </p:txBody>
      </p:sp>
      <p:sp>
        <p:nvSpPr>
          <p:cNvPr id="22" name="TextBox 21"/>
          <p:cNvSpPr txBox="1"/>
          <p:nvPr/>
        </p:nvSpPr>
        <p:spPr>
          <a:xfrm>
            <a:off x="3378643" y="4495800"/>
            <a:ext cx="1952779" cy="461665"/>
          </a:xfrm>
          <a:prstGeom prst="rect">
            <a:avLst/>
          </a:prstGeom>
          <a:noFill/>
        </p:spPr>
        <p:txBody>
          <a:bodyPr wrap="none" rtlCol="0">
            <a:spAutoFit/>
          </a:bodyPr>
          <a:lstStyle/>
          <a:p>
            <a:r>
              <a:rPr lang="en-US" altLang="ko-KR" u="sng" dirty="0" smtClean="0"/>
              <a:t>AP: new Rx values </a:t>
            </a:r>
            <a:br>
              <a:rPr lang="en-US" altLang="ko-KR" u="sng" dirty="0" smtClean="0"/>
            </a:br>
            <a:r>
              <a:rPr lang="en-US" altLang="ko-KR" dirty="0" smtClean="0"/>
              <a:t>(4 Rx NSS, 40MHz Rx BW)</a:t>
            </a:r>
            <a:endParaRPr lang="ko-KR" altLang="en-US"/>
          </a:p>
        </p:txBody>
      </p:sp>
      <p:sp>
        <p:nvSpPr>
          <p:cNvPr id="23" name="TextBox 22"/>
          <p:cNvSpPr txBox="1"/>
          <p:nvPr/>
        </p:nvSpPr>
        <p:spPr>
          <a:xfrm>
            <a:off x="3378643" y="5321104"/>
            <a:ext cx="1952779" cy="461665"/>
          </a:xfrm>
          <a:prstGeom prst="rect">
            <a:avLst/>
          </a:prstGeom>
          <a:noFill/>
        </p:spPr>
        <p:txBody>
          <a:bodyPr wrap="none" rtlCol="0">
            <a:spAutoFit/>
          </a:bodyPr>
          <a:lstStyle/>
          <a:p>
            <a:r>
              <a:rPr lang="en-US" altLang="ko-KR" u="sng" dirty="0" smtClean="0"/>
              <a:t>STA: old Rx values </a:t>
            </a:r>
            <a:br>
              <a:rPr lang="en-US" altLang="ko-KR" u="sng" dirty="0" smtClean="0"/>
            </a:br>
            <a:r>
              <a:rPr lang="en-US" altLang="ko-KR" dirty="0" smtClean="0"/>
              <a:t>(2 Rx NSS, 20MHz Rx BW)</a:t>
            </a:r>
            <a:endParaRPr lang="ko-KR" altLang="en-US"/>
          </a:p>
        </p:txBody>
      </p:sp>
      <p:sp>
        <p:nvSpPr>
          <p:cNvPr id="24" name="TextBox 23"/>
          <p:cNvSpPr txBox="1"/>
          <p:nvPr/>
        </p:nvSpPr>
        <p:spPr>
          <a:xfrm>
            <a:off x="491898" y="4561351"/>
            <a:ext cx="1952779" cy="276999"/>
          </a:xfrm>
          <a:prstGeom prst="rect">
            <a:avLst/>
          </a:prstGeom>
          <a:noFill/>
        </p:spPr>
        <p:txBody>
          <a:bodyPr wrap="none" rtlCol="0">
            <a:spAutoFit/>
          </a:bodyPr>
          <a:lstStyle/>
          <a:p>
            <a:r>
              <a:rPr lang="en-US" altLang="ko-KR" dirty="0" smtClean="0"/>
              <a:t>(2 Rx NSS, 20MHz Rx BW)</a:t>
            </a:r>
            <a:endParaRPr lang="ko-KR" altLang="en-US"/>
          </a:p>
        </p:txBody>
      </p:sp>
      <p:sp>
        <p:nvSpPr>
          <p:cNvPr id="25" name="직사각형 24"/>
          <p:cNvSpPr/>
          <p:nvPr/>
        </p:nvSpPr>
        <p:spPr>
          <a:xfrm>
            <a:off x="5333384" y="4790159"/>
            <a:ext cx="972474" cy="327047"/>
          </a:xfrm>
          <a:prstGeom prst="rect">
            <a:avLst/>
          </a:prstGeom>
          <a:pattFill prst="pct5">
            <a:fgClr>
              <a:srgbClr val="0066CC"/>
            </a:fgClr>
            <a:bgClr>
              <a:schemeClr val="bg1"/>
            </a:bgClr>
          </a:patt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DL DATA</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26" name="설명선 2(테두리 없음) 25"/>
          <p:cNvSpPr/>
          <p:nvPr/>
        </p:nvSpPr>
        <p:spPr bwMode="auto">
          <a:xfrm>
            <a:off x="6324600" y="4362615"/>
            <a:ext cx="786931" cy="340043"/>
          </a:xfrm>
          <a:prstGeom prst="callout2">
            <a:avLst>
              <a:gd name="adj1" fmla="val 18750"/>
              <a:gd name="adj2" fmla="val -8333"/>
              <a:gd name="adj3" fmla="val 18750"/>
              <a:gd name="adj4" fmla="val -29267"/>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TextBox 26"/>
          <p:cNvSpPr txBox="1"/>
          <p:nvPr/>
        </p:nvSpPr>
        <p:spPr>
          <a:xfrm>
            <a:off x="6347388" y="4267200"/>
            <a:ext cx="2187012" cy="646331"/>
          </a:xfrm>
          <a:prstGeom prst="rect">
            <a:avLst/>
          </a:prstGeom>
          <a:noFill/>
        </p:spPr>
        <p:txBody>
          <a:bodyPr wrap="square" rtlCol="0">
            <a:spAutoFit/>
          </a:bodyPr>
          <a:lstStyle/>
          <a:p>
            <a:r>
              <a:rPr lang="en-US" altLang="ko-KR" dirty="0" smtClean="0"/>
              <a:t>AP sends DL Data with </a:t>
            </a:r>
            <a:br>
              <a:rPr lang="en-US" altLang="ko-KR" dirty="0" smtClean="0"/>
            </a:br>
            <a:r>
              <a:rPr lang="en-US" altLang="ko-KR" b="1" u="sng" dirty="0" smtClean="0"/>
              <a:t>new changed Rx values</a:t>
            </a:r>
            <a:r>
              <a:rPr lang="en-US" altLang="ko-KR" b="1" dirty="0" smtClean="0"/>
              <a:t> </a:t>
            </a:r>
            <a:br>
              <a:rPr lang="en-US" altLang="ko-KR" b="1" dirty="0" smtClean="0"/>
            </a:br>
            <a:r>
              <a:rPr lang="en-US" altLang="ko-KR" dirty="0" smtClean="0"/>
              <a:t>(Rx NSS=4, Rx BW=40MHz)</a:t>
            </a:r>
            <a:endParaRPr lang="ko-KR" altLang="en-US"/>
          </a:p>
        </p:txBody>
      </p:sp>
      <p:cxnSp>
        <p:nvCxnSpPr>
          <p:cNvPr id="28" name="직선 화살표 연결선 27"/>
          <p:cNvCxnSpPr/>
          <p:nvPr/>
        </p:nvCxnSpPr>
        <p:spPr bwMode="auto">
          <a:xfrm>
            <a:off x="6176758" y="4976484"/>
            <a:ext cx="0" cy="45346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29" name="TextBox 28"/>
          <p:cNvSpPr txBox="1"/>
          <p:nvPr/>
        </p:nvSpPr>
        <p:spPr>
          <a:xfrm>
            <a:off x="5562600" y="5458673"/>
            <a:ext cx="3381567" cy="646331"/>
          </a:xfrm>
          <a:prstGeom prst="rect">
            <a:avLst/>
          </a:prstGeom>
          <a:noFill/>
        </p:spPr>
        <p:txBody>
          <a:bodyPr wrap="none" rtlCol="0">
            <a:spAutoFit/>
          </a:bodyPr>
          <a:lstStyle/>
          <a:p>
            <a:r>
              <a:rPr lang="en-US" altLang="ko-KR" b="1" i="1" dirty="0" smtClean="0">
                <a:solidFill>
                  <a:srgbClr val="008000"/>
                </a:solidFill>
              </a:rPr>
              <a:t>STA may not receive DL Data correctly</a:t>
            </a:r>
          </a:p>
          <a:p>
            <a:r>
              <a:rPr lang="en-US" altLang="ko-KR" b="1" i="1" dirty="0" smtClean="0">
                <a:solidFill>
                  <a:srgbClr val="008000"/>
                </a:solidFill>
              </a:rPr>
              <a:t>since the AP may send DL Data using larger NSS </a:t>
            </a:r>
          </a:p>
          <a:p>
            <a:r>
              <a:rPr lang="en-US" altLang="ko-KR" b="1" i="1" dirty="0" smtClean="0">
                <a:solidFill>
                  <a:srgbClr val="008000"/>
                </a:solidFill>
              </a:rPr>
              <a:t>and higher BW than STA’s Rx values</a:t>
            </a:r>
            <a:endParaRPr lang="ko-KR" altLang="en-US" b="1" i="1">
              <a:solidFill>
                <a:srgbClr val="008000"/>
              </a:solidFill>
            </a:endParaRPr>
          </a:p>
        </p:txBody>
      </p:sp>
      <p:sp>
        <p:nvSpPr>
          <p:cNvPr id="31"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32"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139382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10"/>
          <p:cNvGraphicFramePr>
            <a:graphicFrameLocks noGrp="1"/>
          </p:cNvGraphicFramePr>
          <p:nvPr>
            <p:extLst>
              <p:ext uri="{D42A27DB-BD31-4B8C-83A1-F6EECF244321}">
                <p14:modId xmlns:p14="http://schemas.microsoft.com/office/powerpoint/2010/main" val="884481815"/>
              </p:ext>
            </p:extLst>
          </p:nvPr>
        </p:nvGraphicFramePr>
        <p:xfrm>
          <a:off x="696913" y="1208901"/>
          <a:ext cx="7740000" cy="2829700"/>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82970">
                <a:tc>
                  <a:txBody>
                    <a:bodyPr/>
                    <a:lstStyle/>
                    <a:p>
                      <a:pPr marL="0" marR="0" algn="ctr">
                        <a:spcBef>
                          <a:spcPts val="0"/>
                        </a:spcBef>
                        <a:spcAft>
                          <a:spcPts val="0"/>
                        </a:spcAft>
                      </a:pPr>
                      <a:r>
                        <a:rPr lang="en-US" sz="1100" b="1" dirty="0" smtClean="0">
                          <a:solidFill>
                            <a:schemeClr val="tx1"/>
                          </a:solidFill>
                          <a:latin typeface="Times New Roman" panose="02020603050405020304" pitchFamily="18" charset="0"/>
                          <a:ea typeface="+mj-ea"/>
                          <a:cs typeface="Times New Roman" panose="02020603050405020304" pitchFamily="18" charset="0"/>
                        </a:rPr>
                        <a:t>Name</a:t>
                      </a:r>
                      <a:endParaRPr lang="en-US" sz="1100" b="1"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Times New Roman" panose="02020603050405020304" pitchFamily="18" charset="0"/>
                          <a:ea typeface="+mj-ea"/>
                          <a:cs typeface="Times New Roman" panose="02020603050405020304" pitchFamily="18" charset="0"/>
                        </a:rPr>
                        <a:t>Affiliation</a:t>
                      </a:r>
                      <a:endParaRPr lang="en-US" sz="1100" b="1"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panose="02020603050405020304" pitchFamily="18" charset="0"/>
                          <a:ea typeface="+mj-ea"/>
                          <a:cs typeface="Times New Roman" panose="02020603050405020304" pitchFamily="18" charset="0"/>
                        </a:rPr>
                        <a:t>Address</a:t>
                      </a:r>
                      <a:endParaRPr lang="en-US" sz="1100"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panose="02020603050405020304" pitchFamily="18" charset="0"/>
                          <a:ea typeface="+mj-ea"/>
                          <a:cs typeface="Times New Roman" panose="02020603050405020304" pitchFamily="18" charset="0"/>
                        </a:rPr>
                        <a:t>Phone</a:t>
                      </a:r>
                      <a:endParaRPr lang="en-US" sz="1100"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panose="02020603050405020304" pitchFamily="18" charset="0"/>
                          <a:ea typeface="+mj-ea"/>
                          <a:cs typeface="Times New Roman" panose="02020603050405020304" pitchFamily="18" charset="0"/>
                        </a:rPr>
                        <a:t>Email</a:t>
                      </a:r>
                      <a:endParaRPr lang="en-US" sz="1100"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b="0" dirty="0">
                          <a:solidFill>
                            <a:srgbClr val="000000"/>
                          </a:solidFill>
                          <a:latin typeface="Times New Roman" panose="02020603050405020304" pitchFamily="18" charset="0"/>
                          <a:ea typeface="+mj-ea"/>
                          <a:cs typeface="Times New Roman" panose="02020603050405020304" pitchFamily="18" charset="0"/>
                        </a:rPr>
                        <a:t>Ron Porat</a:t>
                      </a:r>
                      <a:endParaRPr lang="en-US" sz="1100" b="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100" b="0" dirty="0">
                          <a:solidFill>
                            <a:srgbClr val="000000"/>
                          </a:solidFill>
                          <a:latin typeface="Times New Roman" panose="02020603050405020304" pitchFamily="18" charset="0"/>
                          <a:ea typeface="+mj-ea"/>
                          <a:cs typeface="Times New Roman" panose="02020603050405020304" pitchFamily="18" charset="0"/>
                        </a:rPr>
                        <a:t>Broadcom</a:t>
                      </a:r>
                      <a:endParaRPr lang="en-US" sz="1100" b="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rporat@broadcom.com</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solidFill>
                            <a:srgbClr val="000000"/>
                          </a:solidFill>
                          <a:latin typeface="Times New Roman" panose="02020603050405020304" pitchFamily="18" charset="0"/>
                          <a:ea typeface="+mj-ea"/>
                          <a:cs typeface="Times New Roman" panose="02020603050405020304" pitchFamily="18" charset="0"/>
                        </a:rPr>
                        <a:t>Sriram Venkateswaran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latin typeface="Times New Roman" panose="02020603050405020304" pitchFamily="18" charset="0"/>
                          <a:ea typeface="+mj-ea"/>
                          <a:cs typeface="Times New Roman" panose="02020603050405020304" pitchFamily="18" charset="0"/>
                        </a:rPr>
                        <a:t>Matthew Fischer</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Times New Roman" panose="02020603050405020304" pitchFamily="18" charset="0"/>
                          <a:ea typeface="+mj-ea"/>
                          <a:cs typeface="Times New Roman" panose="02020603050405020304" pitchFamily="18" charset="0"/>
                        </a:rPr>
                        <a:t>mfischer@broadcom.com</a:t>
                      </a:r>
                      <a:endParaRPr lang="en-US" sz="1100" dirty="0" smtClean="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latin typeface="Times New Roman" panose="02020603050405020304" pitchFamily="18" charset="0"/>
                          <a:ea typeface="+mj-ea"/>
                          <a:cs typeface="Times New Roman" panose="02020603050405020304" pitchFamily="18" charset="0"/>
                        </a:rPr>
                        <a:t>Zhou Lan</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solidFill>
                            <a:srgbClr val="000000"/>
                          </a:solidFill>
                          <a:latin typeface="Times New Roman" panose="02020603050405020304" pitchFamily="18" charset="0"/>
                          <a:ea typeface="+mj-ea"/>
                          <a:cs typeface="Times New Roman" panose="02020603050405020304" pitchFamily="18" charset="0"/>
                        </a:rPr>
                        <a:t>Leo Montreuil</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anose="02020603050405020304" pitchFamily="18" charset="0"/>
                          <a:ea typeface="+mj-ea"/>
                          <a:cs typeface="Times New Roman" panose="02020603050405020304" pitchFamily="18" charset="0"/>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Times New Roman" panose="02020603050405020304" pitchFamily="18" charset="0"/>
                          <a:ea typeface="+mj-ea"/>
                          <a:cs typeface="Times New Roman" panose="02020603050405020304" pitchFamily="18" charset="0"/>
                        </a:rPr>
                        <a:t>Vinko Erceg</a:t>
                      </a:r>
                      <a:endParaRPr lang="en-US" sz="1100" dirty="0" smtClean="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anose="02020603050405020304" pitchFamily="18" charset="0"/>
                          <a:ea typeface="+mj-ea"/>
                          <a:cs typeface="Times New Roman" panose="02020603050405020304" pitchFamily="18" charset="0"/>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anose="02020603050405020304" pitchFamily="18" charset="0"/>
                          <a:ea typeface="+mj-ea"/>
                          <a:cs typeface="Times New Roman" panose="02020603050405020304" pitchFamily="18" charset="0"/>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74718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Proposal for CASE 2</a:t>
            </a:r>
            <a:endParaRPr lang="ko-KR" altLang="en-US"/>
          </a:p>
        </p:txBody>
      </p:sp>
      <p:sp>
        <p:nvSpPr>
          <p:cNvPr id="3" name="내용 개체 틀 2"/>
          <p:cNvSpPr>
            <a:spLocks noGrp="1"/>
          </p:cNvSpPr>
          <p:nvPr>
            <p:ph idx="1"/>
          </p:nvPr>
        </p:nvSpPr>
        <p:spPr>
          <a:xfrm>
            <a:off x="685800" y="1676400"/>
            <a:ext cx="7772400" cy="4267200"/>
          </a:xfrm>
        </p:spPr>
        <p:txBody>
          <a:bodyPr/>
          <a:lstStyle/>
          <a:p>
            <a:r>
              <a:rPr lang="en-US" altLang="ko-KR" sz="1800" dirty="0"/>
              <a:t>When the HE STA transmits a frame with ROMI field indicating </a:t>
            </a:r>
            <a:r>
              <a:rPr lang="en-US" altLang="ko-KR" sz="1800" dirty="0" smtClean="0"/>
              <a:t>larger </a:t>
            </a:r>
            <a:r>
              <a:rPr lang="en-US" altLang="ko-KR" sz="1800" dirty="0"/>
              <a:t>Rx NSS and/or lower Rx BW than currently in use</a:t>
            </a:r>
          </a:p>
          <a:p>
            <a:pPr lvl="1"/>
            <a:r>
              <a:rPr lang="en-US" altLang="ko-KR" sz="1400" dirty="0" smtClean="0"/>
              <a:t>Step </a:t>
            </a:r>
            <a:r>
              <a:rPr lang="en-US" altLang="ko-KR" sz="1400" dirty="0"/>
              <a:t>1) HE STA sends a ROM change request to the AP to increase Rx values</a:t>
            </a:r>
          </a:p>
          <a:p>
            <a:pPr lvl="1"/>
            <a:r>
              <a:rPr lang="en-US" altLang="ko-KR" sz="1400" dirty="0" smtClean="0"/>
              <a:t>Step 2) When the AP receives the ROM request</a:t>
            </a:r>
            <a:r>
              <a:rPr lang="en-US" altLang="ko-KR" sz="1400" dirty="0"/>
              <a:t>, , it takes the received RX BW or RX NSS  into use, if they are smaller than the current ROMI values and the AP sends an ACK to the STA </a:t>
            </a:r>
            <a:endParaRPr lang="en-US" altLang="ko-KR" sz="1400" dirty="0" smtClean="0"/>
          </a:p>
          <a:p>
            <a:pPr lvl="1"/>
            <a:r>
              <a:rPr lang="en-US" altLang="ko-KR" sz="1400" dirty="0" smtClean="0"/>
              <a:t>Step </a:t>
            </a:r>
            <a:r>
              <a:rPr lang="en-US" altLang="ko-KR" sz="1400" dirty="0"/>
              <a:t>3-1) If the STA doesn’t receive the ACK for the ROMI packet, it should change the ROM parameter after the ACK timeout</a:t>
            </a:r>
          </a:p>
          <a:p>
            <a:pPr lvl="1"/>
            <a:r>
              <a:rPr lang="en-US" altLang="ko-KR" sz="1400" dirty="0"/>
              <a:t>Step 3-2) If the STA </a:t>
            </a:r>
            <a:r>
              <a:rPr lang="en-US" altLang="ko-KR" sz="1400" dirty="0" smtClean="0"/>
              <a:t>receives </a:t>
            </a:r>
            <a:r>
              <a:rPr lang="en-US" altLang="ko-KR" sz="1400" dirty="0"/>
              <a:t>the ACK for the ROMI packet, it should change the ROM parameter immediately  </a:t>
            </a:r>
          </a:p>
          <a:p>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7" name="직사각형 6"/>
          <p:cNvSpPr/>
          <p:nvPr/>
        </p:nvSpPr>
        <p:spPr>
          <a:xfrm>
            <a:off x="1989242" y="4489153"/>
            <a:ext cx="972474" cy="327047"/>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ROMI packet</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8" name="직사각형 7"/>
          <p:cNvSpPr/>
          <p:nvPr/>
        </p:nvSpPr>
        <p:spPr>
          <a:xfrm>
            <a:off x="3058633" y="4120180"/>
            <a:ext cx="822395" cy="346350"/>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ACK</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9" name="TextBox 8"/>
          <p:cNvSpPr txBox="1"/>
          <p:nvPr/>
        </p:nvSpPr>
        <p:spPr>
          <a:xfrm>
            <a:off x="1238145" y="4180653"/>
            <a:ext cx="389850" cy="276999"/>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10" name="TextBox 9"/>
          <p:cNvSpPr txBox="1"/>
          <p:nvPr/>
        </p:nvSpPr>
        <p:spPr>
          <a:xfrm>
            <a:off x="1257905" y="4489153"/>
            <a:ext cx="471411" cy="276999"/>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11" name="직선 연결선 10"/>
          <p:cNvCxnSpPr/>
          <p:nvPr/>
        </p:nvCxnSpPr>
        <p:spPr>
          <a:xfrm>
            <a:off x="1969793" y="4484897"/>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3707577" y="4475946"/>
            <a:ext cx="0" cy="680757"/>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3" name="직선 연결선 12"/>
          <p:cNvCxnSpPr/>
          <p:nvPr/>
        </p:nvCxnSpPr>
        <p:spPr>
          <a:xfrm>
            <a:off x="1264813" y="4469849"/>
            <a:ext cx="6823020"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직선 연결선 13"/>
          <p:cNvCxnSpPr/>
          <p:nvPr/>
        </p:nvCxnSpPr>
        <p:spPr bwMode="auto">
          <a:xfrm>
            <a:off x="3038036" y="4627652"/>
            <a:ext cx="594765" cy="0"/>
          </a:xfrm>
          <a:prstGeom prst="line">
            <a:avLst/>
          </a:prstGeom>
          <a:solidFill>
            <a:schemeClr val="accent1"/>
          </a:solidFill>
          <a:ln w="12700" cap="flat" cmpd="sng" algn="ctr">
            <a:solidFill>
              <a:schemeClr val="tx1"/>
            </a:solidFill>
            <a:prstDash val="sysDot"/>
            <a:round/>
            <a:headEnd type="triangle" w="med" len="med"/>
            <a:tailEnd type="triangle" w="med" len="med"/>
          </a:ln>
          <a:effectLst/>
        </p:spPr>
      </p:cxnSp>
      <p:sp>
        <p:nvSpPr>
          <p:cNvPr id="15" name="TextBox 14"/>
          <p:cNvSpPr txBox="1"/>
          <p:nvPr/>
        </p:nvSpPr>
        <p:spPr>
          <a:xfrm>
            <a:off x="3305467" y="4249026"/>
            <a:ext cx="327334" cy="400110"/>
          </a:xfrm>
          <a:prstGeom prst="rect">
            <a:avLst/>
          </a:prstGeom>
          <a:noFill/>
        </p:spPr>
        <p:txBody>
          <a:bodyPr wrap="none" rtlCol="0">
            <a:spAutoFit/>
          </a:bodyPr>
          <a:lstStyle/>
          <a:p>
            <a:r>
              <a:rPr lang="en-US" altLang="ko-KR" sz="2000" b="1" dirty="0" smtClean="0">
                <a:solidFill>
                  <a:srgbClr val="FF0000"/>
                </a:solidFill>
                <a:latin typeface="Arial" panose="020B0604020202020204" pitchFamily="34" charset="0"/>
                <a:cs typeface="Arial" panose="020B0604020202020204" pitchFamily="34" charset="0"/>
              </a:rPr>
              <a:t>x</a:t>
            </a:r>
            <a:endParaRPr lang="ko-KR" altLang="en-US" sz="2000" b="1">
              <a:solidFill>
                <a:srgbClr val="FF0000"/>
              </a:solidFill>
              <a:latin typeface="Arial" panose="020B0604020202020204" pitchFamily="34" charset="0"/>
              <a:cs typeface="Arial" panose="020B0604020202020204" pitchFamily="34" charset="0"/>
            </a:endParaRPr>
          </a:p>
        </p:txBody>
      </p:sp>
      <p:sp>
        <p:nvSpPr>
          <p:cNvPr id="16" name="TextBox 15"/>
          <p:cNvSpPr txBox="1"/>
          <p:nvPr/>
        </p:nvSpPr>
        <p:spPr>
          <a:xfrm>
            <a:off x="3033324" y="4678158"/>
            <a:ext cx="657552" cy="461665"/>
          </a:xfrm>
          <a:prstGeom prst="rect">
            <a:avLst/>
          </a:prstGeom>
          <a:noFill/>
        </p:spPr>
        <p:txBody>
          <a:bodyPr wrap="none" rtlCol="0">
            <a:spAutoFit/>
          </a:bodyPr>
          <a:lstStyle/>
          <a:p>
            <a:pPr algn="ctr"/>
            <a:r>
              <a:rPr lang="en-US" altLang="ko-KR" dirty="0" smtClean="0"/>
              <a:t>ACK </a:t>
            </a:r>
            <a:r>
              <a:rPr lang="en-US" altLang="ko-KR" dirty="0" smtClean="0"/>
              <a:t/>
            </a:r>
            <a:br>
              <a:rPr lang="en-US" altLang="ko-KR" dirty="0" smtClean="0"/>
            </a:br>
            <a:r>
              <a:rPr lang="en-US" altLang="ko-KR" dirty="0" smtClean="0"/>
              <a:t>timeout</a:t>
            </a:r>
            <a:endParaRPr lang="ko-KR" altLang="en-US"/>
          </a:p>
        </p:txBody>
      </p:sp>
      <p:sp>
        <p:nvSpPr>
          <p:cNvPr id="17" name="TextBox 16"/>
          <p:cNvSpPr txBox="1"/>
          <p:nvPr/>
        </p:nvSpPr>
        <p:spPr>
          <a:xfrm>
            <a:off x="3818654" y="4942030"/>
            <a:ext cx="2341154" cy="276999"/>
          </a:xfrm>
          <a:prstGeom prst="rect">
            <a:avLst/>
          </a:prstGeom>
          <a:noFill/>
        </p:spPr>
        <p:txBody>
          <a:bodyPr wrap="none" rtlCol="0">
            <a:spAutoFit/>
          </a:bodyPr>
          <a:lstStyle/>
          <a:p>
            <a:r>
              <a:rPr lang="en-US" altLang="ko-KR" b="1" u="sng" dirty="0" smtClean="0"/>
              <a:t>Change to new ROM parameter </a:t>
            </a:r>
            <a:endParaRPr lang="ko-KR" altLang="en-US" b="1" u="sng"/>
          </a:p>
        </p:txBody>
      </p:sp>
      <p:sp>
        <p:nvSpPr>
          <p:cNvPr id="18" name="직사각형 17"/>
          <p:cNvSpPr/>
          <p:nvPr/>
        </p:nvSpPr>
        <p:spPr>
          <a:xfrm>
            <a:off x="1985864" y="5771869"/>
            <a:ext cx="972474" cy="327047"/>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ROMI packet</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19" name="직사각형 18"/>
          <p:cNvSpPr/>
          <p:nvPr/>
        </p:nvSpPr>
        <p:spPr>
          <a:xfrm>
            <a:off x="3055255" y="5402896"/>
            <a:ext cx="822395" cy="346350"/>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ACK</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20" name="TextBox 19"/>
          <p:cNvSpPr txBox="1"/>
          <p:nvPr/>
        </p:nvSpPr>
        <p:spPr>
          <a:xfrm>
            <a:off x="1234767" y="5463369"/>
            <a:ext cx="389850" cy="276999"/>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21" name="TextBox 20"/>
          <p:cNvSpPr txBox="1"/>
          <p:nvPr/>
        </p:nvSpPr>
        <p:spPr>
          <a:xfrm>
            <a:off x="1254527" y="5771869"/>
            <a:ext cx="471411" cy="276999"/>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22" name="직선 연결선 21"/>
          <p:cNvCxnSpPr/>
          <p:nvPr/>
        </p:nvCxnSpPr>
        <p:spPr>
          <a:xfrm>
            <a:off x="1966415" y="5767613"/>
            <a:ext cx="0" cy="624323"/>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1261435" y="5752565"/>
            <a:ext cx="6891965"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151941" y="5716556"/>
            <a:ext cx="638316" cy="276999"/>
          </a:xfrm>
          <a:prstGeom prst="rect">
            <a:avLst/>
          </a:prstGeom>
          <a:noFill/>
        </p:spPr>
        <p:txBody>
          <a:bodyPr wrap="none" rtlCol="0">
            <a:spAutoFit/>
          </a:bodyPr>
          <a:lstStyle/>
          <a:p>
            <a:r>
              <a:rPr lang="en-US" altLang="ko-KR" b="1" i="1" dirty="0" smtClean="0"/>
              <a:t>Accept</a:t>
            </a:r>
            <a:endParaRPr lang="ko-KR" altLang="en-US" b="1" i="1"/>
          </a:p>
        </p:txBody>
      </p:sp>
      <p:sp>
        <p:nvSpPr>
          <p:cNvPr id="25" name="TextBox 24"/>
          <p:cNvSpPr txBox="1"/>
          <p:nvPr/>
        </p:nvSpPr>
        <p:spPr>
          <a:xfrm>
            <a:off x="3965044" y="6048414"/>
            <a:ext cx="2305439" cy="276999"/>
          </a:xfrm>
          <a:prstGeom prst="rect">
            <a:avLst/>
          </a:prstGeom>
          <a:noFill/>
        </p:spPr>
        <p:txBody>
          <a:bodyPr wrap="none" rtlCol="0">
            <a:spAutoFit/>
          </a:bodyPr>
          <a:lstStyle/>
          <a:p>
            <a:r>
              <a:rPr lang="en-US" altLang="ko-KR" b="1" u="sng" dirty="0" smtClean="0"/>
              <a:t>Change to new ROM parameter</a:t>
            </a:r>
            <a:endParaRPr lang="ko-KR" altLang="en-US" b="1" u="sng"/>
          </a:p>
        </p:txBody>
      </p:sp>
      <p:cxnSp>
        <p:nvCxnSpPr>
          <p:cNvPr id="26" name="직선 연결선 25"/>
          <p:cNvCxnSpPr/>
          <p:nvPr/>
        </p:nvCxnSpPr>
        <p:spPr>
          <a:xfrm>
            <a:off x="3877650" y="5743078"/>
            <a:ext cx="0" cy="680757"/>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49407" y="4038600"/>
            <a:ext cx="753732" cy="276999"/>
          </a:xfrm>
          <a:prstGeom prst="rect">
            <a:avLst/>
          </a:prstGeom>
          <a:noFill/>
        </p:spPr>
        <p:txBody>
          <a:bodyPr wrap="none" rtlCol="0">
            <a:spAutoFit/>
          </a:bodyPr>
          <a:lstStyle/>
          <a:p>
            <a:pPr algn="ctr"/>
            <a:r>
              <a:rPr lang="en-US" altLang="ko-KR" dirty="0" smtClean="0"/>
              <a:t>Step 3-1)</a:t>
            </a:r>
            <a:endParaRPr lang="ko-KR" altLang="en-US"/>
          </a:p>
        </p:txBody>
      </p:sp>
      <p:sp>
        <p:nvSpPr>
          <p:cNvPr id="28" name="TextBox 27"/>
          <p:cNvSpPr txBox="1"/>
          <p:nvPr/>
        </p:nvSpPr>
        <p:spPr>
          <a:xfrm>
            <a:off x="649407" y="5321598"/>
            <a:ext cx="753732" cy="276999"/>
          </a:xfrm>
          <a:prstGeom prst="rect">
            <a:avLst/>
          </a:prstGeom>
          <a:noFill/>
        </p:spPr>
        <p:txBody>
          <a:bodyPr wrap="none" rtlCol="0">
            <a:spAutoFit/>
          </a:bodyPr>
          <a:lstStyle/>
          <a:p>
            <a:pPr algn="ctr"/>
            <a:r>
              <a:rPr lang="en-US" altLang="ko-KR" dirty="0" smtClean="0"/>
              <a:t>Step 3-2)</a:t>
            </a:r>
            <a:endParaRPr lang="ko-KR" altLang="en-US"/>
          </a:p>
        </p:txBody>
      </p:sp>
      <p:cxnSp>
        <p:nvCxnSpPr>
          <p:cNvPr id="29" name="직선 화살표 연결선 28"/>
          <p:cNvCxnSpPr/>
          <p:nvPr/>
        </p:nvCxnSpPr>
        <p:spPr bwMode="auto">
          <a:xfrm>
            <a:off x="3877650" y="5938417"/>
            <a:ext cx="1696957"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30" name="직선 화살표 연결선 29"/>
          <p:cNvCxnSpPr/>
          <p:nvPr/>
        </p:nvCxnSpPr>
        <p:spPr bwMode="auto">
          <a:xfrm>
            <a:off x="3699150" y="4844557"/>
            <a:ext cx="1696957"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4"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35"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4253440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GB" altLang="ko-KR" dirty="0" smtClean="0"/>
              <a:t>In this presentation, </a:t>
            </a:r>
            <a:r>
              <a:rPr lang="en-US" altLang="ko-KR" dirty="0" smtClean="0"/>
              <a:t>Procedures for ROM signaling failure have been proposed </a:t>
            </a:r>
          </a:p>
          <a:p>
            <a:endParaRPr lang="en-US" altLang="ko-KR" sz="1600" dirty="0" smtClean="0"/>
          </a:p>
          <a:p>
            <a:pPr lvl="1"/>
            <a:r>
              <a:rPr lang="en-US" altLang="ko-KR" dirty="0"/>
              <a:t>when the HE STA changes a parameter from lower to higher, it should make the change for that parameter right after the ACK timeout or receiving the ACK for the ROMI </a:t>
            </a:r>
            <a:r>
              <a:rPr lang="en-US" altLang="ko-KR" dirty="0" smtClean="0"/>
              <a:t>packet</a:t>
            </a:r>
            <a:endParaRPr lang="en-US" altLang="ko-KR" dirty="0"/>
          </a:p>
          <a:p>
            <a:pPr lvl="1"/>
            <a:r>
              <a:rPr lang="en-US" altLang="ko-KR" dirty="0"/>
              <a:t>when the HE STA changes a parameter from higher to lower, it should make the change for that parameter only after receiving the ACK for the ROMI </a:t>
            </a:r>
            <a:r>
              <a:rPr lang="en-US" altLang="ko-KR" dirty="0" smtClean="0"/>
              <a:t>packet</a:t>
            </a:r>
            <a:endParaRPr lang="en-US" altLang="ko-KR" dirty="0"/>
          </a:p>
          <a:p>
            <a:pPr marL="0" indent="0">
              <a:buNone/>
            </a:pPr>
            <a:endParaRPr lang="en-US" altLang="ko-KR" dirty="0"/>
          </a:p>
          <a:p>
            <a:pPr lvl="1"/>
            <a:endParaRPr lang="ko-KR" altLang="en-US" dirty="0"/>
          </a:p>
          <a:p>
            <a:pPr marL="0" indent="0">
              <a:buNone/>
            </a:pPr>
            <a:endParaRPr lang="en-GB" altLang="ko-KR" dirty="0"/>
          </a:p>
          <a:p>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7"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9640645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References </a:t>
            </a:r>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
        <p:nvSpPr>
          <p:cNvPr id="10" name="내용 개체 틀 2"/>
          <p:cNvSpPr txBox="1">
            <a:spLocks/>
          </p:cNvSpPr>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7150" indent="0">
              <a:buNone/>
            </a:pPr>
            <a:r>
              <a:rPr lang="en-US" altLang="ko-KR" b="0" dirty="0" smtClean="0"/>
              <a:t>[1] https://mentor.ieee.org/802.11/dcn/15/11-15-0132-16-00ax-spec-framework.docx</a:t>
            </a:r>
          </a:p>
        </p:txBody>
      </p:sp>
      <p:sp>
        <p:nvSpPr>
          <p:cNvPr id="9"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4082502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a:p>
        </p:txBody>
      </p:sp>
      <p:sp>
        <p:nvSpPr>
          <p:cNvPr id="3" name="내용 개체 틀 2"/>
          <p:cNvSpPr>
            <a:spLocks noGrp="1"/>
          </p:cNvSpPr>
          <p:nvPr>
            <p:ph idx="1"/>
          </p:nvPr>
        </p:nvSpPr>
        <p:spPr/>
        <p:txBody>
          <a:bodyPr/>
          <a:lstStyle/>
          <a:p>
            <a:r>
              <a:rPr lang="en-US" altLang="en-US" sz="2000" dirty="0"/>
              <a:t>Do you agree to </a:t>
            </a:r>
            <a:r>
              <a:rPr lang="en-US" altLang="en-US" sz="2000" dirty="0" smtClean="0"/>
              <a:t>add the following text to the </a:t>
            </a:r>
            <a:r>
              <a:rPr lang="en-US" altLang="en-US" sz="2000" dirty="0" smtClean="0"/>
              <a:t>11ax Specification </a:t>
            </a:r>
            <a:r>
              <a:rPr lang="en-US" altLang="en-US" sz="2000" dirty="0"/>
              <a:t>Frame work </a:t>
            </a:r>
            <a:r>
              <a:rPr lang="en-US" altLang="en-US" sz="2000" dirty="0" smtClean="0"/>
              <a:t>document clause 6.3 Power save</a:t>
            </a:r>
            <a:r>
              <a:rPr lang="en-GB" sz="2000" dirty="0" smtClean="0"/>
              <a:t>?</a:t>
            </a:r>
            <a:endParaRPr lang="en-US" altLang="en-US" sz="2000" dirty="0"/>
          </a:p>
          <a:p>
            <a:pPr marL="457200" lvl="1" indent="0">
              <a:buNone/>
            </a:pPr>
            <a:endParaRPr lang="en-US" altLang="ko-KR" sz="1800" dirty="0" smtClean="0"/>
          </a:p>
          <a:p>
            <a:pPr marL="457200" lvl="1" indent="0">
              <a:buNone/>
            </a:pPr>
            <a:r>
              <a:rPr lang="en-US" altLang="ko-KR" sz="1800" dirty="0" smtClean="0"/>
              <a:t>For </a:t>
            </a:r>
            <a:r>
              <a:rPr lang="en-US" altLang="ko-KR" sz="1800" dirty="0"/>
              <a:t>each of the ROMI</a:t>
            </a:r>
            <a:r>
              <a:rPr lang="ko-KR" altLang="en-US" sz="1800" dirty="0"/>
              <a:t> </a:t>
            </a:r>
            <a:r>
              <a:rPr lang="en-US" altLang="ko-KR" sz="1800" dirty="0"/>
              <a:t>parameters Rx NSS and Rx BW, the following rules are used:</a:t>
            </a:r>
          </a:p>
          <a:p>
            <a:pPr lvl="1"/>
            <a:r>
              <a:rPr lang="en-US" altLang="ko-KR" sz="1800" dirty="0"/>
              <a:t>when the HE STA changes a parameter from lower to higher, it should make the change for that parameter right after the ACK timeout or receiving the ACK for the ROMI packet.</a:t>
            </a:r>
          </a:p>
          <a:p>
            <a:pPr lvl="1"/>
            <a:r>
              <a:rPr lang="en-US" altLang="ko-KR" sz="1800" dirty="0"/>
              <a:t>when the HE STA changes a parameter from higher to lower, it should make the change for that parameter only after receiving the ACK for the ROMI packet.</a:t>
            </a:r>
          </a:p>
          <a:p>
            <a:endParaRPr lang="ko-KR" altLang="en-US" sz="2800"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
        <p:nvSpPr>
          <p:cNvPr id="7"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4071102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4"/>
          <p:cNvGraphicFramePr>
            <a:graphicFrameLocks noGrp="1"/>
          </p:cNvGraphicFramePr>
          <p:nvPr>
            <p:extLst>
              <p:ext uri="{D42A27DB-BD31-4B8C-83A1-F6EECF244321}">
                <p14:modId xmlns:p14="http://schemas.microsoft.com/office/powerpoint/2010/main" val="119624563"/>
              </p:ext>
            </p:extLst>
          </p:nvPr>
        </p:nvGraphicFramePr>
        <p:xfrm>
          <a:off x="696913" y="1207870"/>
          <a:ext cx="7740000" cy="3287922"/>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98902">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 Stacey</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b="0" dirty="0">
                          <a:solidFill>
                            <a:srgbClr val="000000"/>
                          </a:solidFill>
                          <a:latin typeface="Times New Roman"/>
                          <a:ea typeface="Times New Roman"/>
                          <a:cs typeface="Arial"/>
                        </a:rPr>
                        <a:t>Intel</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b="0" dirty="0">
                          <a:solidFill>
                            <a:srgbClr val="000000"/>
                          </a:solidFill>
                          <a:latin typeface="Times New Roman"/>
                          <a:ea typeface="Times New Roman"/>
                          <a:cs typeface="Arial"/>
                        </a:rPr>
                        <a:t>2111 NE 25th Ave, Hillsboro OR 97124, USA  </a:t>
                      </a:r>
                      <a:endParaRPr lang="en-US" sz="1100" b="0" dirty="0">
                        <a:latin typeface="Times New Roman"/>
                        <a:ea typeface="Times New Roman"/>
                        <a:cs typeface="Arial"/>
                      </a:endParaRPr>
                    </a:p>
                    <a:p>
                      <a:pPr marL="0" marR="0" algn="ctr">
                        <a:spcBef>
                          <a:spcPts val="0"/>
                        </a:spcBef>
                        <a:spcAft>
                          <a:spcPts val="0"/>
                        </a:spcAft>
                      </a:pPr>
                      <a:r>
                        <a:rPr lang="en-US" sz="1100" b="0" dirty="0">
                          <a:solidFill>
                            <a:srgbClr val="000000"/>
                          </a:solidFill>
                          <a:latin typeface="Times New Roman"/>
                          <a:ea typeface="Times New Roman"/>
                          <a:cs typeface="Arial"/>
                        </a:rPr>
                        <a:t> </a:t>
                      </a:r>
                      <a:endParaRPr lang="en-US" sz="1100" b="0" dirty="0">
                        <a:latin typeface="Times New Roman"/>
                        <a:ea typeface="Times New Roman"/>
                        <a:cs typeface="Arial"/>
                      </a:endParaRPr>
                    </a:p>
                    <a:p>
                      <a:pPr marL="0" marR="0" algn="ctr">
                        <a:spcBef>
                          <a:spcPts val="0"/>
                        </a:spcBef>
                        <a:spcAft>
                          <a:spcPts val="0"/>
                        </a:spcAft>
                      </a:pPr>
                      <a:r>
                        <a:rPr lang="en-US" sz="11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b="0" dirty="0">
                          <a:solidFill>
                            <a:srgbClr val="000000"/>
                          </a:solidFill>
                          <a:latin typeface="Times New Roman"/>
                          <a:ea typeface="Times New Roman"/>
                          <a:cs typeface="Arial"/>
                        </a:rPr>
                        <a:t>+1-503-724-893  </a:t>
                      </a:r>
                      <a:endParaRPr lang="en-US" sz="1100" b="0" dirty="0">
                        <a:latin typeface="Times New Roman"/>
                        <a:ea typeface="Times New Roman"/>
                        <a:cs typeface="Arial"/>
                      </a:endParaRPr>
                    </a:p>
                    <a:p>
                      <a:pPr marL="0" marR="0" algn="ctr">
                        <a:spcBef>
                          <a:spcPts val="0"/>
                        </a:spcBef>
                        <a:spcAft>
                          <a:spcPts val="0"/>
                        </a:spcAft>
                      </a:pPr>
                      <a:r>
                        <a:rPr lang="en-US" sz="11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 Azizi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 Huang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Qinghua Li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Chitto</a:t>
                      </a:r>
                      <a:r>
                        <a:rPr lang="en-US" sz="1100" dirty="0">
                          <a:solidFill>
                            <a:srgbClr val="000000"/>
                          </a:solidFill>
                          <a:latin typeface="Times New Roman"/>
                          <a:ea typeface="Times New Roman"/>
                          <a:cs typeface="Arial"/>
                        </a:rPr>
                        <a:t> Ghosh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Laurent Cariou </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algn="ctr"/>
                      <a:r>
                        <a:rPr lang="en-US" sz="1100" dirty="0" smtClean="0"/>
                        <a:t>Yaron Alpert</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Assaf Gurevitz</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smtClean="0">
                          <a:latin typeface="Times New Roman"/>
                          <a:ea typeface="Times New Roman"/>
                          <a:cs typeface="Arial"/>
                        </a:rPr>
                        <a:t>Ilan Sutskover</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smtClean="0">
                          <a:latin typeface="Times New Roman"/>
                          <a:ea typeface="Times New Roman"/>
                          <a:cs typeface="Arial"/>
                        </a:rPr>
                        <a:t>Feng Jiang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feng1.jiang@intel.com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24939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7270B0F4-07F1-493B-B979-B32C85397D8C}" type="slidenum">
              <a:rPr lang="en-US" altLang="ko-KR" sz="1200" b="0">
                <a:cs typeface="Arial" panose="020B0604020202020204" pitchFamily="34" charset="0"/>
              </a:rPr>
              <a:pPr>
                <a:spcBef>
                  <a:spcPct val="0"/>
                </a:spcBef>
                <a:buFontTx/>
                <a:buNone/>
              </a:pPr>
              <a:t>4</a:t>
            </a:fld>
            <a:endParaRPr lang="en-US" altLang="ko-KR" sz="1200" b="0">
              <a:cs typeface="Arial" panose="020B0604020202020204" pitchFamily="34" charset="0"/>
            </a:endParaRPr>
          </a:p>
        </p:txBody>
      </p:sp>
      <p:sp>
        <p:nvSpPr>
          <p:cNvPr id="6148" name="标题 18"/>
          <p:cNvSpPr>
            <a:spLocks noGrp="1"/>
          </p:cNvSpPr>
          <p:nvPr>
            <p:ph type="title"/>
          </p:nvPr>
        </p:nvSpPr>
        <p:spPr>
          <a:xfrm>
            <a:off x="685800" y="762000"/>
            <a:ext cx="7772400" cy="228600"/>
          </a:xfrm>
        </p:spPr>
        <p:txBody>
          <a:bodyPr/>
          <a:lstStyle/>
          <a:p>
            <a:pPr algn="l"/>
            <a:r>
              <a:rPr lang="en-US" altLang="zh-CN" sz="2000" smtClean="0">
                <a:ea typeface="宋体" panose="02010600030101010101" pitchFamily="2" charset="-122"/>
              </a:rPr>
              <a:t>Authors (continued)</a:t>
            </a:r>
            <a:endParaRPr lang="zh-CN" altLang="en-US" sz="2000" smtClean="0">
              <a:ea typeface="宋体" panose="02010600030101010101" pitchFamily="2" charset="-122"/>
            </a:endParaRPr>
          </a:p>
        </p:txBody>
      </p:sp>
      <p:graphicFrame>
        <p:nvGraphicFramePr>
          <p:cNvPr id="7" name="Table 8"/>
          <p:cNvGraphicFramePr>
            <a:graphicFrameLocks noGrp="1"/>
          </p:cNvGraphicFramePr>
          <p:nvPr>
            <p:extLst>
              <p:ext uri="{D42A27DB-BD31-4B8C-83A1-F6EECF244321}">
                <p14:modId xmlns:p14="http://schemas.microsoft.com/office/powerpoint/2010/main" val="132257189"/>
              </p:ext>
            </p:extLst>
          </p:nvPr>
        </p:nvGraphicFramePr>
        <p:xfrm>
          <a:off x="690082" y="1215775"/>
          <a:ext cx="7740000" cy="3844924"/>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64126">
                <a:tc>
                  <a:txBody>
                    <a:bodyPr/>
                    <a:lstStyle/>
                    <a:p>
                      <a:pPr algn="ctr"/>
                      <a:r>
                        <a:rPr lang="en-US" sz="1100" dirty="0" smtClean="0">
                          <a:solidFill>
                            <a:schemeClr val="tx1"/>
                          </a:solidFill>
                          <a:latin typeface="+mn-lt"/>
                        </a:rPr>
                        <a:t>Name</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Affiliation</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Address</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Phone</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Email</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Hongyuan Zhang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algn="ctr"/>
                      <a:r>
                        <a:rPr lang="en-US" sz="1100" dirty="0" smtClean="0">
                          <a:solidFill>
                            <a:schemeClr val="tx1"/>
                          </a:solidFill>
                          <a:latin typeface="+mn-lt"/>
                        </a:rPr>
                        <a:t>Marvell</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algn="ctr"/>
                      <a:r>
                        <a:rPr lang="en-US" sz="1000" kern="1200" dirty="0" smtClean="0">
                          <a:solidFill>
                            <a:schemeClr val="dk1"/>
                          </a:solidFill>
                          <a:latin typeface="+mn-lt"/>
                          <a:ea typeface="+mn-ea"/>
                          <a:cs typeface="+mn-cs"/>
                        </a:rPr>
                        <a:t>5488 Marvell Lane,</a:t>
                      </a:r>
                      <a:br>
                        <a:rPr lang="en-US" sz="1000" kern="1200" dirty="0" smtClean="0">
                          <a:solidFill>
                            <a:schemeClr val="dk1"/>
                          </a:solidFill>
                          <a:latin typeface="+mn-lt"/>
                          <a:ea typeface="+mn-ea"/>
                          <a:cs typeface="+mn-cs"/>
                        </a:rPr>
                      </a:br>
                      <a:r>
                        <a:rPr lang="en-US" sz="1000" kern="1200" dirty="0" smtClean="0">
                          <a:solidFill>
                            <a:schemeClr val="dk1"/>
                          </a:solidFill>
                          <a:latin typeface="+mn-lt"/>
                          <a:ea typeface="+mn-ea"/>
                          <a:cs typeface="+mn-cs"/>
                        </a:rPr>
                        <a:t>Santa Clara, CA, 95054</a:t>
                      </a:r>
                      <a:endParaRPr lang="en-US" sz="10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algn="ctr"/>
                      <a:r>
                        <a:rPr lang="en-US" sz="1000" dirty="0" smtClean="0">
                          <a:solidFill>
                            <a:schemeClr val="tx1"/>
                          </a:solidFill>
                          <a:latin typeface="+mn-lt"/>
                        </a:rPr>
                        <a:t>408-222-2500</a:t>
                      </a:r>
                      <a:endParaRPr lang="en-US" sz="10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hongyuan@marvell.com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Yakun Sun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yakunsun@marvell.com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Lei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Leileiw@marvell.com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Liwen Chu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liwenchu@marvell.com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Jinjing Jiang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jinjing@marvell.com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Yan Zhang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yzhang@marvell.com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Rui Cao </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ruicao@marvell.com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smtClean="0">
                          <a:latin typeface="+mn-lt"/>
                          <a:ea typeface="Times New Roman"/>
                          <a:cs typeface="Arial"/>
                        </a:rPr>
                        <a:t>Jie</a:t>
                      </a:r>
                      <a:r>
                        <a:rPr lang="en-US" sz="1100" baseline="0" dirty="0" smtClean="0">
                          <a:latin typeface="+mn-lt"/>
                          <a:ea typeface="Times New Roman"/>
                          <a:cs typeface="Arial"/>
                        </a:rPr>
                        <a:t> Huang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000" dirty="0" smtClean="0">
                          <a:latin typeface="+mn-lt"/>
                          <a:ea typeface="Times New Roman"/>
                          <a:cs typeface="Arial"/>
                        </a:rPr>
                        <a:t>jiehuang@marvell.com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Sudhir Srinivasa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sudhirs@marvell.com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Saga Tamhane</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sagar@marvell.com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Mao Yu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mn-lt"/>
                          <a:ea typeface="Times New Roman"/>
                          <a:cs typeface="Arial"/>
                        </a:rPr>
                        <a:t>my@marvel</a:t>
                      </a:r>
                      <a:r>
                        <a:rPr lang="en-US" sz="1000" dirty="0">
                          <a:solidFill>
                            <a:srgbClr val="000000"/>
                          </a:solidFill>
                          <a:latin typeface="+mn-lt"/>
                          <a:ea typeface="Times New Roman"/>
                          <a:cs typeface="Arial"/>
                        </a:rPr>
                        <a:t>..com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Edward Au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edwardau@marvell.com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Hui-Ling </a:t>
                      </a:r>
                      <a:r>
                        <a:rPr lang="en-US" sz="1100" dirty="0" smtClean="0">
                          <a:solidFill>
                            <a:srgbClr val="000000"/>
                          </a:solidFill>
                          <a:latin typeface="+mn-lt"/>
                          <a:ea typeface="Times New Roman"/>
                          <a:cs typeface="Arial"/>
                        </a:rPr>
                        <a:t>Lou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hlou@marvell.com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Date Placeholder 3"/>
          <p:cNvSpPr>
            <a:spLocks noGrp="1"/>
          </p:cNvSpPr>
          <p:nvPr>
            <p:ph type="dt" sz="quarter" idx="10"/>
          </p:nvPr>
        </p:nvSpPr>
        <p:spPr/>
        <p:txBody>
          <a:bodyPr/>
          <a:lstStyle/>
          <a:p>
            <a:pPr>
              <a:defRPr/>
            </a:pPr>
            <a:r>
              <a:rPr lang="en-US" altLang="ko-KR"/>
              <a:t>March 2016</a:t>
            </a:r>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cxnSp>
        <p:nvCxnSpPr>
          <p:cNvPr id="3" name="직선 연결선 2"/>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3055077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4"/>
          <p:cNvGraphicFramePr>
            <a:graphicFrameLocks noGrp="1"/>
          </p:cNvGraphicFramePr>
          <p:nvPr>
            <p:extLst>
              <p:ext uri="{D42A27DB-BD31-4B8C-83A1-F6EECF244321}">
                <p14:modId xmlns:p14="http://schemas.microsoft.com/office/powerpoint/2010/main" val="33921244"/>
              </p:ext>
            </p:extLst>
          </p:nvPr>
        </p:nvGraphicFramePr>
        <p:xfrm>
          <a:off x="698972" y="120787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Alice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Qualcomm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Albert Van Zelst</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Alfred Asterjadhi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Bin Tian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Carlos </a:t>
                      </a:r>
                      <a:r>
                        <a:rPr lang="en-US" sz="1100" dirty="0" err="1">
                          <a:solidFill>
                            <a:srgbClr val="000000"/>
                          </a:solidFill>
                          <a:latin typeface="Times New Roman"/>
                          <a:ea typeface="Times New Roman"/>
                          <a:cs typeface="Arial"/>
                        </a:rPr>
                        <a:t>Aldana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George Cherian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Gwendolyn Barriac</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Hemanth Sampath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Lin Yang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Lochan</a:t>
                      </a:r>
                      <a:r>
                        <a:rPr lang="en-US" sz="1100" baseline="0" dirty="0" smtClean="0">
                          <a:latin typeface="Times New Roman"/>
                          <a:ea typeface="Times New Roman"/>
                          <a:cs typeface="Arial"/>
                        </a:rPr>
                        <a:t> Verma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Menzo Wentink</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Naveen Kakani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Raja Banerjea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Richard Van Nee</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45569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12"/>
          <p:cNvGraphicFramePr>
            <a:graphicFrameLocks noGrp="1"/>
          </p:cNvGraphicFramePr>
          <p:nvPr>
            <p:extLst>
              <p:ext uri="{D42A27DB-BD31-4B8C-83A1-F6EECF244321}">
                <p14:modId xmlns:p14="http://schemas.microsoft.com/office/powerpoint/2010/main" val="3824461631"/>
              </p:ext>
            </p:extLst>
          </p:nvPr>
        </p:nvGraphicFramePr>
        <p:xfrm>
          <a:off x="694616" y="1215336"/>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26949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7"/>
          <p:cNvGraphicFramePr>
            <a:graphicFrameLocks noGrp="1"/>
          </p:cNvGraphicFramePr>
          <p:nvPr>
            <p:extLst>
              <p:ext uri="{D42A27DB-BD31-4B8C-83A1-F6EECF244321}">
                <p14:modId xmlns:p14="http://schemas.microsoft.com/office/powerpoint/2010/main" val="3639035022"/>
              </p:ext>
            </p:extLst>
          </p:nvPr>
        </p:nvGraphicFramePr>
        <p:xfrm>
          <a:off x="704522" y="3898557"/>
          <a:ext cx="7740000" cy="1657350"/>
        </p:xfrm>
        <a:graphic>
          <a:graphicData uri="http://schemas.openxmlformats.org/drawingml/2006/table">
            <a:tbl>
              <a:tblPr/>
              <a:tblGrid>
                <a:gridCol w="1548000"/>
                <a:gridCol w="1222105"/>
                <a:gridCol w="1710947"/>
                <a:gridCol w="1385053"/>
                <a:gridCol w="1873895"/>
              </a:tblGrid>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Joonsuk</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endParaRPr kumimoji="0" lang="en-US" altLang="ko-KR" sz="1100" b="0"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Apple</a:t>
                      </a:r>
                      <a:endParaRPr kumimoji="0" lang="en-US" altLang="ko-KR" sz="1100" b="0"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000" b="1"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endParaRPr kumimoji="0" lang="en-US" altLang="ko-KR" sz="1000" b="1" i="0" u="none" strike="noStrike" cap="none" normalizeH="0" baseline="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joonuk@apple.com</a:t>
                      </a:r>
                      <a:endParaRPr kumimoji="0" lang="en-US" altLang="ko-KR" sz="1000" b="0" i="0" u="sng" strike="noStrike" cap="none" normalizeH="0" baseline="0" dirty="0" smtClean="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rPr>
                        <a:t>Aon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rPr>
                        <a:t>Mujtaba</a:t>
                      </a:r>
                      <a:r>
                        <a:rPr kumimoji="0" lang="en-US" altLang="ko-KR" sz="1100" b="0" i="0" u="none" strike="noStrike" cap="none" normalizeH="0" baseline="0" dirty="0" smtClean="0">
                          <a:ln>
                            <a:noFill/>
                          </a:ln>
                          <a:solidFill>
                            <a:srgbClr val="000000"/>
                          </a:solidFill>
                          <a:effectLst/>
                          <a:latin typeface="Times New Roman" pitchFamily="18" charset="0"/>
                          <a:ea typeface="굴림" charset="-127"/>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mujtaba@apple.com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Guoqing Li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guoqing_li@apple.com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Eric Wong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ericwong@apple.com</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Chris Hartman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chartman@apple.com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Jarkko</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Kneckt</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jkneckt@apple.com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graphicFrame>
        <p:nvGraphicFramePr>
          <p:cNvPr id="11" name="Table 8"/>
          <p:cNvGraphicFramePr>
            <a:graphicFrameLocks noGrp="1"/>
          </p:cNvGraphicFramePr>
          <p:nvPr>
            <p:extLst>
              <p:ext uri="{D42A27DB-BD31-4B8C-83A1-F6EECF244321}">
                <p14:modId xmlns:p14="http://schemas.microsoft.com/office/powerpoint/2010/main" val="1234357575"/>
              </p:ext>
            </p:extLst>
          </p:nvPr>
        </p:nvGraphicFramePr>
        <p:xfrm>
          <a:off x="700215" y="1219200"/>
          <a:ext cx="7740000" cy="2708192"/>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38648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表格 6"/>
          <p:cNvGraphicFramePr>
            <a:graphicFrameLocks noGrp="1"/>
          </p:cNvGraphicFramePr>
          <p:nvPr>
            <p:extLst>
              <p:ext uri="{D42A27DB-BD31-4B8C-83A1-F6EECF244321}">
                <p14:modId xmlns:p14="http://schemas.microsoft.com/office/powerpoint/2010/main" val="4004580554"/>
              </p:ext>
            </p:extLst>
          </p:nvPr>
        </p:nvGraphicFramePr>
        <p:xfrm>
          <a:off x="696913" y="1207870"/>
          <a:ext cx="7467600" cy="4846320"/>
        </p:xfrm>
        <a:graphic>
          <a:graphicData uri="http://schemas.openxmlformats.org/drawingml/2006/table">
            <a:tbl>
              <a:tblPr firstRow="1" bandRow="1">
                <a:tableStyleId>{F5AB1C69-6EDB-4FF4-983F-18BD219EF322}</a:tableStyleId>
              </a:tblPr>
              <a:tblGrid>
                <a:gridCol w="1600200"/>
                <a:gridCol w="1072415"/>
                <a:gridCol w="1964472"/>
                <a:gridCol w="1022568"/>
                <a:gridCol w="1807945"/>
              </a:tblGrid>
              <a:tr h="154504">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smtClean="0">
                          <a:solidFill>
                            <a:srgbClr val="000000"/>
                          </a:solidFill>
                          <a:latin typeface="Times New Roman"/>
                          <a:ea typeface="Times New Roman"/>
                          <a:cs typeface="Arial"/>
                        </a:rPr>
                        <a:t>5B-N8, No.2222 </a:t>
                      </a:r>
                      <a:r>
                        <a:rPr lang="en-US" sz="900" dirty="0" err="1" smtClean="0">
                          <a:solidFill>
                            <a:srgbClr val="000000"/>
                          </a:solidFill>
                          <a:latin typeface="Times New Roman"/>
                          <a:ea typeface="Times New Roman"/>
                          <a:cs typeface="Arial"/>
                        </a:rPr>
                        <a:t>Xinjinqiao</a:t>
                      </a:r>
                      <a:r>
                        <a:rPr lang="en-US" sz="900" dirty="0" smtClean="0">
                          <a:solidFill>
                            <a:srgbClr val="000000"/>
                          </a:solidFill>
                          <a:latin typeface="Times New Roman"/>
                          <a:ea typeface="Times New Roman"/>
                          <a:cs typeface="Arial"/>
                        </a:rPr>
                        <a:t> Road, </a:t>
                      </a:r>
                      <a:r>
                        <a:rPr lang="en-US" sz="900" dirty="0" err="1" smtClean="0">
                          <a:solidFill>
                            <a:srgbClr val="000000"/>
                          </a:solidFill>
                          <a:latin typeface="Times New Roman"/>
                          <a:ea typeface="Times New Roman"/>
                          <a:cs typeface="Arial"/>
                        </a:rPr>
                        <a:t>Pudong</a:t>
                      </a:r>
                      <a:r>
                        <a:rPr lang="en-US" sz="900" dirty="0" smtClean="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50" dirty="0" smtClean="0">
                          <a:latin typeface="Times New Roman"/>
                          <a:ea typeface="Times New Roman"/>
                          <a:cs typeface="Arial"/>
                        </a:rPr>
                        <a:t>F1-17,</a:t>
                      </a:r>
                      <a:r>
                        <a:rPr lang="en-US" sz="1050" baseline="0" dirty="0" smtClean="0">
                          <a:latin typeface="Times New Roman"/>
                          <a:ea typeface="Times New Roman"/>
                          <a:cs typeface="Arial"/>
                        </a:rPr>
                        <a:t> Huawei Base, </a:t>
                      </a:r>
                      <a:r>
                        <a:rPr lang="en-US" sz="1050" baseline="0" dirty="0" err="1" smtClean="0">
                          <a:latin typeface="Times New Roman"/>
                          <a:ea typeface="Times New Roman"/>
                          <a:cs typeface="Arial"/>
                        </a:rPr>
                        <a:t>Bantian</a:t>
                      </a:r>
                      <a:r>
                        <a:rPr lang="en-US" sz="1050" baseline="0" dirty="0" smtClean="0">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303 Terry Fox, Suite 400 Kanata, Ottawa, Canada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593">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303 Terry Fox, Suite 400 Kanata, Ottawa, Canada</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000000"/>
                          </a:solidFill>
                          <a:latin typeface="+mn-lt"/>
                          <a:ea typeface="Times New Roman"/>
                          <a:cs typeface="Arial"/>
                        </a:rPr>
                        <a:t>F1-17, Huawei Base, </a:t>
                      </a:r>
                      <a:r>
                        <a:rPr lang="en-US" altLang="zh-CN" sz="1050" kern="1200" dirty="0" err="1" smtClean="0">
                          <a:solidFill>
                            <a:srgbClr val="000000"/>
                          </a:solidFill>
                          <a:latin typeface="+mn-lt"/>
                          <a:ea typeface="Times New Roman"/>
                          <a:cs typeface="Arial"/>
                        </a:rPr>
                        <a:t>Bantian</a:t>
                      </a:r>
                      <a:r>
                        <a:rPr lang="en-US" altLang="zh-CN" sz="105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97680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23C854FE-E519-4064-A021-D2CA2E9A7E1E}" type="slidenum">
              <a:rPr lang="en-US" altLang="ko-KR" sz="1200" b="0">
                <a:cs typeface="Arial" panose="020B0604020202020204" pitchFamily="34" charset="0"/>
              </a:rPr>
              <a:pPr>
                <a:spcBef>
                  <a:spcPct val="0"/>
                </a:spcBef>
                <a:buFontTx/>
                <a:buNone/>
              </a:pPr>
              <a:t>9</a:t>
            </a:fld>
            <a:endParaRPr lang="en-US" altLang="ko-KR" sz="1200" b="0">
              <a:cs typeface="Arial" panose="020B0604020202020204" pitchFamily="34" charset="0"/>
            </a:endParaRPr>
          </a:p>
        </p:txBody>
      </p:sp>
      <p:sp>
        <p:nvSpPr>
          <p:cNvPr id="10244" name="标题 18"/>
          <p:cNvSpPr>
            <a:spLocks noGrp="1"/>
          </p:cNvSpPr>
          <p:nvPr>
            <p:ph type="title"/>
          </p:nvPr>
        </p:nvSpPr>
        <p:spPr>
          <a:xfrm>
            <a:off x="685800" y="762000"/>
            <a:ext cx="7772400" cy="228600"/>
          </a:xfrm>
        </p:spPr>
        <p:txBody>
          <a:bodyPr/>
          <a:lstStyle/>
          <a:p>
            <a:pPr algn="l"/>
            <a:r>
              <a:rPr lang="en-US" altLang="zh-CN" sz="2000" smtClean="0">
                <a:ea typeface="宋体" panose="02010600030101010101" pitchFamily="2" charset="-122"/>
              </a:rPr>
              <a:t>Authors (continued)</a:t>
            </a:r>
            <a:endParaRPr lang="zh-CN" altLang="en-US" sz="2000" smtClean="0">
              <a:ea typeface="宋体" panose="02010600030101010101" pitchFamily="2" charset="-122"/>
            </a:endParaRPr>
          </a:p>
        </p:txBody>
      </p:sp>
      <p:graphicFrame>
        <p:nvGraphicFramePr>
          <p:cNvPr id="10" name="Table 12"/>
          <p:cNvGraphicFramePr>
            <a:graphicFrameLocks noGrp="1"/>
          </p:cNvGraphicFramePr>
          <p:nvPr>
            <p:extLst>
              <p:ext uri="{D42A27DB-BD31-4B8C-83A1-F6EECF244321}">
                <p14:modId xmlns:p14="http://schemas.microsoft.com/office/powerpoint/2010/main" val="1834171063"/>
              </p:ext>
            </p:extLst>
          </p:nvPr>
        </p:nvGraphicFramePr>
        <p:xfrm>
          <a:off x="678946" y="1224622"/>
          <a:ext cx="7739998" cy="4207378"/>
        </p:xfrm>
        <a:graphic>
          <a:graphicData uri="http://schemas.openxmlformats.org/drawingml/2006/table">
            <a:tbl>
              <a:tblPr/>
              <a:tblGrid>
                <a:gridCol w="1547699"/>
                <a:gridCol w="1222183"/>
                <a:gridCol w="1710456"/>
                <a:gridCol w="1386448"/>
                <a:gridCol w="1873212"/>
              </a:tblGrid>
              <a:tr h="26356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ea typeface="굴림" charset="-127"/>
                        </a:rPr>
                        <a:t>Address</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chemeClr val="tx1"/>
                          </a:solidFill>
                          <a:effectLst/>
                          <a:latin typeface="Times New Roman" pitchFamily="18" charset="0"/>
                          <a:ea typeface="굴림" charset="-127"/>
                        </a:rPr>
                        <a:t>Phone</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Fei</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Tong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Samsung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Innovation Park,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Cambridge CB4 0DS   (U.K.)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+44 1223 434633</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f.tong@samsung.com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Hyunjeong</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Maetan</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3-dong; </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Yongtong-Gu</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r>
                      <a:b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Suwon; South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+82-31-279-9028</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hyunjeong.kang@samsung.com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Kaushik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Josiam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1301, E. Lookout Dr,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Richardson TX 75070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(972) 761 7437</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k.josiam@samsung.com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Mark Rison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Innovation Park,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Cambridge CB4 0DS   (U.K.)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+44 1223  434600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m.rison@samsung.com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Rakesh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Taori</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1301, E. Lookout Dr,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Richardson TX 75070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(972) 761 7470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rakesh.taori@samsung.com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Sanghyun Chang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Maetan</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3-dong; </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Yongtong-Gu</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r>
                      <a:b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Suwon; South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+82-10-8864-1751</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s29.chang@samsung.com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Yasushi Takatori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NTT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1-1 </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Hikari</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-no-</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oka</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Yokosuka, Kanagawa 239-0847 Japan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takatori.yasushi@lab.ntt.co.jp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Yasuhiko Inoue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inoue.yasuhiko@lab.ntt.co.jp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Yusuke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Asai</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asai.yusuke@lab.ntt.co.jp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Koichi Ishihara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ishihara.koichi@lab.ntt.co.jp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Junichi Iwatani</a:t>
                      </a:r>
                      <a:endPar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Iwatani.junichi@lab.ntt.co.jp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Shoko Shinohara</a:t>
                      </a:r>
                      <a:endPar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Shinohara.shoko@lab.ntt.co.jp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Akira Yamada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NTT DOCOMO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3-6, Hikarinooka, Yokosuka-shi, Kanagawa, 239-8536, Japan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yamadaakira@nttdocomo.com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8" name="Date Placeholder 3"/>
          <p:cNvSpPr>
            <a:spLocks noGrp="1"/>
          </p:cNvSpPr>
          <p:nvPr>
            <p:ph type="dt" sz="quarter" idx="10"/>
          </p:nvPr>
        </p:nvSpPr>
        <p:spPr/>
        <p:txBody>
          <a:bodyPr/>
          <a:lstStyle/>
          <a:p>
            <a:pPr>
              <a:defRPr/>
            </a:pPr>
            <a:r>
              <a:rPr lang="en-US" altLang="ko-KR"/>
              <a:t>March 2016</a:t>
            </a:r>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794002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96511</TotalTime>
  <Words>2503</Words>
  <Application>Microsoft Office PowerPoint</Application>
  <PresentationFormat>화면 슬라이드 쇼(4:3)</PresentationFormat>
  <Paragraphs>684</Paragraphs>
  <Slides>23</Slides>
  <Notes>1</Notes>
  <HiddenSlides>0</HiddenSlides>
  <MMClips>0</MMClips>
  <ScaleCrop>false</ScaleCrop>
  <HeadingPairs>
    <vt:vector size="8" baseType="variant">
      <vt:variant>
        <vt:lpstr>사용한 글꼴</vt:lpstr>
      </vt:variant>
      <vt:variant>
        <vt:i4>7</vt:i4>
      </vt: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32" baseType="lpstr">
      <vt:lpstr>ＭＳ 明朝</vt:lpstr>
      <vt:lpstr>宋体</vt:lpstr>
      <vt:lpstr>굴림</vt:lpstr>
      <vt:lpstr>맑은 고딕</vt:lpstr>
      <vt:lpstr>Arial</vt:lpstr>
      <vt:lpstr>Calibri</vt:lpstr>
      <vt:lpstr>Times New Roman</vt:lpstr>
      <vt:lpstr>802-11-Submission</vt:lpstr>
      <vt:lpstr>Document</vt:lpstr>
      <vt:lpstr>ROM Recovery Rules</vt:lpstr>
      <vt:lpstr>PowerPoint 프레젠테이션</vt:lpstr>
      <vt:lpstr>PowerPoint 프레젠테이션</vt:lpstr>
      <vt:lpstr>Authors (continued)</vt:lpstr>
      <vt:lpstr>PowerPoint 프레젠테이션</vt:lpstr>
      <vt:lpstr>PowerPoint 프레젠테이션</vt:lpstr>
      <vt:lpstr>PowerPoint 프레젠테이션</vt:lpstr>
      <vt:lpstr>PowerPoint 프레젠테이션</vt:lpstr>
      <vt:lpstr>Authors (continued)</vt:lpstr>
      <vt:lpstr>Authors (continued)</vt:lpstr>
      <vt:lpstr>PowerPoint 프레젠테이션</vt:lpstr>
      <vt:lpstr>PowerPoint 프레젠테이션</vt:lpstr>
      <vt:lpstr>Introduction</vt:lpstr>
      <vt:lpstr>Recap, Receiving Operating Mode</vt:lpstr>
      <vt:lpstr>Problem Statement</vt:lpstr>
      <vt:lpstr>Two cases of ROM change</vt:lpstr>
      <vt:lpstr>Problem statement for CASE 1</vt:lpstr>
      <vt:lpstr>Proposal for CASE 1</vt:lpstr>
      <vt:lpstr>Problem statement for CASE 2</vt:lpstr>
      <vt:lpstr>Proposal for CASE 2</vt:lpstr>
      <vt:lpstr>Conclusion</vt:lpstr>
      <vt:lpstr>References </vt:lpstr>
      <vt:lpstr>Straw Poll</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박현희/선임연구원/차세대표준(연)IoT팀(hyunh.park@lge.com)</cp:lastModifiedBy>
  <cp:revision>1279</cp:revision>
  <cp:lastPrinted>1998-02-10T13:28:06Z</cp:lastPrinted>
  <dcterms:created xsi:type="dcterms:W3CDTF">2007-05-21T21:00:37Z</dcterms:created>
  <dcterms:modified xsi:type="dcterms:W3CDTF">2016-05-16T08:46:57Z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