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0" r:id="rId5"/>
    <p:sldId id="307" r:id="rId6"/>
    <p:sldId id="290" r:id="rId7"/>
    <p:sldId id="353" r:id="rId8"/>
    <p:sldId id="354" r:id="rId9"/>
    <p:sldId id="323" r:id="rId10"/>
    <p:sldId id="355" r:id="rId11"/>
    <p:sldId id="318" r:id="rId12"/>
    <p:sldId id="319" r:id="rId13"/>
    <p:sldId id="327" r:id="rId14"/>
    <p:sldId id="284" r:id="rId15"/>
    <p:sldId id="309" r:id="rId16"/>
    <p:sldId id="351" r:id="rId17"/>
    <p:sldId id="32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1840" autoAdjust="0"/>
    <p:restoredTop sz="86894" autoAdjust="0"/>
  </p:normalViewPr>
  <p:slideViewPr>
    <p:cSldViewPr>
      <p:cViewPr varScale="1">
        <p:scale>
          <a:sx n="75" d="100"/>
          <a:sy n="75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32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psi</a:t>
            </a:r>
          </a:p>
          <a:p>
            <a:r>
              <a:rPr lang="en-US" baseline="0" dirty="0" smtClean="0"/>
              <a:t>Look at 8x8 channel with channel B, D and E</a:t>
            </a:r>
          </a:p>
          <a:p>
            <a:r>
              <a:rPr lang="en-US" baseline="0" dirty="0" smtClean="0"/>
              <a:t>Assume uniform antenna spacing with 0.5 antenna spacing, generate 100 MHz channel and select 20 </a:t>
            </a:r>
            <a:r>
              <a:rPr lang="en-US" baseline="0" dirty="0" err="1" smtClean="0"/>
              <a:t>Mhz</a:t>
            </a:r>
            <a:r>
              <a:rPr lang="en-US" baseline="0" dirty="0" smtClean="0"/>
              <a:t> channel</a:t>
            </a:r>
          </a:p>
          <a:p>
            <a:r>
              <a:rPr lang="en-US" baseline="0" dirty="0" smtClean="0"/>
              <a:t>Given’s rotation nullifies later entries in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same column, the angle range drops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Tx</a:t>
            </a:r>
            <a:r>
              <a:rPr lang="en-US" dirty="0" smtClean="0"/>
              <a:t>,</a:t>
            </a:r>
            <a:r>
              <a:rPr lang="en-US" baseline="0" dirty="0" smtClean="0"/>
              <a:t> 4 Rx, B, D and E</a:t>
            </a:r>
          </a:p>
          <a:p>
            <a:r>
              <a:rPr lang="en-US" baseline="0" dirty="0" smtClean="0"/>
              <a:t>D phi and d psi are reduced: assume frequency difference in this example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802.11-16/0626r2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Feedback Element Compression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38" y="3700949"/>
            <a:ext cx="7853761" cy="245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2514600"/>
            <a:ext cx="8803387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Current agreements in 802.11ax have reduced the feedback overhead compared with 802.11ac</a:t>
            </a:r>
          </a:p>
          <a:p>
            <a:pPr algn="just"/>
            <a:r>
              <a:rPr lang="en-US" sz="2000" dirty="0" smtClean="0"/>
              <a:t>Further feedback overhead reduction may be achieved by modifying the explicit feedback elements themselves using 802.11ac feedback as a baseline.</a:t>
            </a:r>
            <a:endParaRPr lang="en-US" dirty="0"/>
          </a:p>
          <a:p>
            <a:pPr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Porat,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Erceg,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11-15-1321-02-00ax-Reducing Explicit MIMO Compressed Beamforming Feedback Overhead for </a:t>
            </a:r>
            <a:r>
              <a:rPr lang="en-US" sz="1600" dirty="0" smtClean="0"/>
              <a:t>802.11ax, </a:t>
            </a:r>
            <a:r>
              <a:rPr lang="en-US" sz="1600" dirty="0" err="1" smtClean="0"/>
              <a:t>Kome</a:t>
            </a:r>
            <a:r>
              <a:rPr lang="en-US" sz="1600" dirty="0" smtClean="0"/>
              <a:t> Oteri (</a:t>
            </a:r>
            <a:r>
              <a:rPr lang="en-US" sz="1600" dirty="0" err="1" smtClean="0"/>
              <a:t>InterDigital</a:t>
            </a:r>
            <a:r>
              <a:rPr lang="en-US" sz="16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11-16-0389-01-00ax-sounding-design, Sriram </a:t>
            </a:r>
            <a:r>
              <a:rPr lang="en-US" sz="1600" dirty="0"/>
              <a:t>Venkateswaran </a:t>
            </a:r>
            <a:r>
              <a:rPr lang="en-US" sz="1600" dirty="0" smtClean="0"/>
              <a:t>(Broadcom)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11-15-109-01-00ax Reducing </a:t>
            </a:r>
            <a:r>
              <a:rPr lang="en-GB" sz="1600" dirty="0"/>
              <a:t>Channel Sounding Protocol Overhead for </a:t>
            </a:r>
            <a:r>
              <a:rPr lang="en-GB" sz="1600" dirty="0" smtClean="0"/>
              <a:t>11ax, </a:t>
            </a:r>
            <a:r>
              <a:rPr lang="en-GB" sz="1600" dirty="0" err="1"/>
              <a:t>Narendar</a:t>
            </a:r>
            <a:r>
              <a:rPr lang="en-GB" sz="1600" dirty="0"/>
              <a:t> </a:t>
            </a:r>
            <a:r>
              <a:rPr lang="en-GB" sz="1600" dirty="0" err="1"/>
              <a:t>Madhavan</a:t>
            </a:r>
            <a:r>
              <a:rPr lang="en-GB" sz="1600" dirty="0"/>
              <a:t> (Toshiba), </a:t>
            </a:r>
            <a:endParaRPr lang="en-GB" sz="1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 Feedback </a:t>
            </a:r>
            <a:r>
              <a:rPr lang="en-GB" sz="1600" dirty="0"/>
              <a:t>overhead in DL-MU-MIMO</a:t>
            </a:r>
            <a:r>
              <a:rPr lang="en-GB" sz="1600" dirty="0" smtClean="0"/>
              <a:t>”, </a:t>
            </a:r>
            <a:r>
              <a:rPr lang="en-GB" sz="1600" dirty="0"/>
              <a:t>Filippo </a:t>
            </a:r>
            <a:r>
              <a:rPr lang="en-GB" sz="1600" dirty="0" err="1"/>
              <a:t>Tosato</a:t>
            </a:r>
            <a:r>
              <a:rPr lang="en-GB" sz="1600" dirty="0"/>
              <a:t> (Toshiba), 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4.6 of the SFD ?</a:t>
            </a:r>
          </a:p>
          <a:p>
            <a:pPr lvl="1" algn="just"/>
            <a:r>
              <a:rPr lang="en-GB" dirty="0" smtClean="0"/>
              <a:t>802.11ax shall provide mechanisms that compress </a:t>
            </a:r>
            <a:r>
              <a:rPr lang="en-GB" dirty="0" smtClean="0"/>
              <a:t>the feedback </a:t>
            </a:r>
            <a:r>
              <a:rPr lang="en-GB" dirty="0" smtClean="0"/>
              <a:t>elements/angles </a:t>
            </a:r>
            <a:r>
              <a:rPr lang="en-US" altLang="zh-CN" dirty="0" smtClean="0">
                <a:sym typeface="Times New Roman" panose="02020603050405020304" pitchFamily="18" charset="0"/>
              </a:rPr>
              <a:t>(</a:t>
            </a:r>
            <a:r>
              <a:rPr lang="el-GR" altLang="zh-CN" dirty="0">
                <a:sym typeface="Times New Roman" panose="02020603050405020304" pitchFamily="18" charset="0"/>
              </a:rPr>
              <a:t>ϕ</a:t>
            </a:r>
            <a:r>
              <a:rPr lang="en-US" altLang="zh-CN" dirty="0">
                <a:sym typeface="Times New Roman" panose="02020603050405020304" pitchFamily="18" charset="0"/>
              </a:rPr>
              <a:t>, </a:t>
            </a:r>
            <a:r>
              <a:rPr lang="el-GR" altLang="zh-CN" dirty="0">
                <a:sym typeface="Times New Roman" panose="02020603050405020304" pitchFamily="18" charset="0"/>
              </a:rPr>
              <a:t>ψ</a:t>
            </a:r>
            <a:r>
              <a:rPr lang="en-US" altLang="zh-CN" dirty="0" smtClean="0">
                <a:sym typeface="Times New Roman" panose="02020603050405020304" pitchFamily="18" charset="0"/>
              </a:rPr>
              <a:t>)</a:t>
            </a:r>
            <a:r>
              <a:rPr lang="en-GB" dirty="0" smtClean="0"/>
              <a:t> </a:t>
            </a:r>
            <a:r>
              <a:rPr lang="en-GB" dirty="0" smtClean="0"/>
              <a:t>of compressed </a:t>
            </a:r>
            <a:r>
              <a:rPr lang="en-GB" dirty="0"/>
              <a:t>beamforming feedback as defined in </a:t>
            </a:r>
            <a:r>
              <a:rPr lang="en-GB" dirty="0" smtClean="0"/>
              <a:t>section 8.4.1.48 in 802.11ac.</a:t>
            </a: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Current Agreements</a:t>
            </a:r>
          </a:p>
          <a:p>
            <a:r>
              <a:rPr lang="en-US" sz="2800" dirty="0"/>
              <a:t>Further Compression </a:t>
            </a:r>
            <a:r>
              <a:rPr lang="en-US" sz="2800" dirty="0" smtClean="0"/>
              <a:t>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In this contribution, we discuss methods to further reduce the overhead of  explicit MIMO compressed beamforming feedback in 802.11ax.</a:t>
            </a:r>
          </a:p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802.11ac </a:t>
            </a:r>
            <a:r>
              <a:rPr lang="en-US" altLang="zh-CN" sz="2000" dirty="0">
                <a:sym typeface="Times New Roman" panose="02020603050405020304" pitchFamily="18" charset="0"/>
              </a:rPr>
              <a:t>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algn="just"/>
            <a:r>
              <a:rPr lang="en-US" dirty="0"/>
              <a:t>In </a:t>
            </a:r>
            <a:r>
              <a:rPr lang="en-US" dirty="0" smtClean="0"/>
              <a:t>[7], </a:t>
            </a:r>
            <a:r>
              <a:rPr lang="en-US" dirty="0"/>
              <a:t>we discussed possible methods to reduce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in 802.11ax. </a:t>
            </a:r>
            <a:endParaRPr lang="en-US" dirty="0" smtClean="0"/>
          </a:p>
          <a:p>
            <a:pPr algn="just"/>
            <a:r>
              <a:rPr lang="en-US" dirty="0" smtClean="0"/>
              <a:t>Current agreements have adopted the following [7][8]: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  <a:r>
              <a:rPr lang="en-US" sz="1800" dirty="0" smtClean="0"/>
              <a:t>Increase </a:t>
            </a:r>
            <a:r>
              <a:rPr lang="en-US" sz="1800" dirty="0"/>
              <a:t>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</a:t>
            </a:r>
            <a:r>
              <a:rPr lang="en-US" sz="2000" dirty="0" smtClean="0"/>
              <a:t>feedback: </a:t>
            </a:r>
            <a:r>
              <a:rPr lang="en-US" sz="1800" dirty="0" smtClean="0"/>
              <a:t>Identify </a:t>
            </a:r>
            <a:r>
              <a:rPr lang="en-US" sz="1800" dirty="0"/>
              <a:t>frequency band(s)/Resource Units (RU(s)) based on scalar feedback (e.g. </a:t>
            </a:r>
            <a:r>
              <a:rPr lang="en-US" sz="1800" dirty="0" smtClean="0"/>
              <a:t>SNR/CQI) </a:t>
            </a:r>
            <a:r>
              <a:rPr lang="en-US" sz="1800" dirty="0"/>
              <a:t>and feed back full CSI for desired frequency band /RU(s</a:t>
            </a:r>
            <a:r>
              <a:rPr lang="en-US" sz="1800" dirty="0" smtClean="0"/>
              <a:t>).</a:t>
            </a:r>
          </a:p>
          <a:p>
            <a:pPr marL="514350" indent="-457200" algn="just">
              <a:buFont typeface="Arial" panose="020B0604020202020204" pitchFamily="34" charset="0"/>
            </a:pPr>
            <a:r>
              <a:rPr lang="en-US" sz="2200" dirty="0" smtClean="0"/>
              <a:t>In this contribution, we highlight methods that may result in additional feedback savings.</a:t>
            </a:r>
            <a:endParaRPr lang="en-US" sz="2200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5437"/>
            <a:ext cx="8343900" cy="4495800"/>
          </a:xfrm>
        </p:spPr>
        <p:txBody>
          <a:bodyPr/>
          <a:lstStyle/>
          <a:p>
            <a:pPr algn="just"/>
            <a:r>
              <a:rPr lang="en-US" dirty="0" smtClean="0"/>
              <a:t>The specification framework [1] has the following agreements: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amendment shall define a channel sounding sequence (Figure 22) initiated by an HE AP that includes a Trigger frame that is sent SIFS after the NDP frame in order to solicit UL MU mode of Compressed Beamforming Action frame from multiple HE </a:t>
            </a:r>
            <a:r>
              <a:rPr lang="en-US" dirty="0" smtClean="0"/>
              <a:t>STAs [</a:t>
            </a:r>
            <a:r>
              <a:rPr lang="en-US" dirty="0"/>
              <a:t>MU Motion 18, </a:t>
            </a:r>
            <a:r>
              <a:rPr lang="en-US" dirty="0" smtClean="0"/>
              <a:t>September </a:t>
            </a:r>
            <a:r>
              <a:rPr lang="en-US" dirty="0"/>
              <a:t>17, 2015, see </a:t>
            </a:r>
            <a:r>
              <a:rPr lang="en-US" dirty="0" smtClean="0"/>
              <a:t>[9], </a:t>
            </a:r>
            <a:r>
              <a:rPr lang="en-US" dirty="0"/>
              <a:t>modified with MU Motion 37, November 2015, see </a:t>
            </a:r>
            <a:r>
              <a:rPr lang="en-US" dirty="0" smtClean="0"/>
              <a:t>[9]]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lvl="1" algn="just"/>
            <a:r>
              <a:rPr lang="en-GB" dirty="0"/>
              <a:t>The amendment shall define a mechanism to reduce the MIMO compressed beamforming feedback </a:t>
            </a:r>
            <a:r>
              <a:rPr lang="en-GB" dirty="0" smtClean="0"/>
              <a:t>overhead</a:t>
            </a:r>
            <a:r>
              <a:rPr lang="en-GB" dirty="0"/>
              <a:t> </a:t>
            </a:r>
            <a:r>
              <a:rPr lang="en-GB" dirty="0" smtClean="0"/>
              <a:t>[MU </a:t>
            </a:r>
            <a:r>
              <a:rPr lang="en-GB" dirty="0"/>
              <a:t>Motion 25, September 17, 2015, see </a:t>
            </a:r>
            <a:r>
              <a:rPr lang="en-US" dirty="0" smtClean="0"/>
              <a:t>[10]</a:t>
            </a:r>
            <a:r>
              <a:rPr lang="en-GB" dirty="0" smtClean="0"/>
              <a:t>]</a:t>
            </a:r>
            <a:r>
              <a:rPr lang="en-GB" dirty="0"/>
              <a:t> </a:t>
            </a:r>
            <a:endParaRPr lang="en-US" dirty="0"/>
          </a:p>
          <a:p>
            <a:pPr lvl="1" algn="just"/>
            <a:r>
              <a:rPr lang="en-GB" dirty="0"/>
              <a:t>That mechanism shall use the compressed beamforming feedback as defined in section 8.4.1.48 in 802.11ac as a </a:t>
            </a:r>
            <a:r>
              <a:rPr lang="en-GB" dirty="0" smtClean="0"/>
              <a:t>baseline [</a:t>
            </a:r>
            <a:r>
              <a:rPr lang="en-GB" dirty="0"/>
              <a:t>PHY Motion 100, November 2015]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35" y="3663337"/>
            <a:ext cx="3986530" cy="1026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87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Agreements (</a:t>
            </a:r>
            <a:r>
              <a:rPr lang="en-GB" dirty="0" err="1" smtClean="0"/>
              <a:t>ctd</a:t>
            </a:r>
            <a:r>
              <a:rPr lang="en-GB" dirty="0" smtClean="0"/>
              <a:t>)</a:t>
            </a:r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channel quality indicator only (CQI-only) feedback (exact metric TBD) will be supported by the sounding protocol in 11ax. The request for CQI-only feedback goes in </a:t>
            </a:r>
            <a:r>
              <a:rPr lang="en-GB" dirty="0" smtClean="0"/>
              <a:t>NDPA [</a:t>
            </a:r>
            <a:r>
              <a:rPr lang="en-GB" dirty="0"/>
              <a:t>PHY Motion 152, March 2016, see </a:t>
            </a:r>
            <a:r>
              <a:rPr lang="en-GB" dirty="0" smtClean="0"/>
              <a:t>[8]]</a:t>
            </a:r>
            <a:endParaRPr lang="en-US" dirty="0"/>
          </a:p>
          <a:p>
            <a:pPr lvl="1" algn="just"/>
            <a:r>
              <a:rPr lang="en-GB" dirty="0"/>
              <a:t>AP can request beamforming feedback over partial BW which is less than the NDP BW. The indication of the feedback BW goes in </a:t>
            </a:r>
            <a:r>
              <a:rPr lang="en-GB" dirty="0" smtClean="0"/>
              <a:t>NDPA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148, March 2016, see </a:t>
            </a:r>
            <a:r>
              <a:rPr lang="en-GB" dirty="0" smtClean="0"/>
              <a:t>[8]]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lvl="1" algn="just"/>
            <a:r>
              <a:rPr lang="en-GB" dirty="0"/>
              <a:t>The granularity of channel feedback requested by the AP is a 26 tone RU. The AP signals start and end 26 tone RUs requested for </a:t>
            </a:r>
            <a:r>
              <a:rPr lang="en-GB" dirty="0" smtClean="0"/>
              <a:t>feedback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149, March 2016, see </a:t>
            </a:r>
            <a:r>
              <a:rPr lang="en-GB" dirty="0" smtClean="0"/>
              <a:t>[8]]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Further Compression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36277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dirty="0" smtClean="0"/>
              <a:t>The current agreements reduce the feedback overhead by structural changes to the feedback mechanism but do not address savings that may be gained by changing the feedback elements themselves.</a:t>
            </a:r>
          </a:p>
          <a:p>
            <a:pPr algn="just"/>
            <a:r>
              <a:rPr lang="en-US" dirty="0" smtClean="0"/>
              <a:t>Examples of this include: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ϕ Only Feedback: Feed back ϕ only in N x 1 transmission and assume a fixed ψ [5</a:t>
            </a:r>
            <a:r>
              <a:rPr lang="en-US" sz="2000" dirty="0" smtClean="0"/>
              <a:t>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 : Use different quantization levels for different Given’s rotation angles </a:t>
            </a:r>
            <a:r>
              <a:rPr lang="en-US" altLang="zh-CN" sz="2000" dirty="0">
                <a:sym typeface="Times New Roman" panose="02020603050405020304" pitchFamily="18" charset="0"/>
              </a:rPr>
              <a:t>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 : Feed back time or frequency difference in Given’s Rotation </a:t>
            </a:r>
            <a:r>
              <a:rPr lang="en-US" sz="2000" dirty="0" smtClean="0"/>
              <a:t>angles [6]</a:t>
            </a:r>
            <a:endParaRPr lang="en-US" sz="2000" dirty="0"/>
          </a:p>
          <a:p>
            <a:pPr lvl="1" algn="just"/>
            <a:endParaRPr lang="en-US" sz="2000" b="1" dirty="0"/>
          </a:p>
          <a:p>
            <a:pPr lvl="1" algn="just"/>
            <a:endParaRPr lang="en-US" sz="2000" b="1" dirty="0"/>
          </a:p>
          <a:p>
            <a:pPr lvl="1" algn="just"/>
            <a:endParaRPr lang="en-US" sz="2000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 smtClean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</a:t>
                </a:r>
                <a:r>
                  <a:rPr lang="en-US" dirty="0" smtClean="0"/>
                  <a:t>8 </a:t>
                </a:r>
                <a:r>
                  <a:rPr lang="en-US" dirty="0" smtClean="0"/>
                  <a:t>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3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AAAE91-B852-4739-9DA2-46D2A13C755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1240</Words>
  <Application>Microsoft Office PowerPoint</Application>
  <PresentationFormat>On-screen Show (4:3)</PresentationFormat>
  <Paragraphs>174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802-11-Submission</vt:lpstr>
      <vt:lpstr>Feedback Element Compression for 802.11ax</vt:lpstr>
      <vt:lpstr>Outline</vt:lpstr>
      <vt:lpstr>Introduction</vt:lpstr>
      <vt:lpstr>Current Agreements</vt:lpstr>
      <vt:lpstr>Current Agreements</vt:lpstr>
      <vt:lpstr>Further Compression Schemes</vt:lpstr>
      <vt:lpstr>Extension Scheme (1)</vt:lpstr>
      <vt:lpstr>Extension Schemes (2)</vt:lpstr>
      <vt:lpstr>Extension Schemes (3)</vt:lpstr>
      <vt:lpstr>Summary (Pros and Cons)</vt:lpstr>
      <vt:lpstr>Conclusions</vt:lpstr>
      <vt:lpstr>References</vt:lpstr>
      <vt:lpstr>Straw Poll #1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2016-05-17T06:44:00Z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