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0" r:id="rId5"/>
    <p:sldId id="307" r:id="rId6"/>
    <p:sldId id="290" r:id="rId7"/>
    <p:sldId id="353" r:id="rId8"/>
    <p:sldId id="354" r:id="rId9"/>
    <p:sldId id="323" r:id="rId10"/>
    <p:sldId id="355" r:id="rId11"/>
    <p:sldId id="318" r:id="rId12"/>
    <p:sldId id="319" r:id="rId13"/>
    <p:sldId id="327" r:id="rId14"/>
    <p:sldId id="284" r:id="rId15"/>
    <p:sldId id="309" r:id="rId16"/>
    <p:sldId id="351" r:id="rId17"/>
    <p:sldId id="326" r:id="rId1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2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40" autoAdjust="0"/>
    <p:restoredTop sz="86894" autoAdjust="0"/>
  </p:normalViewPr>
  <p:slideViewPr>
    <p:cSldViewPr>
      <p:cViewPr varScale="1">
        <p:scale>
          <a:sx n="65" d="100"/>
          <a:sy n="65" d="100"/>
        </p:scale>
        <p:origin x="16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32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1576" y="17575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r>
              <a:rPr lang="en-US" baseline="0" dirty="0" smtClean="0"/>
              <a:t> on psi</a:t>
            </a:r>
          </a:p>
          <a:p>
            <a:r>
              <a:rPr lang="en-US" baseline="0" dirty="0" smtClean="0"/>
              <a:t>Look at 8x8 channel with channel B, D and E</a:t>
            </a:r>
          </a:p>
          <a:p>
            <a:r>
              <a:rPr lang="en-US" baseline="0" dirty="0" smtClean="0"/>
              <a:t>Assume uniform antenna spacing with 0.5 antenna spacing, generate 100 MHz channel and select 20 </a:t>
            </a:r>
            <a:r>
              <a:rPr lang="en-US" baseline="0" dirty="0" err="1" smtClean="0"/>
              <a:t>Mhz</a:t>
            </a:r>
            <a:r>
              <a:rPr lang="en-US" baseline="0" dirty="0" smtClean="0"/>
              <a:t> channel</a:t>
            </a:r>
          </a:p>
          <a:p>
            <a:r>
              <a:rPr lang="en-US" baseline="0" dirty="0" smtClean="0"/>
              <a:t>Given’s rotation nullifies later entries in </a:t>
            </a:r>
            <a:r>
              <a:rPr lang="en-US" baseline="0" dirty="0" err="1" smtClean="0"/>
              <a:t>te</a:t>
            </a:r>
            <a:r>
              <a:rPr lang="en-US" baseline="0" dirty="0" smtClean="0"/>
              <a:t> same column, the angle range drops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10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4 </a:t>
            </a:r>
            <a:r>
              <a:rPr lang="en-US" dirty="0" err="1" smtClean="0"/>
              <a:t>Tx</a:t>
            </a:r>
            <a:r>
              <a:rPr lang="en-US" dirty="0" smtClean="0"/>
              <a:t>,</a:t>
            </a:r>
            <a:r>
              <a:rPr lang="en-US" baseline="0" dirty="0" smtClean="0"/>
              <a:t> 4 Rx, B, D and E</a:t>
            </a:r>
          </a:p>
          <a:p>
            <a:r>
              <a:rPr lang="en-US" baseline="0" dirty="0" smtClean="0"/>
              <a:t>D phi and d psi are reduced: assume frequency difference in this example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72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802.11-16/0626r1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10" Type="http://schemas.openxmlformats.org/officeDocument/2006/relationships/image" Target="../media/image10.emf"/><Relationship Id="rId4" Type="http://schemas.openxmlformats.org/officeDocument/2006/relationships/image" Target="../media/image9.emf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Feedback Element Compression for 802.11ax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038" y="3700949"/>
            <a:ext cx="7853761" cy="2450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(Pros and Cons)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06" y="2514600"/>
            <a:ext cx="8803387" cy="1767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3048000"/>
          </a:xfrm>
        </p:spPr>
        <p:txBody>
          <a:bodyPr/>
          <a:lstStyle/>
          <a:p>
            <a:pPr algn="just"/>
            <a:r>
              <a:rPr lang="en-US" dirty="0" smtClean="0"/>
              <a:t>Current agreements in 802.11ax have reduced the feedback overhead compared with 802.11ac</a:t>
            </a:r>
          </a:p>
          <a:p>
            <a:pPr algn="just"/>
            <a:r>
              <a:rPr lang="en-US" sz="2000" dirty="0" smtClean="0"/>
              <a:t>Further feedback overhead reduction may be achieved by modifying the explicit feedback elements themselves using 802.11ac feedback as a baseline.</a:t>
            </a:r>
            <a:endParaRPr lang="en-US" dirty="0"/>
          </a:p>
          <a:p>
            <a:pPr algn="just"/>
            <a:r>
              <a:rPr lang="en-GB" dirty="0" smtClean="0"/>
              <a:t>The performance of these methods should be studied and a combination of them adopted in 802.11ax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04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11-15-0132-09-00ax-spec-framework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11-15-1129-01-00ax-feedback-overhead-in-dl-mu-mimo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11-15-1071-02-00ax-tone-grouping-factors-and-ndp-format-for-802-11ax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11-15-1320-00-00ax-Maximum-tone-grouping-for-802_11ax-feedback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IEEE P802.11ah™/</a:t>
            </a:r>
            <a:r>
              <a:rPr lang="en-US" sz="1600" dirty="0" smtClean="0"/>
              <a:t>D2.0 Amendment </a:t>
            </a:r>
            <a:r>
              <a:rPr lang="en-US" sz="1600" dirty="0"/>
              <a:t>6: Sub 1 GHz License </a:t>
            </a:r>
            <a:r>
              <a:rPr lang="en-US" sz="1600" dirty="0" smtClean="0"/>
              <a:t>Exempt Operation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Porat, R.; </a:t>
            </a:r>
            <a:r>
              <a:rPr lang="en-US" sz="1600" dirty="0" err="1"/>
              <a:t>Ojard</a:t>
            </a:r>
            <a:r>
              <a:rPr lang="en-US" sz="1600" dirty="0"/>
              <a:t>, E.; Jindal, N.; Fischer, M.; Erceg, V., "Improved MU-MIMO performance for future 802.11 systems using differential feedback," in </a:t>
            </a:r>
            <a:r>
              <a:rPr lang="en-US" sz="1600" i="1" dirty="0"/>
              <a:t>Information Theory and Applications Workshop (ITA), 2013</a:t>
            </a:r>
            <a:r>
              <a:rPr lang="en-US" sz="1600" dirty="0"/>
              <a:t> , vol., no., pp.1-5, 10-15 Feb. </a:t>
            </a:r>
            <a:r>
              <a:rPr lang="en-US" sz="1600" dirty="0" smtClean="0"/>
              <a:t>2013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/>
              <a:t>11-15-1321-02-00ax-Reducing Explicit MIMO Compressed Beamforming Feedback Overhead for </a:t>
            </a:r>
            <a:r>
              <a:rPr lang="en-US" sz="1600" dirty="0" smtClean="0"/>
              <a:t>802.11ax, </a:t>
            </a:r>
            <a:r>
              <a:rPr lang="en-US" sz="1600" dirty="0" err="1" smtClean="0"/>
              <a:t>Kome</a:t>
            </a:r>
            <a:r>
              <a:rPr lang="en-US" sz="1600" dirty="0" smtClean="0"/>
              <a:t> Oteri (</a:t>
            </a:r>
            <a:r>
              <a:rPr lang="en-US" sz="1600" dirty="0" err="1" smtClean="0"/>
              <a:t>InterDigital</a:t>
            </a:r>
            <a:r>
              <a:rPr lang="en-US" sz="16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600" dirty="0" smtClean="0"/>
              <a:t>11-16-0389-01-00ax-sounding-design, Sriram </a:t>
            </a:r>
            <a:r>
              <a:rPr lang="en-US" sz="1600" dirty="0"/>
              <a:t>Venkateswaran </a:t>
            </a:r>
            <a:r>
              <a:rPr lang="en-US" sz="1600" dirty="0" smtClean="0"/>
              <a:t>(Broadcom)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11-15-109-01-00ax Reducing </a:t>
            </a:r>
            <a:r>
              <a:rPr lang="en-GB" sz="1600" dirty="0"/>
              <a:t>Channel Sounding Protocol Overhead for </a:t>
            </a:r>
            <a:r>
              <a:rPr lang="en-GB" sz="1600" dirty="0" smtClean="0"/>
              <a:t>11ax, </a:t>
            </a:r>
            <a:r>
              <a:rPr lang="en-GB" sz="1600" dirty="0" err="1"/>
              <a:t>Narendar</a:t>
            </a:r>
            <a:r>
              <a:rPr lang="en-GB" sz="1600" dirty="0"/>
              <a:t> </a:t>
            </a:r>
            <a:r>
              <a:rPr lang="en-GB" sz="1600" dirty="0" err="1"/>
              <a:t>Madhavan</a:t>
            </a:r>
            <a:r>
              <a:rPr lang="en-GB" sz="1600" dirty="0"/>
              <a:t> (Toshiba), </a:t>
            </a:r>
            <a:endParaRPr lang="en-GB" sz="16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GB" sz="1600" dirty="0" smtClean="0"/>
              <a:t>11-15-1129-01-00ax Feedback </a:t>
            </a:r>
            <a:r>
              <a:rPr lang="en-GB" sz="1600" dirty="0"/>
              <a:t>overhead in DL-MU-MIMO</a:t>
            </a:r>
            <a:r>
              <a:rPr lang="en-GB" sz="1600" dirty="0" smtClean="0"/>
              <a:t>”, </a:t>
            </a:r>
            <a:r>
              <a:rPr lang="en-GB" sz="1600" dirty="0"/>
              <a:t>Filippo </a:t>
            </a:r>
            <a:r>
              <a:rPr lang="en-GB" sz="1600" dirty="0" err="1"/>
              <a:t>Tosato</a:t>
            </a:r>
            <a:r>
              <a:rPr lang="en-GB" sz="1600" dirty="0"/>
              <a:t> (Toshiba), </a:t>
            </a:r>
            <a:endParaRPr lang="en-US" sz="1600" dirty="0" smtClean="0"/>
          </a:p>
          <a:p>
            <a:pPr marL="457200" indent="-457200" algn="just">
              <a:buFont typeface="+mj-lt"/>
              <a:buAutoNum type="arabicPeriod"/>
            </a:pPr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64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to add the following to section 4.6 of the SFD ?</a:t>
            </a:r>
          </a:p>
          <a:p>
            <a:pPr lvl="1" algn="just"/>
            <a:r>
              <a:rPr lang="en-GB" dirty="0" smtClean="0"/>
              <a:t>Methods that further compress the feedback elements of compressed </a:t>
            </a:r>
            <a:r>
              <a:rPr lang="en-GB" dirty="0"/>
              <a:t>beamforming feedback as defined in section 8.4.1.48 in 802.11ac </a:t>
            </a:r>
            <a:r>
              <a:rPr lang="en-GB" dirty="0" smtClean="0"/>
              <a:t>shall be considered.</a:t>
            </a:r>
          </a:p>
          <a:p>
            <a:pPr marL="457200" lvl="1" indent="0" algn="just">
              <a:buNone/>
            </a:pPr>
            <a:r>
              <a:rPr lang="en-GB" dirty="0" smtClean="0"/>
              <a:t>Y/ N/ A</a:t>
            </a:r>
            <a:endParaRPr lang="en-GB" dirty="0"/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6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Overhead Calculation Details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</p:spPr>
            <p:txBody>
              <a:bodyPr/>
              <a:lstStyle/>
              <a:p>
                <a:r>
                  <a:rPr lang="en-US" sz="1800" dirty="0" smtClean="0"/>
                  <a:t>VHT Compressed Beamforming frame is utilized for CSI feedback.</a:t>
                </a:r>
              </a:p>
              <a:p>
                <a:pPr marL="0" indent="0">
                  <a:buNone/>
                </a:pPr>
                <a:r>
                  <a:rPr lang="en-US" sz="1800" dirty="0"/>
                  <a:t> </a:t>
                </a:r>
                <a:r>
                  <a:rPr lang="en-US" sz="1800" dirty="0" smtClean="0"/>
                  <a:t>     </a:t>
                </a:r>
                <a:r>
                  <a:rPr lang="en-US" sz="1800" i="1" dirty="0" smtClean="0"/>
                  <a:t>Frame Size = MAC Header size + VHT Compressed BF frame Action field size</a:t>
                </a:r>
                <a:endParaRPr lang="en-US" sz="1800" i="1" dirty="0"/>
              </a:p>
              <a:p>
                <a:r>
                  <a:rPr lang="en-US" sz="1800" dirty="0" smtClean="0"/>
                  <a:t>VHT Compressed Beamforming frame action field format</a:t>
                </a:r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r>
                  <a:rPr lang="en-US" sz="1800" dirty="0" smtClean="0"/>
                  <a:t>VHT Compressed BF Report</a:t>
                </a:r>
              </a:p>
              <a:p>
                <a:pPr lvl="1"/>
                <a:r>
                  <a:rPr lang="en-US" sz="1600" dirty="0" smtClean="0"/>
                  <a:t>Average SNR per stream</a:t>
                </a:r>
              </a:p>
              <a:p>
                <a:pPr lvl="1"/>
                <a:r>
                  <a:rPr lang="en-US" sz="1600" dirty="0" smtClean="0"/>
                  <a:t>Angles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1600" dirty="0" smtClean="0"/>
                  <a:t> compressed from V matrices per </a:t>
                </a:r>
                <a:r>
                  <a:rPr lang="en-US" sz="1600" i="1" dirty="0" smtClean="0"/>
                  <a:t>N</a:t>
                </a:r>
                <a:r>
                  <a:rPr lang="en-US" sz="1600" i="1" baseline="-25000" dirty="0" smtClean="0"/>
                  <a:t>g</a:t>
                </a:r>
                <a:r>
                  <a:rPr lang="en-US" sz="1600" dirty="0" smtClean="0"/>
                  <a:t> subcarriers</a:t>
                </a:r>
              </a:p>
              <a:p>
                <a:pPr lvl="2"/>
                <a:r>
                  <a:rPr lang="en-US" sz="1400" dirty="0" smtClean="0"/>
                  <a:t>Number of angles reported depend on the size of V matrices.</a:t>
                </a:r>
              </a:p>
              <a:p>
                <a:pPr lvl="2"/>
                <a:r>
                  <a:rPr lang="en-US" sz="1400" dirty="0" smtClean="0"/>
                  <a:t>Number of bits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sz="14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sub>
                    </m:sSub>
                  </m:oMath>
                </a14:m>
                <a:r>
                  <a:rPr lang="en-US" sz="14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sub>
                    </m:sSub>
                  </m:oMath>
                </a14:m>
                <a:r>
                  <a:rPr lang="en-US" sz="1400" dirty="0" smtClean="0"/>
                  <a:t>, are determined by VHT MIMO Control field. </a:t>
                </a:r>
                <a:endParaRPr lang="en-US" sz="1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772400" cy="4495800"/>
              </a:xfrm>
              <a:blipFill rotWithShape="0">
                <a:blip r:embed="rId2"/>
                <a:stretch>
                  <a:fillRect l="-627" t="-81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6620" y="2937568"/>
            <a:ext cx="4986960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2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Introduction</a:t>
            </a:r>
          </a:p>
          <a:p>
            <a:r>
              <a:rPr lang="en-US" sz="2800" dirty="0" smtClean="0"/>
              <a:t>Current Agreements</a:t>
            </a:r>
          </a:p>
          <a:p>
            <a:r>
              <a:rPr lang="en-US" sz="2800" dirty="0"/>
              <a:t>Further Compression </a:t>
            </a:r>
            <a:r>
              <a:rPr lang="en-US" sz="2800" dirty="0" smtClean="0"/>
              <a:t>Schemes</a:t>
            </a:r>
          </a:p>
          <a:p>
            <a:r>
              <a:rPr lang="en-US" sz="2800" dirty="0" smtClean="0"/>
              <a:t>Conclusion</a:t>
            </a:r>
          </a:p>
          <a:p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4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10600" cy="4495800"/>
          </a:xfrm>
        </p:spPr>
        <p:txBody>
          <a:bodyPr/>
          <a:lstStyle/>
          <a:p>
            <a:pPr marL="342900" lvl="1" indent="-342900" algn="just">
              <a:buFontTx/>
              <a:buChar char="•"/>
            </a:pPr>
            <a:r>
              <a:rPr lang="en-US" altLang="zh-CN" sz="2000" dirty="0" smtClean="0">
                <a:sym typeface="Times New Roman" panose="02020603050405020304" pitchFamily="18" charset="0"/>
              </a:rPr>
              <a:t>In this contribution, we discuss methods to further reduce the overhead of  explicit MIMO compressed beamforming feedback in 802.11ax.</a:t>
            </a:r>
          </a:p>
          <a:p>
            <a:pPr marL="342900" lvl="1" indent="-342900" algn="just">
              <a:buFontTx/>
              <a:buChar char="•"/>
            </a:pPr>
            <a:r>
              <a:rPr lang="en-US" altLang="zh-CN" sz="2000" dirty="0" smtClean="0">
                <a:sym typeface="Times New Roman" panose="02020603050405020304" pitchFamily="18" charset="0"/>
              </a:rPr>
              <a:t>802.11ac </a:t>
            </a:r>
            <a:r>
              <a:rPr lang="en-US" altLang="zh-CN" sz="2000" dirty="0">
                <a:sym typeface="Times New Roman" panose="02020603050405020304" pitchFamily="18" charset="0"/>
              </a:rPr>
              <a:t>supports 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explicit MIMO </a:t>
            </a:r>
            <a:r>
              <a:rPr lang="en-US" altLang="zh-CN" sz="2000" dirty="0">
                <a:sym typeface="Times New Roman" panose="02020603050405020304" pitchFamily="18" charset="0"/>
              </a:rPr>
              <a:t>compressed beamforming feedback with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(4,2) or (6,4)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single user, and</a:t>
            </a:r>
          </a:p>
          <a:p>
            <a:pPr marL="685800" lvl="2" indent="-342900" algn="just"/>
            <a:r>
              <a:rPr lang="en-US" altLang="zh-CN" sz="2000" dirty="0">
                <a:sym typeface="Times New Roman" panose="02020603050405020304" pitchFamily="18" charset="0"/>
              </a:rPr>
              <a:t>(7,5) or (9,7) bits to quantize angle 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dirty="0">
                <a:sym typeface="Times New Roman" panose="02020603050405020304" pitchFamily="18" charset="0"/>
              </a:rPr>
              <a:t>) for multi-user.</a:t>
            </a:r>
            <a:endParaRPr lang="zh-CN" altLang="en-US" sz="2000" dirty="0">
              <a:sym typeface="Times New Roman" panose="02020603050405020304" pitchFamily="18" charset="0"/>
            </a:endParaRPr>
          </a:p>
          <a:p>
            <a:pPr algn="just"/>
            <a:r>
              <a:rPr lang="en-US" dirty="0"/>
              <a:t>In </a:t>
            </a:r>
            <a:r>
              <a:rPr lang="en-US" dirty="0" smtClean="0"/>
              <a:t>[7], </a:t>
            </a:r>
            <a:r>
              <a:rPr lang="en-US" dirty="0"/>
              <a:t>we discussed possible methods to reduce explicit </a:t>
            </a:r>
            <a:r>
              <a:rPr lang="en-US" altLang="zh-CN" dirty="0">
                <a:sym typeface="Times New Roman" panose="02020603050405020304" pitchFamily="18" charset="0"/>
              </a:rPr>
              <a:t>MIMO compressed beamforming </a:t>
            </a:r>
            <a:r>
              <a:rPr lang="en-US" dirty="0"/>
              <a:t>feedback overhead in 802.11ax. </a:t>
            </a:r>
            <a:endParaRPr lang="en-US" dirty="0" smtClean="0"/>
          </a:p>
          <a:p>
            <a:pPr algn="just"/>
            <a:r>
              <a:rPr lang="en-US" dirty="0" smtClean="0"/>
              <a:t>Current agreements have adopted the following [7][8]: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Large Ng: </a:t>
            </a:r>
            <a:r>
              <a:rPr lang="en-US" sz="1800" dirty="0" smtClean="0"/>
              <a:t>Increase </a:t>
            </a:r>
            <a:r>
              <a:rPr lang="en-US" sz="1800" dirty="0"/>
              <a:t>the tone grouping size {Ng} during feedback [3][4]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Multi-resolution/Multi-stage </a:t>
            </a:r>
            <a:r>
              <a:rPr lang="en-US" sz="2000" dirty="0" smtClean="0"/>
              <a:t>feedback: </a:t>
            </a:r>
            <a:r>
              <a:rPr lang="en-US" sz="1800" dirty="0" smtClean="0"/>
              <a:t>Identify </a:t>
            </a:r>
            <a:r>
              <a:rPr lang="en-US" sz="1800" dirty="0"/>
              <a:t>frequency band(s)/Resource Units (RU(s)) based on scalar feedback (e.g. </a:t>
            </a:r>
            <a:r>
              <a:rPr lang="en-US" sz="1800" dirty="0" smtClean="0"/>
              <a:t>SNR/CQI) </a:t>
            </a:r>
            <a:r>
              <a:rPr lang="en-US" sz="1800" dirty="0"/>
              <a:t>and feed back full CSI for desired frequency band /RU(s</a:t>
            </a:r>
            <a:r>
              <a:rPr lang="en-US" sz="1800" dirty="0" smtClean="0"/>
              <a:t>).</a:t>
            </a:r>
          </a:p>
          <a:p>
            <a:pPr marL="514350" indent="-457200" algn="just">
              <a:buFont typeface="Arial" panose="020B0604020202020204" pitchFamily="34" charset="0"/>
            </a:pPr>
            <a:r>
              <a:rPr lang="en-US" sz="2200" dirty="0" smtClean="0"/>
              <a:t>In this contribution, we highlight methods that may result in additional feedback savings.</a:t>
            </a:r>
            <a:endParaRPr lang="en-US" sz="2200" dirty="0"/>
          </a:p>
          <a:p>
            <a:pPr algn="just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5320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5437"/>
            <a:ext cx="8343900" cy="4495800"/>
          </a:xfrm>
        </p:spPr>
        <p:txBody>
          <a:bodyPr/>
          <a:lstStyle/>
          <a:p>
            <a:pPr algn="just"/>
            <a:r>
              <a:rPr lang="en-US" dirty="0" smtClean="0"/>
              <a:t>The specification framework [1] has the following agreements: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/>
              <a:t>amendment shall define a channel sounding sequence (Figure 22) initiated by an HE AP that includes a Trigger frame that is sent SIFS after the NDP frame in order to solicit UL MU mode of Compressed Beamforming Action frame from multiple HE </a:t>
            </a:r>
            <a:r>
              <a:rPr lang="en-US" dirty="0" smtClean="0"/>
              <a:t>STAs [</a:t>
            </a:r>
            <a:r>
              <a:rPr lang="en-US" dirty="0"/>
              <a:t>MU Motion 18, </a:t>
            </a:r>
            <a:r>
              <a:rPr lang="en-US" dirty="0" smtClean="0"/>
              <a:t>September </a:t>
            </a:r>
            <a:r>
              <a:rPr lang="en-US" dirty="0"/>
              <a:t>17, 2015, see </a:t>
            </a:r>
            <a:r>
              <a:rPr lang="en-US" dirty="0" smtClean="0"/>
              <a:t>[9], </a:t>
            </a:r>
            <a:r>
              <a:rPr lang="en-US" dirty="0"/>
              <a:t>modified with MU Motion 37, November 2015, see </a:t>
            </a:r>
            <a:r>
              <a:rPr lang="en-US" dirty="0" smtClean="0"/>
              <a:t>[9]]</a:t>
            </a:r>
          </a:p>
          <a:p>
            <a:pPr marL="457200" lvl="1" indent="0" algn="just">
              <a:buNone/>
            </a:pPr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lvl="1" algn="just"/>
            <a:r>
              <a:rPr lang="en-GB" dirty="0"/>
              <a:t>The amendment shall define a mechanism to reduce the MIMO compressed beamforming feedback </a:t>
            </a:r>
            <a:r>
              <a:rPr lang="en-GB" dirty="0" smtClean="0"/>
              <a:t>overhead</a:t>
            </a:r>
            <a:r>
              <a:rPr lang="en-GB" dirty="0"/>
              <a:t> </a:t>
            </a:r>
            <a:r>
              <a:rPr lang="en-GB" dirty="0" smtClean="0"/>
              <a:t>[MU </a:t>
            </a:r>
            <a:r>
              <a:rPr lang="en-GB" dirty="0"/>
              <a:t>Motion 25, September 17, 2015, see </a:t>
            </a:r>
            <a:r>
              <a:rPr lang="en-US" dirty="0" smtClean="0"/>
              <a:t>[10]</a:t>
            </a:r>
            <a:r>
              <a:rPr lang="en-GB" dirty="0" smtClean="0"/>
              <a:t>]</a:t>
            </a:r>
            <a:r>
              <a:rPr lang="en-GB" dirty="0"/>
              <a:t> </a:t>
            </a:r>
            <a:endParaRPr lang="en-US" dirty="0"/>
          </a:p>
          <a:p>
            <a:pPr lvl="1" algn="just"/>
            <a:r>
              <a:rPr lang="en-GB" dirty="0"/>
              <a:t>That mechanism shall use the compressed beamforming feedback as defined in section 8.4.1.48 in 802.11ac as a </a:t>
            </a:r>
            <a:r>
              <a:rPr lang="en-GB" dirty="0" smtClean="0"/>
              <a:t>baseline [</a:t>
            </a:r>
            <a:r>
              <a:rPr lang="en-GB" dirty="0"/>
              <a:t>PHY Motion 100, November 2015]</a:t>
            </a:r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835" y="3663337"/>
            <a:ext cx="3986530" cy="10267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872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Agreements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Agreements (</a:t>
            </a:r>
            <a:r>
              <a:rPr lang="en-GB" dirty="0" err="1" smtClean="0"/>
              <a:t>ctd</a:t>
            </a:r>
            <a:r>
              <a:rPr lang="en-GB" dirty="0" smtClean="0"/>
              <a:t>)</a:t>
            </a:r>
          </a:p>
          <a:p>
            <a:pPr lvl="1" algn="just"/>
            <a:r>
              <a:rPr lang="en-GB" dirty="0" smtClean="0"/>
              <a:t>A </a:t>
            </a:r>
            <a:r>
              <a:rPr lang="en-GB" dirty="0"/>
              <a:t>channel quality indicator only (CQI-only) feedback (exact metric TBD) will be supported by the sounding protocol in 11ax. The request for CQI-only feedback goes in </a:t>
            </a:r>
            <a:r>
              <a:rPr lang="en-GB" dirty="0" smtClean="0"/>
              <a:t>NDPA [</a:t>
            </a:r>
            <a:r>
              <a:rPr lang="en-GB" dirty="0"/>
              <a:t>PHY Motion 152, March 2016, see </a:t>
            </a:r>
            <a:r>
              <a:rPr lang="en-GB" dirty="0" smtClean="0"/>
              <a:t>[8]]</a:t>
            </a:r>
            <a:endParaRPr lang="en-US" dirty="0"/>
          </a:p>
          <a:p>
            <a:pPr lvl="1" algn="just"/>
            <a:r>
              <a:rPr lang="en-GB" dirty="0"/>
              <a:t>AP can request beamforming feedback over partial BW which is less than the NDP BW. The indication of the feedback BW goes in </a:t>
            </a:r>
            <a:r>
              <a:rPr lang="en-GB" dirty="0" smtClean="0"/>
              <a:t>NDPA</a:t>
            </a:r>
            <a:r>
              <a:rPr lang="en-GB" dirty="0"/>
              <a:t> </a:t>
            </a:r>
            <a:r>
              <a:rPr lang="en-GB" dirty="0" smtClean="0"/>
              <a:t>[PHY </a:t>
            </a:r>
            <a:r>
              <a:rPr lang="en-GB" dirty="0"/>
              <a:t>Motion 148, March 2016, see </a:t>
            </a:r>
            <a:r>
              <a:rPr lang="en-GB" dirty="0" smtClean="0"/>
              <a:t>[8]]</a:t>
            </a:r>
            <a:endParaRPr lang="en-US" dirty="0"/>
          </a:p>
          <a:p>
            <a:pPr marL="0" indent="0" algn="just">
              <a:buNone/>
            </a:pPr>
            <a:endParaRPr lang="en-US" dirty="0"/>
          </a:p>
          <a:p>
            <a:pPr lvl="1" algn="just"/>
            <a:r>
              <a:rPr lang="en-GB" dirty="0"/>
              <a:t>The granularity of channel feedback requested by the AP is a 26 tone RU. The AP signals start and end 26 tone RUs requested for </a:t>
            </a:r>
            <a:r>
              <a:rPr lang="en-GB" dirty="0" smtClean="0"/>
              <a:t>feedback</a:t>
            </a:r>
            <a:r>
              <a:rPr lang="en-GB" dirty="0"/>
              <a:t> </a:t>
            </a:r>
            <a:r>
              <a:rPr lang="en-GB" dirty="0" smtClean="0"/>
              <a:t>[PHY </a:t>
            </a:r>
            <a:r>
              <a:rPr lang="en-GB" dirty="0"/>
              <a:t>Motion 149, March 2016, see </a:t>
            </a:r>
            <a:r>
              <a:rPr lang="en-GB" dirty="0" smtClean="0"/>
              <a:t>[8]]</a:t>
            </a:r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12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91862"/>
            <a:ext cx="7772400" cy="609600"/>
          </a:xfrm>
        </p:spPr>
        <p:txBody>
          <a:bodyPr/>
          <a:lstStyle/>
          <a:p>
            <a:r>
              <a:rPr lang="en-US" dirty="0" smtClean="0"/>
              <a:t>Further Compression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610600" cy="362773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US" dirty="0" smtClean="0"/>
              <a:t>The current agreements reduce the feedback overhead by structural changes to the feedback mechanism but do not address savings that may be gained by changing the feedback elements themselves.</a:t>
            </a:r>
          </a:p>
          <a:p>
            <a:pPr algn="just"/>
            <a:r>
              <a:rPr lang="en-US" dirty="0" smtClean="0"/>
              <a:t>Examples of this include: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ϕ Only Feedback: Feed back ϕ only in N x 1 transmission and assume a fixed ψ [5</a:t>
            </a:r>
            <a:r>
              <a:rPr lang="en-US" sz="2000" dirty="0" smtClean="0"/>
              <a:t>]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Variable Angle Quantization : Use different quantization levels for different Given’s rotation angles </a:t>
            </a:r>
            <a:r>
              <a:rPr lang="en-US" altLang="zh-CN" sz="2000" dirty="0">
                <a:sym typeface="Times New Roman" panose="02020603050405020304" pitchFamily="18" charset="0"/>
              </a:rPr>
              <a:t>(</a:t>
            </a:r>
            <a:r>
              <a:rPr lang="el-GR" altLang="zh-CN" sz="2000" dirty="0">
                <a:sym typeface="Times New Roman" panose="02020603050405020304" pitchFamily="18" charset="0"/>
              </a:rPr>
              <a:t>ϕ</a:t>
            </a:r>
            <a:r>
              <a:rPr lang="en-US" altLang="zh-CN" sz="2000" baseline="-25000" dirty="0">
                <a:sym typeface="Times New Roman" panose="02020603050405020304" pitchFamily="18" charset="0"/>
              </a:rPr>
              <a:t>i</a:t>
            </a:r>
            <a:r>
              <a:rPr lang="en-US" altLang="zh-CN" sz="2000" dirty="0">
                <a:sym typeface="Times New Roman" panose="02020603050405020304" pitchFamily="18" charset="0"/>
              </a:rPr>
              <a:t>, </a:t>
            </a:r>
            <a:r>
              <a:rPr lang="el-GR" altLang="zh-CN" sz="2000" dirty="0">
                <a:sym typeface="Times New Roman" panose="02020603050405020304" pitchFamily="18" charset="0"/>
              </a:rPr>
              <a:t>ψ</a:t>
            </a:r>
            <a:r>
              <a:rPr lang="en-US" altLang="zh-CN" sz="2000" baseline="-25000" dirty="0">
                <a:sym typeface="Times New Roman" panose="02020603050405020304" pitchFamily="18" charset="0"/>
              </a:rPr>
              <a:t>i</a:t>
            </a:r>
            <a:r>
              <a:rPr lang="en-US" altLang="zh-CN" sz="2000" dirty="0" smtClean="0">
                <a:sym typeface="Times New Roman" panose="02020603050405020304" pitchFamily="18" charset="0"/>
              </a:rPr>
              <a:t>).</a:t>
            </a:r>
          </a:p>
          <a:p>
            <a:pPr marL="914400" lvl="1" indent="-457200" algn="just">
              <a:buFont typeface="+mj-lt"/>
              <a:buAutoNum type="arabicPeriod"/>
            </a:pPr>
            <a:r>
              <a:rPr lang="en-US" sz="2000" dirty="0"/>
              <a:t>Differential Given’s Rotation : Feed back time or frequency difference in Given’s Rotation </a:t>
            </a:r>
            <a:r>
              <a:rPr lang="en-US" sz="2000" dirty="0" smtClean="0"/>
              <a:t>angles [6]</a:t>
            </a:r>
            <a:endParaRPr lang="en-US" sz="2000" dirty="0"/>
          </a:p>
          <a:p>
            <a:pPr lvl="1" algn="just"/>
            <a:endParaRPr lang="en-US" sz="2000" b="1" dirty="0"/>
          </a:p>
          <a:p>
            <a:pPr lvl="1" algn="just"/>
            <a:endParaRPr lang="en-US" sz="2000" b="1" dirty="0"/>
          </a:p>
          <a:p>
            <a:pPr lvl="1" algn="just"/>
            <a:endParaRPr lang="en-US" sz="2000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20934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Extension Scheme (1)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/>
                </a:pPr>
                <a:r>
                  <a:rPr lang="en-US" b="1" dirty="0"/>
                  <a:t>ϕ Only Feedback: </a:t>
                </a:r>
                <a:r>
                  <a:rPr lang="en-US" b="1" dirty="0" smtClean="0"/>
                  <a:t>Feed back </a:t>
                </a:r>
                <a:r>
                  <a:rPr lang="en-US" b="1" dirty="0"/>
                  <a:t>ϕ only in N x 1 transmission and assume a fixed ψ [5]</a:t>
                </a:r>
              </a:p>
              <a:p>
                <a:pPr lvl="1"/>
                <a:r>
                  <a:rPr lang="en-US" dirty="0" smtClean="0"/>
                  <a:t>802.11ah supports feedback of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dirty="0" smtClean="0"/>
                  <a:t> angles only with single data stream transmissions. The values of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are fixed [5, 24.3.10.2]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Reduction in overhead is shown in the tables below (methodology in appendix)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marL="457200" lvl="1" indent="0">
                  <a:buNone/>
                </a:pPr>
                <a:endParaRPr lang="en-US" dirty="0"/>
              </a:p>
              <a:p>
                <a:pPr lvl="1"/>
                <a:r>
                  <a:rPr lang="en-US" sz="1600" dirty="0" smtClean="0"/>
                  <a:t>We may keep the overhead the same and increase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sz="1600" dirty="0" smtClean="0"/>
                  <a:t>. (Table 1 and 2)</a:t>
                </a:r>
              </a:p>
              <a:p>
                <a:pPr lvl="1"/>
                <a:r>
                  <a:rPr lang="en-US" sz="1600" dirty="0" smtClean="0"/>
                  <a:t>We may reduce the overhead by keeping 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ϕ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 the same and changing </a:t>
                </a:r>
                <a:r>
                  <a:rPr lang="en-US" sz="1600" dirty="0" smtClean="0"/>
                  <a:t>b</a:t>
                </a:r>
                <a:r>
                  <a:rPr lang="el-GR" altLang="zh-CN" sz="1600" baseline="-25000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sz="1600" baseline="-25000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ym typeface="Times New Roman" panose="02020603050405020304" pitchFamily="18" charset="0"/>
                  </a:rPr>
                  <a:t>(</a:t>
                </a:r>
                <a:r>
                  <a:rPr lang="en-US" altLang="zh-CN" sz="1600" dirty="0" smtClean="0">
                    <a:sym typeface="Times New Roman" panose="02020603050405020304" pitchFamily="18" charset="0"/>
                  </a:rPr>
                  <a:t>Table 1 and 3)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7180" y="1219200"/>
                <a:ext cx="8549640" cy="4495800"/>
              </a:xfrm>
              <a:blipFill rotWithShape="0">
                <a:blip r:embed="rId2"/>
                <a:stretch>
                  <a:fillRect l="-642" t="-678" b="-169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334" y="2742872"/>
            <a:ext cx="4901028" cy="9414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7180" y="4230263"/>
            <a:ext cx="8693649" cy="1292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9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1050"/>
            <a:ext cx="7772400" cy="609600"/>
          </a:xfrm>
        </p:spPr>
        <p:txBody>
          <a:bodyPr/>
          <a:lstStyle/>
          <a:p>
            <a:r>
              <a:rPr lang="en-US" dirty="0" smtClean="0"/>
              <a:t>Extension Schemes (2)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</p:spPr>
            <p:txBody>
              <a:bodyPr/>
              <a:lstStyle/>
              <a:p>
                <a:pPr marL="457200" indent="-457200">
                  <a:buFont typeface="+mj-lt"/>
                  <a:buAutoNum type="arabicPeriod" startAt="2"/>
                </a:pPr>
                <a:r>
                  <a:rPr lang="en-US" b="1" dirty="0" smtClean="0"/>
                  <a:t>Variable Angle </a:t>
                </a:r>
                <a:r>
                  <a:rPr lang="en-US" b="1" dirty="0" smtClean="0"/>
                  <a:t>Quantization : Use </a:t>
                </a:r>
                <a:r>
                  <a:rPr lang="en-US" b="1" dirty="0"/>
                  <a:t>different quantization levels for different Given’s rotation angles 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(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ϕ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, </a:t>
                </a:r>
                <a:r>
                  <a:rPr lang="el-GR" altLang="zh-CN" b="1" dirty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="1" baseline="-25000" dirty="0" err="1">
                    <a:sym typeface="Times New Roman" panose="02020603050405020304" pitchFamily="18" charset="0"/>
                  </a:rPr>
                  <a:t>i</a:t>
                </a:r>
                <a:r>
                  <a:rPr lang="en-US" altLang="zh-CN" b="1" dirty="0">
                    <a:sym typeface="Times New Roman" panose="02020603050405020304" pitchFamily="18" charset="0"/>
                  </a:rPr>
                  <a:t>).</a:t>
                </a:r>
                <a:endParaRPr lang="en-US" b="1" dirty="0"/>
              </a:p>
              <a:p>
                <a:pPr lvl="1"/>
                <a:r>
                  <a:rPr lang="en-US" dirty="0" smtClean="0"/>
                  <a:t>Angle </a:t>
                </a:r>
                <a:r>
                  <a:rPr lang="el-GR" altLang="zh-CN" dirty="0">
                    <a:sym typeface="Times New Roman" panose="02020603050405020304" pitchFamily="18" charset="0"/>
                  </a:rPr>
                  <a:t>ψ </a:t>
                </a:r>
                <a:r>
                  <a:rPr lang="en-US" dirty="0" smtClean="0"/>
                  <a:t>may vary over the distribution; for example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altLang="zh-CN" baseline="-25000" dirty="0" smtClean="0">
                    <a:sym typeface="Times New Roman" panose="02020603050405020304" pitchFamily="18" charset="0"/>
                  </a:rPr>
                  <a:t>1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 </a:t>
                </a:r>
                <a:r>
                  <a:rPr lang="en-US" dirty="0" smtClean="0"/>
                  <a:t>is greater than range of </a:t>
                </a:r>
                <a:r>
                  <a:rPr lang="el-GR" altLang="zh-CN" dirty="0" smtClean="0">
                    <a:sym typeface="Times New Roman" panose="02020603050405020304" pitchFamily="18" charset="0"/>
                  </a:rPr>
                  <a:t>ψ</a:t>
                </a:r>
                <a:r>
                  <a:rPr lang="en-US" baseline="-25000" dirty="0" smtClean="0"/>
                  <a:t>7</a:t>
                </a:r>
                <a:r>
                  <a:rPr lang="en-US" dirty="0" smtClean="0"/>
                  <a:t> for 8 x </a:t>
                </a:r>
                <a:r>
                  <a:rPr lang="en-US" dirty="0" smtClean="0"/>
                  <a:t>8 </a:t>
                </a:r>
                <a:r>
                  <a:rPr lang="en-US" dirty="0" smtClean="0"/>
                  <a:t>system shown below. </a:t>
                </a:r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r>
                  <a:rPr lang="en-US" dirty="0"/>
                  <a:t>To quantize the angles after Givens rotation, we may use different ranges for different </a:t>
                </a:r>
                <a:r>
                  <a:rPr lang="en-US" dirty="0" smtClean="0"/>
                  <a:t>angles or groups of angles. </a:t>
                </a:r>
                <a:endParaRPr lang="en-US" dirty="0"/>
              </a:p>
              <a:p>
                <a:pPr lvl="2"/>
                <a:r>
                  <a:rPr lang="en-US" dirty="0"/>
                  <a:t>For each </a:t>
                </a:r>
                <a:r>
                  <a:rPr lang="en-US" dirty="0" smtClean="0"/>
                  <a:t>angle or groups of angles, </a:t>
                </a:r>
                <a:r>
                  <a:rPr lang="en-US" dirty="0"/>
                  <a:t>the range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Ω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ψ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⊂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dirty="0"/>
                  <a:t> 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7813" y="1295400"/>
                <a:ext cx="8610600" cy="3445606"/>
              </a:xfrm>
              <a:blipFill rotWithShape="0">
                <a:blip r:embed="rId3"/>
                <a:stretch>
                  <a:fillRect l="-637" t="-1062" b="-513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3224" y="2590801"/>
            <a:ext cx="3957473" cy="2966506"/>
          </a:xfrm>
          <a:prstGeom prst="rect">
            <a:avLst/>
          </a:prstGeom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10600" y="6459538"/>
            <a:ext cx="0" cy="185737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817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777" y="529206"/>
            <a:ext cx="7772400" cy="800100"/>
          </a:xfrm>
        </p:spPr>
        <p:txBody>
          <a:bodyPr/>
          <a:lstStyle/>
          <a:p>
            <a:r>
              <a:rPr lang="en-US" dirty="0" smtClean="0"/>
              <a:t>Extension Schemes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71" y="1144967"/>
            <a:ext cx="8152473" cy="3428614"/>
          </a:xfrm>
        </p:spPr>
        <p:txBody>
          <a:bodyPr/>
          <a:lstStyle/>
          <a:p>
            <a:pPr>
              <a:buFont typeface="+mj-lt"/>
              <a:buAutoNum type="arabicPeriod" startAt="3"/>
            </a:pPr>
            <a:r>
              <a:rPr lang="en-US" sz="1800" b="1" dirty="0" smtClean="0"/>
              <a:t>Differential Given’s </a:t>
            </a:r>
            <a:r>
              <a:rPr lang="en-US" sz="1800" b="1" dirty="0"/>
              <a:t>Rotation : </a:t>
            </a:r>
            <a:r>
              <a:rPr lang="en-US" sz="1800" b="1" dirty="0" smtClean="0"/>
              <a:t>Feed back </a:t>
            </a:r>
            <a:r>
              <a:rPr lang="en-US" sz="1800" b="1" dirty="0"/>
              <a:t>time or frequency difference in Given’s Rotation angles</a:t>
            </a:r>
            <a:endParaRPr lang="en-US" sz="1800" b="1" dirty="0" smtClean="0"/>
          </a:p>
          <a:p>
            <a:pPr lvl="1"/>
            <a:r>
              <a:rPr lang="en-US" sz="1600" dirty="0" smtClean="0"/>
              <a:t>Send differential information between Given’s rotation angles of ‘baseline’ channel and next channel in time [6] or frequency</a:t>
            </a:r>
          </a:p>
          <a:p>
            <a:pPr lvl="1"/>
            <a:r>
              <a:rPr lang="en-US" sz="1600" dirty="0" smtClean="0"/>
              <a:t>May use scalar difference (subtraction) or vector difference (range/null space overlap).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May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2399" y="6475413"/>
            <a:ext cx="535403" cy="184666"/>
          </a:xfrm>
        </p:spPr>
        <p:txBody>
          <a:bodyPr/>
          <a:lstStyle/>
          <a:p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FCE3CAF1-00F8-4F45-913A-89CFD2DCFDBC}" type="slidenum">
              <a:rPr lang="en-US" altLang="en-US" smtClean="0">
                <a:solidFill>
                  <a:srgbClr val="000000"/>
                </a:solidFill>
              </a:rPr>
              <a:pPr/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77197" y="3370942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505200"/>
            <a:ext cx="3352800" cy="254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542181"/>
            <a:ext cx="3352800" cy="2477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10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𝛿𝜙</m:t>
                    </m:r>
                  </m:oMath>
                </a14:m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is approximately distributed within </a:t>
                </a:r>
                <a:endParaRPr lang="en-US" sz="1100" dirty="0" smtClean="0">
                  <a:ea typeface="Times New Roman" panose="02020603050405020304" pitchFamily="18" charset="0"/>
                  <a:cs typeface="Calibri" panose="020F0502020204030204" pitchFamily="34" charset="0"/>
                </a:endParaRPr>
              </a:p>
              <a:p>
                <a:r>
                  <a:rPr lang="en-US" sz="1100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</a:t>
                </a:r>
                <a:r>
                  <a:rPr lang="en-US" sz="1100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/2, 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sz="11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𝑣𝑠</m:t>
                    </m:r>
                    <m:r>
                      <a:rPr lang="en-US" sz="1100" b="0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1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sz="11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en-US" sz="110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</m:e>
                    </m:d>
                  </m:oMath>
                </a14:m>
                <a:endParaRPr lang="en-US" sz="11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707" y="5996436"/>
                <a:ext cx="3468916" cy="430887"/>
              </a:xfrm>
              <a:prstGeom prst="rect">
                <a:avLst/>
              </a:prstGeom>
              <a:blipFill rotWithShape="0">
                <a:blip r:embed="rId8"/>
                <a:stretch>
                  <a:fillRect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𝛿𝜓</m:t>
                    </m:r>
                  </m:oMath>
                </a14:m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 </a:t>
                </a:r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is approximately distributed </a:t>
                </a:r>
              </a:p>
              <a:p>
                <a:r>
                  <a:rPr lang="en-US" dirty="0" smtClean="0">
                    <a:ea typeface="Times New Roman" panose="02020603050405020304" pitchFamily="18" charset="0"/>
                    <a:cs typeface="Calibri" panose="020F0502020204030204" pitchFamily="34" charset="0"/>
                  </a:rPr>
                  <a:t>within </a:t>
                </a:r>
                <a:r>
                  <a:rPr lang="en-US" dirty="0">
                    <a:ea typeface="Times New Roman" panose="02020603050405020304" pitchFamily="18" charset="0"/>
                    <a:cs typeface="Calibri" panose="020F0502020204030204" pitchFamily="34" charset="0"/>
                  </a:rPr>
                  <a:t>the range of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/8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vs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𝜋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/2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132" y="6000462"/>
                <a:ext cx="2865913" cy="461665"/>
              </a:xfrm>
              <a:prstGeom prst="rect">
                <a:avLst/>
              </a:prstGeom>
              <a:blipFill rotWithShape="0"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8686800" y="6477000"/>
            <a:ext cx="0" cy="184150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94615" y="2610555"/>
            <a:ext cx="4287473" cy="86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8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831F17E-8A8A-46FA-8025-411FD53CDB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D7AAAE91-B852-4739-9DA2-46D2A13C7550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ACC2289-C832-45D3-AB7F-619756BE90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1236</Words>
  <Application>Microsoft Office PowerPoint</Application>
  <PresentationFormat>On-screen Show (4:3)</PresentationFormat>
  <Paragraphs>174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802-11-Submission</vt:lpstr>
      <vt:lpstr>Feedback Element Compression for 802.11ax</vt:lpstr>
      <vt:lpstr>Outline</vt:lpstr>
      <vt:lpstr>Introduction</vt:lpstr>
      <vt:lpstr>Current Agreements</vt:lpstr>
      <vt:lpstr>Current Agreements</vt:lpstr>
      <vt:lpstr>Further Compression Schemes</vt:lpstr>
      <vt:lpstr>Extension Scheme (1)</vt:lpstr>
      <vt:lpstr>Extension Schemes (2)</vt:lpstr>
      <vt:lpstr>Extension Schemes (3)</vt:lpstr>
      <vt:lpstr>Summary (Pros and Cons)</vt:lpstr>
      <vt:lpstr>Conclusions</vt:lpstr>
      <vt:lpstr>References</vt:lpstr>
      <vt:lpstr>Straw Poll #1</vt:lpstr>
      <vt:lpstr>Overhead Calculation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2015-09-12T15:19:50Z</dcterms:created>
  <dcterms:modified xsi:type="dcterms:W3CDTF">2016-05-17T06:01:37Z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