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90" r:id="rId2"/>
    <p:sldId id="592" r:id="rId3"/>
    <p:sldId id="591" r:id="rId4"/>
    <p:sldId id="593" r:id="rId5"/>
    <p:sldId id="594" r:id="rId6"/>
    <p:sldId id="595" r:id="rId7"/>
    <p:sldId id="596" r:id="rId8"/>
    <p:sldId id="597" r:id="rId9"/>
    <p:sldId id="598" r:id="rId10"/>
    <p:sldId id="599" r:id="rId11"/>
    <p:sldId id="600" r:id="rId12"/>
    <p:sldId id="582" r:id="rId13"/>
    <p:sldId id="583" r:id="rId14"/>
    <p:sldId id="584" r:id="rId15"/>
    <p:sldId id="585" r:id="rId16"/>
    <p:sldId id="586" r:id="rId17"/>
    <p:sldId id="587" r:id="rId18"/>
    <p:sldId id="588" r:id="rId19"/>
    <p:sldId id="589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2101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4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8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802.11-16/0622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16QAM Mapping for DCM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06343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2016-05-15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068162"/>
              </p:ext>
            </p:extLst>
          </p:nvPr>
        </p:nvGraphicFramePr>
        <p:xfrm>
          <a:off x="990600" y="220414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4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1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626419"/>
              </p:ext>
            </p:extLst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Document" r:id="rId3" imgW="9329306" imgH="4986427" progId="Word.Document.8">
                  <p:embed/>
                </p:oleObj>
              </mc:Choice>
              <mc:Fallback>
                <p:oleObj name="Document" r:id="rId3" imgW="9329306" imgH="498642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1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16QAM DCM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DCM has been introduced in 11ax as an optional mode.</a:t>
            </a:r>
          </a:p>
          <a:p>
            <a:endParaRPr lang="en-US" dirty="0" smtClean="0"/>
          </a:p>
          <a:p>
            <a:r>
              <a:rPr lang="en-US" dirty="0" smtClean="0"/>
              <a:t>When DCM = 1, for MCS3/4, the four coded bits are mapped as two 16QAM symbols onto two separate subcarriers.</a:t>
            </a:r>
          </a:p>
          <a:p>
            <a:endParaRPr lang="en-US" dirty="0" smtClean="0"/>
          </a:p>
          <a:p>
            <a:r>
              <a:rPr lang="en-US" dirty="0" smtClean="0"/>
              <a:t>The two 16QAM symbols should not be the same in order to:</a:t>
            </a:r>
          </a:p>
          <a:p>
            <a:pPr lvl="1"/>
            <a:r>
              <a:rPr lang="en-US" dirty="0" smtClean="0"/>
              <a:t>Reduce PAPR</a:t>
            </a:r>
          </a:p>
          <a:p>
            <a:pPr lvl="1"/>
            <a:r>
              <a:rPr lang="en-US" dirty="0" smtClean="0"/>
              <a:t>Introduce diversity for each bit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simplify the transmitter and </a:t>
            </a:r>
            <a:r>
              <a:rPr lang="en-US" dirty="0" smtClean="0"/>
              <a:t>receiver, it is prudent to reuse existing 16QAM constellation as much as possible.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8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16QAM DCM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16QAM has different reliabilities of bits b0 vs. b1 (and also b2 vs. b3)</a:t>
            </a:r>
          </a:p>
          <a:p>
            <a:pPr lvl="1"/>
            <a:r>
              <a:rPr lang="en-US" sz="1600" dirty="0" smtClean="0"/>
              <a:t>Outer bit b0 has slightly better protection than inner bit b1.</a:t>
            </a:r>
          </a:p>
          <a:p>
            <a:r>
              <a:rPr lang="en-US" sz="1800" b="1" dirty="0" smtClean="0"/>
              <a:t>Proposal</a:t>
            </a:r>
            <a:r>
              <a:rPr lang="en-US" sz="1800" dirty="0" smtClean="0"/>
              <a:t>: Swap bits b0 and b1 on second 16QAM symbol</a:t>
            </a:r>
          </a:p>
          <a:p>
            <a:pPr lvl="1"/>
            <a:r>
              <a:rPr lang="en-US" sz="1600" dirty="0" smtClean="0"/>
              <a:t>The first 16QAM is mapped as in 11a</a:t>
            </a:r>
          </a:p>
          <a:p>
            <a:pPr lvl="1"/>
            <a:r>
              <a:rPr lang="en-US" sz="1600" dirty="0" smtClean="0"/>
              <a:t>The second 16QAM is mapped by assuming b0’b1’=b1b0</a:t>
            </a:r>
          </a:p>
          <a:p>
            <a:r>
              <a:rPr lang="en-US" sz="1800" dirty="0" smtClean="0"/>
              <a:t>Minimal impact on transmitter and receiver design.</a:t>
            </a:r>
          </a:p>
          <a:p>
            <a:pPr lvl="1"/>
            <a:r>
              <a:rPr lang="en-US" sz="1600" dirty="0" smtClean="0"/>
              <a:t>Transmitter uses the same modulator with the bits swapped before QAM mapping.</a:t>
            </a:r>
          </a:p>
          <a:p>
            <a:pPr lvl="1"/>
            <a:r>
              <a:rPr lang="en-US" sz="1600" dirty="0" smtClean="0"/>
              <a:t>Receiver applies the same 16QAM </a:t>
            </a:r>
            <a:r>
              <a:rPr lang="en-US" sz="1600" dirty="0" err="1" smtClean="0"/>
              <a:t>demapper</a:t>
            </a:r>
            <a:r>
              <a:rPr lang="en-US" sz="1600" dirty="0" smtClean="0"/>
              <a:t> independent of DCM, and swaps LLR every </a:t>
            </a:r>
            <a:r>
              <a:rPr lang="en-US" sz="1600" dirty="0" smtClean="0"/>
              <a:t>two bits </a:t>
            </a:r>
            <a:r>
              <a:rPr lang="en-US" sz="1600" dirty="0" smtClean="0"/>
              <a:t>before combining, very simple.</a:t>
            </a:r>
          </a:p>
          <a:p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342585"/>
            <a:ext cx="3034904" cy="1903413"/>
          </a:xfrm>
          <a:prstGeom prst="rect">
            <a:avLst/>
          </a:prstGeom>
        </p:spPr>
      </p:pic>
      <p:graphicFrame>
        <p:nvGraphicFramePr>
          <p:cNvPr id="14" name="Object 10"/>
          <p:cNvGraphicFramePr>
            <a:graphicFrameLocks noChangeAspect="1"/>
          </p:cNvGraphicFramePr>
          <p:nvPr>
            <p:extLst/>
          </p:nvPr>
        </p:nvGraphicFramePr>
        <p:xfrm>
          <a:off x="5486400" y="4995048"/>
          <a:ext cx="1556066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4" imgW="1320480" imgH="507960" progId="Equation.DSMT4">
                  <p:embed/>
                </p:oleObj>
              </mc:Choice>
              <mc:Fallback>
                <p:oleObj name="Equation" r:id="rId4" imgW="13204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95048"/>
                        <a:ext cx="1556066" cy="5984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91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Alternative Proposal in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mapping has been proposed in [1]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16QAM constellation is not the same as in 11a.</a:t>
            </a:r>
          </a:p>
          <a:p>
            <a:pPr lvl="1"/>
            <a:r>
              <a:rPr lang="en-US" dirty="0" smtClean="0"/>
              <a:t>Not gray mapping</a:t>
            </a:r>
          </a:p>
          <a:p>
            <a:pPr lvl="1"/>
            <a:r>
              <a:rPr lang="en-US" dirty="0" smtClean="0"/>
              <a:t>Need a new 16QAM modulator at transmitter for DCM=1.</a:t>
            </a:r>
          </a:p>
          <a:p>
            <a:pPr lvl="1"/>
            <a:r>
              <a:rPr lang="en-US" dirty="0" smtClean="0"/>
              <a:t>Need a new 16QAM </a:t>
            </a:r>
            <a:r>
              <a:rPr lang="en-US" dirty="0" err="1" smtClean="0"/>
              <a:t>demod</a:t>
            </a:r>
            <a:r>
              <a:rPr lang="en-US" dirty="0" smtClean="0"/>
              <a:t> (LLR calculation) at receiver for DCM=1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>
            <p:extLst/>
          </p:nvPr>
        </p:nvGraphicFramePr>
        <p:xfrm>
          <a:off x="1710075" y="2514600"/>
          <a:ext cx="14732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" name="公式" r:id="rId3" imgW="1473120" imgH="939600" progId="Equation.3">
                  <p:embed/>
                </p:oleObj>
              </mc:Choice>
              <mc:Fallback>
                <p:oleObj name="公式" r:id="rId3" imgW="14731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0075" y="2514600"/>
                        <a:ext cx="14732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/>
          </p:nvPr>
        </p:nvGraphicFramePr>
        <p:xfrm>
          <a:off x="3621088" y="2514600"/>
          <a:ext cx="20066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" name="Equation" r:id="rId5" imgW="2006280" imgH="939600" progId="Equation.DSMT4">
                  <p:embed/>
                </p:oleObj>
              </mc:Choice>
              <mc:Fallback>
                <p:oleObj name="Equation" r:id="rId5" imgW="200628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088" y="2514600"/>
                        <a:ext cx="20066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>
            <p:extLst/>
          </p:nvPr>
        </p:nvGraphicFramePr>
        <p:xfrm>
          <a:off x="7004776" y="2743200"/>
          <a:ext cx="1181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4" name="公式" r:id="rId7" imgW="1180800" imgH="482400" progId="Equation.3">
                  <p:embed/>
                </p:oleObj>
              </mc:Choice>
              <mc:Fallback>
                <p:oleObj name="公式" r:id="rId7" imgW="1180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776" y="2743200"/>
                        <a:ext cx="11811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62371" y="284600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66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429000" cy="4495800"/>
          </a:xfrm>
        </p:spPr>
        <p:txBody>
          <a:bodyPr/>
          <a:lstStyle/>
          <a:p>
            <a:r>
              <a:rPr lang="en-US" sz="2000" dirty="0" smtClean="0"/>
              <a:t>1x1, 20MHz packet in DNLOS</a:t>
            </a:r>
          </a:p>
          <a:p>
            <a:endParaRPr lang="en-US" sz="2000" dirty="0" smtClean="0"/>
          </a:p>
          <a:p>
            <a:r>
              <a:rPr lang="en-US" sz="2000" dirty="0" smtClean="0"/>
              <a:t>Different mapping methods give very similar performance.</a:t>
            </a:r>
          </a:p>
          <a:p>
            <a:pPr lvl="1"/>
            <a:r>
              <a:rPr lang="en-US" sz="1800" dirty="0" smtClean="0"/>
              <a:t>Most of gain comes from repetition and frequency diversity; bit diversity gain is small.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The robustness to narrowband interference does not depend on the modulation mapping.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607" y="1371600"/>
            <a:ext cx="5383193" cy="4038600"/>
          </a:xfrm>
          <a:prstGeom prst="rect">
            <a:avLst/>
          </a:prstGeom>
        </p:spPr>
      </p:pic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74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PAPR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PAPR for 16QAM with DCM is almost the same as that w/o DCM, and more than 2dB PAPR reduction than directly repeating for DCM.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363" y="1300163"/>
            <a:ext cx="5275274" cy="3957637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simpler 16QAM mapping is proposed to achieve the same performance gain and PAPR reduction.</a:t>
            </a:r>
          </a:p>
          <a:p>
            <a:endParaRPr lang="en-US" smtClean="0"/>
          </a:p>
          <a:p>
            <a:r>
              <a:rPr lang="en-US" smtClean="0"/>
              <a:t>Almost no change is required at transmitter and receiver, the minimum amount of hardware cost.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17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11ax 1068r0 </a:t>
            </a:r>
            <a:r>
              <a:rPr lang="en-US" dirty="0"/>
              <a:t>Reliable Dual Sub-Carrier Modulations (DCM)</a:t>
            </a:r>
            <a:br>
              <a:rPr lang="en-US" dirty="0"/>
            </a:br>
            <a:r>
              <a:rPr lang="en-US" dirty="0"/>
              <a:t>for HE-SIG-B and Data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80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to the 11ax SFD?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DCM=1, 16QAM constellation mapping is done by swapping b</a:t>
            </a:r>
            <a:r>
              <a:rPr lang="en-US" baseline="-25000" dirty="0"/>
              <a:t>0</a:t>
            </a:r>
            <a:r>
              <a:rPr lang="en-US" dirty="0"/>
              <a:t> and b</a:t>
            </a:r>
            <a:r>
              <a:rPr lang="en-US" baseline="-25000" dirty="0"/>
              <a:t>1</a:t>
            </a:r>
            <a:r>
              <a:rPr lang="en-US" dirty="0"/>
              <a:t>, and also b</a:t>
            </a:r>
            <a:r>
              <a:rPr lang="en-US" baseline="-25000" dirty="0"/>
              <a:t>2</a:t>
            </a:r>
            <a:r>
              <a:rPr lang="en-US" dirty="0"/>
              <a:t> and b</a:t>
            </a:r>
            <a:r>
              <a:rPr lang="en-US" baseline="-25000" dirty="0"/>
              <a:t>3</a:t>
            </a:r>
            <a:r>
              <a:rPr lang="en-US" dirty="0"/>
              <a:t> for the second half of tones, where b</a:t>
            </a:r>
            <a:r>
              <a:rPr lang="en-US" baseline="-25000" dirty="0"/>
              <a:t>0</a:t>
            </a:r>
            <a:r>
              <a:rPr lang="en-US" dirty="0"/>
              <a:t> ~ b</a:t>
            </a:r>
            <a:r>
              <a:rPr lang="en-US" baseline="-25000" dirty="0"/>
              <a:t>3</a:t>
            </a:r>
            <a:r>
              <a:rPr lang="en-US" dirty="0"/>
              <a:t> are the encoded bits that maps to one 16QAM constellation for the first half of the tones, i.e</a:t>
            </a:r>
            <a:r>
              <a:rPr lang="en-US" dirty="0" smtClean="0"/>
              <a:t>.: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	</a:t>
            </a:r>
            <a:r>
              <a:rPr lang="en-US" sz="1800" dirty="0" smtClean="0"/>
              <a:t>where N</a:t>
            </a:r>
            <a:r>
              <a:rPr lang="en-US" sz="1800" baseline="-25000" dirty="0" smtClean="0"/>
              <a:t>SD</a:t>
            </a:r>
            <a:r>
              <a:rPr lang="en-US" sz="1800" dirty="0" smtClean="0"/>
              <a:t> is defined for DCM=1, which is half of the </a:t>
            </a:r>
            <a:r>
              <a:rPr lang="en-US" sz="1800" dirty="0"/>
              <a:t>N</a:t>
            </a:r>
            <a:r>
              <a:rPr lang="en-US" sz="1800" baseline="-25000" dirty="0"/>
              <a:t>SD</a:t>
            </a:r>
            <a:r>
              <a:rPr lang="en-US" sz="1800" dirty="0"/>
              <a:t> </a:t>
            </a:r>
            <a:r>
              <a:rPr lang="en-US" sz="1800" dirty="0" smtClean="0"/>
              <a:t>value for the 	same RU 	size when DCM=0.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</p:spPr>
        <p:txBody>
          <a:bodyPr/>
          <a:lstStyle/>
          <a:p>
            <a:r>
              <a:rPr lang="en-US" altLang="ko-KR" dirty="0"/>
              <a:t>Hongyuan Zhang,  Marvell, et. al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997678"/>
              </p:ext>
            </p:extLst>
          </p:nvPr>
        </p:nvGraphicFramePr>
        <p:xfrm>
          <a:off x="1733550" y="3429000"/>
          <a:ext cx="575151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3" imgW="2400120" imgH="253800" progId="Equation.DSMT4">
                  <p:embed/>
                </p:oleObj>
              </mc:Choice>
              <mc:Fallback>
                <p:oleObj name="Equation" r:id="rId3" imgW="2400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3429000"/>
                        <a:ext cx="5751513" cy="608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2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90856"/>
              </p:ext>
            </p:extLst>
          </p:nvPr>
        </p:nvGraphicFramePr>
        <p:xfrm>
          <a:off x="1255713" y="2667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6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7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21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5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09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110982</TotalTime>
  <Words>1564</Words>
  <Application>Microsoft Office PowerPoint</Application>
  <PresentationFormat>On-screen Show (4:3)</PresentationFormat>
  <Paragraphs>571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802-11-Submission</vt:lpstr>
      <vt:lpstr>Equation</vt:lpstr>
      <vt:lpstr>公式</vt:lpstr>
      <vt:lpstr>Microsoft Word 97 - 2003 Document</vt:lpstr>
      <vt:lpstr>16QAM Mapping for DCM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16QAM DCM</vt:lpstr>
      <vt:lpstr>16QAM DCM Mapping</vt:lpstr>
      <vt:lpstr>Alternative Proposal in [1]</vt:lpstr>
      <vt:lpstr>PER Simulations</vt:lpstr>
      <vt:lpstr>PAPR Comparison</vt:lpstr>
      <vt:lpstr>Conclusions</vt:lpstr>
      <vt:lpstr>Reference</vt:lpstr>
      <vt:lpstr>Straw Poll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Sudhir Srinivasa</cp:lastModifiedBy>
  <cp:revision>1888</cp:revision>
  <cp:lastPrinted>1998-02-10T13:28:06Z</cp:lastPrinted>
  <dcterms:created xsi:type="dcterms:W3CDTF">2007-05-21T21:00:37Z</dcterms:created>
  <dcterms:modified xsi:type="dcterms:W3CDTF">2016-05-16T15:57:52Z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