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36"/>
  </p:notesMasterIdLst>
  <p:handoutMasterIdLst>
    <p:handoutMasterId r:id="rId37"/>
  </p:handoutMasterIdLst>
  <p:sldIdLst>
    <p:sldId id="632" r:id="rId7"/>
    <p:sldId id="633" r:id="rId8"/>
    <p:sldId id="634" r:id="rId9"/>
    <p:sldId id="635" r:id="rId10"/>
    <p:sldId id="636" r:id="rId11"/>
    <p:sldId id="637" r:id="rId12"/>
    <p:sldId id="638" r:id="rId13"/>
    <p:sldId id="639" r:id="rId14"/>
    <p:sldId id="640" r:id="rId15"/>
    <p:sldId id="641" r:id="rId16"/>
    <p:sldId id="642" r:id="rId17"/>
    <p:sldId id="643" r:id="rId18"/>
    <p:sldId id="644" r:id="rId19"/>
    <p:sldId id="645" r:id="rId20"/>
    <p:sldId id="646" r:id="rId21"/>
    <p:sldId id="647" r:id="rId22"/>
    <p:sldId id="648" r:id="rId23"/>
    <p:sldId id="649" r:id="rId24"/>
    <p:sldId id="650" r:id="rId25"/>
    <p:sldId id="651" r:id="rId26"/>
    <p:sldId id="652" r:id="rId27"/>
    <p:sldId id="653" r:id="rId28"/>
    <p:sldId id="654" r:id="rId29"/>
    <p:sldId id="655" r:id="rId30"/>
    <p:sldId id="656" r:id="rId31"/>
    <p:sldId id="657" r:id="rId32"/>
    <p:sldId id="658" r:id="rId33"/>
    <p:sldId id="659" r:id="rId34"/>
    <p:sldId id="660"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2" autoAdjust="0"/>
    <p:restoredTop sz="93033" autoAdjust="0"/>
  </p:normalViewPr>
  <p:slideViewPr>
    <p:cSldViewPr snapToGrid="0" snapToObjects="1">
      <p:cViewPr varScale="1">
        <p:scale>
          <a:sx n="86" d="100"/>
          <a:sy n="86" d="100"/>
        </p:scale>
        <p:origin x="1680" y="78"/>
      </p:cViewPr>
      <p:guideLst>
        <p:guide orient="horz" pos="2160"/>
        <p:guide pos="2856"/>
      </p:guideLst>
    </p:cSldViewPr>
  </p:slideViewPr>
  <p:outlineViewPr>
    <p:cViewPr>
      <p:scale>
        <a:sx n="33" d="100"/>
        <a:sy n="33" d="100"/>
      </p:scale>
      <p:origin x="0" y="435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5/16/2016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5/16/2016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7"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2208610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5"/>
          <p:cNvSpPr>
            <a:spLocks noGrp="1" noChangeArrowheads="1"/>
          </p:cNvSpPr>
          <p:nvPr>
            <p:ph type="ftr" sz="quarter" idx="12"/>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Tree>
    <p:extLst>
      <p:ext uri="{BB962C8B-B14F-4D97-AF65-F5344CB8AC3E}">
        <p14:creationId xmlns:p14="http://schemas.microsoft.com/office/powerpoint/2010/main" val="4653419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A. Asterjadhi, et. al</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a:t>
            </a:r>
            <a:r>
              <a:rPr lang="en-US" sz="1800" b="1" dirty="0" smtClean="0">
                <a:solidFill>
                  <a:schemeClr val="tx1"/>
                </a:solidFill>
                <a:cs typeface="+mn-cs"/>
              </a:rPr>
              <a:t>802.11-16/0616r1</a:t>
            </a:r>
            <a:endParaRPr lang="en-US" sz="1800" b="1" dirty="0" smtClean="0">
              <a:solidFill>
                <a:schemeClr val="tx1"/>
              </a:solidFill>
              <a:cs typeface="+mn-cs"/>
            </a:endParaRP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May 2016</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80415875"/>
              </p:ext>
            </p:extLst>
          </p:nvPr>
        </p:nvGraphicFramePr>
        <p:xfrm>
          <a:off x="685800" y="171357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Alfred Asterjadhi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aasterja@qti.qualcomm.com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a:t>
                      </a:r>
                      <a:r>
                        <a:rPr lang="en-US" sz="1200" dirty="0" err="1" smtClean="0">
                          <a:latin typeface="Times New Roman"/>
                          <a:ea typeface="Times New Roman"/>
                          <a:cs typeface="Arial"/>
                        </a:rPr>
                        <a:t>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609600"/>
            <a:ext cx="7772400" cy="1066800"/>
          </a:xfrm>
        </p:spPr>
        <p:txBody>
          <a:bodyPr/>
          <a:lstStyle/>
          <a:p>
            <a:r>
              <a:rPr lang="en-US" sz="2400" dirty="0" smtClean="0"/>
              <a:t>Block Ack generation and selection rules</a:t>
            </a:r>
            <a:endParaRPr lang="en-US" sz="2400" dirty="0"/>
          </a:p>
        </p:txBody>
      </p:sp>
      <p:sp>
        <p:nvSpPr>
          <p:cNvPr id="13"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2016-05-14</a:t>
            </a:r>
          </a:p>
        </p:txBody>
      </p:sp>
    </p:spTree>
    <p:extLst>
      <p:ext uri="{BB962C8B-B14F-4D97-AF65-F5344CB8AC3E}">
        <p14:creationId xmlns:p14="http://schemas.microsoft.com/office/powerpoint/2010/main" val="1683804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Compressed BlockAck frame</a:t>
            </a:r>
            <a:endParaRPr lang="en-US" dirty="0"/>
          </a:p>
        </p:txBody>
      </p:sp>
      <p:sp>
        <p:nvSpPr>
          <p:cNvPr id="3" name="Content Placeholder 2"/>
          <p:cNvSpPr>
            <a:spLocks noGrp="1"/>
          </p:cNvSpPr>
          <p:nvPr>
            <p:ph idx="1"/>
          </p:nvPr>
        </p:nvSpPr>
        <p:spPr>
          <a:xfrm>
            <a:off x="685800" y="3296959"/>
            <a:ext cx="7772400" cy="3178453"/>
          </a:xfrm>
        </p:spPr>
        <p:txBody>
          <a:bodyPr/>
          <a:lstStyle/>
          <a:p>
            <a:r>
              <a:rPr lang="en-US" sz="1400" smtClean="0"/>
              <a:t>According to REVmc D5.0 and 11ax D0.1:</a:t>
            </a:r>
          </a:p>
          <a:p>
            <a:pPr lvl="1"/>
            <a:r>
              <a:rPr lang="en-US" sz="1200" smtClean="0"/>
              <a:t>Fragment Number is 0 in C-BlockAck frame</a:t>
            </a:r>
          </a:p>
          <a:p>
            <a:pPr lvl="2"/>
            <a:r>
              <a:rPr lang="en-US" sz="1100" smtClean="0"/>
              <a:t>Fragment Number equal to 1 indicates re-mapping of BA Bitmap for fragmentation level 3 [3]</a:t>
            </a:r>
          </a:p>
          <a:p>
            <a:r>
              <a:rPr lang="en-US" sz="1400" smtClean="0"/>
              <a:t>[1] proposed a variant of C-BA frame with 256-bits BA Bitmap field</a:t>
            </a:r>
          </a:p>
          <a:p>
            <a:pPr lvl="1"/>
            <a:r>
              <a:rPr lang="en-US" sz="1200" smtClean="0"/>
              <a:t>Reserved bit(s) in Fragment Number field of the frame indicates length of the BA Bitmap</a:t>
            </a:r>
          </a:p>
          <a:p>
            <a:pPr lvl="3"/>
            <a:endParaRPr lang="en-US" sz="1050" smtClean="0"/>
          </a:p>
          <a:p>
            <a:r>
              <a:rPr lang="en-US" sz="1400" smtClean="0"/>
              <a:t>We propose this mapping of the Fragment Number subfield</a:t>
            </a:r>
          </a:p>
          <a:p>
            <a:pPr lvl="1"/>
            <a:r>
              <a:rPr lang="en-US" sz="1200" smtClean="0"/>
              <a:t>B0 of Fragment Number is 1 to indicate that re-mapping of BA Bitmap for Fragmentation level 3 is ON [3]</a:t>
            </a:r>
          </a:p>
          <a:p>
            <a:pPr lvl="1"/>
            <a:r>
              <a:rPr lang="en-US" sz="1200" smtClean="0"/>
              <a:t>B2 and B1 of Fragment Number indicate the length of the BA Bitmap field for C-BA frame</a:t>
            </a:r>
          </a:p>
          <a:p>
            <a:pPr lvl="2"/>
            <a:r>
              <a:rPr lang="en-US" sz="1100" smtClean="0"/>
              <a:t>Only two values are defined in this case: 8 or 32 Bytes, as defined in [1]</a:t>
            </a:r>
          </a:p>
          <a:p>
            <a:pPr lvl="1"/>
            <a:r>
              <a:rPr lang="en-US" sz="1200" smtClean="0"/>
              <a:t>B3 is reserved</a:t>
            </a:r>
          </a:p>
          <a:p>
            <a:pPr lvl="1"/>
            <a:endParaRPr lang="en-US" sz="1200" smtClean="0"/>
          </a:p>
          <a:p>
            <a:r>
              <a:rPr lang="en-US" sz="1400" smtClean="0"/>
              <a:t>Same signaling applies to M-BA frames as well,  with more options for Bitmap length [2]</a:t>
            </a:r>
          </a:p>
          <a:p>
            <a:pPr lvl="1"/>
            <a:r>
              <a:rPr lang="en-US" sz="1200" smtClean="0"/>
              <a:t>See next slide for more details</a:t>
            </a:r>
            <a:endParaRPr lang="en-US" sz="12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pic>
        <p:nvPicPr>
          <p:cNvPr id="6" name="Picture 5"/>
          <p:cNvPicPr>
            <a:picLocks noChangeAspect="1"/>
          </p:cNvPicPr>
          <p:nvPr/>
        </p:nvPicPr>
        <p:blipFill>
          <a:blip r:embed="rId2"/>
          <a:stretch>
            <a:fillRect/>
          </a:stretch>
        </p:blipFill>
        <p:spPr>
          <a:xfrm>
            <a:off x="1371600" y="1447800"/>
            <a:ext cx="5624456" cy="1010975"/>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785146196"/>
              </p:ext>
            </p:extLst>
          </p:nvPr>
        </p:nvGraphicFramePr>
        <p:xfrm>
          <a:off x="4610100" y="2362200"/>
          <a:ext cx="3433508" cy="676967"/>
        </p:xfrm>
        <a:graphic>
          <a:graphicData uri="http://schemas.openxmlformats.org/drawingml/2006/table">
            <a:tbl>
              <a:tblPr/>
              <a:tblGrid>
                <a:gridCol w="2074735"/>
                <a:gridCol w="1358773"/>
              </a:tblGrid>
              <a:tr h="261722">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8 </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2647">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BA Starting Sequence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04479460"/>
              </p:ext>
            </p:extLst>
          </p:nvPr>
        </p:nvGraphicFramePr>
        <p:xfrm>
          <a:off x="692515" y="2374638"/>
          <a:ext cx="3157537" cy="927100"/>
        </p:xfrm>
        <a:graphic>
          <a:graphicData uri="http://schemas.openxmlformats.org/drawingml/2006/table">
            <a:tbl>
              <a:tblPr/>
              <a:tblGrid>
                <a:gridCol w="635000"/>
                <a:gridCol w="1108075"/>
                <a:gridCol w="1414462"/>
              </a:tblGrid>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a:noFill/>
                    </a:lnR>
                    <a:lnT>
                      <a:noFill/>
                    </a:lnT>
                    <a:lnB>
                      <a:noFill/>
                    </a:lnB>
                  </a:tcPr>
                </a:tc>
                <a:tc>
                  <a:txBody>
                    <a:bodyPr/>
                    <a:lstStyle/>
                    <a:p>
                      <a:pPr marL="0" marR="0" algn="l">
                        <a:lnSpc>
                          <a:spcPts val="800"/>
                        </a:lnSpc>
                        <a:spcBef>
                          <a:spcPts val="0"/>
                        </a:spcBef>
                        <a:spcAft>
                          <a:spcPts val="0"/>
                        </a:spcAft>
                        <a:tabLst>
                          <a:tab pos="927100" algn="r"/>
                        </a:tabLst>
                      </a:pPr>
                      <a:r>
                        <a:rPr lang="en-US" sz="800" dirty="0">
                          <a:solidFill>
                            <a:srgbClr val="000000"/>
                          </a:solidFill>
                          <a:effectLst/>
                          <a:latin typeface="Arial" panose="020B0604020202020204" pitchFamily="34" charset="0"/>
                          <a:ea typeface="Times New Roman" panose="02020603050405020304" pitchFamily="18" charset="0"/>
                        </a:rPr>
                        <a:t>B0	</a:t>
                      </a:r>
                      <a:r>
                        <a:rPr lang="en-US" sz="800" dirty="0" smtClean="0">
                          <a:solidFill>
                            <a:schemeClr val="tx1"/>
                          </a:solidFill>
                          <a:effectLst/>
                          <a:latin typeface="Arial" panose="020B0604020202020204" pitchFamily="34" charset="0"/>
                          <a:ea typeface="Times New Roman" panose="02020603050405020304" pitchFamily="18" charset="0"/>
                        </a:rPr>
                        <a:t>B3</a:t>
                      </a:r>
                      <a:endParaRPr lang="en-US" sz="800" dirty="0">
                        <a:solidFill>
                          <a:schemeClr val="tx1"/>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B4                             B15</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r>
              <a:tr h="3683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Fragment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Starting</a:t>
                      </a:r>
                      <a:r>
                        <a:rPr lang="en-US" sz="800" baseline="0" dirty="0" smtClean="0">
                          <a:solidFill>
                            <a:srgbClr val="000000"/>
                          </a:solidFill>
                          <a:effectLst/>
                          <a:latin typeface="Arial" panose="020B0604020202020204" pitchFamily="34" charset="0"/>
                          <a:ea typeface="Times New Roman" panose="02020603050405020304" pitchFamily="18" charset="0"/>
                        </a:rPr>
                        <a:t> Sequence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12</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cxnSp>
        <p:nvCxnSpPr>
          <p:cNvPr id="9" name="Straight Arrow Connector 8"/>
          <p:cNvCxnSpPr/>
          <p:nvPr/>
        </p:nvCxnSpPr>
        <p:spPr bwMode="auto">
          <a:xfrm flipH="1">
            <a:off x="4597037" y="2074037"/>
            <a:ext cx="1042528" cy="56259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p:cNvCxnSpPr/>
          <p:nvPr/>
        </p:nvCxnSpPr>
        <p:spPr bwMode="auto">
          <a:xfrm>
            <a:off x="6352989" y="2104407"/>
            <a:ext cx="1716754" cy="54373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a:endCxn id="8" idx="3"/>
          </p:cNvCxnSpPr>
          <p:nvPr/>
        </p:nvCxnSpPr>
        <p:spPr bwMode="auto">
          <a:xfrm flipH="1">
            <a:off x="3850052" y="2836552"/>
            <a:ext cx="727930" cy="163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151040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Multi-STA BlockAck frame</a:t>
            </a:r>
            <a:endParaRPr lang="en-US" dirty="0"/>
          </a:p>
        </p:txBody>
      </p:sp>
      <p:sp>
        <p:nvSpPr>
          <p:cNvPr id="3" name="Content Placeholder 2"/>
          <p:cNvSpPr>
            <a:spLocks noGrp="1"/>
          </p:cNvSpPr>
          <p:nvPr>
            <p:ph idx="1"/>
          </p:nvPr>
        </p:nvSpPr>
        <p:spPr>
          <a:xfrm>
            <a:off x="685800" y="4080782"/>
            <a:ext cx="7772400" cy="2391117"/>
          </a:xfrm>
        </p:spPr>
        <p:txBody>
          <a:bodyPr/>
          <a:lstStyle/>
          <a:p>
            <a:r>
              <a:rPr lang="en-US" sz="1600" dirty="0" smtClean="0"/>
              <a:t>[2] proposed a variant of M-BA frame with variable length BA Bitmap field</a:t>
            </a:r>
          </a:p>
          <a:p>
            <a:pPr lvl="1"/>
            <a:r>
              <a:rPr lang="en-US" sz="1400" dirty="0" smtClean="0"/>
              <a:t>Length of the BA Bitmap field is indicated in Fragment Number field of the M-BA</a:t>
            </a:r>
          </a:p>
          <a:p>
            <a:pPr lvl="3"/>
            <a:endParaRPr lang="en-US" sz="1000" dirty="0" smtClean="0"/>
          </a:p>
          <a:p>
            <a:r>
              <a:rPr lang="en-US" sz="1600" dirty="0" smtClean="0"/>
              <a:t>We propose this mapping of the Fragment Number subfield</a:t>
            </a:r>
          </a:p>
          <a:p>
            <a:pPr lvl="1"/>
            <a:r>
              <a:rPr lang="en-US" sz="1400" dirty="0" smtClean="0"/>
              <a:t>B0 of Fragment Number is 1 to indicate that re-mapping of BA Bitmap for Frag. L3 is ON [3]</a:t>
            </a:r>
          </a:p>
          <a:p>
            <a:pPr lvl="1"/>
            <a:r>
              <a:rPr lang="en-US" sz="1400" dirty="0" smtClean="0"/>
              <a:t>B2 and B1 of Fragment Number indicate the length of the BA Bitmap field for M-BA frame</a:t>
            </a:r>
          </a:p>
          <a:p>
            <a:pPr lvl="2"/>
            <a:r>
              <a:rPr lang="en-US" sz="1200" dirty="0" smtClean="0"/>
              <a:t>Possible values are 4, 8, 32 and TBD, as defined in [2] </a:t>
            </a:r>
          </a:p>
          <a:p>
            <a:pPr lvl="3"/>
            <a:r>
              <a:rPr lang="en-US" sz="1100" dirty="0" smtClean="0"/>
              <a:t>We also propose to define the TBD as 16</a:t>
            </a:r>
          </a:p>
          <a:p>
            <a:pPr lvl="1"/>
            <a:r>
              <a:rPr lang="en-US" sz="1400" dirty="0" smtClean="0"/>
              <a:t>B3 is reserved</a:t>
            </a:r>
          </a:p>
          <a:p>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pic>
        <p:nvPicPr>
          <p:cNvPr id="6" name="Picture 5"/>
          <p:cNvPicPr>
            <a:picLocks noChangeAspect="1"/>
          </p:cNvPicPr>
          <p:nvPr/>
        </p:nvPicPr>
        <p:blipFill>
          <a:blip r:embed="rId2"/>
          <a:stretch>
            <a:fillRect/>
          </a:stretch>
        </p:blipFill>
        <p:spPr>
          <a:xfrm>
            <a:off x="1371600" y="1447800"/>
            <a:ext cx="5624456" cy="1010975"/>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17736139"/>
              </p:ext>
            </p:extLst>
          </p:nvPr>
        </p:nvGraphicFramePr>
        <p:xfrm>
          <a:off x="2774379" y="2488847"/>
          <a:ext cx="4769421" cy="676967"/>
        </p:xfrm>
        <a:graphic>
          <a:graphicData uri="http://schemas.openxmlformats.org/drawingml/2006/table">
            <a:tbl>
              <a:tblPr/>
              <a:tblGrid>
                <a:gridCol w="1320737"/>
                <a:gridCol w="2074735"/>
                <a:gridCol w="1373949"/>
              </a:tblGrid>
              <a:tr h="261722">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0 or 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ysClr val="windowText" lastClr="000000"/>
                          </a:solidFill>
                          <a:effectLst/>
                          <a:latin typeface="+mj-lt"/>
                          <a:cs typeface="Times New Roman" pitchFamily="18" charset="0"/>
                          <a:sym typeface="Calibri" pitchFamily="34" charset="0"/>
                        </a:rPr>
                        <a:t>0,</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 4,</a:t>
                      </a:r>
                      <a:r>
                        <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rPr>
                        <a:t> 8, </a:t>
                      </a: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16, 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2647">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Per AID TID Info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BA Starting Sequence Control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553922520"/>
              </p:ext>
            </p:extLst>
          </p:nvPr>
        </p:nvGraphicFramePr>
        <p:xfrm>
          <a:off x="3581400" y="3220131"/>
          <a:ext cx="3157537" cy="927100"/>
        </p:xfrm>
        <a:graphic>
          <a:graphicData uri="http://schemas.openxmlformats.org/drawingml/2006/table">
            <a:tbl>
              <a:tblPr/>
              <a:tblGrid>
                <a:gridCol w="635000"/>
                <a:gridCol w="1108075"/>
                <a:gridCol w="1414462"/>
              </a:tblGrid>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a:noFill/>
                    </a:lnR>
                    <a:lnT>
                      <a:noFill/>
                    </a:lnT>
                    <a:lnB>
                      <a:noFill/>
                    </a:lnB>
                  </a:tcPr>
                </a:tc>
                <a:tc>
                  <a:txBody>
                    <a:bodyPr/>
                    <a:lstStyle/>
                    <a:p>
                      <a:pPr marL="0" marR="0" algn="l">
                        <a:lnSpc>
                          <a:spcPts val="800"/>
                        </a:lnSpc>
                        <a:spcBef>
                          <a:spcPts val="0"/>
                        </a:spcBef>
                        <a:spcAft>
                          <a:spcPts val="0"/>
                        </a:spcAft>
                        <a:tabLst>
                          <a:tab pos="927100" algn="r"/>
                        </a:tabLst>
                      </a:pPr>
                      <a:r>
                        <a:rPr lang="en-US" sz="800" dirty="0">
                          <a:solidFill>
                            <a:srgbClr val="000000"/>
                          </a:solidFill>
                          <a:effectLst/>
                          <a:latin typeface="Arial" panose="020B0604020202020204" pitchFamily="34" charset="0"/>
                          <a:ea typeface="Times New Roman" panose="02020603050405020304" pitchFamily="18" charset="0"/>
                        </a:rPr>
                        <a:t>B0	</a:t>
                      </a:r>
                      <a:r>
                        <a:rPr lang="en-US" sz="800" dirty="0" smtClean="0">
                          <a:solidFill>
                            <a:schemeClr val="tx1"/>
                          </a:solidFill>
                          <a:effectLst/>
                          <a:latin typeface="Arial" panose="020B0604020202020204" pitchFamily="34" charset="0"/>
                          <a:ea typeface="Times New Roman" panose="02020603050405020304" pitchFamily="18" charset="0"/>
                        </a:rPr>
                        <a:t>B3</a:t>
                      </a:r>
                      <a:endParaRPr lang="en-US" sz="800" dirty="0">
                        <a:solidFill>
                          <a:schemeClr val="tx1"/>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B4                             B15</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a:noFill/>
                    </a:lnT>
                    <a:lnB w="19050" cap="flat" cmpd="sng" algn="ctr">
                      <a:solidFill>
                        <a:srgbClr val="000000"/>
                      </a:solidFill>
                      <a:prstDash val="solid"/>
                      <a:round/>
                      <a:headEnd type="none" w="med" len="med"/>
                      <a:tailEnd type="none" w="med" len="med"/>
                    </a:lnB>
                  </a:tcPr>
                </a:tc>
              </a:tr>
              <a:tr h="3683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Fragment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Starting</a:t>
                      </a:r>
                      <a:r>
                        <a:rPr lang="en-US" sz="800" baseline="0" dirty="0" smtClean="0">
                          <a:solidFill>
                            <a:srgbClr val="000000"/>
                          </a:solidFill>
                          <a:effectLst/>
                          <a:latin typeface="Arial" panose="020B0604020202020204" pitchFamily="34" charset="0"/>
                          <a:ea typeface="Times New Roman" panose="02020603050405020304" pitchFamily="18" charset="0"/>
                        </a:rPr>
                        <a:t> Sequence Number</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667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12</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cxnSp>
        <p:nvCxnSpPr>
          <p:cNvPr id="9" name="Straight Arrow Connector 8"/>
          <p:cNvCxnSpPr/>
          <p:nvPr/>
        </p:nvCxnSpPr>
        <p:spPr bwMode="auto">
          <a:xfrm flipV="1">
            <a:off x="6088566" y="2078152"/>
            <a:ext cx="281306" cy="14446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p:cNvCxnSpPr/>
          <p:nvPr/>
        </p:nvCxnSpPr>
        <p:spPr bwMode="auto">
          <a:xfrm flipH="1" flipV="1">
            <a:off x="5531005" y="2078151"/>
            <a:ext cx="260195" cy="14446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TextBox 10"/>
          <p:cNvSpPr txBox="1"/>
          <p:nvPr/>
        </p:nvSpPr>
        <p:spPr>
          <a:xfrm>
            <a:off x="4985569" y="2193966"/>
            <a:ext cx="2010487" cy="276999"/>
          </a:xfrm>
          <a:prstGeom prst="rect">
            <a:avLst/>
          </a:prstGeom>
          <a:noFill/>
        </p:spPr>
        <p:txBody>
          <a:bodyPr wrap="none" rtlCol="0">
            <a:spAutoFit/>
          </a:bodyPr>
          <a:lstStyle/>
          <a:p>
            <a:r>
              <a:rPr lang="en-US" sz="1200" dirty="0" smtClean="0"/>
              <a:t>Repeat for each AID and TID</a:t>
            </a:r>
            <a:endParaRPr lang="en-US" sz="1200" dirty="0"/>
          </a:p>
        </p:txBody>
      </p:sp>
      <p:cxnSp>
        <p:nvCxnSpPr>
          <p:cNvPr id="12" name="Straight Arrow Connector 11"/>
          <p:cNvCxnSpPr/>
          <p:nvPr/>
        </p:nvCxnSpPr>
        <p:spPr bwMode="auto">
          <a:xfrm>
            <a:off x="4114800" y="3165814"/>
            <a:ext cx="107379" cy="3393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p:cNvCxnSpPr/>
          <p:nvPr/>
        </p:nvCxnSpPr>
        <p:spPr bwMode="auto">
          <a:xfrm>
            <a:off x="6203379" y="3165814"/>
            <a:ext cx="534478" cy="3429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p:cNvCxnSpPr/>
          <p:nvPr/>
        </p:nvCxnSpPr>
        <p:spPr bwMode="auto">
          <a:xfrm flipH="1">
            <a:off x="2774379" y="2078151"/>
            <a:ext cx="2864421" cy="6650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p:cNvCxnSpPr/>
          <p:nvPr/>
        </p:nvCxnSpPr>
        <p:spPr bwMode="auto">
          <a:xfrm>
            <a:off x="6317428" y="2100888"/>
            <a:ext cx="1226372" cy="6404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56334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Mapping for FN subfield of BA frames</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39447207"/>
              </p:ext>
            </p:extLst>
          </p:nvPr>
        </p:nvGraphicFramePr>
        <p:xfrm>
          <a:off x="1828800" y="1495517"/>
          <a:ext cx="4570920" cy="854222"/>
        </p:xfrm>
        <a:graphic>
          <a:graphicData uri="http://schemas.openxmlformats.org/drawingml/2006/table">
            <a:tbl>
              <a:tblPr/>
              <a:tblGrid>
                <a:gridCol w="1344930"/>
                <a:gridCol w="1867217"/>
                <a:gridCol w="1358773"/>
              </a:tblGrid>
              <a:tr h="216558">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endPar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endParaRPr kumimoji="0" lang="en-US" altLang="zh-CN" sz="1200" b="0" i="0" u="none" strike="noStrike" cap="none" normalizeH="0" baseline="0" dirty="0" smtClean="0">
                        <a:ln>
                          <a:noFill/>
                        </a:ln>
                        <a:solidFill>
                          <a:schemeClr val="tx1"/>
                        </a:solidFill>
                        <a:effectLst/>
                        <a:latin typeface="+mj-lt"/>
                        <a:cs typeface="Times New Roman" pitchFamily="18" charset="0"/>
                        <a:sym typeface="Calibri" pitchFamily="34"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cap="none" normalizeH="0" baseline="0" dirty="0" smtClean="0">
                          <a:ln>
                            <a:noFill/>
                          </a:ln>
                          <a:solidFill>
                            <a:srgbClr val="00B050"/>
                          </a:solidFill>
                          <a:effectLst/>
                          <a:latin typeface="+mj-lt"/>
                          <a:cs typeface="Times New Roman" pitchFamily="18" charset="0"/>
                          <a:sym typeface="Calibri" pitchFamily="34" charset="0"/>
                        </a:rPr>
                        <a:t>4, 8, 16, or 32</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289951">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Fragment Number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Starting Sequence Number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20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Block Ack Bitmap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951">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4</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defRPr/>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12</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050" b="0" i="0" u="none" strike="noStrike" kern="1200" cap="none" normalizeH="0" baseline="0" dirty="0" smtClean="0">
                          <a:ln>
                            <a:noFill/>
                          </a:ln>
                          <a:solidFill>
                            <a:schemeClr val="tx1"/>
                          </a:solidFill>
                          <a:effectLst/>
                          <a:latin typeface="+mj-lt"/>
                          <a:ea typeface="+mn-ea"/>
                          <a:cs typeface="Times New Roman" pitchFamily="18" charset="0"/>
                          <a:sym typeface="Calibri" pitchFamily="34" charset="0"/>
                        </a:rPr>
                        <a:t>variable</a:t>
                      </a:r>
                    </a:p>
                  </a:txBody>
                  <a:tcPr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70540015"/>
              </p:ext>
            </p:extLst>
          </p:nvPr>
        </p:nvGraphicFramePr>
        <p:xfrm>
          <a:off x="533400" y="2349739"/>
          <a:ext cx="7897029" cy="3441461"/>
        </p:xfrm>
        <a:graphic>
          <a:graphicData uri="http://schemas.openxmlformats.org/drawingml/2006/table">
            <a:tbl>
              <a:tblPr firstRow="1" bandRow="1">
                <a:tableStyleId>{5940675A-B579-460E-94D1-54222C63F5DA}</a:tableStyleId>
              </a:tblPr>
              <a:tblGrid>
                <a:gridCol w="604404"/>
                <a:gridCol w="827405"/>
                <a:gridCol w="604404"/>
                <a:gridCol w="2022792"/>
                <a:gridCol w="2239585"/>
                <a:gridCol w="1598439"/>
              </a:tblGrid>
              <a:tr h="185420">
                <a:tc gridSpan="3">
                  <a:txBody>
                    <a:bodyPr/>
                    <a:lstStyle/>
                    <a:p>
                      <a:pPr algn="ctr"/>
                      <a:r>
                        <a:rPr lang="en-US" sz="1050" b="1" dirty="0" smtClean="0"/>
                        <a:t>Fragment Number subfield</a:t>
                      </a:r>
                      <a:endParaRPr lang="en-US" sz="1050" b="1" dirty="0"/>
                    </a:p>
                  </a:txBody>
                  <a:tcPr>
                    <a:solidFill>
                      <a:schemeClr val="bg1"/>
                    </a:solidFill>
                  </a:tcPr>
                </a:tc>
                <a:tc hMerge="1">
                  <a:txBody>
                    <a:bodyPr/>
                    <a:lstStyle/>
                    <a:p>
                      <a:endParaRPr lang="en-US"/>
                    </a:p>
                  </a:txBody>
                  <a:tcPr/>
                </a:tc>
                <a:tc hMerge="1">
                  <a:txBody>
                    <a:bodyPr/>
                    <a:lstStyle/>
                    <a:p>
                      <a:endParaRPr lang="en-US"/>
                    </a:p>
                  </a:txBody>
                  <a:tcPr/>
                </a:tc>
                <a:tc gridSpan="2">
                  <a:txBody>
                    <a:bodyPr/>
                    <a:lstStyle/>
                    <a:p>
                      <a:pPr algn="ctr"/>
                      <a:r>
                        <a:rPr lang="en-US" sz="1050" b="1" dirty="0" smtClean="0"/>
                        <a:t>BA Bitmap Length field </a:t>
                      </a:r>
                      <a:r>
                        <a:rPr lang="en-US" sz="1050" b="1" dirty="0" smtClean="0">
                          <a:solidFill>
                            <a:srgbClr val="00B050"/>
                          </a:solidFill>
                        </a:rPr>
                        <a:t>[Octets]</a:t>
                      </a:r>
                      <a:r>
                        <a:rPr lang="en-US" sz="1050" b="1" baseline="0" dirty="0" smtClean="0"/>
                        <a:t>-Fragmentation L3 </a:t>
                      </a:r>
                      <a:r>
                        <a:rPr lang="en-US" sz="1050" b="1" baseline="0" dirty="0" smtClean="0">
                          <a:solidFill>
                            <a:srgbClr val="FF0000"/>
                          </a:solidFill>
                        </a:rPr>
                        <a:t>[ON/OFF]</a:t>
                      </a:r>
                      <a:endParaRPr lang="en-US" sz="1050" b="1" dirty="0">
                        <a:solidFill>
                          <a:srgbClr val="FF0000"/>
                        </a:solidFill>
                      </a:endParaRPr>
                    </a:p>
                  </a:txBody>
                  <a:tcPr>
                    <a:solidFill>
                      <a:schemeClr val="bg1"/>
                    </a:solidFill>
                  </a:tcPr>
                </a:tc>
                <a:tc hMerge="1">
                  <a:txBody>
                    <a:bodyPr/>
                    <a:lstStyle/>
                    <a:p>
                      <a:endParaRPr lang="en-US" sz="1050" dirty="0"/>
                    </a:p>
                  </a:txBody>
                  <a:tcPr>
                    <a:solidFill>
                      <a:schemeClr val="bg1"/>
                    </a:solidFill>
                  </a:tcPr>
                </a:tc>
                <a:tc rowSpan="2">
                  <a:txBody>
                    <a:bodyPr/>
                    <a:lstStyle/>
                    <a:p>
                      <a:pPr algn="ctr"/>
                      <a:r>
                        <a:rPr lang="en-US" sz="1050" b="1" dirty="0" smtClean="0"/>
                        <a:t>Maximum number of MSDUs/A-MSDUs that can be acknowledged</a:t>
                      </a:r>
                      <a:endParaRPr lang="en-US" sz="1050" b="1" dirty="0"/>
                    </a:p>
                  </a:txBody>
                  <a:tcPr>
                    <a:solidFill>
                      <a:schemeClr val="bg1"/>
                    </a:solidFill>
                  </a:tcPr>
                </a:tc>
              </a:tr>
              <a:tr h="185420">
                <a:tc>
                  <a:txBody>
                    <a:bodyPr/>
                    <a:lstStyle/>
                    <a:p>
                      <a:pPr algn="ctr"/>
                      <a:r>
                        <a:rPr lang="en-US" sz="1050" b="1" dirty="0" smtClean="0"/>
                        <a:t>B3</a:t>
                      </a:r>
                      <a:endParaRPr lang="en-US" sz="1050" b="1" dirty="0"/>
                    </a:p>
                  </a:txBody>
                  <a:tcPr>
                    <a:solidFill>
                      <a:schemeClr val="bg1"/>
                    </a:solidFill>
                  </a:tcPr>
                </a:tc>
                <a:tc>
                  <a:txBody>
                    <a:bodyPr/>
                    <a:lstStyle/>
                    <a:p>
                      <a:pPr algn="ctr"/>
                      <a:r>
                        <a:rPr lang="en-US" sz="1050" b="1" dirty="0" smtClean="0"/>
                        <a:t>B2         B1</a:t>
                      </a:r>
                      <a:endParaRPr lang="en-US" sz="1050" b="1" dirty="0"/>
                    </a:p>
                  </a:txBody>
                  <a:tcPr>
                    <a:solidFill>
                      <a:schemeClr val="bg1"/>
                    </a:solidFill>
                  </a:tcPr>
                </a:tc>
                <a:tc>
                  <a:txBody>
                    <a:bodyPr/>
                    <a:lstStyle/>
                    <a:p>
                      <a:pPr algn="ctr"/>
                      <a:r>
                        <a:rPr lang="en-US" sz="1050" b="1" dirty="0" smtClean="0"/>
                        <a:t>B0</a:t>
                      </a:r>
                      <a:endParaRPr lang="en-US" sz="1050" b="1" dirty="0"/>
                    </a:p>
                  </a:txBody>
                  <a:tcPr>
                    <a:solidFill>
                      <a:schemeClr val="bg1"/>
                    </a:solidFill>
                  </a:tcPr>
                </a:tc>
                <a:tc>
                  <a:txBody>
                    <a:bodyPr/>
                    <a:lstStyle/>
                    <a:p>
                      <a:pPr algn="ctr"/>
                      <a:r>
                        <a:rPr lang="en-US" sz="1050" b="1" dirty="0" smtClean="0"/>
                        <a:t>Compressed Block</a:t>
                      </a:r>
                      <a:r>
                        <a:rPr lang="en-US" sz="1050" b="1" baseline="0" dirty="0" smtClean="0"/>
                        <a:t> Ack</a:t>
                      </a:r>
                      <a:endParaRPr lang="en-US" sz="1050" b="1" dirty="0"/>
                    </a:p>
                  </a:txBody>
                  <a:tcPr>
                    <a:solidFill>
                      <a:schemeClr val="bg1"/>
                    </a:solidFill>
                  </a:tcPr>
                </a:tc>
                <a:tc>
                  <a:txBody>
                    <a:bodyPr/>
                    <a:lstStyle/>
                    <a:p>
                      <a:pPr algn="ctr"/>
                      <a:r>
                        <a:rPr lang="en-US" sz="1050" b="1" dirty="0" smtClean="0"/>
                        <a:t>Multi-STA Block</a:t>
                      </a:r>
                      <a:r>
                        <a:rPr lang="en-US" sz="1050" b="1" baseline="0" dirty="0" smtClean="0"/>
                        <a:t> Ack</a:t>
                      </a:r>
                      <a:endParaRPr lang="en-US" sz="1050" b="1" dirty="0"/>
                    </a:p>
                  </a:txBody>
                  <a:tcPr>
                    <a:solidFill>
                      <a:schemeClr val="bg1"/>
                    </a:solidFill>
                  </a:tcPr>
                </a:tc>
                <a:tc vMerge="1">
                  <a:txBody>
                    <a:bodyPr/>
                    <a:lstStyle/>
                    <a:p>
                      <a:pPr algn="ctr"/>
                      <a:endParaRPr lang="en-US" sz="1050" b="1" dirty="0"/>
                    </a:p>
                  </a:txBody>
                  <a:tcPr>
                    <a:solidFill>
                      <a:schemeClr val="bg1"/>
                    </a:solidFill>
                  </a:tcPr>
                </a:tc>
              </a:tr>
              <a:tr h="35536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aseline="0" dirty="0" smtClean="0"/>
                        <a:t>[</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64</a:t>
                      </a:r>
                      <a:endParaRPr lang="en-US" sz="1050" dirty="0"/>
                    </a:p>
                  </a:txBody>
                  <a:tcPr/>
                </a:tc>
              </a:tr>
              <a:tr h="28932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128</a:t>
                      </a:r>
                      <a:endParaRPr lang="en-US" sz="1050" b="0" dirty="0">
                        <a:solidFill>
                          <a:schemeClr val="tx1"/>
                        </a:solidFill>
                      </a:endParaRPr>
                    </a:p>
                  </a:txBody>
                  <a:tcPr/>
                </a:tc>
              </a:tr>
              <a:tr h="29948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0</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smtClean="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256</a:t>
                      </a:r>
                      <a:endParaRPr lang="en-US" sz="1050" b="0" dirty="0">
                        <a:solidFill>
                          <a:schemeClr val="tx1"/>
                        </a:solidFill>
                      </a:endParaRPr>
                    </a:p>
                  </a:txBody>
                  <a:tcPr/>
                </a:tc>
              </a:tr>
              <a:tr h="309641">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marL="0" algn="ctr" defTabSz="914400" rtl="0" eaLnBrk="1" latinLnBrk="0" hangingPunct="1"/>
                      <a:r>
                        <a:rPr lang="en-US" sz="1050" b="0" kern="1200" dirty="0" smtClean="0">
                          <a:solidFill>
                            <a:schemeClr val="tx1"/>
                          </a:solidFill>
                          <a:latin typeface="+mn-lt"/>
                          <a:ea typeface="+mn-ea"/>
                          <a:cs typeface="+mn-cs"/>
                        </a:rPr>
                        <a:t>32</a:t>
                      </a:r>
                      <a:endParaRPr lang="en-US" sz="1050" b="0" kern="1200" dirty="0">
                        <a:solidFill>
                          <a:schemeClr val="tx1"/>
                        </a:solidFill>
                        <a:latin typeface="+mn-lt"/>
                        <a:ea typeface="+mn-ea"/>
                        <a:cs typeface="+mn-cs"/>
                      </a:endParaRPr>
                    </a:p>
                  </a:txBody>
                  <a:tcPr/>
                </a:tc>
              </a:tr>
              <a:tr h="31980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16</a:t>
                      </a:r>
                      <a:endParaRPr lang="en-US" sz="1050" b="0" dirty="0">
                        <a:solidFill>
                          <a:schemeClr val="tx1"/>
                        </a:solidFill>
                      </a:endParaRPr>
                    </a:p>
                  </a:txBody>
                  <a:tcPr/>
                </a:tc>
              </a:tr>
              <a:tr h="32996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32</a:t>
                      </a:r>
                      <a:endParaRPr lang="en-US" sz="1050" b="0" dirty="0">
                        <a:solidFill>
                          <a:schemeClr val="tx1"/>
                        </a:solidFill>
                      </a:endParaRPr>
                    </a:p>
                  </a:txBody>
                  <a:tcPr/>
                </a:tc>
              </a:tr>
              <a:tr h="34012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64</a:t>
                      </a:r>
                      <a:endParaRPr lang="en-US" sz="1050" b="0" dirty="0">
                        <a:solidFill>
                          <a:schemeClr val="tx1"/>
                        </a:solidFill>
                      </a:endParaRPr>
                    </a:p>
                  </a:txBody>
                  <a:tcPr/>
                </a:tc>
              </a:tr>
              <a:tr h="321474">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8</a:t>
                      </a:r>
                      <a:endParaRPr lang="en-US" sz="1050" b="0" dirty="0">
                        <a:solidFill>
                          <a:schemeClr val="tx1"/>
                        </a:solidFill>
                      </a:endParaRPr>
                    </a:p>
                  </a:txBody>
                  <a:tcPr/>
                </a:tc>
              </a:tr>
              <a:tr h="304800">
                <a:tc>
                  <a:txBody>
                    <a:bodyPr/>
                    <a:lstStyle/>
                    <a:p>
                      <a:pPr algn="ctr"/>
                      <a:r>
                        <a:rPr lang="en-US" sz="1050" dirty="0" smtClean="0"/>
                        <a:t>1</a:t>
                      </a:r>
                      <a:endParaRPr lang="en-US" sz="1050" dirty="0"/>
                    </a:p>
                  </a:txBody>
                  <a:tcPr/>
                </a:tc>
                <a:tc>
                  <a:txBody>
                    <a:bodyPr/>
                    <a:lstStyle/>
                    <a:p>
                      <a:pPr algn="ctr"/>
                      <a:r>
                        <a:rPr lang="en-US" sz="1050" dirty="0" smtClean="0"/>
                        <a:t>Any</a:t>
                      </a:r>
                      <a:endParaRPr lang="en-US" sz="1050" dirty="0"/>
                    </a:p>
                  </a:txBody>
                  <a:tcPr/>
                </a:tc>
                <a:tc>
                  <a:txBody>
                    <a:bodyPr/>
                    <a:lstStyle/>
                    <a:p>
                      <a:pPr algn="ctr"/>
                      <a:r>
                        <a:rPr lang="en-US" sz="1050" dirty="0" smtClean="0"/>
                        <a:t>Any</a:t>
                      </a:r>
                      <a:endParaRPr lang="en-US" sz="1050" dirty="0"/>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hMerge="1">
                  <a:txBody>
                    <a:bodyPr/>
                    <a:lstStyle/>
                    <a:p>
                      <a:pPr algn="ctr"/>
                      <a:endParaRPr lang="en-US" sz="1050" dirty="0"/>
                    </a:p>
                  </a:txBody>
                  <a:tcPr/>
                </a:tc>
                <a:tc hMerge="1">
                  <a:txBody>
                    <a:bodyPr/>
                    <a:lstStyle/>
                    <a:p>
                      <a:pPr algn="ctr"/>
                      <a:endParaRPr lang="en-US" sz="1050" dirty="0"/>
                    </a:p>
                  </a:txBody>
                  <a:tcPr/>
                </a:tc>
              </a:tr>
            </a:tbl>
          </a:graphicData>
        </a:graphic>
      </p:graphicFrame>
    </p:spTree>
    <p:extLst>
      <p:ext uri="{BB962C8B-B14F-4D97-AF65-F5344CB8AC3E}">
        <p14:creationId xmlns:p14="http://schemas.microsoft.com/office/powerpoint/2010/main" val="3505298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Block Ack negotiation/selection</a:t>
            </a:r>
            <a:endParaRPr lang="en-US" dirty="0"/>
          </a:p>
        </p:txBody>
      </p:sp>
      <p:sp>
        <p:nvSpPr>
          <p:cNvPr id="3" name="Content Placeholder 2"/>
          <p:cNvSpPr>
            <a:spLocks noGrp="1"/>
          </p:cNvSpPr>
          <p:nvPr>
            <p:ph idx="1"/>
          </p:nvPr>
        </p:nvSpPr>
        <p:spPr>
          <a:xfrm>
            <a:off x="685800" y="1981199"/>
            <a:ext cx="7772400" cy="4575717"/>
          </a:xfrm>
        </p:spPr>
        <p:txBody>
          <a:bodyPr/>
          <a:lstStyle/>
          <a:p>
            <a:r>
              <a:rPr lang="en-US" sz="1800" dirty="0" smtClean="0"/>
              <a:t>Reminder - Baseline rules: </a:t>
            </a:r>
          </a:p>
          <a:p>
            <a:pPr lvl="1"/>
            <a:r>
              <a:rPr lang="en-US" sz="1600" dirty="0" smtClean="0"/>
              <a:t>Originator/recipient negotiate BA op. parameters during HT-Immediate BA setup</a:t>
            </a:r>
          </a:p>
          <a:p>
            <a:pPr lvl="2"/>
            <a:r>
              <a:rPr lang="en-US" sz="1400" dirty="0" smtClean="0"/>
              <a:t>During which, along other parameters for a TID, Buffer Size is also negotiated</a:t>
            </a:r>
          </a:p>
          <a:p>
            <a:pPr lvl="3"/>
            <a:r>
              <a:rPr lang="en-US" sz="1200" dirty="0" smtClean="0"/>
              <a:t>Note: each MPDU consumes one of these Buffers</a:t>
            </a:r>
          </a:p>
          <a:p>
            <a:pPr lvl="4"/>
            <a:endParaRPr lang="en-US" sz="1200" dirty="0" smtClean="0"/>
          </a:p>
          <a:p>
            <a:r>
              <a:rPr lang="en-US" sz="1800" dirty="0" smtClean="0"/>
              <a:t>Passed motions:</a:t>
            </a:r>
          </a:p>
          <a:p>
            <a:pPr lvl="1"/>
            <a:r>
              <a:rPr lang="en-US" sz="1600" dirty="0" smtClean="0"/>
              <a:t>Both C-BA and M-BA frames can be used, both with variable Bitmap lengths [1, 2]</a:t>
            </a:r>
          </a:p>
          <a:p>
            <a:pPr lvl="1"/>
            <a:r>
              <a:rPr lang="en-GB" sz="1600" dirty="0" smtClean="0"/>
              <a:t>M-BA will be used as a response frame for UL MU PPDUs, multi-TID A-MPDUs:</a:t>
            </a:r>
          </a:p>
          <a:p>
            <a:pPr lvl="2"/>
            <a:r>
              <a:rPr lang="en-GB" sz="1400" dirty="0" smtClean="0"/>
              <a:t>A value of 15 in TID subfield of Per STA TID Info field of M-BA frame indicates successful acknowledgement of a MGMT frame that requires an immediate response and is carried in the soliciting A-MPDU [5]</a:t>
            </a:r>
          </a:p>
          <a:p>
            <a:pPr lvl="2"/>
            <a:r>
              <a:rPr lang="en-US" sz="1400" dirty="0" smtClean="0"/>
              <a:t>The spec shall allow UL MU transmission of Multi-STA Block ACK frame in response to multi-TID A-MPDU of DL MU transmission. The value of AID field in M-BA is TBD [6]</a:t>
            </a:r>
          </a:p>
          <a:p>
            <a:pPr lvl="2"/>
            <a:r>
              <a:rPr lang="en-US" sz="1400" dirty="0" smtClean="0"/>
              <a:t>MPDUs from multiple TIDs that ask for Ack/BA acknowledgement and one MGMT frame that asks for Ack may be aggregated in one A-MPDU of MU transmission [6]</a:t>
            </a:r>
          </a:p>
          <a:p>
            <a:pPr lvl="2"/>
            <a:r>
              <a:rPr lang="en-US" sz="1400" dirty="0" smtClean="0"/>
              <a:t>RX indicates max. # of TIDs the originator can aggregate in multi-TID A-MPDU[4]</a:t>
            </a:r>
          </a:p>
          <a:p>
            <a:pPr lvl="2"/>
            <a:r>
              <a:rPr lang="en-US" sz="1400" dirty="0" smtClean="0"/>
              <a:t>Etc.</a:t>
            </a: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117798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rules: BA Bitmap/TID selection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BA Bitmap length is negotiated during BA setup (for each TID)</a:t>
            </a:r>
          </a:p>
          <a:p>
            <a:pPr lvl="1"/>
            <a:r>
              <a:rPr lang="en-US" sz="1600" dirty="0" smtClean="0"/>
              <a:t>Block Ack Bitmap length of the BA frame is tied to the negotiated buffer size, e.g.,</a:t>
            </a:r>
          </a:p>
          <a:p>
            <a:pPr lvl="2"/>
            <a:r>
              <a:rPr lang="en-US" sz="1400" dirty="0" smtClean="0"/>
              <a:t>If buffer size is within [1, 64] then Bitmap length of 64 will be used during the BA session</a:t>
            </a:r>
          </a:p>
          <a:p>
            <a:pPr lvl="2"/>
            <a:r>
              <a:rPr lang="en-US" sz="1400" dirty="0" smtClean="0"/>
              <a:t>If buffer size is within [65, 256] then Bitmap length of 256 will be used during the session</a:t>
            </a:r>
          </a:p>
          <a:p>
            <a:pPr lvl="4"/>
            <a:endParaRPr lang="en-US" sz="1200" dirty="0" smtClean="0"/>
          </a:p>
          <a:p>
            <a:r>
              <a:rPr lang="en-US" sz="1800" dirty="0" smtClean="0"/>
              <a:t>Max. number of TIDs that can be aggregated in an A-MPDU is indicated in the HE Capabilities IE sent by the recipient</a:t>
            </a:r>
          </a:p>
          <a:p>
            <a:pPr lvl="1"/>
            <a:r>
              <a:rPr lang="en-US" sz="1600" dirty="0" smtClean="0"/>
              <a:t>Zero value indicates no support for multi-TID A-MPDU</a:t>
            </a:r>
          </a:p>
          <a:p>
            <a:pPr lvl="1"/>
            <a:r>
              <a:rPr lang="en-US" sz="1600" dirty="0" smtClean="0"/>
              <a:t>&gt;0 indicates support for multi-TID A-MPDU and # of TIDs allowed in A-MPDU</a:t>
            </a:r>
          </a:p>
          <a:p>
            <a:pPr lvl="2"/>
            <a:r>
              <a:rPr lang="en-US" sz="1400" dirty="0" smtClean="0"/>
              <a:t>Note 1: Currently D0.1 has 1 bit for multi-TID support in HE Capabilities IE</a:t>
            </a:r>
          </a:p>
          <a:p>
            <a:pPr lvl="1"/>
            <a:r>
              <a:rPr lang="en-US" sz="1600" dirty="0" smtClean="0"/>
              <a:t>This indication is valid for both AP and non-AP STAs</a:t>
            </a:r>
          </a:p>
          <a:p>
            <a:pPr lvl="2"/>
            <a:r>
              <a:rPr lang="en-US" sz="1400" dirty="0" smtClean="0"/>
              <a:t>Note 2: The AP can still dynamically govern the max # of TIDs of QoS Data frames that each STA is allowed to aggregate in their A-MPDUs within an UL MU PPDU*</a:t>
            </a:r>
          </a:p>
          <a:p>
            <a:pPr lvl="3"/>
            <a:r>
              <a:rPr lang="en-US" sz="1200" dirty="0" smtClean="0"/>
              <a:t>By signaling that number to each STA in the Trigger frame</a:t>
            </a:r>
          </a:p>
          <a:p>
            <a:pPr lvl="3"/>
            <a:endParaRPr lang="en-US" sz="1200" dirty="0" smtClean="0"/>
          </a:p>
          <a:p>
            <a:pPr lvl="3"/>
            <a:endParaRPr lang="en-US" sz="1200" dirty="0" smtClean="0"/>
          </a:p>
          <a:p>
            <a:pPr marL="0" indent="0">
              <a:buNone/>
            </a:pPr>
            <a:r>
              <a:rPr lang="en-US" sz="1400" dirty="0" smtClean="0"/>
              <a:t>*UL MU PPDU refers to trigger-based PPDU in this slide deck</a:t>
            </a:r>
            <a:endParaRPr lang="en-US" sz="14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1561559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BlockAck frame selection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Support/selection of BA frames</a:t>
            </a:r>
          </a:p>
          <a:p>
            <a:pPr lvl="1"/>
            <a:r>
              <a:rPr lang="en-US" sz="1600" dirty="0" smtClean="0"/>
              <a:t>C-BlockAck shall be supported if HT-immediate BA is supported</a:t>
            </a:r>
          </a:p>
          <a:p>
            <a:pPr lvl="2"/>
            <a:r>
              <a:rPr lang="en-US" sz="1400" dirty="0" smtClean="0"/>
              <a:t>Same as baseline</a:t>
            </a:r>
          </a:p>
          <a:p>
            <a:pPr lvl="1"/>
            <a:r>
              <a:rPr lang="en-US" sz="1600" dirty="0" smtClean="0"/>
              <a:t>M-BA shall be supported if either UL MU or multi-TID A-MPDU is supported</a:t>
            </a:r>
          </a:p>
          <a:p>
            <a:pPr lvl="2"/>
            <a:r>
              <a:rPr lang="en-US" sz="1400" dirty="0" smtClean="0"/>
              <a:t>Used as default response by AP to UL MU PPDUs and by STA to multi-TID A-MPDUs*</a:t>
            </a:r>
          </a:p>
          <a:p>
            <a:pPr lvl="3"/>
            <a:r>
              <a:rPr lang="en-US" sz="1200" dirty="0" smtClean="0"/>
              <a:t>Which could contain an Action Ack frame as well.</a:t>
            </a:r>
          </a:p>
          <a:p>
            <a:pPr lvl="2"/>
            <a:r>
              <a:rPr lang="en-US" sz="1400" dirty="0" smtClean="0"/>
              <a:t>We need capability bit from the originator to indicate RX support of ALL ACK signaling</a:t>
            </a:r>
          </a:p>
          <a:p>
            <a:pPr lvl="3"/>
            <a:r>
              <a:rPr lang="en-US" sz="1200" dirty="0" smtClean="0"/>
              <a:t>This is because originator needs to keep track of the state of all </a:t>
            </a:r>
            <a:r>
              <a:rPr lang="en-US" sz="1200" dirty="0" err="1" smtClean="0"/>
              <a:t>TXed</a:t>
            </a:r>
            <a:r>
              <a:rPr lang="en-US" sz="1200" dirty="0" smtClean="0"/>
              <a:t> MPDUs in an A-MPDU for all TIDs, Action Ack frame, and compare this state with each of </a:t>
            </a:r>
            <a:r>
              <a:rPr lang="en-US" sz="1200" dirty="0" err="1" smtClean="0"/>
              <a:t>Rxed</a:t>
            </a:r>
            <a:r>
              <a:rPr lang="en-US" sz="1200" dirty="0" smtClean="0"/>
              <a:t> multi-TID </a:t>
            </a:r>
            <a:r>
              <a:rPr lang="en-US" sz="1200" dirty="0" err="1" smtClean="0"/>
              <a:t>blockack</a:t>
            </a:r>
            <a:r>
              <a:rPr lang="en-US" sz="1200" dirty="0" smtClean="0"/>
              <a:t> records</a:t>
            </a:r>
          </a:p>
          <a:p>
            <a:pPr lvl="4"/>
            <a:endParaRPr lang="en-US" sz="1200" dirty="0" smtClean="0"/>
          </a:p>
          <a:p>
            <a:r>
              <a:rPr lang="en-US" sz="1800" dirty="0" smtClean="0"/>
              <a:t>Control response frame generation for SU PPDUs follow baseline:</a:t>
            </a:r>
          </a:p>
          <a:p>
            <a:pPr lvl="1"/>
            <a:r>
              <a:rPr lang="en-US" sz="1600" dirty="0" smtClean="0"/>
              <a:t>Consistently use Ack/C-BA frames</a:t>
            </a:r>
          </a:p>
          <a:p>
            <a:pPr lvl="2"/>
            <a:r>
              <a:rPr lang="en-US" sz="1400" dirty="0" smtClean="0"/>
              <a:t>C-BA Bitmap length is negotiated during setup, and used consistently during BA session</a:t>
            </a:r>
          </a:p>
          <a:p>
            <a:pPr lvl="3"/>
            <a:r>
              <a:rPr lang="en-US" sz="1200" dirty="0" smtClean="0"/>
              <a:t>This ensures consistency in BW/MCS/NAV setting rules</a:t>
            </a:r>
          </a:p>
          <a:p>
            <a:pPr lvl="4"/>
            <a:endParaRPr lang="en-US" sz="1200" dirty="0" smtClean="0"/>
          </a:p>
          <a:p>
            <a:r>
              <a:rPr lang="en-US" sz="1800" dirty="0" smtClean="0"/>
              <a:t>Control response frame generation for MU PPDUs is described next</a:t>
            </a:r>
          </a:p>
          <a:p>
            <a:pPr lvl="1"/>
            <a:r>
              <a:rPr lang="en-US" sz="1600" dirty="0" smtClean="0"/>
              <a:t>See slides 16-20</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511480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exchange sequences</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cxnSp>
        <p:nvCxnSpPr>
          <p:cNvPr id="6" name="Straight Arrow Connector 5"/>
          <p:cNvCxnSpPr>
            <a:stCxn id="67" idx="2"/>
          </p:cNvCxnSpPr>
          <p:nvPr/>
        </p:nvCxnSpPr>
        <p:spPr bwMode="auto">
          <a:xfrm flipV="1">
            <a:off x="633084" y="2859036"/>
            <a:ext cx="3671129" cy="84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p:cNvSpPr/>
          <p:nvPr/>
        </p:nvSpPr>
        <p:spPr bwMode="auto">
          <a:xfrm>
            <a:off x="1761725" y="1954744"/>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8" name="Rectangle 7"/>
          <p:cNvSpPr/>
          <p:nvPr/>
        </p:nvSpPr>
        <p:spPr bwMode="auto">
          <a:xfrm>
            <a:off x="1761725" y="2183449"/>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9" name="Rectangle 8"/>
          <p:cNvSpPr/>
          <p:nvPr/>
        </p:nvSpPr>
        <p:spPr bwMode="auto">
          <a:xfrm>
            <a:off x="1761725" y="2412154"/>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10" name="Rectangle 9"/>
          <p:cNvSpPr/>
          <p:nvPr/>
        </p:nvSpPr>
        <p:spPr bwMode="auto">
          <a:xfrm>
            <a:off x="1761725" y="2640754"/>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4</a:t>
            </a:r>
          </a:p>
        </p:txBody>
      </p:sp>
      <p:sp>
        <p:nvSpPr>
          <p:cNvPr id="11" name="Rectangle 10"/>
          <p:cNvSpPr/>
          <p:nvPr/>
        </p:nvSpPr>
        <p:spPr bwMode="auto">
          <a:xfrm rot="5400000">
            <a:off x="1180943" y="2297698"/>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MU</a:t>
            </a:r>
            <a:endParaRPr kumimoji="0" lang="en-US" sz="1200" b="0" i="0" u="none" strike="noStrike" cap="none" normalizeH="0" baseline="0" dirty="0" smtClean="0">
              <a:ln>
                <a:noFill/>
              </a:ln>
              <a:solidFill>
                <a:schemeClr val="tx1"/>
              </a:solidFill>
              <a:effectLst/>
              <a:latin typeface="+mj-lt"/>
            </a:endParaRPr>
          </a:p>
        </p:txBody>
      </p:sp>
      <p:sp>
        <p:nvSpPr>
          <p:cNvPr id="12" name="Rectangle 11"/>
          <p:cNvSpPr/>
          <p:nvPr/>
        </p:nvSpPr>
        <p:spPr bwMode="auto">
          <a:xfrm rot="5400000">
            <a:off x="3018222" y="3174313"/>
            <a:ext cx="868135" cy="258219"/>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13" name="Rectangle 12"/>
          <p:cNvSpPr/>
          <p:nvPr/>
        </p:nvSpPr>
        <p:spPr bwMode="auto">
          <a:xfrm rot="5400000">
            <a:off x="2774760" y="3189070"/>
            <a:ext cx="868135" cy="228704"/>
          </a:xfrm>
          <a:prstGeom prst="rect">
            <a:avLst/>
          </a:prstGeom>
          <a:noFill/>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UL SU</a:t>
            </a:r>
            <a:endParaRPr kumimoji="0" lang="en-US" sz="1200" b="0" i="0" u="none" strike="noStrike" cap="none" normalizeH="0" baseline="0" dirty="0" smtClean="0">
              <a:ln>
                <a:noFill/>
              </a:ln>
              <a:solidFill>
                <a:schemeClr val="tx1"/>
              </a:solidFill>
              <a:effectLst/>
              <a:latin typeface="+mj-lt"/>
            </a:endParaRPr>
          </a:p>
        </p:txBody>
      </p:sp>
      <p:cxnSp>
        <p:nvCxnSpPr>
          <p:cNvPr id="14" name="Straight Arrow Connector 13"/>
          <p:cNvCxnSpPr/>
          <p:nvPr/>
        </p:nvCxnSpPr>
        <p:spPr bwMode="auto">
          <a:xfrm flipV="1">
            <a:off x="2676125" y="2865263"/>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15" name="TextBox 14"/>
          <p:cNvSpPr txBox="1"/>
          <p:nvPr/>
        </p:nvSpPr>
        <p:spPr>
          <a:xfrm>
            <a:off x="2623165" y="2828604"/>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16" name="Straight Arrow Connector 15"/>
          <p:cNvCxnSpPr/>
          <p:nvPr/>
        </p:nvCxnSpPr>
        <p:spPr bwMode="auto">
          <a:xfrm>
            <a:off x="5038964" y="2851877"/>
            <a:ext cx="3419236" cy="64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Rectangle 16"/>
          <p:cNvSpPr/>
          <p:nvPr/>
        </p:nvSpPr>
        <p:spPr bwMode="auto">
          <a:xfrm>
            <a:off x="5581489" y="1937266"/>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18" name="Rectangle 17"/>
          <p:cNvSpPr/>
          <p:nvPr/>
        </p:nvSpPr>
        <p:spPr bwMode="auto">
          <a:xfrm>
            <a:off x="5581489" y="2165971"/>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19" name="Rectangle 18"/>
          <p:cNvSpPr/>
          <p:nvPr/>
        </p:nvSpPr>
        <p:spPr bwMode="auto">
          <a:xfrm>
            <a:off x="5581489" y="2394676"/>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20" name="Rectangle 19"/>
          <p:cNvSpPr/>
          <p:nvPr/>
        </p:nvSpPr>
        <p:spPr bwMode="auto">
          <a:xfrm>
            <a:off x="5581489" y="2623276"/>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21" name="Rectangle 20"/>
          <p:cNvSpPr/>
          <p:nvPr/>
        </p:nvSpPr>
        <p:spPr bwMode="auto">
          <a:xfrm rot="5400000">
            <a:off x="5000707" y="2280220"/>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MU</a:t>
            </a:r>
            <a:endParaRPr kumimoji="0" lang="en-US" sz="1200" b="0" i="0" u="none" strike="noStrike" cap="none" normalizeH="0" baseline="0" dirty="0" smtClean="0">
              <a:ln>
                <a:noFill/>
              </a:ln>
              <a:solidFill>
                <a:schemeClr val="tx1"/>
              </a:solidFill>
              <a:effectLst/>
              <a:latin typeface="+mj-lt"/>
            </a:endParaRPr>
          </a:p>
        </p:txBody>
      </p:sp>
      <p:sp>
        <p:nvSpPr>
          <p:cNvPr id="22" name="Rectangle 21"/>
          <p:cNvSpPr/>
          <p:nvPr/>
        </p:nvSpPr>
        <p:spPr bwMode="auto">
          <a:xfrm rot="5400000">
            <a:off x="6577247" y="3224774"/>
            <a:ext cx="941747"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UL MU</a:t>
            </a:r>
            <a:endParaRPr kumimoji="0" lang="en-US" sz="1200" b="0" i="0" u="none" strike="noStrike" cap="none" normalizeH="0" baseline="0" dirty="0" smtClean="0">
              <a:ln>
                <a:noFill/>
              </a:ln>
              <a:solidFill>
                <a:schemeClr val="tx1"/>
              </a:solidFill>
              <a:effectLst/>
              <a:latin typeface="+mj-lt"/>
            </a:endParaRPr>
          </a:p>
        </p:txBody>
      </p:sp>
      <p:cxnSp>
        <p:nvCxnSpPr>
          <p:cNvPr id="23" name="Straight Arrow Connector 22"/>
          <p:cNvCxnSpPr/>
          <p:nvPr/>
        </p:nvCxnSpPr>
        <p:spPr bwMode="auto">
          <a:xfrm flipV="1">
            <a:off x="6495889" y="2847785"/>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24" name="TextBox 23"/>
          <p:cNvSpPr txBox="1"/>
          <p:nvPr/>
        </p:nvSpPr>
        <p:spPr>
          <a:xfrm>
            <a:off x="6442929" y="2811126"/>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sp>
        <p:nvSpPr>
          <p:cNvPr id="25" name="Rectangle 24"/>
          <p:cNvSpPr/>
          <p:nvPr/>
        </p:nvSpPr>
        <p:spPr bwMode="auto">
          <a:xfrm>
            <a:off x="7172564" y="2879012"/>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26" name="Rectangle 25"/>
          <p:cNvSpPr/>
          <p:nvPr/>
        </p:nvSpPr>
        <p:spPr bwMode="auto">
          <a:xfrm>
            <a:off x="7172564" y="3107717"/>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27" name="Rectangle 26"/>
          <p:cNvSpPr/>
          <p:nvPr/>
        </p:nvSpPr>
        <p:spPr bwMode="auto">
          <a:xfrm>
            <a:off x="7172564" y="3336422"/>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28" name="Rectangle 27"/>
          <p:cNvSpPr/>
          <p:nvPr/>
        </p:nvSpPr>
        <p:spPr bwMode="auto">
          <a:xfrm>
            <a:off x="7172564" y="3565022"/>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29" name="TextBox 28"/>
          <p:cNvSpPr txBox="1"/>
          <p:nvPr/>
        </p:nvSpPr>
        <p:spPr>
          <a:xfrm>
            <a:off x="652164" y="1541344"/>
            <a:ext cx="4147058" cy="307777"/>
          </a:xfrm>
          <a:prstGeom prst="rect">
            <a:avLst/>
          </a:prstGeom>
          <a:noFill/>
        </p:spPr>
        <p:txBody>
          <a:bodyPr wrap="square" rtlCol="0">
            <a:spAutoFit/>
          </a:bodyPr>
          <a:lstStyle/>
          <a:p>
            <a:r>
              <a:rPr lang="en-US" sz="1400" b="1" dirty="0" smtClean="0"/>
              <a:t>1) DL MU PPDU | SIFS | UL SU response</a:t>
            </a:r>
            <a:endParaRPr lang="en-US" sz="1400" b="1" dirty="0"/>
          </a:p>
        </p:txBody>
      </p:sp>
      <p:sp>
        <p:nvSpPr>
          <p:cNvPr id="30" name="TextBox 29"/>
          <p:cNvSpPr txBox="1"/>
          <p:nvPr/>
        </p:nvSpPr>
        <p:spPr>
          <a:xfrm>
            <a:off x="4538317" y="1551013"/>
            <a:ext cx="4148483" cy="307777"/>
          </a:xfrm>
          <a:prstGeom prst="rect">
            <a:avLst/>
          </a:prstGeom>
          <a:noFill/>
        </p:spPr>
        <p:txBody>
          <a:bodyPr wrap="square" rtlCol="0">
            <a:spAutoFit/>
          </a:bodyPr>
          <a:lstStyle/>
          <a:p>
            <a:r>
              <a:rPr lang="en-US" sz="1400" b="1" dirty="0"/>
              <a:t>2</a:t>
            </a:r>
            <a:r>
              <a:rPr lang="en-US" sz="1400" b="1" dirty="0" smtClean="0"/>
              <a:t>) DL MU PPDU | SIFS | UL MU response</a:t>
            </a:r>
            <a:endParaRPr lang="en-US" sz="1400" b="1" dirty="0"/>
          </a:p>
        </p:txBody>
      </p:sp>
      <p:cxnSp>
        <p:nvCxnSpPr>
          <p:cNvPr id="31" name="Straight Arrow Connector 30"/>
          <p:cNvCxnSpPr/>
          <p:nvPr/>
        </p:nvCxnSpPr>
        <p:spPr bwMode="auto">
          <a:xfrm>
            <a:off x="500295" y="5486193"/>
            <a:ext cx="3917525" cy="16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p:cNvSpPr/>
          <p:nvPr/>
        </p:nvSpPr>
        <p:spPr bwMode="auto">
          <a:xfrm>
            <a:off x="1817111" y="5482100"/>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33" name="Rectangle 32"/>
          <p:cNvSpPr/>
          <p:nvPr/>
        </p:nvSpPr>
        <p:spPr bwMode="auto">
          <a:xfrm>
            <a:off x="1817111" y="5710805"/>
            <a:ext cx="914400" cy="228600"/>
          </a:xfrm>
          <a:prstGeom prst="rect">
            <a:avLst/>
          </a:prstGeom>
          <a:solidFill>
            <a:srgbClr val="FFC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34" name="Rectangle 33"/>
          <p:cNvSpPr/>
          <p:nvPr/>
        </p:nvSpPr>
        <p:spPr bwMode="auto">
          <a:xfrm>
            <a:off x="1817111" y="5939510"/>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35" name="Rectangle 34"/>
          <p:cNvSpPr/>
          <p:nvPr/>
        </p:nvSpPr>
        <p:spPr bwMode="auto">
          <a:xfrm>
            <a:off x="1817111" y="6168110"/>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36" name="Rectangle 35"/>
          <p:cNvSpPr/>
          <p:nvPr/>
        </p:nvSpPr>
        <p:spPr bwMode="auto">
          <a:xfrm rot="5400000">
            <a:off x="1236329" y="5825054"/>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U</a:t>
            </a:r>
            <a:r>
              <a:rPr lang="en-US" sz="1200" dirty="0" smtClean="0">
                <a:solidFill>
                  <a:schemeClr val="tx1"/>
                </a:solidFill>
                <a:latin typeface="+mj-lt"/>
              </a:rPr>
              <a:t>L MU</a:t>
            </a:r>
            <a:endParaRPr kumimoji="0" lang="en-US" sz="1200" b="0" i="0" u="none" strike="noStrike" cap="none" normalizeH="0" baseline="0" dirty="0" smtClean="0">
              <a:ln>
                <a:noFill/>
              </a:ln>
              <a:solidFill>
                <a:schemeClr val="tx1"/>
              </a:solidFill>
              <a:effectLst/>
              <a:latin typeface="+mj-lt"/>
            </a:endParaRPr>
          </a:p>
        </p:txBody>
      </p:sp>
      <p:sp>
        <p:nvSpPr>
          <p:cNvPr id="37" name="Rectangle 36"/>
          <p:cNvSpPr/>
          <p:nvPr/>
        </p:nvSpPr>
        <p:spPr bwMode="auto">
          <a:xfrm rot="5400000">
            <a:off x="2821813" y="4927152"/>
            <a:ext cx="884801" cy="228704"/>
          </a:xfrm>
          <a:prstGeom prst="rect">
            <a:avLst/>
          </a:prstGeom>
          <a:noFill/>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DL SU</a:t>
            </a:r>
            <a:endParaRPr kumimoji="0" lang="en-US" sz="1200" b="0" i="0" u="none" strike="noStrike" cap="none" normalizeH="0" baseline="0" dirty="0" smtClean="0">
              <a:ln>
                <a:noFill/>
              </a:ln>
              <a:solidFill>
                <a:schemeClr val="tx1"/>
              </a:solidFill>
              <a:effectLst/>
              <a:latin typeface="+mj-lt"/>
            </a:endParaRPr>
          </a:p>
        </p:txBody>
      </p:sp>
      <p:cxnSp>
        <p:nvCxnSpPr>
          <p:cNvPr id="38" name="Straight Arrow Connector 37"/>
          <p:cNvCxnSpPr/>
          <p:nvPr/>
        </p:nvCxnSpPr>
        <p:spPr bwMode="auto">
          <a:xfrm flipV="1">
            <a:off x="2731511" y="5482100"/>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39" name="TextBox 38"/>
          <p:cNvSpPr txBox="1"/>
          <p:nvPr/>
        </p:nvSpPr>
        <p:spPr>
          <a:xfrm>
            <a:off x="2678551" y="5445441"/>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40" name="Straight Arrow Connector 39"/>
          <p:cNvCxnSpPr/>
          <p:nvPr/>
        </p:nvCxnSpPr>
        <p:spPr bwMode="auto">
          <a:xfrm>
            <a:off x="4820447" y="5489262"/>
            <a:ext cx="3866353" cy="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p:cNvSpPr/>
          <p:nvPr/>
        </p:nvSpPr>
        <p:spPr bwMode="auto">
          <a:xfrm>
            <a:off x="6003481" y="5486190"/>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42" name="Rectangle 41"/>
          <p:cNvSpPr/>
          <p:nvPr/>
        </p:nvSpPr>
        <p:spPr bwMode="auto">
          <a:xfrm>
            <a:off x="6003481" y="5714895"/>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43" name="Rectangle 42"/>
          <p:cNvSpPr/>
          <p:nvPr/>
        </p:nvSpPr>
        <p:spPr bwMode="auto">
          <a:xfrm>
            <a:off x="6003481" y="5943600"/>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44" name="Rectangle 43"/>
          <p:cNvSpPr/>
          <p:nvPr/>
        </p:nvSpPr>
        <p:spPr bwMode="auto">
          <a:xfrm>
            <a:off x="6003481" y="6172200"/>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45" name="Rectangle 44"/>
          <p:cNvSpPr/>
          <p:nvPr/>
        </p:nvSpPr>
        <p:spPr bwMode="auto">
          <a:xfrm rot="5400000">
            <a:off x="5422699" y="5829144"/>
            <a:ext cx="914608"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U</a:t>
            </a:r>
            <a:r>
              <a:rPr lang="en-US" sz="1200" dirty="0" smtClean="0">
                <a:solidFill>
                  <a:schemeClr val="tx1"/>
                </a:solidFill>
                <a:latin typeface="+mj-lt"/>
              </a:rPr>
              <a:t>L MU</a:t>
            </a:r>
            <a:endParaRPr kumimoji="0" lang="en-US" sz="1200" b="0" i="0" u="none" strike="noStrike" cap="none" normalizeH="0" baseline="0" dirty="0" smtClean="0">
              <a:ln>
                <a:noFill/>
              </a:ln>
              <a:solidFill>
                <a:schemeClr val="tx1"/>
              </a:solidFill>
              <a:effectLst/>
              <a:latin typeface="+mj-lt"/>
            </a:endParaRPr>
          </a:p>
        </p:txBody>
      </p:sp>
      <p:sp>
        <p:nvSpPr>
          <p:cNvPr id="46" name="Rectangle 45"/>
          <p:cNvSpPr/>
          <p:nvPr/>
        </p:nvSpPr>
        <p:spPr bwMode="auto">
          <a:xfrm rot="5400000">
            <a:off x="6959002" y="4909959"/>
            <a:ext cx="941747" cy="228704"/>
          </a:xfrm>
          <a:prstGeom prst="rect">
            <a:avLst/>
          </a:prstGeom>
          <a:ln>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mj-lt"/>
              </a:rPr>
              <a:t>D</a:t>
            </a:r>
            <a:r>
              <a:rPr lang="en-US" sz="1200" dirty="0" smtClean="0">
                <a:solidFill>
                  <a:schemeClr val="tx1"/>
                </a:solidFill>
                <a:latin typeface="+mj-lt"/>
              </a:rPr>
              <a:t>L MU</a:t>
            </a:r>
            <a:endParaRPr kumimoji="0" lang="en-US" sz="1200" b="0" i="0" u="none" strike="noStrike" cap="none" normalizeH="0" baseline="0" dirty="0" smtClean="0">
              <a:ln>
                <a:noFill/>
              </a:ln>
              <a:solidFill>
                <a:schemeClr val="tx1"/>
              </a:solidFill>
              <a:effectLst/>
              <a:latin typeface="+mj-lt"/>
            </a:endParaRPr>
          </a:p>
        </p:txBody>
      </p:sp>
      <p:cxnSp>
        <p:nvCxnSpPr>
          <p:cNvPr id="47" name="Straight Arrow Connector 46"/>
          <p:cNvCxnSpPr/>
          <p:nvPr/>
        </p:nvCxnSpPr>
        <p:spPr bwMode="auto">
          <a:xfrm>
            <a:off x="6901089" y="5483902"/>
            <a:ext cx="414434" cy="11283"/>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48" name="TextBox 47"/>
          <p:cNvSpPr txBox="1"/>
          <p:nvPr/>
        </p:nvSpPr>
        <p:spPr>
          <a:xfrm>
            <a:off x="6862886" y="5472131"/>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sp>
        <p:nvSpPr>
          <p:cNvPr id="49" name="Rectangle 48"/>
          <p:cNvSpPr/>
          <p:nvPr/>
        </p:nvSpPr>
        <p:spPr bwMode="auto">
          <a:xfrm>
            <a:off x="7554319" y="4564197"/>
            <a:ext cx="914400" cy="228600"/>
          </a:xfrm>
          <a:prstGeom prst="rect">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1</a:t>
            </a:r>
          </a:p>
        </p:txBody>
      </p:sp>
      <p:sp>
        <p:nvSpPr>
          <p:cNvPr id="50" name="Rectangle 49"/>
          <p:cNvSpPr/>
          <p:nvPr/>
        </p:nvSpPr>
        <p:spPr bwMode="auto">
          <a:xfrm>
            <a:off x="7554319" y="4792902"/>
            <a:ext cx="914400" cy="228600"/>
          </a:xfrm>
          <a:prstGeom prst="rect">
            <a:avLst/>
          </a:prstGeom>
          <a:solidFill>
            <a:srgbClr val="00B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51" name="Rectangle 50"/>
          <p:cNvSpPr/>
          <p:nvPr/>
        </p:nvSpPr>
        <p:spPr bwMode="auto">
          <a:xfrm>
            <a:off x="7554319" y="5021607"/>
            <a:ext cx="914400" cy="228600"/>
          </a:xfrm>
          <a:prstGeom prst="rect">
            <a:avLst/>
          </a:prstGeom>
          <a:solidFill>
            <a:schemeClr val="accent2"/>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3</a:t>
            </a:r>
          </a:p>
        </p:txBody>
      </p:sp>
      <p:sp>
        <p:nvSpPr>
          <p:cNvPr id="52" name="Rectangle 51"/>
          <p:cNvSpPr/>
          <p:nvPr/>
        </p:nvSpPr>
        <p:spPr bwMode="auto">
          <a:xfrm>
            <a:off x="7554319" y="5250207"/>
            <a:ext cx="914400" cy="228600"/>
          </a:xfrm>
          <a:prstGeom prst="rect">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4</a:t>
            </a:r>
          </a:p>
        </p:txBody>
      </p:sp>
      <p:sp>
        <p:nvSpPr>
          <p:cNvPr id="53" name="TextBox 52"/>
          <p:cNvSpPr txBox="1"/>
          <p:nvPr/>
        </p:nvSpPr>
        <p:spPr>
          <a:xfrm>
            <a:off x="696457" y="4114800"/>
            <a:ext cx="3350020" cy="307777"/>
          </a:xfrm>
          <a:prstGeom prst="rect">
            <a:avLst/>
          </a:prstGeom>
          <a:noFill/>
        </p:spPr>
        <p:txBody>
          <a:bodyPr wrap="none" rtlCol="0">
            <a:spAutoFit/>
          </a:bodyPr>
          <a:lstStyle/>
          <a:p>
            <a:r>
              <a:rPr lang="en-US" sz="1400" b="1" dirty="0" smtClean="0"/>
              <a:t>3) UL MU PPDU | SIFS | DL SU response</a:t>
            </a:r>
            <a:endParaRPr lang="en-US" sz="1400" b="1" dirty="0"/>
          </a:p>
        </p:txBody>
      </p:sp>
      <p:sp>
        <p:nvSpPr>
          <p:cNvPr id="54" name="TextBox 53"/>
          <p:cNvSpPr txBox="1"/>
          <p:nvPr/>
        </p:nvSpPr>
        <p:spPr>
          <a:xfrm>
            <a:off x="4708659" y="4083697"/>
            <a:ext cx="3420552" cy="307777"/>
          </a:xfrm>
          <a:prstGeom prst="rect">
            <a:avLst/>
          </a:prstGeom>
          <a:noFill/>
        </p:spPr>
        <p:txBody>
          <a:bodyPr wrap="none" rtlCol="0">
            <a:spAutoFit/>
          </a:bodyPr>
          <a:lstStyle/>
          <a:p>
            <a:r>
              <a:rPr lang="en-US" sz="1400" b="1" dirty="0" smtClean="0"/>
              <a:t>4) UL MU PPDU | SIFS | DL MU response</a:t>
            </a:r>
            <a:endParaRPr lang="en-US" sz="1400" b="1" dirty="0"/>
          </a:p>
        </p:txBody>
      </p:sp>
      <p:sp>
        <p:nvSpPr>
          <p:cNvPr id="55" name="Rectangle 54"/>
          <p:cNvSpPr/>
          <p:nvPr/>
        </p:nvSpPr>
        <p:spPr bwMode="auto">
          <a:xfrm rot="5400000">
            <a:off x="573133" y="4884918"/>
            <a:ext cx="914608" cy="273703"/>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Trigger</a:t>
            </a:r>
            <a:endParaRPr kumimoji="0" lang="en-US" sz="1200" b="0" i="0" u="none" strike="noStrike" cap="none" normalizeH="0" baseline="0" dirty="0" smtClean="0">
              <a:ln>
                <a:noFill/>
              </a:ln>
              <a:solidFill>
                <a:schemeClr val="tx1"/>
              </a:solidFill>
              <a:effectLst/>
              <a:latin typeface="+mj-lt"/>
            </a:endParaRPr>
          </a:p>
        </p:txBody>
      </p:sp>
      <p:sp>
        <p:nvSpPr>
          <p:cNvPr id="56" name="TextBox 55"/>
          <p:cNvSpPr txBox="1"/>
          <p:nvPr/>
        </p:nvSpPr>
        <p:spPr>
          <a:xfrm>
            <a:off x="1147759" y="5464622"/>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57" name="Straight Arrow Connector 56"/>
          <p:cNvCxnSpPr/>
          <p:nvPr/>
        </p:nvCxnSpPr>
        <p:spPr bwMode="auto">
          <a:xfrm flipV="1">
            <a:off x="1176654" y="5488361"/>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58" name="Rectangle 57"/>
          <p:cNvSpPr/>
          <p:nvPr/>
        </p:nvSpPr>
        <p:spPr bwMode="auto">
          <a:xfrm rot="5400000">
            <a:off x="4759652" y="4895107"/>
            <a:ext cx="914608" cy="273703"/>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tx1"/>
                </a:solidFill>
                <a:latin typeface="+mj-lt"/>
              </a:rPr>
              <a:t>Trigger</a:t>
            </a:r>
            <a:endParaRPr kumimoji="0" lang="en-US" sz="1200" b="0" i="0" u="none" strike="noStrike" cap="none" normalizeH="0" baseline="0" dirty="0" smtClean="0">
              <a:ln>
                <a:noFill/>
              </a:ln>
              <a:solidFill>
                <a:schemeClr val="tx1"/>
              </a:solidFill>
              <a:effectLst/>
              <a:latin typeface="+mj-lt"/>
            </a:endParaRPr>
          </a:p>
        </p:txBody>
      </p:sp>
      <p:sp>
        <p:nvSpPr>
          <p:cNvPr id="59" name="TextBox 58"/>
          <p:cNvSpPr txBox="1"/>
          <p:nvPr/>
        </p:nvSpPr>
        <p:spPr>
          <a:xfrm>
            <a:off x="5322139" y="5457900"/>
            <a:ext cx="490840" cy="276999"/>
          </a:xfrm>
          <a:prstGeom prst="rect">
            <a:avLst/>
          </a:prstGeom>
          <a:noFill/>
        </p:spPr>
        <p:txBody>
          <a:bodyPr wrap="none" rtlCol="0">
            <a:spAutoFit/>
          </a:bodyPr>
          <a:lstStyle/>
          <a:p>
            <a:r>
              <a:rPr lang="en-US" sz="1200" dirty="0" smtClean="0">
                <a:latin typeface="+mj-lt"/>
              </a:rPr>
              <a:t>SIFS</a:t>
            </a:r>
            <a:endParaRPr lang="en-US" sz="1200" dirty="0">
              <a:latin typeface="+mj-lt"/>
            </a:endParaRPr>
          </a:p>
        </p:txBody>
      </p:sp>
      <p:cxnSp>
        <p:nvCxnSpPr>
          <p:cNvPr id="60" name="Straight Arrow Connector 59"/>
          <p:cNvCxnSpPr/>
          <p:nvPr/>
        </p:nvCxnSpPr>
        <p:spPr bwMode="auto">
          <a:xfrm flipV="1">
            <a:off x="5349909" y="5490163"/>
            <a:ext cx="417486" cy="1802"/>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61" name="Rectangle 60"/>
          <p:cNvSpPr/>
          <p:nvPr/>
        </p:nvSpPr>
        <p:spPr bwMode="auto">
          <a:xfrm rot="5400000">
            <a:off x="3059054" y="4924655"/>
            <a:ext cx="879704"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1</a:t>
            </a:r>
          </a:p>
        </p:txBody>
      </p:sp>
      <p:sp>
        <p:nvSpPr>
          <p:cNvPr id="62" name="Rectangle 61"/>
          <p:cNvSpPr/>
          <p:nvPr/>
        </p:nvSpPr>
        <p:spPr bwMode="auto">
          <a:xfrm rot="5400000">
            <a:off x="3293176" y="4927203"/>
            <a:ext cx="884799"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2</a:t>
            </a:r>
          </a:p>
        </p:txBody>
      </p:sp>
      <p:sp>
        <p:nvSpPr>
          <p:cNvPr id="63" name="Rectangle 62"/>
          <p:cNvSpPr/>
          <p:nvPr/>
        </p:nvSpPr>
        <p:spPr bwMode="auto">
          <a:xfrm rot="5400000">
            <a:off x="3522519" y="4923479"/>
            <a:ext cx="877352" cy="228600"/>
          </a:xfrm>
          <a:prstGeom prst="rect">
            <a:avLst/>
          </a:prstGeom>
          <a:no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en-US" sz="1200" dirty="0">
                <a:solidFill>
                  <a:schemeClr val="tx1"/>
                </a:solidFill>
                <a:latin typeface="+mj-lt"/>
              </a:rPr>
              <a:t>STA 3</a:t>
            </a:r>
          </a:p>
        </p:txBody>
      </p:sp>
      <p:sp>
        <p:nvSpPr>
          <p:cNvPr id="64" name="Rectangle 63"/>
          <p:cNvSpPr/>
          <p:nvPr/>
        </p:nvSpPr>
        <p:spPr bwMode="auto">
          <a:xfrm rot="5400000">
            <a:off x="3750954" y="4922335"/>
            <a:ext cx="875058" cy="228600"/>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rPr>
              <a:t>STA 4</a:t>
            </a:r>
          </a:p>
        </p:txBody>
      </p:sp>
      <p:cxnSp>
        <p:nvCxnSpPr>
          <p:cNvPr id="65" name="Straight Arrow Connector 64"/>
          <p:cNvCxnSpPr>
            <a:endCxn id="67" idx="0"/>
          </p:cNvCxnSpPr>
          <p:nvPr/>
        </p:nvCxnSpPr>
        <p:spPr bwMode="auto">
          <a:xfrm flipH="1">
            <a:off x="633084" y="2291519"/>
            <a:ext cx="532420" cy="2989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6" name="TextBox 65"/>
          <p:cNvSpPr txBox="1"/>
          <p:nvPr/>
        </p:nvSpPr>
        <p:spPr>
          <a:xfrm>
            <a:off x="703137" y="2064803"/>
            <a:ext cx="793807" cy="276999"/>
          </a:xfrm>
          <a:prstGeom prst="rect">
            <a:avLst/>
          </a:prstGeom>
          <a:noFill/>
        </p:spPr>
        <p:txBody>
          <a:bodyPr wrap="none" rtlCol="0">
            <a:spAutoFit/>
          </a:bodyPr>
          <a:lstStyle/>
          <a:p>
            <a:r>
              <a:rPr lang="en-US" sz="1200" dirty="0" smtClean="0">
                <a:latin typeface="+mj-lt"/>
              </a:rPr>
              <a:t>originator</a:t>
            </a:r>
            <a:endParaRPr lang="en-US" sz="1200" dirty="0">
              <a:latin typeface="+mj-lt"/>
            </a:endParaRPr>
          </a:p>
        </p:txBody>
      </p:sp>
      <p:sp>
        <p:nvSpPr>
          <p:cNvPr id="67" name="TextBox 66"/>
          <p:cNvSpPr txBox="1"/>
          <p:nvPr/>
        </p:nvSpPr>
        <p:spPr>
          <a:xfrm>
            <a:off x="442968" y="2590497"/>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68" name="TextBox 67"/>
          <p:cNvSpPr txBox="1"/>
          <p:nvPr/>
        </p:nvSpPr>
        <p:spPr>
          <a:xfrm>
            <a:off x="409686" y="2919548"/>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cxnSp>
        <p:nvCxnSpPr>
          <p:cNvPr id="69" name="Straight Arrow Connector 68"/>
          <p:cNvCxnSpPr>
            <a:stCxn id="70" idx="2"/>
            <a:endCxn id="71" idx="0"/>
          </p:cNvCxnSpPr>
          <p:nvPr/>
        </p:nvCxnSpPr>
        <p:spPr bwMode="auto">
          <a:xfrm>
            <a:off x="4905779" y="2258200"/>
            <a:ext cx="3884" cy="2979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0" name="TextBox 69"/>
          <p:cNvSpPr txBox="1"/>
          <p:nvPr/>
        </p:nvSpPr>
        <p:spPr>
          <a:xfrm>
            <a:off x="4508875" y="1981201"/>
            <a:ext cx="793807" cy="276999"/>
          </a:xfrm>
          <a:prstGeom prst="rect">
            <a:avLst/>
          </a:prstGeom>
          <a:noFill/>
        </p:spPr>
        <p:txBody>
          <a:bodyPr wrap="none" rtlCol="0">
            <a:spAutoFit/>
          </a:bodyPr>
          <a:lstStyle/>
          <a:p>
            <a:r>
              <a:rPr lang="en-US" sz="1200" dirty="0" smtClean="0">
                <a:latin typeface="+mj-lt"/>
              </a:rPr>
              <a:t>originator</a:t>
            </a:r>
            <a:endParaRPr lang="en-US" sz="1200" dirty="0">
              <a:latin typeface="+mj-lt"/>
            </a:endParaRPr>
          </a:p>
        </p:txBody>
      </p:sp>
      <p:sp>
        <p:nvSpPr>
          <p:cNvPr id="71" name="TextBox 70"/>
          <p:cNvSpPr txBox="1"/>
          <p:nvPr/>
        </p:nvSpPr>
        <p:spPr>
          <a:xfrm>
            <a:off x="4719547" y="2556102"/>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72" name="TextBox 71"/>
          <p:cNvSpPr txBox="1"/>
          <p:nvPr/>
        </p:nvSpPr>
        <p:spPr>
          <a:xfrm>
            <a:off x="690896" y="3342397"/>
            <a:ext cx="888385" cy="276999"/>
          </a:xfrm>
          <a:prstGeom prst="rect">
            <a:avLst/>
          </a:prstGeom>
          <a:noFill/>
        </p:spPr>
        <p:txBody>
          <a:bodyPr wrap="none" rtlCol="0">
            <a:spAutoFit/>
          </a:bodyPr>
          <a:lstStyle/>
          <a:p>
            <a:r>
              <a:rPr lang="en-US" sz="1200" dirty="0">
                <a:latin typeface="+mj-lt"/>
              </a:rPr>
              <a:t>r</a:t>
            </a:r>
            <a:r>
              <a:rPr lang="en-US" sz="1200" dirty="0" smtClean="0">
                <a:latin typeface="+mj-lt"/>
              </a:rPr>
              <a:t>ecipient(s)</a:t>
            </a:r>
            <a:endParaRPr lang="en-US" sz="1200" dirty="0">
              <a:latin typeface="+mj-lt"/>
            </a:endParaRPr>
          </a:p>
        </p:txBody>
      </p:sp>
      <p:cxnSp>
        <p:nvCxnSpPr>
          <p:cNvPr id="73" name="Straight Arrow Connector 72"/>
          <p:cNvCxnSpPr>
            <a:stCxn id="72" idx="0"/>
            <a:endCxn id="68" idx="2"/>
          </p:cNvCxnSpPr>
          <p:nvPr/>
        </p:nvCxnSpPr>
        <p:spPr bwMode="auto">
          <a:xfrm flipH="1" flipV="1">
            <a:off x="670591" y="3196547"/>
            <a:ext cx="464498"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TextBox 73"/>
          <p:cNvSpPr txBox="1"/>
          <p:nvPr/>
        </p:nvSpPr>
        <p:spPr>
          <a:xfrm>
            <a:off x="4755174" y="2914841"/>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75" name="TextBox 74"/>
          <p:cNvSpPr txBox="1"/>
          <p:nvPr/>
        </p:nvSpPr>
        <p:spPr>
          <a:xfrm>
            <a:off x="5036384" y="3337690"/>
            <a:ext cx="888385" cy="276999"/>
          </a:xfrm>
          <a:prstGeom prst="rect">
            <a:avLst/>
          </a:prstGeom>
          <a:noFill/>
        </p:spPr>
        <p:txBody>
          <a:bodyPr wrap="none" rtlCol="0">
            <a:spAutoFit/>
          </a:bodyPr>
          <a:lstStyle/>
          <a:p>
            <a:r>
              <a:rPr lang="en-US" sz="1200" dirty="0">
                <a:latin typeface="+mj-lt"/>
              </a:rPr>
              <a:t>r</a:t>
            </a:r>
            <a:r>
              <a:rPr lang="en-US" sz="1200" dirty="0" smtClean="0">
                <a:latin typeface="+mj-lt"/>
              </a:rPr>
              <a:t>ecipient(s)</a:t>
            </a:r>
            <a:endParaRPr lang="en-US" sz="1200" dirty="0">
              <a:latin typeface="+mj-lt"/>
            </a:endParaRPr>
          </a:p>
        </p:txBody>
      </p:sp>
      <p:cxnSp>
        <p:nvCxnSpPr>
          <p:cNvPr id="76" name="Straight Arrow Connector 75"/>
          <p:cNvCxnSpPr>
            <a:stCxn id="75" idx="0"/>
            <a:endCxn id="74" idx="2"/>
          </p:cNvCxnSpPr>
          <p:nvPr/>
        </p:nvCxnSpPr>
        <p:spPr bwMode="auto">
          <a:xfrm flipH="1" flipV="1">
            <a:off x="5016079" y="3191840"/>
            <a:ext cx="464498"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7" name="Straight Arrow Connector 76"/>
          <p:cNvCxnSpPr/>
          <p:nvPr/>
        </p:nvCxnSpPr>
        <p:spPr bwMode="auto">
          <a:xfrm>
            <a:off x="457416" y="4908447"/>
            <a:ext cx="0" cy="279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8" name="TextBox 77"/>
          <p:cNvSpPr txBox="1"/>
          <p:nvPr/>
        </p:nvSpPr>
        <p:spPr>
          <a:xfrm>
            <a:off x="515228" y="5939405"/>
            <a:ext cx="1015021" cy="276999"/>
          </a:xfrm>
          <a:prstGeom prst="rect">
            <a:avLst/>
          </a:prstGeom>
          <a:noFill/>
        </p:spPr>
        <p:txBody>
          <a:bodyPr wrap="none" rtlCol="0">
            <a:spAutoFit/>
          </a:bodyPr>
          <a:lstStyle/>
          <a:p>
            <a:r>
              <a:rPr lang="en-US" sz="1200" dirty="0" smtClean="0">
                <a:latin typeface="+mj-lt"/>
              </a:rPr>
              <a:t>originators(s)</a:t>
            </a:r>
            <a:endParaRPr lang="en-US" sz="1200" dirty="0">
              <a:latin typeface="+mj-lt"/>
            </a:endParaRPr>
          </a:p>
        </p:txBody>
      </p:sp>
      <p:cxnSp>
        <p:nvCxnSpPr>
          <p:cNvPr id="79" name="Straight Arrow Connector 78"/>
          <p:cNvCxnSpPr>
            <a:stCxn id="78" idx="0"/>
          </p:cNvCxnSpPr>
          <p:nvPr/>
        </p:nvCxnSpPr>
        <p:spPr bwMode="auto">
          <a:xfrm flipH="1" flipV="1">
            <a:off x="494925" y="5793555"/>
            <a:ext cx="527814"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0" name="Straight Arrow Connector 79"/>
          <p:cNvCxnSpPr>
            <a:stCxn id="81" idx="2"/>
            <a:endCxn id="82" idx="0"/>
          </p:cNvCxnSpPr>
          <p:nvPr/>
        </p:nvCxnSpPr>
        <p:spPr bwMode="auto">
          <a:xfrm>
            <a:off x="4761715" y="4898779"/>
            <a:ext cx="0" cy="2790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p:cNvSpPr txBox="1"/>
          <p:nvPr/>
        </p:nvSpPr>
        <p:spPr>
          <a:xfrm>
            <a:off x="4398474" y="4621780"/>
            <a:ext cx="726481" cy="276999"/>
          </a:xfrm>
          <a:prstGeom prst="rect">
            <a:avLst/>
          </a:prstGeom>
          <a:noFill/>
        </p:spPr>
        <p:txBody>
          <a:bodyPr wrap="none" rtlCol="0">
            <a:spAutoFit/>
          </a:bodyPr>
          <a:lstStyle/>
          <a:p>
            <a:r>
              <a:rPr lang="en-US" sz="1200" dirty="0" smtClean="0">
                <a:latin typeface="+mj-lt"/>
              </a:rPr>
              <a:t>recipient</a:t>
            </a:r>
            <a:endParaRPr lang="en-US" sz="1200" dirty="0">
              <a:latin typeface="+mj-lt"/>
            </a:endParaRPr>
          </a:p>
        </p:txBody>
      </p:sp>
      <p:sp>
        <p:nvSpPr>
          <p:cNvPr id="82" name="TextBox 81"/>
          <p:cNvSpPr txBox="1"/>
          <p:nvPr/>
        </p:nvSpPr>
        <p:spPr>
          <a:xfrm>
            <a:off x="4571599" y="5177837"/>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83" name="TextBox 82"/>
          <p:cNvSpPr txBox="1"/>
          <p:nvPr/>
        </p:nvSpPr>
        <p:spPr>
          <a:xfrm>
            <a:off x="4538317" y="5506888"/>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84" name="TextBox 83"/>
          <p:cNvSpPr txBox="1"/>
          <p:nvPr/>
        </p:nvSpPr>
        <p:spPr>
          <a:xfrm>
            <a:off x="4819527" y="5929737"/>
            <a:ext cx="1015021" cy="276999"/>
          </a:xfrm>
          <a:prstGeom prst="rect">
            <a:avLst/>
          </a:prstGeom>
          <a:noFill/>
        </p:spPr>
        <p:txBody>
          <a:bodyPr wrap="none" rtlCol="0">
            <a:spAutoFit/>
          </a:bodyPr>
          <a:lstStyle/>
          <a:p>
            <a:r>
              <a:rPr lang="en-US" sz="1200" dirty="0" smtClean="0">
                <a:latin typeface="+mj-lt"/>
              </a:rPr>
              <a:t>originators(s)</a:t>
            </a:r>
            <a:endParaRPr lang="en-US" sz="1200" dirty="0">
              <a:latin typeface="+mj-lt"/>
            </a:endParaRPr>
          </a:p>
        </p:txBody>
      </p:sp>
      <p:cxnSp>
        <p:nvCxnSpPr>
          <p:cNvPr id="85" name="Straight Arrow Connector 84"/>
          <p:cNvCxnSpPr>
            <a:stCxn id="84" idx="0"/>
            <a:endCxn id="83" idx="2"/>
          </p:cNvCxnSpPr>
          <p:nvPr/>
        </p:nvCxnSpPr>
        <p:spPr bwMode="auto">
          <a:xfrm flipH="1" flipV="1">
            <a:off x="4799222" y="5783887"/>
            <a:ext cx="527816" cy="145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6" name="TextBox 85"/>
          <p:cNvSpPr txBox="1"/>
          <p:nvPr/>
        </p:nvSpPr>
        <p:spPr>
          <a:xfrm>
            <a:off x="283703" y="5220334"/>
            <a:ext cx="380232" cy="276999"/>
          </a:xfrm>
          <a:prstGeom prst="rect">
            <a:avLst/>
          </a:prstGeom>
          <a:noFill/>
        </p:spPr>
        <p:txBody>
          <a:bodyPr wrap="none" rtlCol="0">
            <a:spAutoFit/>
          </a:bodyPr>
          <a:lstStyle/>
          <a:p>
            <a:r>
              <a:rPr lang="en-US" sz="1200" dirty="0" smtClean="0">
                <a:latin typeface="+mj-lt"/>
              </a:rPr>
              <a:t>AP</a:t>
            </a:r>
            <a:endParaRPr lang="en-US" sz="1200" dirty="0">
              <a:latin typeface="+mj-lt"/>
            </a:endParaRPr>
          </a:p>
        </p:txBody>
      </p:sp>
      <p:sp>
        <p:nvSpPr>
          <p:cNvPr id="87" name="TextBox 86"/>
          <p:cNvSpPr txBox="1"/>
          <p:nvPr/>
        </p:nvSpPr>
        <p:spPr>
          <a:xfrm>
            <a:off x="250421" y="5549385"/>
            <a:ext cx="521810" cy="276999"/>
          </a:xfrm>
          <a:prstGeom prst="rect">
            <a:avLst/>
          </a:prstGeom>
          <a:noFill/>
        </p:spPr>
        <p:txBody>
          <a:bodyPr wrap="none" rtlCol="0">
            <a:spAutoFit/>
          </a:bodyPr>
          <a:lstStyle/>
          <a:p>
            <a:r>
              <a:rPr lang="en-US" sz="1200" dirty="0" smtClean="0">
                <a:latin typeface="+mj-lt"/>
              </a:rPr>
              <a:t>STAs</a:t>
            </a:r>
            <a:endParaRPr lang="en-US" sz="1200" dirty="0">
              <a:latin typeface="+mj-lt"/>
            </a:endParaRPr>
          </a:p>
        </p:txBody>
      </p:sp>
      <p:sp>
        <p:nvSpPr>
          <p:cNvPr id="90" name="TextBox 89"/>
          <p:cNvSpPr txBox="1"/>
          <p:nvPr/>
        </p:nvSpPr>
        <p:spPr>
          <a:xfrm>
            <a:off x="94175" y="4631448"/>
            <a:ext cx="726481" cy="276999"/>
          </a:xfrm>
          <a:prstGeom prst="rect">
            <a:avLst/>
          </a:prstGeom>
          <a:noFill/>
        </p:spPr>
        <p:txBody>
          <a:bodyPr wrap="none" rtlCol="0">
            <a:spAutoFit/>
          </a:bodyPr>
          <a:lstStyle/>
          <a:p>
            <a:r>
              <a:rPr lang="en-US" sz="1200" dirty="0" smtClean="0">
                <a:latin typeface="+mj-lt"/>
              </a:rPr>
              <a:t>recipient</a:t>
            </a:r>
            <a:endParaRPr lang="en-US" sz="1200" dirty="0">
              <a:latin typeface="+mj-lt"/>
            </a:endParaRPr>
          </a:p>
        </p:txBody>
      </p:sp>
    </p:spTree>
    <p:extLst>
      <p:ext uri="{BB962C8B-B14F-4D97-AF65-F5344CB8AC3E}">
        <p14:creationId xmlns:p14="http://schemas.microsoft.com/office/powerpoint/2010/main" val="605430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DL MU PPDU | SIFS | UL SU response</a:t>
            </a:r>
          </a:p>
        </p:txBody>
      </p:sp>
      <p:sp>
        <p:nvSpPr>
          <p:cNvPr id="3" name="Content Placeholder 2"/>
          <p:cNvSpPr>
            <a:spLocks noGrp="1"/>
          </p:cNvSpPr>
          <p:nvPr>
            <p:ph idx="1"/>
          </p:nvPr>
        </p:nvSpPr>
        <p:spPr>
          <a:xfrm>
            <a:off x="685800" y="4312692"/>
            <a:ext cx="7772400" cy="2054653"/>
          </a:xfrm>
        </p:spPr>
        <p:txBody>
          <a:bodyPr/>
          <a:lstStyle/>
          <a:p>
            <a:r>
              <a:rPr lang="en-US" sz="1600" dirty="0"/>
              <a:t>Further considerations for the soliciting DL MU PPDU:</a:t>
            </a:r>
          </a:p>
          <a:p>
            <a:pPr lvl="2"/>
            <a:r>
              <a:rPr lang="en-US" sz="1200" dirty="0"/>
              <a:t>Only one of the recipients can have the Ack Policy setting to Normal Ack* within the DL MU PPDU</a:t>
            </a:r>
            <a:endParaRPr lang="en-US" sz="1000" dirty="0"/>
          </a:p>
          <a:p>
            <a:pPr lvl="1"/>
            <a:r>
              <a:rPr lang="en-US" sz="1400" dirty="0"/>
              <a:t>The A-MPDU under these conditions** cannot contain an Action Ack frame</a:t>
            </a:r>
          </a:p>
          <a:p>
            <a:pPr lvl="2"/>
            <a:r>
              <a:rPr lang="en-US" sz="1200" dirty="0"/>
              <a:t>Action Ack frames do not have an Ack Policy field to differentiate between SU and MU </a:t>
            </a:r>
          </a:p>
          <a:p>
            <a:pPr lvl="3"/>
            <a:r>
              <a:rPr lang="en-US" sz="1100" dirty="0"/>
              <a:t>As such we can enable one way (preferred UL MU since most common case for DL MU responses)</a:t>
            </a:r>
          </a:p>
          <a:p>
            <a:pPr lvl="1"/>
            <a:r>
              <a:rPr lang="en-US" sz="1400" dirty="0"/>
              <a:t>DL MU PPDU contains neither Trigger frames nor UL MU Response scheduling</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54092312"/>
              </p:ext>
            </p:extLst>
          </p:nvPr>
        </p:nvGraphicFramePr>
        <p:xfrm>
          <a:off x="838200" y="1524000"/>
          <a:ext cx="7505900" cy="2504440"/>
        </p:xfrm>
        <a:graphic>
          <a:graphicData uri="http://schemas.openxmlformats.org/drawingml/2006/table">
            <a:tbl>
              <a:tblPr firstRow="1" bandRow="1">
                <a:tableStyleId>{5C22544A-7EE6-4342-B048-85BDC9FD1C3A}</a:tableStyleId>
              </a:tblPr>
              <a:tblGrid>
                <a:gridCol w="1218429"/>
                <a:gridCol w="1583958"/>
                <a:gridCol w="1049655"/>
                <a:gridCol w="1236980"/>
                <a:gridCol w="2416878"/>
              </a:tblGrid>
              <a:tr h="370840">
                <a:tc>
                  <a:txBody>
                    <a:bodyPr/>
                    <a:lstStyle/>
                    <a:p>
                      <a:r>
                        <a:rPr lang="en-US" sz="1100" dirty="0" smtClean="0"/>
                        <a:t># of originators generating the DL MU</a:t>
                      </a:r>
                      <a:r>
                        <a:rPr lang="en-US" sz="1100" baseline="0" dirty="0" smtClean="0"/>
                        <a:t> PPDU</a:t>
                      </a:r>
                      <a:endParaRPr lang="en-US" sz="1100" dirty="0"/>
                    </a:p>
                  </a:txBody>
                  <a:tcPr/>
                </a:tc>
                <a:tc>
                  <a:txBody>
                    <a:bodyPr/>
                    <a:lstStyle/>
                    <a:p>
                      <a:r>
                        <a:rPr lang="en-US" sz="1100" dirty="0" smtClean="0"/>
                        <a:t>Content</a:t>
                      </a:r>
                      <a:r>
                        <a:rPr lang="en-US" sz="1100" baseline="0" dirty="0" smtClean="0"/>
                        <a:t> of the A-MPDU(s) carried in the DL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endParaRPr lang="en-US" sz="1100" dirty="0"/>
                    </a:p>
                  </a:txBody>
                  <a:tcPr/>
                </a:tc>
                <a:tc>
                  <a:txBody>
                    <a:bodyPr/>
                    <a:lstStyle/>
                    <a:p>
                      <a:r>
                        <a:rPr lang="en-US" sz="1100" dirty="0" smtClean="0"/>
                        <a:t>UL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 </a:t>
                      </a:r>
                      <a:r>
                        <a:rPr lang="en-US" sz="1100" b="1" dirty="0" smtClean="0">
                          <a:solidFill>
                            <a:srgbClr val="FF0000"/>
                          </a:solidFill>
                        </a:rPr>
                        <a:t>(AP)</a:t>
                      </a:r>
                      <a:endParaRPr lang="en-US" sz="1100" b="1" dirty="0">
                        <a:solidFill>
                          <a:srgbClr val="FF0000"/>
                        </a:solidFill>
                      </a:endParaRPr>
                    </a:p>
                  </a:txBody>
                  <a:tcPr/>
                </a:tc>
                <a:tc>
                  <a:txBody>
                    <a:bodyPr/>
                    <a:lstStyle/>
                    <a:p>
                      <a:r>
                        <a:rPr lang="en-US" sz="1100" baseline="0" dirty="0" smtClean="0"/>
                        <a:t>(A-) MPDU</a:t>
                      </a:r>
                      <a:endParaRPr lang="en-US" sz="1100" dirty="0"/>
                    </a:p>
                  </a:txBody>
                  <a:tcPr/>
                </a:tc>
                <a:tc>
                  <a:txBody>
                    <a:bodyPr/>
                    <a:lstStyle/>
                    <a:p>
                      <a:r>
                        <a:rPr lang="en-US" sz="1100" dirty="0" smtClean="0"/>
                        <a:t>No</a:t>
                      </a:r>
                      <a:r>
                        <a:rPr lang="en-US" sz="1100" baseline="0" dirty="0" smtClean="0"/>
                        <a:t> Ack or</a:t>
                      </a:r>
                    </a:p>
                    <a:p>
                      <a:r>
                        <a:rPr lang="en-US" sz="1100" baseline="0" dirty="0" smtClean="0"/>
                        <a:t>BlockAck</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dirty="0" smtClean="0"/>
                        <a:t>Normal</a:t>
                      </a:r>
                      <a:r>
                        <a:rPr lang="en-US" sz="1100" baseline="0" dirty="0" smtClean="0"/>
                        <a:t> Ack*</a:t>
                      </a:r>
                      <a:endParaRPr lang="en-US" sz="1100" dirty="0"/>
                    </a:p>
                  </a:txBody>
                  <a:tcPr/>
                </a:tc>
                <a:tc>
                  <a:txBody>
                    <a:bodyPr/>
                    <a:lstStyle/>
                    <a:p>
                      <a:r>
                        <a:rPr lang="en-US" sz="1100" dirty="0" smtClean="0"/>
                        <a:t>Ack frame</a:t>
                      </a:r>
                      <a:endParaRPr lang="en-US" sz="1100" dirty="0"/>
                    </a:p>
                  </a:txBody>
                  <a:tcPr/>
                </a:tc>
                <a:tc>
                  <a:txBody>
                    <a:bodyPr/>
                    <a:lstStyle/>
                    <a:p>
                      <a:r>
                        <a:rPr lang="en-US" sz="1100" dirty="0" smtClean="0"/>
                        <a:t>SU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A-MPDU</a:t>
                      </a:r>
                      <a:endParaRPr lang="en-US" sz="1100" dirty="0"/>
                    </a:p>
                  </a:txBody>
                  <a:tcPr/>
                </a:tc>
                <a:tc>
                  <a:txBody>
                    <a:bodyPr/>
                    <a:lstStyle/>
                    <a:p>
                      <a:r>
                        <a:rPr lang="en-US" sz="1100" dirty="0" smtClean="0"/>
                        <a:t>Implicit</a:t>
                      </a:r>
                      <a:r>
                        <a:rPr lang="en-US" sz="1100" baseline="0" dirty="0" smtClean="0"/>
                        <a:t> BAR*</a:t>
                      </a:r>
                      <a:endParaRPr lang="en-US" sz="1100" dirty="0"/>
                    </a:p>
                  </a:txBody>
                  <a:tcPr/>
                </a:tc>
                <a:tc>
                  <a:txBody>
                    <a:bodyPr/>
                    <a:lstStyle/>
                    <a:p>
                      <a:r>
                        <a:rPr lang="en-US" sz="1100" dirty="0" smtClean="0"/>
                        <a:t>C-BA</a:t>
                      </a:r>
                      <a:r>
                        <a:rPr lang="en-US" sz="1100" baseline="0" dirty="0" smtClean="0"/>
                        <a:t> frame</a:t>
                      </a:r>
                      <a:endParaRPr lang="en-US" sz="1100" dirty="0"/>
                    </a:p>
                  </a:txBody>
                  <a:tcPr/>
                </a:tc>
                <a:tc>
                  <a:txBody>
                    <a:bodyPr/>
                    <a:lstStyle/>
                    <a:p>
                      <a:r>
                        <a:rPr lang="en-US" sz="1100" dirty="0" smtClean="0"/>
                        <a:t>SU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a:t>
                      </a:r>
                      <a:endParaRPr lang="en-US" sz="1100" dirty="0"/>
                    </a:p>
                  </a:txBody>
                  <a:tcPr/>
                </a:tc>
                <a:tc>
                  <a:txBody>
                    <a:bodyPr/>
                    <a:lstStyle/>
                    <a:p>
                      <a:r>
                        <a:rPr lang="en-US" sz="1100" dirty="0" smtClean="0"/>
                        <a:t>M-BA frame</a:t>
                      </a:r>
                      <a:endParaRPr lang="en-US" sz="1100" dirty="0"/>
                    </a:p>
                  </a:txBody>
                  <a:tcPr/>
                </a:tc>
                <a:tc>
                  <a:txBody>
                    <a:bodyPr/>
                    <a:lstStyle/>
                    <a:p>
                      <a:r>
                        <a:rPr lang="en-US" sz="1100" dirty="0" smtClean="0"/>
                        <a:t>SU</a:t>
                      </a:r>
                      <a:endParaRPr lang="en-US" sz="1100" dirty="0"/>
                    </a:p>
                  </a:txBody>
                  <a:tcPr/>
                </a:tc>
              </a:tr>
              <a:tr h="370840">
                <a:tc gridSpan="5">
                  <a:txBody>
                    <a:bodyPr/>
                    <a:lstStyle/>
                    <a:p>
                      <a:r>
                        <a:rPr lang="en-US" sz="1100" dirty="0" smtClean="0"/>
                        <a:t>*Normal</a:t>
                      </a:r>
                      <a:r>
                        <a:rPr lang="en-US" sz="1100" baseline="0" dirty="0" smtClean="0"/>
                        <a:t> Ack and Implicit BAR are represented by the same value of the Ack Policy.</a:t>
                      </a:r>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2218046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 DL MU PPDU | SIFS | UL  MU response</a:t>
            </a:r>
            <a:endParaRPr lang="en-US" dirty="0"/>
          </a:p>
        </p:txBody>
      </p:sp>
      <p:sp>
        <p:nvSpPr>
          <p:cNvPr id="3" name="Content Placeholder 2"/>
          <p:cNvSpPr>
            <a:spLocks noGrp="1"/>
          </p:cNvSpPr>
          <p:nvPr>
            <p:ph idx="1"/>
          </p:nvPr>
        </p:nvSpPr>
        <p:spPr>
          <a:xfrm>
            <a:off x="685800" y="4251959"/>
            <a:ext cx="7772400" cy="2223453"/>
          </a:xfrm>
        </p:spPr>
        <p:txBody>
          <a:bodyPr/>
          <a:lstStyle/>
          <a:p>
            <a:r>
              <a:rPr lang="en-US" sz="1600" dirty="0" smtClean="0"/>
              <a:t>Further considerations for the soliciting DL MU PPDU:</a:t>
            </a:r>
          </a:p>
          <a:p>
            <a:pPr lvl="1"/>
            <a:r>
              <a:rPr lang="en-US" sz="1400" dirty="0" smtClean="0"/>
              <a:t>An A-MPDU under these conditions*** may contain an Action Ack frame</a:t>
            </a:r>
          </a:p>
          <a:p>
            <a:pPr lvl="2"/>
            <a:r>
              <a:rPr lang="en-US" sz="1200" dirty="0" smtClean="0"/>
              <a:t>Action Ack frames do not have an Ack Policy field to differentiate between SU and MU (preferred)</a:t>
            </a:r>
          </a:p>
          <a:p>
            <a:pPr lvl="3"/>
            <a:r>
              <a:rPr lang="en-US" sz="1100" dirty="0" smtClean="0"/>
              <a:t>I.e., by default the response to DL Multi-TID A-MPDU frames containing this MPDU is in MU mode</a:t>
            </a:r>
          </a:p>
          <a:p>
            <a:pPr lvl="1"/>
            <a:r>
              <a:rPr lang="en-US" sz="1400" dirty="0" smtClean="0"/>
              <a:t>The # of TIDs carried in multi-TID A-MPDU cannot exceed the # of TIDs specified by RX [4]</a:t>
            </a:r>
            <a:endParaRPr lang="en-US" sz="1000" dirty="0" smtClean="0"/>
          </a:p>
          <a:p>
            <a:r>
              <a:rPr lang="en-US" sz="1600" dirty="0" smtClean="0"/>
              <a:t>Recipient can only respond to the DL MU PPDU if its allocated RU contained:</a:t>
            </a:r>
          </a:p>
          <a:p>
            <a:pPr lvl="1"/>
            <a:r>
              <a:rPr lang="en-US" sz="1400" dirty="0" smtClean="0"/>
              <a:t>Either one/more Trigger frames or one/more HE variant HT Control fields with UL MU Response Scheduling but not both</a:t>
            </a:r>
          </a:p>
          <a:p>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18</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70265442"/>
              </p:ext>
            </p:extLst>
          </p:nvPr>
        </p:nvGraphicFramePr>
        <p:xfrm>
          <a:off x="584200" y="1524000"/>
          <a:ext cx="8225263" cy="2727960"/>
        </p:xfrm>
        <a:graphic>
          <a:graphicData uri="http://schemas.openxmlformats.org/drawingml/2006/table">
            <a:tbl>
              <a:tblPr firstRow="1" bandRow="1">
                <a:tableStyleId>{5C22544A-7EE6-4342-B048-85BDC9FD1C3A}</a:tableStyleId>
              </a:tblPr>
              <a:tblGrid>
                <a:gridCol w="1244384"/>
                <a:gridCol w="1835655"/>
                <a:gridCol w="1658931"/>
                <a:gridCol w="1263330"/>
                <a:gridCol w="2222963"/>
              </a:tblGrid>
              <a:tr h="370840">
                <a:tc>
                  <a:txBody>
                    <a:bodyPr/>
                    <a:lstStyle/>
                    <a:p>
                      <a:r>
                        <a:rPr lang="en-US" sz="1100" dirty="0" smtClean="0"/>
                        <a:t># of originators generating the DL MU </a:t>
                      </a:r>
                      <a:r>
                        <a:rPr lang="en-US" sz="1100" baseline="0" dirty="0" smtClean="0"/>
                        <a:t>PPDU</a:t>
                      </a:r>
                      <a:endParaRPr lang="en-US" sz="1100" dirty="0"/>
                    </a:p>
                  </a:txBody>
                  <a:tcPr/>
                </a:tc>
                <a:tc>
                  <a:txBody>
                    <a:bodyPr/>
                    <a:lstStyle/>
                    <a:p>
                      <a:r>
                        <a:rPr lang="en-US" sz="1100" dirty="0" smtClean="0"/>
                        <a:t>Content</a:t>
                      </a:r>
                      <a:r>
                        <a:rPr lang="en-US" sz="1100" baseline="0" dirty="0" smtClean="0"/>
                        <a:t> of an (A-) MPDU </a:t>
                      </a:r>
                    </a:p>
                    <a:p>
                      <a:r>
                        <a:rPr lang="en-US" sz="1100" baseline="0" dirty="0" smtClean="0"/>
                        <a:t>carried in the DL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 [# recipients]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each recipient</a:t>
                      </a:r>
                      <a:endParaRPr lang="en-US" sz="1100" dirty="0"/>
                    </a:p>
                  </a:txBody>
                  <a:tcPr/>
                </a:tc>
                <a:tc>
                  <a:txBody>
                    <a:bodyPr/>
                    <a:lstStyle/>
                    <a:p>
                      <a:r>
                        <a:rPr lang="en-US" sz="1100" dirty="0" smtClean="0"/>
                        <a:t>UL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a:t>
                      </a:r>
                      <a:r>
                        <a:rPr lang="en-US" sz="1100" baseline="0" dirty="0" smtClean="0"/>
                        <a:t> </a:t>
                      </a:r>
                      <a:r>
                        <a:rPr lang="en-US" sz="1100" baseline="0" dirty="0" smtClean="0">
                          <a:solidFill>
                            <a:srgbClr val="FF0000"/>
                          </a:solidFill>
                        </a:rPr>
                        <a:t>(AP)</a:t>
                      </a:r>
                      <a:endParaRPr lang="en-US" sz="1100" dirty="0">
                        <a:solidFill>
                          <a:srgbClr val="FF0000"/>
                        </a:solidFill>
                      </a:endParaRPr>
                    </a:p>
                  </a:txBody>
                  <a:tcPr/>
                </a:tc>
                <a:tc>
                  <a:txBody>
                    <a:bodyPr/>
                    <a:lstStyle/>
                    <a:p>
                      <a:r>
                        <a:rPr lang="en-US" sz="1100" baseline="0" dirty="0" smtClean="0"/>
                        <a:t>(A-) MPDU</a:t>
                      </a:r>
                      <a:endParaRPr lang="en-US" sz="1100" dirty="0"/>
                    </a:p>
                  </a:txBody>
                  <a:tcPr/>
                </a:tc>
                <a:tc>
                  <a:txBody>
                    <a:bodyPr/>
                    <a:lstStyle/>
                    <a:p>
                      <a:r>
                        <a:rPr lang="en-US" sz="1100" dirty="0" smtClean="0"/>
                        <a:t>No</a:t>
                      </a:r>
                      <a:r>
                        <a:rPr lang="en-US" sz="1100" baseline="0" dirty="0" smtClean="0"/>
                        <a:t> Ack or</a:t>
                      </a:r>
                    </a:p>
                    <a:p>
                      <a:r>
                        <a:rPr lang="en-US" sz="1100" baseline="0" dirty="0" smtClean="0"/>
                        <a:t>BlockAck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MU Ack** [&gt;0]</a:t>
                      </a:r>
                      <a:endParaRPr lang="en-US" sz="1100" dirty="0"/>
                    </a:p>
                  </a:txBody>
                  <a:tcPr/>
                </a:tc>
                <a:tc>
                  <a:txBody>
                    <a:bodyPr/>
                    <a:lstStyle/>
                    <a:p>
                      <a:r>
                        <a:rPr lang="en-US" sz="1100" dirty="0" smtClean="0"/>
                        <a:t>Ack frame</a:t>
                      </a:r>
                      <a:endParaRPr lang="en-US" sz="1100" dirty="0"/>
                    </a:p>
                  </a:txBody>
                  <a:tcPr/>
                </a:tc>
                <a:tc>
                  <a:txBody>
                    <a:bodyPr/>
                    <a:lstStyle/>
                    <a:p>
                      <a:r>
                        <a:rPr lang="en-US" sz="1100" dirty="0" smtClean="0"/>
                        <a:t>UL MU</a:t>
                      </a:r>
                      <a:r>
                        <a:rPr lang="en-US" sz="1100" baseline="0" dirty="0" smtClean="0"/>
                        <a:t> PPDU*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MU Ack [&gt;0]</a:t>
                      </a:r>
                      <a:endParaRPr lang="en-US" sz="1100" dirty="0"/>
                    </a:p>
                  </a:txBody>
                  <a:tcPr/>
                </a:tc>
                <a:tc>
                  <a:txBody>
                    <a:bodyPr/>
                    <a:lstStyle/>
                    <a:p>
                      <a:r>
                        <a:rPr lang="en-US" sz="1100" dirty="0" smtClean="0"/>
                        <a:t>C-BA</a:t>
                      </a:r>
                      <a:r>
                        <a:rPr lang="en-US" sz="1100" baseline="0" dirty="0" smtClean="0"/>
                        <a:t> frame</a:t>
                      </a:r>
                      <a:endParaRPr lang="en-US" sz="1100" dirty="0"/>
                    </a:p>
                  </a:txBody>
                  <a:tcPr/>
                </a:tc>
                <a:tc>
                  <a:txBody>
                    <a:bodyPr/>
                    <a:lstStyle/>
                    <a:p>
                      <a:r>
                        <a:rPr lang="en-US" sz="1100" baseline="0" dirty="0" smtClean="0"/>
                        <a:t>UL MU PPDU*</a:t>
                      </a:r>
                      <a:endParaRPr lang="en-US" sz="1100" dirty="0"/>
                    </a:p>
                  </a:txBody>
                  <a:tcPr/>
                </a:tc>
              </a:tr>
              <a:tr h="370840">
                <a:tc>
                  <a:txBody>
                    <a:bodyPr/>
                    <a:lstStyle/>
                    <a:p>
                      <a:r>
                        <a:rPr lang="en-US" sz="1100" dirty="0" smtClean="0"/>
                        <a:t>ONE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MU Ack [&gt;0]</a:t>
                      </a:r>
                      <a:endParaRPr lang="en-US" sz="1100" dirty="0"/>
                    </a:p>
                  </a:txBody>
                  <a:tcPr/>
                </a:tc>
                <a:tc>
                  <a:txBody>
                    <a:bodyPr/>
                    <a:lstStyle/>
                    <a:p>
                      <a:r>
                        <a:rPr lang="en-US" sz="1100" dirty="0" smtClean="0"/>
                        <a:t>M-BA frame</a:t>
                      </a:r>
                      <a:endParaRPr lang="en-US" sz="1100" dirty="0"/>
                    </a:p>
                  </a:txBody>
                  <a:tcPr/>
                </a:tc>
                <a:tc>
                  <a:txBody>
                    <a:bodyPr/>
                    <a:lstStyle/>
                    <a:p>
                      <a:r>
                        <a:rPr lang="en-US" sz="1100" baseline="0" dirty="0" smtClean="0"/>
                        <a:t>UL MU PPDU*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from</a:t>
                      </a:r>
                      <a:r>
                        <a:rPr lang="en-US" sz="1100" baseline="0" dirty="0" smtClean="0"/>
                        <a:t> AP </a:t>
                      </a:r>
                      <a:r>
                        <a:rPr lang="en-US" sz="1100" dirty="0" smtClean="0"/>
                        <a:t>to an UL MU PPDU if Trigger info in DL MU</a:t>
                      </a:r>
                      <a:r>
                        <a:rPr lang="en-US" sz="1100" baseline="0" dirty="0" smtClean="0"/>
                        <a:t> PPDU was not Basic or was UL MU Response Sched.</a:t>
                      </a:r>
                    </a:p>
                    <a:p>
                      <a:pPr marL="0" indent="0">
                        <a:buFont typeface="Arial" panose="020B0604020202020204" pitchFamily="34" charset="0"/>
                        <a:buNone/>
                      </a:pPr>
                      <a:r>
                        <a:rPr lang="en-US" sz="1100" dirty="0" smtClean="0"/>
                        <a:t>*STAs can solicit a response</a:t>
                      </a:r>
                      <a:r>
                        <a:rPr lang="en-US" sz="1100" baseline="0" dirty="0" smtClean="0"/>
                        <a:t> from the AP to the UL MU PPDU if the Trigger carried in the DL MU PPDU was a Basic Trigger.</a:t>
                      </a:r>
                    </a:p>
                    <a:p>
                      <a:pPr marL="0" indent="0">
                        <a:buFont typeface="Arial" panose="020B0604020202020204" pitchFamily="34" charset="0"/>
                        <a:buNone/>
                      </a:pPr>
                      <a:r>
                        <a:rPr lang="en-US" sz="1100" dirty="0" smtClean="0"/>
                        <a:t>**MU Ack</a:t>
                      </a:r>
                      <a:r>
                        <a:rPr lang="en-US" sz="1100" baseline="0" dirty="0" smtClean="0"/>
                        <a:t> is signaled by a value of PSMP Ack value of the Ack Policy.</a:t>
                      </a:r>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4068745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UL MU PPDU | SIFS | DL SU response</a:t>
            </a:r>
            <a:endParaRPr lang="en-US" dirty="0"/>
          </a:p>
        </p:txBody>
      </p:sp>
      <p:sp>
        <p:nvSpPr>
          <p:cNvPr id="3" name="Content Placeholder 2"/>
          <p:cNvSpPr>
            <a:spLocks noGrp="1"/>
          </p:cNvSpPr>
          <p:nvPr>
            <p:ph idx="1"/>
          </p:nvPr>
        </p:nvSpPr>
        <p:spPr>
          <a:xfrm>
            <a:off x="685800" y="4326673"/>
            <a:ext cx="7772400" cy="2148740"/>
          </a:xfrm>
        </p:spPr>
        <p:txBody>
          <a:bodyPr/>
          <a:lstStyle/>
          <a:p>
            <a:r>
              <a:rPr lang="en-US" sz="1800" dirty="0" smtClean="0"/>
              <a:t>Further considerations for the soliciting UL MU PPDU:</a:t>
            </a:r>
          </a:p>
          <a:p>
            <a:pPr lvl="1"/>
            <a:r>
              <a:rPr lang="en-US" sz="1600" dirty="0" smtClean="0"/>
              <a:t>An A-MPDU under these conditions*** may contain an Action Ack frame</a:t>
            </a:r>
          </a:p>
          <a:p>
            <a:pPr lvl="2"/>
            <a:r>
              <a:rPr lang="en-US" sz="1400" dirty="0" smtClean="0"/>
              <a:t>By default the response to Multi-TID A-MPDU frames containing this MPDU is an M-BA</a:t>
            </a:r>
          </a:p>
          <a:p>
            <a:pPr lvl="1"/>
            <a:r>
              <a:rPr lang="en-US" sz="1600" dirty="0" smtClean="0"/>
              <a:t>The # of TIDs carried in multi-TID A-MPDU cannot exceed the number of TIDs specified by the recipient [4]</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19</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98125350"/>
              </p:ext>
            </p:extLst>
          </p:nvPr>
        </p:nvGraphicFramePr>
        <p:xfrm>
          <a:off x="711201" y="1524000"/>
          <a:ext cx="8131810" cy="2560320"/>
        </p:xfrm>
        <a:graphic>
          <a:graphicData uri="http://schemas.openxmlformats.org/drawingml/2006/table">
            <a:tbl>
              <a:tblPr firstRow="1" bandRow="1">
                <a:tableStyleId>{5C22544A-7EE6-4342-B048-85BDC9FD1C3A}</a:tableStyleId>
              </a:tblPr>
              <a:tblGrid>
                <a:gridCol w="1142999"/>
                <a:gridCol w="1602105"/>
                <a:gridCol w="1295400"/>
                <a:gridCol w="2590800"/>
                <a:gridCol w="1500506"/>
              </a:tblGrid>
              <a:tr h="370840">
                <a:tc>
                  <a:txBody>
                    <a:bodyPr/>
                    <a:lstStyle/>
                    <a:p>
                      <a:r>
                        <a:rPr lang="en-US" sz="1100" dirty="0" smtClean="0"/>
                        <a:t># of originators </a:t>
                      </a:r>
                    </a:p>
                    <a:p>
                      <a:r>
                        <a:rPr lang="en-US" sz="1100" dirty="0" smtClean="0"/>
                        <a:t>generating the </a:t>
                      </a:r>
                    </a:p>
                    <a:p>
                      <a:r>
                        <a:rPr lang="en-US" sz="1100" dirty="0" smtClean="0"/>
                        <a:t>UL</a:t>
                      </a:r>
                      <a:r>
                        <a:rPr lang="en-US" sz="1100" baseline="0" dirty="0" smtClean="0"/>
                        <a:t> MU</a:t>
                      </a:r>
                      <a:r>
                        <a:rPr lang="en-US" sz="1100" dirty="0" smtClean="0"/>
                        <a:t> </a:t>
                      </a:r>
                      <a:r>
                        <a:rPr lang="en-US" sz="1100" baseline="0" dirty="0" smtClean="0"/>
                        <a:t>PPDU</a:t>
                      </a:r>
                      <a:endParaRPr lang="en-US" sz="1100" dirty="0"/>
                    </a:p>
                  </a:txBody>
                  <a:tcPr/>
                </a:tc>
                <a:tc>
                  <a:txBody>
                    <a:bodyPr/>
                    <a:lstStyle/>
                    <a:p>
                      <a:r>
                        <a:rPr lang="en-US" sz="1100" dirty="0" smtClean="0"/>
                        <a:t>Content</a:t>
                      </a:r>
                      <a:r>
                        <a:rPr lang="en-US" sz="1100" baseline="0" dirty="0" smtClean="0"/>
                        <a:t> of the </a:t>
                      </a:r>
                    </a:p>
                    <a:p>
                      <a:r>
                        <a:rPr lang="en-US" sz="1100" baseline="0" dirty="0" smtClean="0"/>
                        <a:t>A-MPDU(s)  carried</a:t>
                      </a:r>
                    </a:p>
                    <a:p>
                      <a:r>
                        <a:rPr lang="en-US" sz="1100" baseline="0" dirty="0" smtClean="0"/>
                        <a:t>in the UL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p>
                    <a:p>
                      <a:r>
                        <a:rPr lang="en-US" sz="1100" baseline="0" dirty="0" smtClean="0"/>
                        <a:t>[# originators]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r>
                        <a:rPr lang="en-US" sz="1100" baseline="0" dirty="0" smtClean="0"/>
                        <a:t> (AP)</a:t>
                      </a:r>
                      <a:endParaRPr lang="en-US" sz="1100" dirty="0"/>
                    </a:p>
                  </a:txBody>
                  <a:tcPr/>
                </a:tc>
                <a:tc>
                  <a:txBody>
                    <a:bodyPr/>
                    <a:lstStyle/>
                    <a:p>
                      <a:r>
                        <a:rPr lang="en-US" sz="1100" dirty="0" smtClean="0"/>
                        <a:t>DL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ONE/MORE</a:t>
                      </a:r>
                    </a:p>
                    <a:p>
                      <a:r>
                        <a:rPr lang="en-US" sz="1100" dirty="0" smtClean="0"/>
                        <a:t>(</a:t>
                      </a:r>
                      <a:r>
                        <a:rPr lang="en-US" sz="1100" dirty="0" smtClean="0">
                          <a:solidFill>
                            <a:srgbClr val="FF0000"/>
                          </a:solidFill>
                        </a:rPr>
                        <a:t>non-AP STAs</a:t>
                      </a:r>
                      <a:r>
                        <a:rPr lang="en-US" sz="1100" dirty="0" smtClean="0"/>
                        <a:t>)</a:t>
                      </a:r>
                      <a:endParaRPr lang="en-US" sz="1100" dirty="0"/>
                    </a:p>
                  </a:txBody>
                  <a:tcPr/>
                </a:tc>
                <a:tc>
                  <a:txBody>
                    <a:bodyPr/>
                    <a:lstStyle/>
                    <a:p>
                      <a:r>
                        <a:rPr lang="en-US" sz="1100" baseline="0" dirty="0" smtClean="0"/>
                        <a:t>(A-)MPDU</a:t>
                      </a:r>
                      <a:endParaRPr lang="en-US" sz="1100" dirty="0"/>
                    </a:p>
                  </a:txBody>
                  <a:tcPr/>
                </a:tc>
                <a:tc>
                  <a:txBody>
                    <a:bodyPr/>
                    <a:lstStyle/>
                    <a:p>
                      <a:r>
                        <a:rPr lang="en-US" sz="1100" dirty="0" smtClean="0"/>
                        <a:t>No</a:t>
                      </a:r>
                      <a:r>
                        <a:rPr lang="en-US" sz="1100" baseline="0" dirty="0" smtClean="0"/>
                        <a:t> 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Normal Ack [&gt; 0]</a:t>
                      </a:r>
                      <a:endParaRPr lang="en-US" sz="1100" dirty="0"/>
                    </a:p>
                  </a:txBody>
                  <a:tcPr/>
                </a:tc>
                <a:tc>
                  <a:txBody>
                    <a:bodyPr/>
                    <a:lstStyle/>
                    <a:p>
                      <a:r>
                        <a:rPr lang="en-US" sz="1100" dirty="0" smtClean="0">
                          <a:solidFill>
                            <a:schemeClr val="tx1"/>
                          </a:solidFill>
                        </a:rPr>
                        <a:t>Ack [if 1 orig.]</a:t>
                      </a:r>
                      <a:r>
                        <a:rPr lang="en-US" sz="1100" baseline="0" dirty="0" smtClean="0">
                          <a:solidFill>
                            <a:schemeClr val="tx1"/>
                          </a:solidFill>
                        </a:rPr>
                        <a:t> or </a:t>
                      </a:r>
                      <a:r>
                        <a:rPr lang="en-US" sz="1100" dirty="0" smtClean="0">
                          <a:solidFill>
                            <a:schemeClr val="tx1"/>
                          </a:solidFill>
                        </a:rPr>
                        <a:t>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SU**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Implicit BAR [&gt;0]</a:t>
                      </a:r>
                      <a:endParaRPr lang="en-US" sz="1100" dirty="0"/>
                    </a:p>
                  </a:txBody>
                  <a:tcPr/>
                </a:tc>
                <a:tc>
                  <a:txBody>
                    <a:bodyPr/>
                    <a:lstStyle/>
                    <a:p>
                      <a:r>
                        <a:rPr lang="en-US" sz="1100" dirty="0" smtClean="0">
                          <a:solidFill>
                            <a:schemeClr val="tx1"/>
                          </a:solidFill>
                        </a:rPr>
                        <a:t>C-BA [if 1 orig.] or 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SU**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 [&gt;0]</a:t>
                      </a:r>
                      <a:endParaRPr lang="en-US" sz="1100" dirty="0"/>
                    </a:p>
                  </a:txBody>
                  <a:tcPr/>
                </a:tc>
                <a:tc>
                  <a:txBody>
                    <a:bodyPr/>
                    <a:lstStyle/>
                    <a:p>
                      <a:r>
                        <a:rPr lang="en-US" sz="1100" dirty="0" smtClean="0">
                          <a:solidFill>
                            <a:schemeClr val="tx1"/>
                          </a:solidFill>
                        </a:rPr>
                        <a:t>M-BA frame [if &gt; 0 orig.]</a:t>
                      </a:r>
                      <a:endParaRPr lang="en-US" sz="1100" dirty="0">
                        <a:solidFill>
                          <a:schemeClr val="tx1"/>
                        </a:solidFill>
                      </a:endParaRPr>
                    </a:p>
                  </a:txBody>
                  <a:tcPr/>
                </a:tc>
                <a:tc>
                  <a:txBody>
                    <a:bodyPr/>
                    <a:lstStyle/>
                    <a:p>
                      <a:r>
                        <a:rPr lang="en-US" sz="1100" dirty="0" smtClean="0"/>
                        <a:t>SU**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to UL MU</a:t>
                      </a:r>
                      <a:r>
                        <a:rPr lang="en-US" sz="1100" baseline="0" dirty="0" smtClean="0"/>
                        <a:t> </a:t>
                      </a:r>
                      <a:r>
                        <a:rPr lang="en-US" sz="1100" dirty="0" smtClean="0"/>
                        <a:t>PPDU if Trigger </a:t>
                      </a:r>
                      <a:r>
                        <a:rPr lang="en-US" sz="1100" baseline="0" dirty="0" smtClean="0"/>
                        <a:t>soliciting this UL MU PPDU was not Basic or was UL MU Response Sched. field.</a:t>
                      </a:r>
                    </a:p>
                    <a:p>
                      <a:pPr marL="0" indent="0">
                        <a:buFont typeface="Arial" panose="020B0604020202020204" pitchFamily="34" charset="0"/>
                        <a:buNone/>
                      </a:pPr>
                      <a:r>
                        <a:rPr lang="en-US" sz="1100" dirty="0" smtClean="0"/>
                        <a:t>**STAs can solicit a response</a:t>
                      </a:r>
                      <a:r>
                        <a:rPr lang="en-US" sz="1100" baseline="0" dirty="0" smtClean="0"/>
                        <a:t> to the UL MU PPDU if the Trigger that solicited this UL MU PPDU was a Basic Trigger.</a:t>
                      </a:r>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155290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2</a:t>
            </a:fld>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3008721331"/>
              </p:ext>
            </p:extLst>
          </p:nvPr>
        </p:nvGraphicFramePr>
        <p:xfrm>
          <a:off x="731687" y="1185495"/>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Arial"/>
                        </a:rPr>
                        <a:t> </a:t>
                      </a:r>
                      <a:endParaRPr lang="en-US" sz="11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90832754"/>
              </p:ext>
            </p:extLst>
          </p:nvPr>
        </p:nvGraphicFramePr>
        <p:xfrm>
          <a:off x="733275" y="3628052"/>
          <a:ext cx="7786257" cy="2661948"/>
        </p:xfrm>
        <a:graphic>
          <a:graphicData uri="http://schemas.openxmlformats.org/drawingml/2006/table">
            <a:tbl>
              <a:tblPr firstRow="1" bandRow="1">
                <a:tableStyleId>{F5AB1C69-6EDB-4FF4-983F-18BD219EF322}</a:tableStyleId>
              </a:tblPr>
              <a:tblGrid>
                <a:gridCol w="1552725"/>
                <a:gridCol w="1226634"/>
                <a:gridCol w="1739590"/>
                <a:gridCol w="1371600"/>
                <a:gridCol w="1895708"/>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1937715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UL MU PPDU | SIFS | DL MU response</a:t>
            </a:r>
          </a:p>
        </p:txBody>
      </p:sp>
      <p:sp>
        <p:nvSpPr>
          <p:cNvPr id="3" name="Content Placeholder 2"/>
          <p:cNvSpPr>
            <a:spLocks noGrp="1"/>
          </p:cNvSpPr>
          <p:nvPr>
            <p:ph idx="1"/>
          </p:nvPr>
        </p:nvSpPr>
        <p:spPr>
          <a:xfrm>
            <a:off x="685800" y="4482789"/>
            <a:ext cx="7772400" cy="1706137"/>
          </a:xfrm>
        </p:spPr>
        <p:txBody>
          <a:bodyPr/>
          <a:lstStyle/>
          <a:p>
            <a:r>
              <a:rPr lang="en-US" sz="1800" dirty="0"/>
              <a:t>Further considerations for the soliciting UL MU PPDU:</a:t>
            </a:r>
          </a:p>
          <a:p>
            <a:pPr lvl="1"/>
            <a:r>
              <a:rPr lang="en-US" sz="1600" dirty="0"/>
              <a:t>An A-MPDU under these conditions*** may contain an Action Ack frame</a:t>
            </a:r>
          </a:p>
          <a:p>
            <a:pPr lvl="2"/>
            <a:r>
              <a:rPr lang="en-US" sz="1400" dirty="0"/>
              <a:t>By default the response to Multi-TID A-MPDU frames containing this MPDU is an M-BA</a:t>
            </a:r>
          </a:p>
          <a:p>
            <a:pPr lvl="1"/>
            <a:r>
              <a:rPr lang="en-US" sz="1600" dirty="0"/>
              <a:t>The # of TIDs carried in multi-TID A-MPDU cannot exceed the number of TIDs specified by the recipient [4]</a:t>
            </a:r>
          </a:p>
          <a:p>
            <a:endParaRPr lang="en-US" sz="2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236354631"/>
              </p:ext>
            </p:extLst>
          </p:nvPr>
        </p:nvGraphicFramePr>
        <p:xfrm>
          <a:off x="584201" y="1524000"/>
          <a:ext cx="8258716" cy="2560320"/>
        </p:xfrm>
        <a:graphic>
          <a:graphicData uri="http://schemas.openxmlformats.org/drawingml/2006/table">
            <a:tbl>
              <a:tblPr firstRow="1" bandRow="1">
                <a:tableStyleId>{5C22544A-7EE6-4342-B048-85BDC9FD1C3A}</a:tableStyleId>
              </a:tblPr>
              <a:tblGrid>
                <a:gridCol w="1212435"/>
                <a:gridCol w="1697412"/>
                <a:gridCol w="1332333"/>
                <a:gridCol w="2424874"/>
                <a:gridCol w="1591662"/>
              </a:tblGrid>
              <a:tr h="370840">
                <a:tc>
                  <a:txBody>
                    <a:bodyPr/>
                    <a:lstStyle/>
                    <a:p>
                      <a:r>
                        <a:rPr lang="en-US" sz="1100" dirty="0" smtClean="0"/>
                        <a:t># of originators </a:t>
                      </a:r>
                    </a:p>
                    <a:p>
                      <a:r>
                        <a:rPr lang="en-US" sz="1100" dirty="0" smtClean="0"/>
                        <a:t>generating the </a:t>
                      </a:r>
                    </a:p>
                    <a:p>
                      <a:r>
                        <a:rPr lang="en-US" sz="1100" dirty="0" smtClean="0"/>
                        <a:t>UL</a:t>
                      </a:r>
                      <a:r>
                        <a:rPr lang="en-US" sz="1100" baseline="0" dirty="0" smtClean="0"/>
                        <a:t> MU</a:t>
                      </a:r>
                      <a:r>
                        <a:rPr lang="en-US" sz="1100" dirty="0" smtClean="0"/>
                        <a:t> </a:t>
                      </a:r>
                      <a:r>
                        <a:rPr lang="en-US" sz="1100" baseline="0" dirty="0" smtClean="0"/>
                        <a:t>PPDU</a:t>
                      </a:r>
                      <a:endParaRPr lang="en-US" sz="1100" dirty="0"/>
                    </a:p>
                  </a:txBody>
                  <a:tcPr/>
                </a:tc>
                <a:tc>
                  <a:txBody>
                    <a:bodyPr/>
                    <a:lstStyle/>
                    <a:p>
                      <a:r>
                        <a:rPr lang="en-US" sz="1100" dirty="0" smtClean="0"/>
                        <a:t>Content</a:t>
                      </a:r>
                      <a:r>
                        <a:rPr lang="en-US" sz="1100" baseline="0" dirty="0" smtClean="0"/>
                        <a:t> of the A-MPDU(s) carried in the UL MU PPDU</a:t>
                      </a:r>
                      <a:endParaRPr lang="en-US" sz="1100" dirty="0"/>
                    </a:p>
                  </a:txBody>
                  <a:tcPr/>
                </a:tc>
                <a:tc>
                  <a:txBody>
                    <a:bodyPr/>
                    <a:lstStyle/>
                    <a:p>
                      <a:r>
                        <a:rPr lang="en-US" sz="1100" dirty="0" smtClean="0"/>
                        <a:t>Ack Polic</a:t>
                      </a:r>
                      <a:r>
                        <a:rPr lang="en-US" sz="1100" baseline="0" dirty="0" smtClean="0"/>
                        <a:t>y</a:t>
                      </a:r>
                    </a:p>
                    <a:p>
                      <a:r>
                        <a:rPr lang="en-US" sz="1100" baseline="0" dirty="0" smtClean="0"/>
                        <a:t> setting</a:t>
                      </a:r>
                    </a:p>
                    <a:p>
                      <a:r>
                        <a:rPr lang="en-US" sz="1100" baseline="0" dirty="0" smtClean="0"/>
                        <a:t>[# originators]</a:t>
                      </a:r>
                      <a:endParaRPr lang="en-US" sz="1100" dirty="0"/>
                    </a:p>
                  </a:txBody>
                  <a:tcPr/>
                </a:tc>
                <a:tc>
                  <a:txBody>
                    <a:bodyPr/>
                    <a:lstStyle/>
                    <a:p>
                      <a:r>
                        <a:rPr lang="en-US" sz="1100" dirty="0" smtClean="0"/>
                        <a:t>Control response</a:t>
                      </a:r>
                    </a:p>
                    <a:p>
                      <a:r>
                        <a:rPr lang="en-US" sz="1100" dirty="0" smtClean="0"/>
                        <a:t>frame generated</a:t>
                      </a:r>
                    </a:p>
                    <a:p>
                      <a:r>
                        <a:rPr lang="en-US" sz="1100" dirty="0" smtClean="0"/>
                        <a:t>by the recipient</a:t>
                      </a:r>
                      <a:r>
                        <a:rPr lang="en-US" sz="1100" baseline="0" dirty="0" smtClean="0"/>
                        <a:t> (AP)</a:t>
                      </a:r>
                      <a:endParaRPr lang="en-US" sz="1100" dirty="0"/>
                    </a:p>
                  </a:txBody>
                  <a:tcPr/>
                </a:tc>
                <a:tc>
                  <a:txBody>
                    <a:bodyPr/>
                    <a:lstStyle/>
                    <a:p>
                      <a:r>
                        <a:rPr lang="en-US" sz="1100" dirty="0" smtClean="0"/>
                        <a:t>DL PPDU response</a:t>
                      </a:r>
                      <a:r>
                        <a:rPr lang="en-US" sz="1100" baseline="0" dirty="0" smtClean="0"/>
                        <a:t> </a:t>
                      </a:r>
                      <a:r>
                        <a:rPr lang="en-US" sz="1100" dirty="0" smtClean="0"/>
                        <a:t>format</a:t>
                      </a:r>
                      <a:endParaRPr lang="en-US" sz="1100" dirty="0"/>
                    </a:p>
                  </a:txBody>
                  <a:tcPr/>
                </a:tc>
              </a:tr>
              <a:tr h="370840">
                <a:tc>
                  <a:txBody>
                    <a:bodyPr/>
                    <a:lstStyle/>
                    <a:p>
                      <a:r>
                        <a:rPr lang="en-US" sz="1100" dirty="0" smtClean="0"/>
                        <a:t>ONE/MORE</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a:t>
                      </a:r>
                      <a:r>
                        <a:rPr lang="en-US" sz="1100" dirty="0" smtClean="0">
                          <a:solidFill>
                            <a:srgbClr val="FF0000"/>
                          </a:solidFill>
                        </a:rPr>
                        <a:t>non-AP STAs</a:t>
                      </a:r>
                      <a:r>
                        <a:rPr lang="en-US" sz="1100" dirty="0" smtClean="0"/>
                        <a:t>)</a:t>
                      </a:r>
                    </a:p>
                  </a:txBody>
                  <a:tcPr/>
                </a:tc>
                <a:tc>
                  <a:txBody>
                    <a:bodyPr/>
                    <a:lstStyle/>
                    <a:p>
                      <a:r>
                        <a:rPr lang="en-US" sz="1100" baseline="0" dirty="0" smtClean="0"/>
                        <a:t>(A-)MPDU</a:t>
                      </a:r>
                      <a:endParaRPr lang="en-US" sz="1100" dirty="0"/>
                    </a:p>
                  </a:txBody>
                  <a:tcPr/>
                </a:tc>
                <a:tc>
                  <a:txBody>
                    <a:bodyPr/>
                    <a:lstStyle/>
                    <a:p>
                      <a:r>
                        <a:rPr lang="en-US" sz="1100" dirty="0" smtClean="0"/>
                        <a:t>No</a:t>
                      </a:r>
                      <a:r>
                        <a:rPr lang="en-US" sz="1100" baseline="0" dirty="0" smtClean="0"/>
                        <a:t> Ack [ALL]</a:t>
                      </a:r>
                      <a:endParaRPr lang="en-US" sz="1100" dirty="0"/>
                    </a:p>
                  </a:txBody>
                  <a:tcPr/>
                </a:tc>
                <a:tc>
                  <a:txBody>
                    <a:bodyPr/>
                    <a:lstStyle/>
                    <a:p>
                      <a:r>
                        <a:rPr lang="en-US" sz="1100" dirty="0" smtClean="0"/>
                        <a:t>No Response</a:t>
                      </a:r>
                      <a:endParaRPr lang="en-US" sz="1100" dirty="0"/>
                    </a:p>
                  </a:txBody>
                  <a:tcPr/>
                </a:tc>
                <a:tc>
                  <a:txBody>
                    <a:bodyPr/>
                    <a:lstStyle/>
                    <a:p>
                      <a:r>
                        <a:rPr lang="en-US" sz="1100" dirty="0" smtClean="0"/>
                        <a:t>N/A*</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VHT Singl</a:t>
                      </a:r>
                      <a:r>
                        <a:rPr lang="en-US" sz="1100" baseline="0" dirty="0" smtClean="0"/>
                        <a:t>e MPDU</a:t>
                      </a:r>
                      <a:endParaRPr lang="en-US" sz="1100" dirty="0"/>
                    </a:p>
                  </a:txBody>
                  <a:tcPr/>
                </a:tc>
                <a:tc>
                  <a:txBody>
                    <a:bodyPr/>
                    <a:lstStyle/>
                    <a:p>
                      <a:r>
                        <a:rPr lang="en-US" sz="1100" baseline="0" dirty="0" smtClean="0"/>
                        <a:t>Normal Ack [&gt; 0]</a:t>
                      </a:r>
                      <a:endParaRPr lang="en-US" sz="1100" dirty="0"/>
                    </a:p>
                  </a:txBody>
                  <a:tcPr/>
                </a:tc>
                <a:tc>
                  <a:txBody>
                    <a:bodyPr/>
                    <a:lstStyle/>
                    <a:p>
                      <a:r>
                        <a:rPr lang="en-US" sz="1100" dirty="0" smtClean="0">
                          <a:solidFill>
                            <a:schemeClr val="tx1"/>
                          </a:solidFill>
                        </a:rPr>
                        <a:t>Ack [if 1 orig.]</a:t>
                      </a:r>
                      <a:r>
                        <a:rPr lang="en-US" sz="1100" baseline="0" dirty="0" smtClean="0">
                          <a:solidFill>
                            <a:schemeClr val="tx1"/>
                          </a:solidFill>
                        </a:rPr>
                        <a:t> </a:t>
                      </a:r>
                      <a:r>
                        <a:rPr lang="en-US" sz="1100" dirty="0" smtClean="0">
                          <a:solidFill>
                            <a:schemeClr val="tx1"/>
                          </a:solidFill>
                        </a:rPr>
                        <a:t>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dirty="0" smtClean="0"/>
                        <a:t>MU**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A-MPDU</a:t>
                      </a:r>
                      <a:endParaRPr lang="en-US" sz="1100" dirty="0"/>
                    </a:p>
                  </a:txBody>
                  <a:tcPr/>
                </a:tc>
                <a:tc>
                  <a:txBody>
                    <a:bodyPr/>
                    <a:lstStyle/>
                    <a:p>
                      <a:r>
                        <a:rPr lang="en-US" sz="1100" baseline="0" dirty="0" smtClean="0"/>
                        <a:t>Implicit BAR [&gt;0]</a:t>
                      </a:r>
                      <a:endParaRPr lang="en-US" sz="1100" dirty="0"/>
                    </a:p>
                  </a:txBody>
                  <a:tcPr/>
                </a:tc>
                <a:tc>
                  <a:txBody>
                    <a:bodyPr/>
                    <a:lstStyle/>
                    <a:p>
                      <a:r>
                        <a:rPr lang="en-US" sz="1100" dirty="0" smtClean="0">
                          <a:solidFill>
                            <a:schemeClr val="tx1"/>
                          </a:solidFill>
                        </a:rPr>
                        <a:t>C-BA [if 1 orig.] M-BA</a:t>
                      </a:r>
                      <a:r>
                        <a:rPr lang="en-US" sz="1100" baseline="0" dirty="0" smtClean="0">
                          <a:solidFill>
                            <a:schemeClr val="tx1"/>
                          </a:solidFill>
                        </a:rPr>
                        <a:t> [if &gt;1 orig.]</a:t>
                      </a:r>
                      <a:endParaRPr lang="en-US" sz="1100" dirty="0">
                        <a:solidFill>
                          <a:schemeClr val="tx1"/>
                        </a:solidFill>
                      </a:endParaRPr>
                    </a:p>
                  </a:txBody>
                  <a:tcPr/>
                </a:tc>
                <a:tc>
                  <a:txBody>
                    <a:bodyPr/>
                    <a:lstStyle/>
                    <a:p>
                      <a:r>
                        <a:rPr lang="en-US" sz="1100" baseline="0" dirty="0" smtClean="0"/>
                        <a:t>MU**</a:t>
                      </a:r>
                      <a:endParaRPr lang="en-US" sz="1100" dirty="0"/>
                    </a:p>
                  </a:txBody>
                  <a:tcPr/>
                </a:tc>
              </a:tr>
              <a:tr h="370840">
                <a:tc>
                  <a:txBody>
                    <a:bodyPr/>
                    <a:lstStyle/>
                    <a:p>
                      <a:r>
                        <a:rPr lang="en-US" sz="1100" dirty="0" smtClean="0"/>
                        <a:t>ONE/MORE</a:t>
                      </a:r>
                      <a:endParaRPr lang="en-US" sz="1100" dirty="0"/>
                    </a:p>
                  </a:txBody>
                  <a:tcPr/>
                </a:tc>
                <a:tc>
                  <a:txBody>
                    <a:bodyPr/>
                    <a:lstStyle/>
                    <a:p>
                      <a:r>
                        <a:rPr lang="en-US" sz="1100" dirty="0" smtClean="0"/>
                        <a:t>Multi-TID A-MPDU***</a:t>
                      </a:r>
                      <a:endParaRPr lang="en-US" sz="1100" dirty="0"/>
                    </a:p>
                  </a:txBody>
                  <a:tcPr/>
                </a:tc>
                <a:tc>
                  <a:txBody>
                    <a:bodyPr/>
                    <a:lstStyle/>
                    <a:p>
                      <a:r>
                        <a:rPr lang="en-US" sz="1100" dirty="0" smtClean="0"/>
                        <a:t>Implicit BAR [&gt;0]</a:t>
                      </a:r>
                      <a:endParaRPr lang="en-US" sz="1100" dirty="0"/>
                    </a:p>
                  </a:txBody>
                  <a:tcPr/>
                </a:tc>
                <a:tc>
                  <a:txBody>
                    <a:bodyPr/>
                    <a:lstStyle/>
                    <a:p>
                      <a:r>
                        <a:rPr lang="en-US" sz="1100" dirty="0" smtClean="0">
                          <a:solidFill>
                            <a:schemeClr val="tx1"/>
                          </a:solidFill>
                        </a:rPr>
                        <a:t>M-BA frame [if &gt; 0 orig.]</a:t>
                      </a:r>
                      <a:endParaRPr lang="en-US" sz="1100" dirty="0">
                        <a:solidFill>
                          <a:schemeClr val="tx1"/>
                        </a:solidFill>
                      </a:endParaRPr>
                    </a:p>
                  </a:txBody>
                  <a:tcPr/>
                </a:tc>
                <a:tc>
                  <a:txBody>
                    <a:bodyPr/>
                    <a:lstStyle/>
                    <a:p>
                      <a:r>
                        <a:rPr lang="en-US" sz="1100" baseline="0" dirty="0" smtClean="0"/>
                        <a:t>MU**</a:t>
                      </a:r>
                      <a:endParaRPr lang="en-US" sz="1100" dirty="0"/>
                    </a:p>
                  </a:txBody>
                  <a:tcPr/>
                </a:tc>
              </a:tr>
              <a:tr h="370840">
                <a:tc gridSpan="5">
                  <a:txBody>
                    <a:bodyPr/>
                    <a:lstStyle/>
                    <a:p>
                      <a:pPr marL="0" indent="0">
                        <a:buFont typeface="Arial" panose="020B0604020202020204" pitchFamily="34" charset="0"/>
                        <a:buNone/>
                      </a:pPr>
                      <a:r>
                        <a:rPr lang="en-US" sz="1100" dirty="0" smtClean="0"/>
                        <a:t>*STAs cannot solicit response to UL</a:t>
                      </a:r>
                      <a:r>
                        <a:rPr lang="en-US" sz="1100" baseline="0" dirty="0" smtClean="0"/>
                        <a:t> MU </a:t>
                      </a:r>
                      <a:r>
                        <a:rPr lang="en-US" sz="1100" dirty="0" smtClean="0"/>
                        <a:t>PPDU if Trigger </a:t>
                      </a:r>
                      <a:r>
                        <a:rPr lang="en-US" sz="1100" baseline="0" dirty="0" smtClean="0"/>
                        <a:t>soliciting this UL MU PPDU was not Basic or was UL MU Response Sched. field.</a:t>
                      </a:r>
                    </a:p>
                    <a:p>
                      <a:pPr marL="0" indent="0">
                        <a:buFont typeface="Arial" panose="020B0604020202020204" pitchFamily="34" charset="0"/>
                        <a:buNone/>
                      </a:pPr>
                      <a:r>
                        <a:rPr lang="en-US" sz="1100" dirty="0" smtClean="0"/>
                        <a:t>**STAs can solicit a response</a:t>
                      </a:r>
                      <a:r>
                        <a:rPr lang="en-US" sz="1100" baseline="0" dirty="0" smtClean="0"/>
                        <a:t> to UL MU PPDU if the Trigger that solicited this UL MU PPDU was a Basic Trigger.</a:t>
                      </a:r>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c hMerge="1">
                  <a:txBody>
                    <a:bodyPr/>
                    <a:lstStyle/>
                    <a:p>
                      <a:endParaRPr lang="en-US" sz="1100" dirty="0"/>
                    </a:p>
                  </a:txBody>
                  <a:tcPr/>
                </a:tc>
              </a:tr>
            </a:tbl>
          </a:graphicData>
        </a:graphic>
      </p:graphicFrame>
    </p:spTree>
    <p:extLst>
      <p:ext uri="{BB962C8B-B14F-4D97-AF65-F5344CB8AC3E}">
        <p14:creationId xmlns:p14="http://schemas.microsoft.com/office/powerpoint/2010/main" val="488304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BAR-solicited BA frames</a:t>
            </a:r>
            <a:endParaRPr lang="en-US" dirty="0"/>
          </a:p>
        </p:txBody>
      </p:sp>
      <p:sp>
        <p:nvSpPr>
          <p:cNvPr id="3" name="Content Placeholder 2"/>
          <p:cNvSpPr>
            <a:spLocks noGrp="1"/>
          </p:cNvSpPr>
          <p:nvPr>
            <p:ph idx="1"/>
          </p:nvPr>
        </p:nvSpPr>
        <p:spPr/>
        <p:txBody>
          <a:bodyPr/>
          <a:lstStyle/>
          <a:p>
            <a:r>
              <a:rPr lang="en-US" sz="1800" dirty="0" smtClean="0"/>
              <a:t>Originator may solicit BA frames with a BAR frame which shall be either:</a:t>
            </a:r>
          </a:p>
          <a:p>
            <a:pPr lvl="1"/>
            <a:r>
              <a:rPr lang="en-US" sz="1600" dirty="0" smtClean="0"/>
              <a:t>The only MPDU carried in the PPDU (same as baseline)</a:t>
            </a:r>
          </a:p>
          <a:p>
            <a:pPr lvl="1"/>
            <a:r>
              <a:rPr lang="en-US" sz="1600" dirty="0" smtClean="0"/>
              <a:t>The last MPDU of the A-MPDU (same as baseline)</a:t>
            </a:r>
          </a:p>
          <a:p>
            <a:pPr lvl="1"/>
            <a:r>
              <a:rPr lang="en-US" sz="1600" dirty="0" smtClean="0"/>
              <a:t>Included as part of the BAR variant of the Trigger frame</a:t>
            </a:r>
          </a:p>
          <a:p>
            <a:pPr lvl="2"/>
            <a:r>
              <a:rPr lang="en-US" sz="1400" dirty="0" smtClean="0"/>
              <a:t>If this Trigger is aggregated in an A-MPDU then no other BAR frames shall be present in the A-MPDU</a:t>
            </a:r>
          </a:p>
          <a:p>
            <a:pPr lvl="2"/>
            <a:endParaRPr lang="en-US" sz="1400" dirty="0" smtClean="0"/>
          </a:p>
          <a:p>
            <a:r>
              <a:rPr lang="en-US" sz="1800" dirty="0" smtClean="0"/>
              <a:t>BAR frame (or content of the MU BAR variant of Trigger) can be either:</a:t>
            </a:r>
          </a:p>
          <a:p>
            <a:pPr lvl="1"/>
            <a:r>
              <a:rPr lang="en-US" sz="1600" dirty="0" smtClean="0"/>
              <a:t>Compressed BAR if maximum number of TIDs supported by recipient is 1</a:t>
            </a:r>
          </a:p>
          <a:p>
            <a:pPr lvl="1"/>
            <a:r>
              <a:rPr lang="en-US" sz="1600" dirty="0" smtClean="0"/>
              <a:t>Multi-TID BAR if maximum number of TIDs supported by recipient is 1 or more</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21</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617762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3" name="Content Placeholder 2"/>
          <p:cNvSpPr>
            <a:spLocks noGrp="1"/>
          </p:cNvSpPr>
          <p:nvPr>
            <p:ph idx="1"/>
          </p:nvPr>
        </p:nvSpPr>
        <p:spPr/>
        <p:txBody>
          <a:bodyPr/>
          <a:lstStyle/>
          <a:p>
            <a:r>
              <a:rPr lang="en-US" sz="2000" smtClean="0"/>
              <a:t>We discuss the remaining design details for BA operation:</a:t>
            </a:r>
          </a:p>
          <a:p>
            <a:pPr lvl="1"/>
            <a:r>
              <a:rPr lang="en-US" sz="1800" smtClean="0"/>
              <a:t>Provide BA selection rules for variable bitmaps and multi-TID support</a:t>
            </a:r>
          </a:p>
          <a:p>
            <a:pPr lvl="2"/>
            <a:r>
              <a:rPr lang="en-US" sz="1600" smtClean="0"/>
              <a:t>And propose FN signaling for the variable lengths of BA frames</a:t>
            </a:r>
          </a:p>
          <a:p>
            <a:pPr lvl="1"/>
            <a:r>
              <a:rPr lang="en-US" sz="1800" smtClean="0"/>
              <a:t>Provide the respective per-PPDU acknowledgment rules</a:t>
            </a:r>
          </a:p>
          <a:p>
            <a:pPr lvl="1"/>
            <a:r>
              <a:rPr lang="en-US" sz="1800" smtClean="0"/>
              <a:t>Clarify presence of BAR frames</a:t>
            </a:r>
          </a:p>
          <a:p>
            <a:pPr lvl="3"/>
            <a:endParaRPr lang="en-US" sz="1400" smtClean="0"/>
          </a:p>
          <a:p>
            <a:r>
              <a:rPr lang="en-US" sz="2000" smtClean="0"/>
              <a:t>While ensuring that the new operations/additions do not affect:</a:t>
            </a:r>
          </a:p>
          <a:p>
            <a:pPr lvl="1"/>
            <a:r>
              <a:rPr lang="en-US" sz="1800" smtClean="0"/>
              <a:t>NAV duration setting, MCS selection rules, BA rules, scoreboard maintenance, its advancement, etc.</a:t>
            </a:r>
          </a:p>
          <a:p>
            <a:endParaRPr lang="en-US" sz="20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22</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978451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a:xfrm>
            <a:off x="685800" y="1981200"/>
            <a:ext cx="7772400" cy="494371"/>
          </a:xfrm>
        </p:spPr>
        <p:txBody>
          <a:bodyPr/>
          <a:lstStyle/>
          <a:p>
            <a:pPr marL="0" indent="0">
              <a:buNone/>
            </a:pPr>
            <a:r>
              <a:rPr lang="en-US" sz="1400" dirty="0"/>
              <a:t>Do you support </a:t>
            </a:r>
            <a:r>
              <a:rPr lang="en-US" sz="1400" dirty="0" smtClean="0"/>
              <a:t>to add to the 11ax SFD the </a:t>
            </a:r>
            <a:r>
              <a:rPr lang="en-US" sz="1400" dirty="0"/>
              <a:t>following mapping for the FN subfield of BA frames?</a:t>
            </a:r>
          </a:p>
          <a:p>
            <a:endParaRPr lang="en-US" sz="1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336804099"/>
              </p:ext>
            </p:extLst>
          </p:nvPr>
        </p:nvGraphicFramePr>
        <p:xfrm>
          <a:off x="533400" y="2349739"/>
          <a:ext cx="7897029" cy="3428398"/>
        </p:xfrm>
        <a:graphic>
          <a:graphicData uri="http://schemas.openxmlformats.org/drawingml/2006/table">
            <a:tbl>
              <a:tblPr firstRow="1" bandRow="1">
                <a:tableStyleId>{5940675A-B579-460E-94D1-54222C63F5DA}</a:tableStyleId>
              </a:tblPr>
              <a:tblGrid>
                <a:gridCol w="604404"/>
                <a:gridCol w="827405"/>
                <a:gridCol w="604404"/>
                <a:gridCol w="2022792"/>
                <a:gridCol w="2239585"/>
                <a:gridCol w="1598439"/>
              </a:tblGrid>
              <a:tr h="185420">
                <a:tc gridSpan="3">
                  <a:txBody>
                    <a:bodyPr/>
                    <a:lstStyle/>
                    <a:p>
                      <a:pPr algn="ctr"/>
                      <a:r>
                        <a:rPr lang="en-US" sz="1050" b="1" dirty="0" smtClean="0"/>
                        <a:t>Fragment Number subfield</a:t>
                      </a:r>
                      <a:endParaRPr lang="en-US" sz="1050" b="1" dirty="0"/>
                    </a:p>
                  </a:txBody>
                  <a:tcPr>
                    <a:solidFill>
                      <a:schemeClr val="bg1"/>
                    </a:solidFill>
                  </a:tcPr>
                </a:tc>
                <a:tc hMerge="1">
                  <a:txBody>
                    <a:bodyPr/>
                    <a:lstStyle/>
                    <a:p>
                      <a:endParaRPr lang="en-US"/>
                    </a:p>
                  </a:txBody>
                  <a:tcPr/>
                </a:tc>
                <a:tc hMerge="1">
                  <a:txBody>
                    <a:bodyPr/>
                    <a:lstStyle/>
                    <a:p>
                      <a:endParaRPr lang="en-US"/>
                    </a:p>
                  </a:txBody>
                  <a:tcPr/>
                </a:tc>
                <a:tc gridSpan="2">
                  <a:txBody>
                    <a:bodyPr/>
                    <a:lstStyle/>
                    <a:p>
                      <a:pPr algn="ctr"/>
                      <a:r>
                        <a:rPr lang="en-US" sz="1050" b="1" dirty="0" smtClean="0"/>
                        <a:t>BA Bitmap Length field </a:t>
                      </a:r>
                      <a:r>
                        <a:rPr lang="en-US" sz="1050" b="1" dirty="0" smtClean="0">
                          <a:solidFill>
                            <a:srgbClr val="00B050"/>
                          </a:solidFill>
                        </a:rPr>
                        <a:t>[Octets]</a:t>
                      </a:r>
                      <a:r>
                        <a:rPr lang="en-US" sz="1050" b="1" baseline="0" dirty="0" smtClean="0"/>
                        <a:t>-Fragmentation L3 </a:t>
                      </a:r>
                      <a:r>
                        <a:rPr lang="en-US" sz="1050" b="1" baseline="0" dirty="0" smtClean="0">
                          <a:solidFill>
                            <a:srgbClr val="FF0000"/>
                          </a:solidFill>
                        </a:rPr>
                        <a:t>[ON/OFF]</a:t>
                      </a:r>
                      <a:endParaRPr lang="en-US" sz="1050" b="1" dirty="0">
                        <a:solidFill>
                          <a:srgbClr val="FF0000"/>
                        </a:solidFill>
                      </a:endParaRPr>
                    </a:p>
                  </a:txBody>
                  <a:tcPr>
                    <a:solidFill>
                      <a:schemeClr val="bg1"/>
                    </a:solidFill>
                  </a:tcPr>
                </a:tc>
                <a:tc hMerge="1">
                  <a:txBody>
                    <a:bodyPr/>
                    <a:lstStyle/>
                    <a:p>
                      <a:endParaRPr lang="en-US" sz="1050" dirty="0"/>
                    </a:p>
                  </a:txBody>
                  <a:tcPr>
                    <a:solidFill>
                      <a:schemeClr val="bg1"/>
                    </a:solidFill>
                  </a:tcPr>
                </a:tc>
                <a:tc rowSpan="2">
                  <a:txBody>
                    <a:bodyPr/>
                    <a:lstStyle/>
                    <a:p>
                      <a:pPr algn="ctr"/>
                      <a:r>
                        <a:rPr lang="en-US" sz="1050" b="1" dirty="0" smtClean="0"/>
                        <a:t>Maximum number of MSDUs/A-MSDUs that can be acknowledged</a:t>
                      </a:r>
                      <a:endParaRPr lang="en-US" sz="1050" b="1" dirty="0"/>
                    </a:p>
                  </a:txBody>
                  <a:tcPr>
                    <a:solidFill>
                      <a:schemeClr val="bg1"/>
                    </a:solidFill>
                  </a:tcPr>
                </a:tc>
              </a:tr>
              <a:tr h="185420">
                <a:tc>
                  <a:txBody>
                    <a:bodyPr/>
                    <a:lstStyle/>
                    <a:p>
                      <a:pPr algn="ctr"/>
                      <a:r>
                        <a:rPr lang="en-US" sz="1050" b="1" dirty="0" smtClean="0"/>
                        <a:t>B3</a:t>
                      </a:r>
                      <a:endParaRPr lang="en-US" sz="1050" b="1" dirty="0"/>
                    </a:p>
                  </a:txBody>
                  <a:tcPr>
                    <a:solidFill>
                      <a:schemeClr val="bg1"/>
                    </a:solidFill>
                  </a:tcPr>
                </a:tc>
                <a:tc>
                  <a:txBody>
                    <a:bodyPr/>
                    <a:lstStyle/>
                    <a:p>
                      <a:pPr algn="ctr"/>
                      <a:r>
                        <a:rPr lang="en-US" sz="1050" b="1" dirty="0" smtClean="0"/>
                        <a:t>B2         B1</a:t>
                      </a:r>
                      <a:endParaRPr lang="en-US" sz="1050" b="1" dirty="0"/>
                    </a:p>
                  </a:txBody>
                  <a:tcPr>
                    <a:solidFill>
                      <a:schemeClr val="bg1"/>
                    </a:solidFill>
                  </a:tcPr>
                </a:tc>
                <a:tc>
                  <a:txBody>
                    <a:bodyPr/>
                    <a:lstStyle/>
                    <a:p>
                      <a:pPr algn="ctr"/>
                      <a:r>
                        <a:rPr lang="en-US" sz="1050" b="1" dirty="0" smtClean="0"/>
                        <a:t>B0</a:t>
                      </a:r>
                      <a:endParaRPr lang="en-US" sz="1050" b="1" dirty="0"/>
                    </a:p>
                  </a:txBody>
                  <a:tcPr>
                    <a:solidFill>
                      <a:schemeClr val="bg1"/>
                    </a:solidFill>
                  </a:tcPr>
                </a:tc>
                <a:tc>
                  <a:txBody>
                    <a:bodyPr/>
                    <a:lstStyle/>
                    <a:p>
                      <a:pPr algn="ctr"/>
                      <a:r>
                        <a:rPr lang="en-US" sz="1050" b="1" dirty="0" smtClean="0"/>
                        <a:t>Compressed Block</a:t>
                      </a:r>
                      <a:r>
                        <a:rPr lang="en-US" sz="1050" b="1" baseline="0" dirty="0" smtClean="0"/>
                        <a:t> Ack</a:t>
                      </a:r>
                      <a:endParaRPr lang="en-US" sz="1050" b="1" dirty="0"/>
                    </a:p>
                  </a:txBody>
                  <a:tcPr>
                    <a:solidFill>
                      <a:schemeClr val="bg1"/>
                    </a:solidFill>
                  </a:tcPr>
                </a:tc>
                <a:tc>
                  <a:txBody>
                    <a:bodyPr/>
                    <a:lstStyle/>
                    <a:p>
                      <a:pPr algn="ctr"/>
                      <a:r>
                        <a:rPr lang="en-US" sz="1050" b="1" dirty="0" smtClean="0"/>
                        <a:t>Multi-STA Block</a:t>
                      </a:r>
                      <a:r>
                        <a:rPr lang="en-US" sz="1050" b="1" baseline="0" dirty="0" smtClean="0"/>
                        <a:t> Ack</a:t>
                      </a:r>
                      <a:endParaRPr lang="en-US" sz="1050" b="1" dirty="0"/>
                    </a:p>
                  </a:txBody>
                  <a:tcPr>
                    <a:solidFill>
                      <a:schemeClr val="bg1"/>
                    </a:solidFill>
                  </a:tcPr>
                </a:tc>
                <a:tc vMerge="1">
                  <a:txBody>
                    <a:bodyPr/>
                    <a:lstStyle/>
                    <a:p>
                      <a:pPr algn="ctr"/>
                      <a:endParaRPr lang="en-US" sz="1050" b="1" dirty="0"/>
                    </a:p>
                  </a:txBody>
                  <a:tcPr>
                    <a:solidFill>
                      <a:schemeClr val="bg1"/>
                    </a:solidFill>
                  </a:tcPr>
                </a:tc>
              </a:tr>
              <a:tr h="35536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Bitmap </a:t>
                      </a:r>
                      <a:r>
                        <a:rPr lang="en-US" sz="1050" baseline="0" dirty="0" smtClean="0"/>
                        <a:t>[</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aseline="0" dirty="0" smtClean="0"/>
                        <a:t>[</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algn="ctr"/>
                      <a:r>
                        <a:rPr lang="en-US" sz="1050" dirty="0" smtClean="0"/>
                        <a:t>64</a:t>
                      </a:r>
                      <a:endParaRPr lang="en-US" sz="1050" dirty="0"/>
                    </a:p>
                  </a:txBody>
                  <a:tcPr/>
                </a:tc>
              </a:tr>
              <a:tr h="28932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128</a:t>
                      </a:r>
                      <a:endParaRPr lang="en-US" sz="1050" b="0" dirty="0">
                        <a:solidFill>
                          <a:schemeClr val="tx1"/>
                        </a:solidFill>
                      </a:endParaRPr>
                    </a:p>
                  </a:txBody>
                  <a:tcPr/>
                </a:tc>
              </a:tr>
              <a:tr h="299481">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0</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smtClean="0"/>
                    </a:p>
                  </a:txBody>
                  <a:tcPr/>
                </a:tc>
                <a:tc>
                  <a:txBody>
                    <a:bodyPr/>
                    <a:lstStyle/>
                    <a:p>
                      <a:pPr algn="ctr"/>
                      <a:r>
                        <a:rPr lang="en-US" sz="1050" dirty="0" smtClean="0"/>
                        <a:t>Bitmap </a:t>
                      </a:r>
                      <a:r>
                        <a:rPr lang="en-US" sz="1050" baseline="0" dirty="0" smtClean="0"/>
                        <a:t>[</a:t>
                      </a:r>
                      <a:r>
                        <a:rPr lang="en-US" sz="1050" b="1" kern="1200" baseline="0" dirty="0" smtClean="0">
                          <a:solidFill>
                            <a:srgbClr val="00B050"/>
                          </a:solidFill>
                          <a:latin typeface="+mn-lt"/>
                          <a:ea typeface="+mn-ea"/>
                          <a:cs typeface="+mn-cs"/>
                        </a:rPr>
                        <a:t>32</a:t>
                      </a:r>
                      <a:r>
                        <a:rPr lang="en-US" sz="1050" b="1" kern="1200" dirty="0" smtClean="0">
                          <a:solidFill>
                            <a:srgbClr val="00B050"/>
                          </a:solidFill>
                          <a:latin typeface="+mn-lt"/>
                          <a:ea typeface="+mn-ea"/>
                          <a:cs typeface="+mn-cs"/>
                        </a:rPr>
                        <a:t> Octets</a:t>
                      </a:r>
                      <a:r>
                        <a:rPr lang="en-US" sz="1050" baseline="0" dirty="0" smtClean="0"/>
                        <a:t>] – Frag [</a:t>
                      </a:r>
                      <a:r>
                        <a:rPr lang="en-US" sz="1050" b="1" kern="1200" baseline="0" dirty="0" smtClean="0">
                          <a:solidFill>
                            <a:srgbClr val="FF0000"/>
                          </a:solidFill>
                          <a:latin typeface="+mn-lt"/>
                          <a:ea typeface="+mn-ea"/>
                          <a:cs typeface="+mn-cs"/>
                        </a:rPr>
                        <a:t>OFF</a:t>
                      </a:r>
                      <a:r>
                        <a:rPr lang="en-US" sz="1050" baseline="0" dirty="0" smtClean="0"/>
                        <a:t>]</a:t>
                      </a:r>
                      <a:endParaRPr lang="en-US" sz="1050" dirty="0"/>
                    </a:p>
                  </a:txBody>
                  <a:tcPr/>
                </a:tc>
                <a:tc>
                  <a:txBody>
                    <a:bodyPr/>
                    <a:lstStyle/>
                    <a:p>
                      <a:pPr algn="ctr"/>
                      <a:r>
                        <a:rPr lang="en-US" sz="1050" b="0" dirty="0" smtClean="0">
                          <a:solidFill>
                            <a:schemeClr val="tx1"/>
                          </a:solidFill>
                        </a:rPr>
                        <a:t>256</a:t>
                      </a:r>
                      <a:endParaRPr lang="en-US" sz="1050" b="0" dirty="0">
                        <a:solidFill>
                          <a:schemeClr val="tx1"/>
                        </a:solidFill>
                      </a:endParaRPr>
                    </a:p>
                  </a:txBody>
                  <a:tcPr/>
                </a:tc>
              </a:tr>
              <a:tr h="309641">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OFF</a:t>
                      </a:r>
                      <a:r>
                        <a:rPr lang="en-US" sz="1050" dirty="0" smtClean="0"/>
                        <a:t>]</a:t>
                      </a:r>
                      <a:endParaRPr lang="en-US" sz="1050" dirty="0"/>
                    </a:p>
                  </a:txBody>
                  <a:tcPr/>
                </a:tc>
                <a:tc>
                  <a:txBody>
                    <a:bodyPr/>
                    <a:lstStyle/>
                    <a:p>
                      <a:pPr marL="0" algn="ctr" defTabSz="914400" rtl="0" eaLnBrk="1" latinLnBrk="0" hangingPunct="1"/>
                      <a:r>
                        <a:rPr lang="en-US" sz="1050" b="0" kern="1200" dirty="0" smtClean="0">
                          <a:solidFill>
                            <a:schemeClr val="tx1"/>
                          </a:solidFill>
                          <a:latin typeface="+mn-lt"/>
                          <a:ea typeface="+mn-ea"/>
                          <a:cs typeface="+mn-cs"/>
                        </a:rPr>
                        <a:t>32</a:t>
                      </a:r>
                      <a:endParaRPr lang="en-US" sz="1050" b="0" kern="1200" dirty="0">
                        <a:solidFill>
                          <a:schemeClr val="tx1"/>
                        </a:solidFill>
                        <a:latin typeface="+mn-lt"/>
                        <a:ea typeface="+mn-ea"/>
                        <a:cs typeface="+mn-cs"/>
                      </a:endParaRPr>
                    </a:p>
                  </a:txBody>
                  <a:tcPr/>
                </a:tc>
              </a:tr>
              <a:tr h="319801">
                <a:tc>
                  <a:txBody>
                    <a:bodyPr/>
                    <a:lstStyle/>
                    <a:p>
                      <a:pPr algn="ctr"/>
                      <a:r>
                        <a:rPr lang="en-US" sz="1050" dirty="0" smtClean="0"/>
                        <a:t>0</a:t>
                      </a:r>
                      <a:endParaRPr lang="en-US" sz="1050" dirty="0"/>
                    </a:p>
                  </a:txBody>
                  <a:tcPr/>
                </a:tc>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8 Octets</a:t>
                      </a:r>
                      <a:r>
                        <a:rPr lang="en-US" sz="1050" dirty="0" smtClean="0"/>
                        <a:t>] – </a:t>
                      </a:r>
                      <a:r>
                        <a:rPr lang="en-US" sz="1050" baseline="0" dirty="0" smtClean="0"/>
                        <a:t>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16</a:t>
                      </a:r>
                      <a:endParaRPr lang="en-US" sz="1050" b="0" dirty="0">
                        <a:solidFill>
                          <a:schemeClr val="tx1"/>
                        </a:solidFill>
                      </a:endParaRPr>
                    </a:p>
                  </a:txBody>
                  <a:tcPr/>
                </a:tc>
              </a:tr>
              <a:tr h="329961">
                <a:tc>
                  <a:txBody>
                    <a:bodyPr/>
                    <a:lstStyle/>
                    <a:p>
                      <a:pPr algn="ctr"/>
                      <a:r>
                        <a:rPr lang="en-US" sz="1050" dirty="0" smtClean="0"/>
                        <a:t>0</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1</a:t>
                      </a:r>
                      <a:endParaRPr lang="en-US" sz="1050" dirty="0"/>
                    </a:p>
                  </a:txBody>
                  <a:tcPr/>
                </a:tc>
                <a:tc>
                  <a:txBody>
                    <a:bodyPr/>
                    <a:lstStyle/>
                    <a:p>
                      <a:pPr algn="ctr"/>
                      <a:r>
                        <a:rPr lang="en-US" sz="1050" dirty="0" smtClean="0"/>
                        <a:t>Reserved</a:t>
                      </a:r>
                      <a:endParaRPr lang="en-US" sz="1050" dirty="0"/>
                    </a:p>
                  </a:txBody>
                  <a:tcPr/>
                </a:tc>
                <a:tc>
                  <a:txBody>
                    <a:bodyPr/>
                    <a:lstStyle/>
                    <a:p>
                      <a:pPr algn="ctr"/>
                      <a:r>
                        <a:rPr lang="en-US" sz="1050" dirty="0" smtClean="0"/>
                        <a:t>Bitmap [</a:t>
                      </a:r>
                      <a:r>
                        <a:rPr lang="en-US" sz="1050" b="1" kern="1200" dirty="0" smtClean="0">
                          <a:solidFill>
                            <a:srgbClr val="00B050"/>
                          </a:solidFill>
                          <a:latin typeface="+mn-lt"/>
                          <a:ea typeface="+mn-ea"/>
                          <a:cs typeface="+mn-cs"/>
                        </a:rPr>
                        <a:t>16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32</a:t>
                      </a:r>
                      <a:endParaRPr lang="en-US" sz="1050" b="0" dirty="0">
                        <a:solidFill>
                          <a:schemeClr val="tx1"/>
                        </a:solidFill>
                      </a:endParaRPr>
                    </a:p>
                  </a:txBody>
                  <a:tcPr/>
                </a:tc>
              </a:tr>
              <a:tr h="327058">
                <a:tc>
                  <a:txBody>
                    <a:bodyPr/>
                    <a:lstStyle/>
                    <a:p>
                      <a:pPr algn="ctr"/>
                      <a:r>
                        <a:rPr lang="en-US" sz="1050" dirty="0" smtClean="0"/>
                        <a:t>0</a:t>
                      </a:r>
                      <a:endParaRPr lang="en-US" sz="1050" dirty="0"/>
                    </a:p>
                  </a:txBody>
                  <a:tcPr/>
                </a:tc>
                <a:tc>
                  <a:txBody>
                    <a:bodyPr/>
                    <a:lstStyle/>
                    <a:p>
                      <a:pPr algn="ctr"/>
                      <a:r>
                        <a:rPr lang="en-US" sz="1050" dirty="0" smtClean="0"/>
                        <a:t>2</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Bitmap [</a:t>
                      </a:r>
                      <a:r>
                        <a:rPr lang="en-US" sz="1050" b="1" kern="1200" dirty="0" smtClean="0">
                          <a:solidFill>
                            <a:srgbClr val="00B050"/>
                          </a:solidFill>
                          <a:latin typeface="+mn-lt"/>
                          <a:ea typeface="+mn-ea"/>
                          <a:cs typeface="+mn-cs"/>
                        </a:rPr>
                        <a:t>32 Octets</a:t>
                      </a:r>
                      <a:r>
                        <a:rPr lang="en-US" sz="1050" dirty="0" smtClean="0"/>
                        <a:t>] </a:t>
                      </a:r>
                      <a:r>
                        <a:rPr lang="en-US" sz="1050" baseline="0" dirty="0" smtClean="0"/>
                        <a:t>– </a:t>
                      </a:r>
                      <a:r>
                        <a:rPr lang="en-US" sz="1050" dirty="0" smtClean="0"/>
                        <a:t>Frag [</a:t>
                      </a:r>
                      <a:r>
                        <a:rPr lang="en-US" sz="1050" b="1" kern="1200" baseline="0" dirty="0" smtClean="0">
                          <a:solidFill>
                            <a:srgbClr val="FF0000"/>
                          </a:solidFill>
                          <a:latin typeface="+mn-lt"/>
                          <a:ea typeface="+mn-ea"/>
                          <a:cs typeface="+mn-cs"/>
                        </a:rPr>
                        <a:t>ON</a:t>
                      </a:r>
                      <a:r>
                        <a:rPr lang="en-US" sz="1050" dirty="0" smtClean="0"/>
                        <a:t>]</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32 Octets</a:t>
                      </a:r>
                      <a:r>
                        <a:rPr lang="en-US" sz="1050" baseline="0" dirty="0" smtClean="0"/>
                        <a:t>] – Frag [</a:t>
                      </a:r>
                      <a:r>
                        <a:rPr lang="en-US" sz="1050" b="1" kern="1200" baseline="0" dirty="0" smtClean="0">
                          <a:solidFill>
                            <a:srgbClr val="FF0000"/>
                          </a:solidFill>
                          <a:latin typeface="+mn-lt"/>
                          <a:ea typeface="+mn-ea"/>
                          <a:cs typeface="+mn-cs"/>
                        </a:rPr>
                        <a:t>ON</a:t>
                      </a:r>
                      <a:r>
                        <a:rPr lang="en-US" sz="1050" baseline="0" dirty="0" smtClean="0"/>
                        <a:t>]</a:t>
                      </a:r>
                      <a:endParaRPr lang="en-US" sz="1050" dirty="0"/>
                    </a:p>
                  </a:txBody>
                  <a:tcPr/>
                </a:tc>
                <a:tc>
                  <a:txBody>
                    <a:bodyPr/>
                    <a:lstStyle/>
                    <a:p>
                      <a:pPr algn="ctr"/>
                      <a:r>
                        <a:rPr lang="en-US" sz="1050" b="0" dirty="0" smtClean="0">
                          <a:solidFill>
                            <a:schemeClr val="tx1"/>
                          </a:solidFill>
                        </a:rPr>
                        <a:t>64</a:t>
                      </a:r>
                      <a:endParaRPr lang="en-US" sz="1050" b="0" dirty="0">
                        <a:solidFill>
                          <a:schemeClr val="tx1"/>
                        </a:solidFill>
                      </a:endParaRPr>
                    </a:p>
                  </a:txBody>
                  <a:tcPr/>
                </a:tc>
              </a:tr>
              <a:tr h="321474">
                <a:tc>
                  <a:txBody>
                    <a:bodyPr/>
                    <a:lstStyle/>
                    <a:p>
                      <a:pPr algn="ctr"/>
                      <a:r>
                        <a:rPr lang="en-US" sz="1050" dirty="0" smtClean="0"/>
                        <a:t>0</a:t>
                      </a:r>
                      <a:endParaRPr lang="en-US" sz="1050" dirty="0"/>
                    </a:p>
                  </a:txBody>
                  <a:tcPr/>
                </a:tc>
                <a:tc>
                  <a:txBody>
                    <a:bodyPr/>
                    <a:lstStyle/>
                    <a:p>
                      <a:pPr algn="ctr"/>
                      <a:r>
                        <a:rPr lang="en-US" sz="1050" dirty="0" smtClean="0"/>
                        <a:t>3</a:t>
                      </a:r>
                      <a:endParaRPr lang="en-US" sz="1050" dirty="0"/>
                    </a:p>
                  </a:txBody>
                  <a:tcPr/>
                </a:tc>
                <a:tc>
                  <a:txBody>
                    <a:bodyPr/>
                    <a:lstStyle/>
                    <a:p>
                      <a:pPr algn="ctr"/>
                      <a:r>
                        <a:rPr lang="en-US" sz="1050" dirty="0" smtClean="0"/>
                        <a:t>1</a:t>
                      </a:r>
                      <a:endParaRPr lang="en-US" sz="105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a:txBody>
                    <a:bodyPr/>
                    <a:lstStyle/>
                    <a:p>
                      <a:pPr algn="ctr"/>
                      <a:r>
                        <a:rPr lang="en-US" sz="1050" dirty="0" smtClean="0"/>
                        <a:t>Bitmap [</a:t>
                      </a:r>
                      <a:r>
                        <a:rPr lang="en-US" sz="1050" b="1" kern="1200" dirty="0" smtClean="0">
                          <a:solidFill>
                            <a:srgbClr val="00B050"/>
                          </a:solidFill>
                          <a:latin typeface="+mn-lt"/>
                          <a:ea typeface="+mn-ea"/>
                          <a:cs typeface="+mn-cs"/>
                        </a:rPr>
                        <a:t>4 Octets</a:t>
                      </a:r>
                      <a:r>
                        <a:rPr lang="en-US" sz="1050" dirty="0" smtClean="0"/>
                        <a:t>] – Frag [</a:t>
                      </a:r>
                      <a:r>
                        <a:rPr lang="en-US" sz="1050" b="1" kern="1200" baseline="0" dirty="0" smtClean="0">
                          <a:solidFill>
                            <a:srgbClr val="FF0000"/>
                          </a:solidFill>
                          <a:latin typeface="+mn-lt"/>
                          <a:ea typeface="+mn-ea"/>
                          <a:cs typeface="+mn-cs"/>
                        </a:rPr>
                        <a:t>ON</a:t>
                      </a:r>
                      <a:r>
                        <a:rPr lang="en-US" sz="1050" dirty="0" smtClean="0"/>
                        <a:t>]</a:t>
                      </a:r>
                      <a:endParaRPr lang="en-US" sz="1050" dirty="0"/>
                    </a:p>
                  </a:txBody>
                  <a:tcPr/>
                </a:tc>
                <a:tc>
                  <a:txBody>
                    <a:bodyPr/>
                    <a:lstStyle/>
                    <a:p>
                      <a:pPr algn="ctr"/>
                      <a:r>
                        <a:rPr lang="en-US" sz="1050" b="0" dirty="0" smtClean="0">
                          <a:solidFill>
                            <a:schemeClr val="tx1"/>
                          </a:solidFill>
                        </a:rPr>
                        <a:t>8</a:t>
                      </a:r>
                      <a:endParaRPr lang="en-US" sz="1050" b="0" dirty="0">
                        <a:solidFill>
                          <a:schemeClr val="tx1"/>
                        </a:solidFill>
                      </a:endParaRPr>
                    </a:p>
                  </a:txBody>
                  <a:tcPr/>
                </a:tc>
              </a:tr>
              <a:tr h="304800">
                <a:tc>
                  <a:txBody>
                    <a:bodyPr/>
                    <a:lstStyle/>
                    <a:p>
                      <a:pPr algn="ctr"/>
                      <a:r>
                        <a:rPr lang="en-US" sz="1050" dirty="0" smtClean="0"/>
                        <a:t>1</a:t>
                      </a:r>
                      <a:endParaRPr lang="en-US" sz="1050" dirty="0"/>
                    </a:p>
                  </a:txBody>
                  <a:tcPr/>
                </a:tc>
                <a:tc>
                  <a:txBody>
                    <a:bodyPr/>
                    <a:lstStyle/>
                    <a:p>
                      <a:pPr algn="ctr"/>
                      <a:r>
                        <a:rPr lang="en-US" sz="1050" dirty="0" smtClean="0"/>
                        <a:t>Any</a:t>
                      </a:r>
                      <a:endParaRPr lang="en-US" sz="1050" dirty="0"/>
                    </a:p>
                  </a:txBody>
                  <a:tcPr/>
                </a:tc>
                <a:tc>
                  <a:txBody>
                    <a:bodyPr/>
                    <a:lstStyle/>
                    <a:p>
                      <a:pPr algn="ctr"/>
                      <a:r>
                        <a:rPr lang="en-US" sz="1050" dirty="0" smtClean="0"/>
                        <a:t>Any</a:t>
                      </a:r>
                      <a:endParaRPr lang="en-US" sz="1050" dirty="0"/>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Reserved</a:t>
                      </a:r>
                    </a:p>
                  </a:txBody>
                  <a:tcPr/>
                </a:tc>
                <a:tc hMerge="1">
                  <a:txBody>
                    <a:bodyPr/>
                    <a:lstStyle/>
                    <a:p>
                      <a:pPr algn="ctr"/>
                      <a:endParaRPr lang="en-US" sz="1050" dirty="0"/>
                    </a:p>
                  </a:txBody>
                  <a:tcPr/>
                </a:tc>
                <a:tc hMerge="1">
                  <a:txBody>
                    <a:bodyPr/>
                    <a:lstStyle/>
                    <a:p>
                      <a:pPr algn="ctr"/>
                      <a:endParaRPr lang="en-US" sz="1050" dirty="0"/>
                    </a:p>
                  </a:txBody>
                  <a:tcPr/>
                </a:tc>
              </a:tr>
            </a:tbl>
          </a:graphicData>
        </a:graphic>
      </p:graphicFrame>
    </p:spTree>
    <p:extLst>
      <p:ext uri="{BB962C8B-B14F-4D97-AF65-F5344CB8AC3E}">
        <p14:creationId xmlns:p14="http://schemas.microsoft.com/office/powerpoint/2010/main" val="2610605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2</a:t>
            </a:r>
            <a:endParaRPr lang="en-US" dirty="0"/>
          </a:p>
        </p:txBody>
      </p:sp>
      <p:sp>
        <p:nvSpPr>
          <p:cNvPr id="3" name="Content Placeholder 2"/>
          <p:cNvSpPr>
            <a:spLocks noGrp="1"/>
          </p:cNvSpPr>
          <p:nvPr>
            <p:ph idx="1"/>
          </p:nvPr>
        </p:nvSpPr>
        <p:spPr/>
        <p:txBody>
          <a:bodyPr/>
          <a:lstStyle/>
          <a:p>
            <a:pPr marL="0" indent="0">
              <a:buNone/>
            </a:pPr>
            <a:r>
              <a:rPr lang="en-US" sz="2000" dirty="0" smtClean="0"/>
              <a:t>Do you support to add to the 11ax SFD:</a:t>
            </a:r>
          </a:p>
          <a:p>
            <a:pPr lvl="0"/>
            <a:r>
              <a:rPr lang="en-US" sz="1800" dirty="0" smtClean="0"/>
              <a:t>The BA Bitmap length of BA frames generated during a BA session is negotiated during the BA setup</a:t>
            </a:r>
          </a:p>
          <a:p>
            <a:pPr lvl="1"/>
            <a:r>
              <a:rPr lang="en-US" sz="1600" dirty="0" smtClean="0"/>
              <a:t>If the negotiated buffer size is within [1, X] then a BA Bitmap length of X bits will be used during the BA session for the negotiated TID</a:t>
            </a:r>
          </a:p>
          <a:p>
            <a:pPr lvl="1"/>
            <a:r>
              <a:rPr lang="en-US" sz="1600" dirty="0" smtClean="0"/>
              <a:t>If the negotiated buffer size is within [X+1, Y] then a BA Bitmap length of Y bits will be used during the BA session for the negotiated TID</a:t>
            </a:r>
          </a:p>
          <a:p>
            <a:pPr lvl="2"/>
            <a:r>
              <a:rPr lang="en-US" sz="1400" dirty="0" smtClean="0"/>
              <a:t>Note: X and Y correspond to the agreed BA Bitmap lengths of the respective BA frame (e.g., 32, 64, etc.)</a:t>
            </a:r>
          </a:p>
          <a:p>
            <a:pPr lvl="1"/>
            <a:r>
              <a:rPr lang="en-US" sz="1600" dirty="0" smtClean="0"/>
              <a:t>Per-PPDU BA selection rules within a BA session for the BA Bitmap length of the BA frames is TBD for &lt;RA, TA, TID&gt;</a:t>
            </a:r>
            <a:endParaRPr lang="en-US" sz="16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24</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922627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3</a:t>
            </a:r>
          </a:p>
        </p:txBody>
      </p:sp>
      <p:sp>
        <p:nvSpPr>
          <p:cNvPr id="3" name="Content Placeholder 2"/>
          <p:cNvSpPr>
            <a:spLocks noGrp="1"/>
          </p:cNvSpPr>
          <p:nvPr>
            <p:ph idx="1"/>
          </p:nvPr>
        </p:nvSpPr>
        <p:spPr/>
        <p:txBody>
          <a:bodyPr/>
          <a:lstStyle/>
          <a:p>
            <a:pPr marL="0" indent="0" latinLnBrk="1">
              <a:buNone/>
            </a:pPr>
            <a:r>
              <a:rPr lang="en-US" sz="1800" dirty="0" smtClean="0"/>
              <a:t>Do you support to add </a:t>
            </a:r>
            <a:r>
              <a:rPr lang="en-US" sz="1800" dirty="0"/>
              <a:t>to the 11ax SFD:</a:t>
            </a:r>
            <a:endParaRPr lang="en-US" sz="1200" dirty="0"/>
          </a:p>
          <a:p>
            <a:pPr lvl="0" latinLnBrk="0"/>
            <a:r>
              <a:rPr lang="en-US" sz="1600" dirty="0"/>
              <a:t>The maximum number of TIDs of MPDUs that an originator can aggregate in a multi-TID A-MPDU is indicated in the HE Capabilities element sent by the recipient</a:t>
            </a:r>
            <a:endParaRPr lang="en-US" sz="1100" dirty="0"/>
          </a:p>
          <a:p>
            <a:pPr lvl="1" latinLnBrk="0"/>
            <a:r>
              <a:rPr lang="en-US" sz="1400" dirty="0"/>
              <a:t>A nonzero value also indicates that the recipient supports reception of multi-TID A-MPDUs</a:t>
            </a:r>
            <a:endParaRPr lang="en-US" sz="1050" dirty="0"/>
          </a:p>
          <a:p>
            <a:pPr lvl="2" latinLnBrk="0"/>
            <a:r>
              <a:rPr lang="en-US" sz="1200" dirty="0"/>
              <a:t>Note: A multi-TID A-MPDU allows the aggregation of an Action Ack frame as well</a:t>
            </a:r>
            <a:endParaRPr lang="en-US" sz="1000" dirty="0"/>
          </a:p>
          <a:p>
            <a:pPr lvl="0" latinLnBrk="0"/>
            <a:r>
              <a:rPr lang="en-US" sz="1600" dirty="0"/>
              <a:t>A STA that transmits a trigger-based PPDU as an immediate response to the Basic variant Trigger frame follows the indication of max number of TIDs contained in the Trigger Dependent Per User Info field of the Trigger frame addressed to the STA (i.e., AID of the Per User Info field is that of the STA) and can transmit an A-MPDU that contains a number of aggregated TIDs in the A-MPDU that is up to that value</a:t>
            </a:r>
            <a:r>
              <a:rPr lang="en-US" sz="1600" dirty="0" smtClean="0"/>
              <a:t>.</a:t>
            </a:r>
            <a:endParaRPr lang="en-US" sz="11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25</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2451766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4</a:t>
            </a:r>
            <a:endParaRPr lang="en-US" dirty="0"/>
          </a:p>
        </p:txBody>
      </p:sp>
      <p:sp>
        <p:nvSpPr>
          <p:cNvPr id="3" name="Content Placeholder 2"/>
          <p:cNvSpPr>
            <a:spLocks noGrp="1"/>
          </p:cNvSpPr>
          <p:nvPr>
            <p:ph idx="1"/>
          </p:nvPr>
        </p:nvSpPr>
        <p:spPr/>
        <p:txBody>
          <a:bodyPr/>
          <a:lstStyle/>
          <a:p>
            <a:pPr marL="0" indent="0">
              <a:buNone/>
            </a:pPr>
            <a:r>
              <a:rPr lang="en-US" sz="1800" dirty="0" smtClean="0"/>
              <a:t>Do you support to add to the 11ax SFD:</a:t>
            </a:r>
          </a:p>
          <a:p>
            <a:pPr lvl="0"/>
            <a:r>
              <a:rPr lang="en-US" sz="1600" dirty="0" smtClean="0"/>
              <a:t>Multi STA BA frames shall be supported if either UL MU or multi-TID A-MPDU operation is supported</a:t>
            </a:r>
          </a:p>
          <a:p>
            <a:pPr lvl="0"/>
            <a:r>
              <a:rPr lang="en-US" sz="1600" dirty="0" smtClean="0"/>
              <a:t>Originator indicates support for reception of ALL ACK signaling (Ack Type subfield set to 0 when responding to the soliciting A-MPDU) in Multi STA Block Ack frame that is sent as a response to the A-MPDU via a capability bit</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26</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820891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Straw Poll 5</a:t>
            </a:r>
            <a:endParaRPr lang="en-US" dirty="0"/>
          </a:p>
        </p:txBody>
      </p:sp>
      <p:sp>
        <p:nvSpPr>
          <p:cNvPr id="3" name="Content Placeholder 2"/>
          <p:cNvSpPr>
            <a:spLocks noGrp="1"/>
          </p:cNvSpPr>
          <p:nvPr>
            <p:ph idx="1"/>
          </p:nvPr>
        </p:nvSpPr>
        <p:spPr/>
        <p:txBody>
          <a:bodyPr/>
          <a:lstStyle/>
          <a:p>
            <a:pPr marL="0" indent="0">
              <a:buNone/>
            </a:pPr>
            <a:r>
              <a:rPr lang="en-US" sz="1800" dirty="0" smtClean="0"/>
              <a:t>Do you support to add to the 11ax SFD:</a:t>
            </a:r>
          </a:p>
          <a:p>
            <a:pPr lvl="0"/>
            <a:r>
              <a:rPr lang="en-US" sz="1800" dirty="0" smtClean="0"/>
              <a:t>HE STAs follow the solicitation/response rules listed in slides 17-20. </a:t>
            </a:r>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27</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2233882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pPr marL="0" indent="0" latinLnBrk="1">
              <a:buNone/>
            </a:pPr>
            <a:r>
              <a:rPr lang="en-US" sz="1800" dirty="0" smtClean="0"/>
              <a:t>Do you support to add </a:t>
            </a:r>
            <a:r>
              <a:rPr lang="en-US" sz="1800" dirty="0"/>
              <a:t>to the </a:t>
            </a:r>
            <a:r>
              <a:rPr lang="en-US" sz="1800" dirty="0" smtClean="0"/>
              <a:t>11ax SFD</a:t>
            </a:r>
            <a:r>
              <a:rPr lang="en-US" sz="1800" dirty="0"/>
              <a:t>:</a:t>
            </a:r>
            <a:endParaRPr lang="en-US" sz="1200" dirty="0"/>
          </a:p>
          <a:p>
            <a:pPr lvl="0" latinLnBrk="0"/>
            <a:r>
              <a:rPr lang="en-US" sz="1600" dirty="0"/>
              <a:t>A STA shall not send a Multi TID BAR to a STA that has not indicated support for multi-TID A-MPDU.</a:t>
            </a:r>
            <a:endParaRPr lang="en-US" sz="1100" dirty="0"/>
          </a:p>
          <a:p>
            <a:pPr lvl="1" latinLnBrk="0"/>
            <a:r>
              <a:rPr lang="en-US" sz="1400" dirty="0"/>
              <a:t>Also applicable to each BAR information carried in the MU BAR variant Trigger frame</a:t>
            </a:r>
            <a:endParaRPr lang="en-US" sz="1050" dirty="0"/>
          </a:p>
          <a:p>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28</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694074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600" dirty="0"/>
              <a:t>[1] </a:t>
            </a:r>
            <a:r>
              <a:rPr lang="en-US" sz="1600" i="1" dirty="0"/>
              <a:t>S. Merlin (Qualcomm Inc.) et.al., </a:t>
            </a:r>
            <a:r>
              <a:rPr lang="en-US" sz="1600" dirty="0"/>
              <a:t>11-16-0378-02-00ax-extended-ba-bitmap</a:t>
            </a:r>
          </a:p>
          <a:p>
            <a:pPr marL="0" indent="0">
              <a:buNone/>
            </a:pPr>
            <a:r>
              <a:rPr lang="en-US" sz="1600" dirty="0"/>
              <a:t>[2] </a:t>
            </a:r>
            <a:r>
              <a:rPr lang="en-US" sz="1600" i="1" dirty="0"/>
              <a:t>D. </a:t>
            </a:r>
            <a:r>
              <a:rPr lang="en-US" sz="1600" i="1" dirty="0" err="1"/>
              <a:t>Qiao</a:t>
            </a:r>
            <a:r>
              <a:rPr lang="en-US" sz="1600" i="1" dirty="0"/>
              <a:t> (Huawei) et. al., </a:t>
            </a:r>
            <a:r>
              <a:rPr lang="en-US" sz="1600" dirty="0"/>
              <a:t>11-16-0404-00-00ax-blockack-bitmap</a:t>
            </a:r>
          </a:p>
          <a:p>
            <a:pPr marL="0" indent="0">
              <a:buNone/>
            </a:pPr>
            <a:r>
              <a:rPr lang="en-US" sz="1600" dirty="0"/>
              <a:t>[3]</a:t>
            </a:r>
            <a:r>
              <a:rPr lang="en-US" sz="1600" i="1" dirty="0"/>
              <a:t> IEEE members, et. al</a:t>
            </a:r>
            <a:r>
              <a:rPr lang="en-US" sz="1600" dirty="0"/>
              <a:t> Draft P802.11ax_D0.1</a:t>
            </a:r>
          </a:p>
          <a:p>
            <a:pPr marL="0" indent="0">
              <a:buNone/>
            </a:pPr>
            <a:r>
              <a:rPr lang="en-US" sz="1600" dirty="0"/>
              <a:t>[4] </a:t>
            </a:r>
            <a:r>
              <a:rPr lang="en-US" sz="1600" i="1" dirty="0"/>
              <a:t>C. Ghosh (Intel) et. al.,</a:t>
            </a:r>
            <a:r>
              <a:rPr lang="en-US" sz="1600" dirty="0"/>
              <a:t> 11-16/0362r1 Multi-TID Aggregation Limit</a:t>
            </a:r>
          </a:p>
          <a:p>
            <a:pPr marL="0" indent="0">
              <a:buNone/>
            </a:pPr>
            <a:r>
              <a:rPr lang="en-US" sz="1600" dirty="0"/>
              <a:t>[5] </a:t>
            </a:r>
            <a:r>
              <a:rPr lang="en-US" sz="1600" i="1" dirty="0"/>
              <a:t>L. Chu (Marvell) et. al.,</a:t>
            </a:r>
            <a:r>
              <a:rPr lang="en-US" sz="1600" dirty="0"/>
              <a:t> 11-16/0359r0 Management Ack</a:t>
            </a:r>
          </a:p>
          <a:p>
            <a:pPr marL="0" indent="0">
              <a:buNone/>
            </a:pPr>
            <a:r>
              <a:rPr lang="en-US" sz="1600" dirty="0"/>
              <a:t>[6] </a:t>
            </a:r>
            <a:r>
              <a:rPr lang="en-US" sz="1600" i="1" dirty="0"/>
              <a:t>L. Chu (Marvell) et. al.,</a:t>
            </a:r>
            <a:r>
              <a:rPr lang="en-US" sz="1600" dirty="0"/>
              <a:t> 11-16/0069r0 Multi-TID A-MPDU in MU </a:t>
            </a:r>
            <a:r>
              <a:rPr lang="en-US" sz="1600" dirty="0" smtClean="0"/>
              <a:t>transmission</a:t>
            </a:r>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29</a:t>
            </a:fld>
            <a:endParaRPr lang="en-US" dirty="0"/>
          </a:p>
        </p:txBody>
      </p:sp>
      <p:sp>
        <p:nvSpPr>
          <p:cNvPr id="5" name="Footer Placeholder 4"/>
          <p:cNvSpPr>
            <a:spLocks noGrp="1"/>
          </p:cNvSpPr>
          <p:nvPr>
            <p:ph type="ftr" sz="quarter" idx="3"/>
          </p:nvPr>
        </p:nvSpPr>
        <p:spPr/>
        <p:txBody>
          <a:bodyPr/>
          <a:lstStyle/>
          <a:p>
            <a:pPr>
              <a:defRPr/>
            </a:pPr>
            <a:r>
              <a:rPr lang="en-US" smtClean="0"/>
              <a:t>A. Asterjadhi, et. al</a:t>
            </a:r>
            <a:endParaRPr lang="en-US" dirty="0"/>
          </a:p>
        </p:txBody>
      </p:sp>
    </p:spTree>
    <p:extLst>
      <p:ext uri="{BB962C8B-B14F-4D97-AF65-F5344CB8AC3E}">
        <p14:creationId xmlns:p14="http://schemas.microsoft.com/office/powerpoint/2010/main" val="3929743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6"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705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619428201"/>
              </p:ext>
            </p:extLst>
          </p:nvPr>
        </p:nvGraphicFramePr>
        <p:xfrm>
          <a:off x="789972" y="4902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48279180"/>
              </p:ext>
            </p:extLst>
          </p:nvPr>
        </p:nvGraphicFramePr>
        <p:xfrm>
          <a:off x="789972" y="1247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Tree>
    <p:extLst>
      <p:ext uri="{BB962C8B-B14F-4D97-AF65-F5344CB8AC3E}">
        <p14:creationId xmlns:p14="http://schemas.microsoft.com/office/powerpoint/2010/main" val="188220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graphicFrame>
        <p:nvGraphicFramePr>
          <p:cNvPr id="7" name="Table 6"/>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210545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282308392"/>
              </p:ext>
            </p:extLst>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04304464"/>
              </p:ext>
            </p:extLst>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336447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85550883"/>
              </p:ext>
            </p:extLst>
          </p:nvPr>
        </p:nvGraphicFramePr>
        <p:xfrm>
          <a:off x="381000" y="1066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defTabSz="914400"/>
            <a:r>
              <a:rPr lang="en-US" altLang="zh-CN" sz="2000" kern="0" smtClean="0"/>
              <a:t>Authors (continued)</a:t>
            </a:r>
            <a:endParaRPr lang="zh-CN" altLang="en-US" sz="2000" kern="0" dirty="0"/>
          </a:p>
        </p:txBody>
      </p:sp>
      <p:graphicFrame>
        <p:nvGraphicFramePr>
          <p:cNvPr id="5" name="Table 4"/>
          <p:cNvGraphicFramePr>
            <a:graphicFrameLocks noGrp="1"/>
          </p:cNvGraphicFramePr>
          <p:nvPr>
            <p:extLst>
              <p:ext uri="{D42A27DB-BD31-4B8C-83A1-F6EECF244321}">
                <p14:modId xmlns:p14="http://schemas.microsoft.com/office/powerpoint/2010/main" val="441835294"/>
              </p:ext>
            </p:extLst>
          </p:nvPr>
        </p:nvGraphicFramePr>
        <p:xfrm>
          <a:off x="381000" y="5817732"/>
          <a:ext cx="8153400" cy="55090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7190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487423232"/>
              </p:ext>
            </p:extLst>
          </p:nvPr>
        </p:nvGraphicFramePr>
        <p:xfrm>
          <a:off x="394939" y="2783947"/>
          <a:ext cx="8135744" cy="1377260"/>
        </p:xfrm>
        <a:graphic>
          <a:graphicData uri="http://schemas.openxmlformats.org/drawingml/2006/table">
            <a:tbl>
              <a:tblPr firstRow="1" bandRow="1">
                <a:tableStyleId>{F5AB1C69-6EDB-4FF4-983F-18BD219EF322}</a:tableStyleId>
              </a:tblPr>
              <a:tblGrid>
                <a:gridCol w="1630680"/>
                <a:gridCol w="1287379"/>
                <a:gridCol w="1802331"/>
                <a:gridCol w="1363530"/>
                <a:gridCol w="2051824"/>
              </a:tblGrid>
              <a:tr h="275452">
                <a:tc>
                  <a:txBody>
                    <a:bodyPr/>
                    <a:lstStyle/>
                    <a:p>
                      <a:pPr marL="0" marR="0" algn="ctr">
                        <a:spcBef>
                          <a:spcPts val="0"/>
                        </a:spcBef>
                        <a:spcAft>
                          <a:spcPts val="0"/>
                        </a:spcAft>
                      </a:pPr>
                      <a:r>
                        <a:rPr lang="en-US" sz="1100" b="0" dirty="0" smtClean="0">
                          <a:solidFill>
                            <a:srgbClr val="000000"/>
                          </a:solidFill>
                          <a:latin typeface="+mn-lt"/>
                          <a:ea typeface="Times New Roman"/>
                          <a:cs typeface="Arial"/>
                        </a:rPr>
                        <a:t>Masahito</a:t>
                      </a:r>
                      <a:r>
                        <a:rPr lang="en-US" sz="1100" b="0" baseline="0" dirty="0" smtClean="0">
                          <a:solidFill>
                            <a:srgbClr val="000000"/>
                          </a:solidFill>
                          <a:latin typeface="+mn-lt"/>
                          <a:ea typeface="Times New Roman"/>
                          <a:cs typeface="Arial"/>
                        </a:rPr>
                        <a:t> Mori</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92325068"/>
              </p:ext>
            </p:extLst>
          </p:nvPr>
        </p:nvGraphicFramePr>
        <p:xfrm>
          <a:off x="394939" y="1022194"/>
          <a:ext cx="8135744" cy="1752603"/>
        </p:xfrm>
        <a:graphic>
          <a:graphicData uri="http://schemas.openxmlformats.org/drawingml/2006/table">
            <a:tbl>
              <a:tblPr firstRow="1" bandRow="1">
                <a:tableStyleId>{F5AB1C69-6EDB-4FF4-983F-18BD219EF322}</a:tableStyleId>
              </a:tblPr>
              <a:tblGrid>
                <a:gridCol w="1634583"/>
                <a:gridCol w="1282390"/>
                <a:gridCol w="1806498"/>
                <a:gridCol w="1360449"/>
                <a:gridCol w="2051824"/>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735331384"/>
              </p:ext>
            </p:extLst>
          </p:nvPr>
        </p:nvGraphicFramePr>
        <p:xfrm>
          <a:off x="394939" y="4157137"/>
          <a:ext cx="8153400" cy="1712540"/>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Minho Cheong</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Reza </a:t>
                      </a:r>
                      <a:r>
                        <a:rPr lang="en-US" sz="1200" b="0" dirty="0" err="1" smtClean="0">
                          <a:latin typeface="Times New Roman"/>
                          <a:ea typeface="Times New Roman"/>
                          <a:cs typeface="Arial"/>
                        </a:rPr>
                        <a:t>Hedayat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Young</a:t>
                      </a:r>
                      <a:r>
                        <a:rPr lang="en-US" sz="1200" b="0" baseline="0" dirty="0" smtClean="0">
                          <a:latin typeface="Times New Roman"/>
                          <a:ea typeface="Times New Roman"/>
                          <a:cs typeface="Arial"/>
                        </a:rPr>
                        <a:t> </a:t>
                      </a:r>
                      <a:r>
                        <a:rPr lang="en-US" sz="1200" b="0" dirty="0" err="1" smtClean="0">
                          <a:latin typeface="Times New Roman"/>
                          <a:ea typeface="Times New Roman"/>
                          <a:cs typeface="Arial"/>
                        </a:rPr>
                        <a:t>Hoon</a:t>
                      </a:r>
                      <a:r>
                        <a:rPr lang="en-US" sz="1200" b="0" baseline="0" dirty="0" smtClean="0">
                          <a:latin typeface="Times New Roman"/>
                          <a:ea typeface="Times New Roman"/>
                          <a:cs typeface="Arial"/>
                        </a:rPr>
                        <a:t> Kwon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Yongho Seok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Daewon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daewon.lee@newracom.com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Yujin</a:t>
                      </a:r>
                      <a:r>
                        <a:rPr lang="en-US" sz="1200" dirty="0" smtClean="0">
                          <a:latin typeface="Times New Roman"/>
                          <a:ea typeface="Times New Roman"/>
                          <a:cs typeface="Arial"/>
                        </a:rPr>
                        <a:t> Noh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yujin.noh@newracom.com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8555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1800" dirty="0" smtClean="0"/>
              <a:t>11ax uses two frame formats for BlockAck frames</a:t>
            </a:r>
          </a:p>
          <a:p>
            <a:pPr lvl="1"/>
            <a:r>
              <a:rPr lang="en-US" sz="1600" dirty="0" smtClean="0"/>
              <a:t>Compressed BlockAck (C-BA) and Multi-STA BlockAck (M-BA)</a:t>
            </a:r>
          </a:p>
          <a:p>
            <a:pPr lvl="3"/>
            <a:endParaRPr lang="en-US" sz="1200" dirty="0" smtClean="0"/>
          </a:p>
          <a:p>
            <a:r>
              <a:rPr lang="en-US" sz="1800" dirty="0" smtClean="0"/>
              <a:t>Each of which has signaling details for Bitmap lengths yet to be specified</a:t>
            </a:r>
          </a:p>
          <a:p>
            <a:pPr lvl="1"/>
            <a:r>
              <a:rPr lang="en-US" sz="1600" dirty="0" smtClean="0"/>
              <a:t>Both use the Fragment Number fields, though with undefined mapping[1, 2]</a:t>
            </a:r>
          </a:p>
          <a:p>
            <a:pPr lvl="3"/>
            <a:endParaRPr lang="en-US" sz="1200" dirty="0" smtClean="0"/>
          </a:p>
          <a:p>
            <a:r>
              <a:rPr lang="en-US" sz="1800" dirty="0" smtClean="0"/>
              <a:t>Same consideration for BlockAck frame/length selection rules [3]</a:t>
            </a:r>
          </a:p>
          <a:p>
            <a:pPr lvl="1"/>
            <a:r>
              <a:rPr lang="en-US" sz="1600" dirty="0" smtClean="0"/>
              <a:t>Both need signaling on which frame/length needs to be used</a:t>
            </a:r>
          </a:p>
          <a:p>
            <a:pPr lvl="3"/>
            <a:endParaRPr lang="en-US" sz="1200" dirty="0" smtClean="0"/>
          </a:p>
          <a:p>
            <a:r>
              <a:rPr lang="en-US" sz="1800" dirty="0" smtClean="0"/>
              <a:t>We propose to finalize the following design details:</a:t>
            </a:r>
          </a:p>
          <a:p>
            <a:pPr lvl="1"/>
            <a:r>
              <a:rPr lang="en-US" sz="1600" dirty="0" smtClean="0"/>
              <a:t>Mapping of Fragment Number subfield of BA frames and their BA Bitmap lengths</a:t>
            </a:r>
          </a:p>
          <a:p>
            <a:pPr lvl="1"/>
            <a:r>
              <a:rPr lang="en-US" sz="1600" dirty="0" smtClean="0"/>
              <a:t>Negotiation and selection of BlockAck frames during a block </a:t>
            </a:r>
            <a:r>
              <a:rPr lang="en-US" sz="1600" dirty="0" err="1" smtClean="0"/>
              <a:t>ack</a:t>
            </a:r>
            <a:r>
              <a:rPr lang="en-US" sz="1600" dirty="0" smtClean="0"/>
              <a:t> session</a:t>
            </a:r>
          </a:p>
          <a:p>
            <a:pPr lvl="2"/>
            <a:r>
              <a:rPr lang="en-US" sz="1400" dirty="0" smtClean="0"/>
              <a:t>Including BAR solicitation of these BA frames</a:t>
            </a:r>
          </a:p>
          <a:p>
            <a:pPr lvl="3"/>
            <a:endParaRPr lang="en-US" sz="1200" dirty="0" smtClean="0"/>
          </a:p>
          <a:p>
            <a:r>
              <a:rPr lang="en-US" sz="1800" dirty="0" smtClean="0"/>
              <a:t>While being compliant to baseline and passed motions on these topics</a:t>
            </a:r>
            <a:endParaRPr lang="en-GB"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sp>
        <p:nvSpPr>
          <p:cNvPr id="5" name="Footer Placeholder 4"/>
          <p:cNvSpPr>
            <a:spLocks noGrp="1"/>
          </p:cNvSpPr>
          <p:nvPr>
            <p:ph type="ftr" sz="quarter" idx="3"/>
          </p:nvPr>
        </p:nvSpPr>
        <p:spPr/>
        <p:txBody>
          <a:bodyPr/>
          <a:lstStyle/>
          <a:p>
            <a:r>
              <a:rPr lang="en-US" smtClean="0"/>
              <a:t>A. Asterjadhi, et. al.</a:t>
            </a:r>
            <a:endParaRPr lang="en-US" dirty="0"/>
          </a:p>
        </p:txBody>
      </p:sp>
    </p:spTree>
    <p:extLst>
      <p:ext uri="{BB962C8B-B14F-4D97-AF65-F5344CB8AC3E}">
        <p14:creationId xmlns:p14="http://schemas.microsoft.com/office/powerpoint/2010/main" val="3455160288"/>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10C255-1271-47BF-B015-BB64F0FC44CF}">
  <ds:schemaRefs>
    <ds:schemaRef ds:uri="office.server.policy"/>
  </ds:schemaRefs>
</ds:datastoreItem>
</file>

<file path=customXml/itemProps2.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4.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5.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75829</TotalTime>
  <Words>4473</Words>
  <Application>Microsoft Office PowerPoint</Application>
  <PresentationFormat>On-screen Show (4:3)</PresentationFormat>
  <Paragraphs>1040</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ACcord Submission Template</vt:lpstr>
      <vt:lpstr>Block Ack generation and selection rules</vt:lpstr>
      <vt:lpstr>PowerPoint Presentation</vt:lpstr>
      <vt:lpstr>Authors (continued)</vt:lpstr>
      <vt:lpstr>Authors (continued)</vt:lpstr>
      <vt:lpstr>PowerPoint Presentation</vt:lpstr>
      <vt:lpstr>PowerPoint Presentation</vt:lpstr>
      <vt:lpstr>PowerPoint Presentation</vt:lpstr>
      <vt:lpstr>Authors (continued)</vt:lpstr>
      <vt:lpstr>Introduction</vt:lpstr>
      <vt:lpstr>Compressed BlockAck frame</vt:lpstr>
      <vt:lpstr>Multi-STA BlockAck frame</vt:lpstr>
      <vt:lpstr>Mapping for FN subfield of BA frames</vt:lpstr>
      <vt:lpstr>Block Ack negotiation/selection</vt:lpstr>
      <vt:lpstr>Proposed rules: BA Bitmap/TID selection</vt:lpstr>
      <vt:lpstr>BlockAck frame selection</vt:lpstr>
      <vt:lpstr>Reference exchange sequences</vt:lpstr>
      <vt:lpstr>1) DL MU PPDU | SIFS | UL SU response</vt:lpstr>
      <vt:lpstr>2) DL MU PPDU | SIFS | UL  MU response</vt:lpstr>
      <vt:lpstr>3) UL MU PPDU | SIFS | DL SU response</vt:lpstr>
      <vt:lpstr>4) UL MU PPDU | SIFS | DL MU response</vt:lpstr>
      <vt:lpstr>BAR-solicited BA frames</vt:lpstr>
      <vt:lpstr>Summary</vt:lpstr>
      <vt:lpstr>Straw Poll 1</vt:lpstr>
      <vt:lpstr>Straw Poll 2</vt:lpstr>
      <vt:lpstr>Straw Poll 3</vt:lpstr>
      <vt:lpstr>Straw Poll 4</vt:lpstr>
      <vt:lpstr>Straw Poll 5</vt:lpstr>
      <vt:lpstr>Straw Poll 6</vt:lpstr>
      <vt:lpstr>References</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Alfred Asterjadhi</dc:creator>
  <cp:lastModifiedBy>Alfred Asterjadhi</cp:lastModifiedBy>
  <cp:revision>2461</cp:revision>
  <dcterms:created xsi:type="dcterms:W3CDTF">2012-05-29T15:24:34Z</dcterms:created>
  <dcterms:modified xsi:type="dcterms:W3CDTF">2016-05-16T21:22:49Z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