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0" r:id="rId2"/>
    <p:sldId id="530" r:id="rId3"/>
    <p:sldId id="525" r:id="rId4"/>
    <p:sldId id="526" r:id="rId5"/>
    <p:sldId id="529" r:id="rId6"/>
    <p:sldId id="473" r:id="rId7"/>
    <p:sldId id="497" r:id="rId8"/>
    <p:sldId id="477" r:id="rId9"/>
    <p:sldId id="478" r:id="rId10"/>
    <p:sldId id="475" r:id="rId11"/>
    <p:sldId id="499" r:id="rId12"/>
    <p:sldId id="531" r:id="rId13"/>
    <p:sldId id="533" r:id="rId14"/>
    <p:sldId id="534" r:id="rId15"/>
    <p:sldId id="535" r:id="rId16"/>
    <p:sldId id="536" r:id="rId17"/>
    <p:sldId id="537" r:id="rId18"/>
    <p:sldId id="538" r:id="rId19"/>
    <p:sldId id="539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37" autoAdjust="0"/>
    <p:restoredTop sz="86456" autoAdjust="0"/>
  </p:normalViewPr>
  <p:slideViewPr>
    <p:cSldViewPr>
      <p:cViewPr>
        <p:scale>
          <a:sx n="66" d="100"/>
          <a:sy n="66" d="100"/>
        </p:scale>
        <p:origin x="-13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</a:t>
            </a:r>
            <a:r>
              <a:rPr lang="en-US" dirty="0" smtClean="0"/>
              <a:t>,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802.11-16/0609r0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ilan.sutskover@intel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HE NDPA frame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990600" y="1981200"/>
          <a:ext cx="7467600" cy="43484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Ross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Yu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latin typeface="Times New Roman"/>
                          <a:ea typeface="Times New Roman"/>
                          <a:cs typeface="Arial"/>
                        </a:rPr>
                        <a:t>+86 18126392367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Jason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Guo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Junghoon Suh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May, 2016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1275443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May, 2016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16986260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  <p:graphicFrame>
        <p:nvGraphicFramePr>
          <p:cNvPr id="9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4494210"/>
              </p:ext>
            </p:extLst>
          </p:nvPr>
        </p:nvGraphicFramePr>
        <p:xfrm>
          <a:off x="381000" y="2895600"/>
          <a:ext cx="8153400" cy="109728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30363694"/>
              </p:ext>
            </p:extLst>
          </p:nvPr>
        </p:nvGraphicFramePr>
        <p:xfrm>
          <a:off x="381000" y="403860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Following has been decided in previous 11ax meetings:</a:t>
            </a:r>
          </a:p>
          <a:p>
            <a:pPr lvl="1"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altLang="zh-CN" sz="1400" dirty="0" smtClean="0">
                <a:sym typeface="Times New Roman"/>
              </a:rPr>
              <a:t>AP can request </a:t>
            </a:r>
            <a:r>
              <a:rPr lang="en-US" altLang="zh-CN" sz="1400" dirty="0" err="1" smtClean="0">
                <a:sym typeface="Times New Roman"/>
              </a:rPr>
              <a:t>beamforming</a:t>
            </a:r>
            <a:r>
              <a:rPr lang="en-US" altLang="zh-CN" sz="1400" dirty="0" smtClean="0">
                <a:sym typeface="Times New Roman"/>
              </a:rPr>
              <a:t> feedback over partial BW which is less than the NDP BW. The indication of the feedback BW goes in NDPA.</a:t>
            </a:r>
          </a:p>
          <a:p>
            <a:pPr lvl="2"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altLang="zh-CN" sz="1000" dirty="0" smtClean="0">
                <a:sym typeface="Times New Roman"/>
              </a:rPr>
              <a:t>[PHY Motion 148, March 2016, see 16/389]</a:t>
            </a:r>
          </a:p>
          <a:p>
            <a:pPr lvl="1"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altLang="zh-CN" sz="1400" dirty="0" smtClean="0">
                <a:sym typeface="Times New Roman"/>
              </a:rPr>
              <a:t>The granularity of channel feedback requested by the AP is a 26 tone RU. The AP signals start and end 26 tone RUs requested for feedback.</a:t>
            </a:r>
          </a:p>
          <a:p>
            <a:pPr lvl="2"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altLang="zh-CN" sz="1000" dirty="0" smtClean="0">
                <a:sym typeface="Times New Roman"/>
              </a:rPr>
              <a:t>[PHY Motion 149, March 2016, see 16/389]</a:t>
            </a:r>
          </a:p>
          <a:p>
            <a:pPr lvl="1"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altLang="zh-CN" sz="1400" dirty="0" smtClean="0">
                <a:sym typeface="Times New Roman"/>
              </a:rPr>
              <a:t>802.11ax spec shall not support Ng = 1 for sounding feedback.</a:t>
            </a:r>
          </a:p>
          <a:p>
            <a:pPr lvl="2"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altLang="zh-CN" sz="1000" dirty="0" smtClean="0">
                <a:sym typeface="Times New Roman"/>
              </a:rPr>
              <a:t>NOTE—The tone grouping factor, Ng is defined with respect to data tones of the HE PPDU.</a:t>
            </a:r>
          </a:p>
          <a:p>
            <a:pPr lvl="2"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altLang="zh-CN" sz="1000" dirty="0" smtClean="0">
                <a:sym typeface="Times New Roman"/>
              </a:rPr>
              <a:t>[PHY Motion 38, September 17, 2015, see [138]]</a:t>
            </a:r>
          </a:p>
          <a:p>
            <a:pPr lvl="1"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altLang="zh-CN" sz="1400" dirty="0" smtClean="0">
                <a:sym typeface="Times New Roman"/>
              </a:rPr>
              <a:t>802.11ax spec shall support Ng = 4 and 16 for sounding feedback with SU/MU-MIMO-OFDM(A).</a:t>
            </a:r>
          </a:p>
          <a:p>
            <a:pPr lvl="2"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altLang="zh-CN" sz="1000" dirty="0" smtClean="0">
                <a:sym typeface="Times New Roman"/>
              </a:rPr>
              <a:t>NOTE—The tone grouping factor, Ng is defined with respect to data tones of the HE PPDU.</a:t>
            </a:r>
          </a:p>
          <a:p>
            <a:pPr lvl="2"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altLang="zh-CN" sz="1000" dirty="0" smtClean="0">
                <a:sym typeface="Times New Roman"/>
              </a:rPr>
              <a:t>[PHY Motion 101, January 2016, see [139]]</a:t>
            </a:r>
          </a:p>
          <a:p>
            <a:pPr lvl="1"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altLang="zh-CN" sz="1400" dirty="0" smtClean="0">
                <a:sym typeface="Times New Roman"/>
              </a:rPr>
              <a:t>AP shall control the Ng, quantization, and </a:t>
            </a:r>
            <a:r>
              <a:rPr lang="en-US" altLang="zh-CN" sz="1400" dirty="0" err="1" smtClean="0">
                <a:sym typeface="Times New Roman"/>
              </a:rPr>
              <a:t>Nc</a:t>
            </a:r>
            <a:r>
              <a:rPr lang="en-US" altLang="zh-CN" sz="1400" dirty="0" smtClean="0">
                <a:sym typeface="Times New Roman"/>
              </a:rPr>
              <a:t> of the sounding FB in NDPA except in the special case of a NDPA addressed to a single STA which requests SU type feedback. In the aforementioned special case, the STA controls these quantities.</a:t>
            </a:r>
          </a:p>
          <a:p>
            <a:pPr lvl="2"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altLang="zh-CN" sz="1000" dirty="0" smtClean="0">
                <a:sym typeface="Times New Roman"/>
              </a:rPr>
              <a:t>[PHY Motion 151, March 2016, see 16/389]</a:t>
            </a:r>
          </a:p>
          <a:p>
            <a:pPr marL="342900" lvl="1" indent="-342900">
              <a:buFontTx/>
              <a:buChar char="•"/>
            </a:pPr>
            <a:r>
              <a:rPr lang="en-US" altLang="zh-CN" b="1" dirty="0" smtClean="0"/>
              <a:t>This proposal addresses the </a:t>
            </a:r>
            <a:r>
              <a:rPr lang="en-US" altLang="zh-CN" b="1" dirty="0" smtClean="0">
                <a:sym typeface="Times New Roman"/>
              </a:rPr>
              <a:t>HE NDPA frame format 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May, 2016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VHT NDPA frame format Recap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914400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VHT NDPA includes AID12, SU/MU feedback type and number of columns</a:t>
            </a:r>
          </a:p>
          <a:p>
            <a:pPr lv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May, 2016</a:t>
            </a:r>
            <a:endParaRPr lang="en-US" altLang="zh-CN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>
          <a:xfrm>
            <a:off x="6897962" y="6553200"/>
            <a:ext cx="164596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  <p:sp>
        <p:nvSpPr>
          <p:cNvPr id="74" name="Rectangle 5"/>
          <p:cNvSpPr/>
          <p:nvPr/>
        </p:nvSpPr>
        <p:spPr bwMode="auto">
          <a:xfrm>
            <a:off x="1154720" y="2895600"/>
            <a:ext cx="7315200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Control</a:t>
            </a:r>
          </a:p>
        </p:txBody>
      </p:sp>
      <p:cxnSp>
        <p:nvCxnSpPr>
          <p:cNvPr id="75" name="Straight Connector 6"/>
          <p:cNvCxnSpPr/>
          <p:nvPr/>
        </p:nvCxnSpPr>
        <p:spPr bwMode="auto">
          <a:xfrm>
            <a:off x="2069120" y="2895600"/>
            <a:ext cx="0" cy="76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Straight Connector 7"/>
          <p:cNvCxnSpPr/>
          <p:nvPr/>
        </p:nvCxnSpPr>
        <p:spPr bwMode="auto">
          <a:xfrm>
            <a:off x="2907320" y="2895600"/>
            <a:ext cx="0" cy="76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Straight Connector 8"/>
          <p:cNvCxnSpPr/>
          <p:nvPr/>
        </p:nvCxnSpPr>
        <p:spPr bwMode="auto">
          <a:xfrm>
            <a:off x="3440720" y="2895600"/>
            <a:ext cx="0" cy="76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Straight Connector 9"/>
          <p:cNvCxnSpPr/>
          <p:nvPr/>
        </p:nvCxnSpPr>
        <p:spPr bwMode="auto">
          <a:xfrm>
            <a:off x="3974120" y="2895600"/>
            <a:ext cx="0" cy="76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9" name="Straight Connector 10"/>
          <p:cNvCxnSpPr/>
          <p:nvPr/>
        </p:nvCxnSpPr>
        <p:spPr bwMode="auto">
          <a:xfrm>
            <a:off x="4812320" y="2895600"/>
            <a:ext cx="0" cy="76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0" name="Straight Connector 11"/>
          <p:cNvCxnSpPr/>
          <p:nvPr/>
        </p:nvCxnSpPr>
        <p:spPr bwMode="auto">
          <a:xfrm>
            <a:off x="5650520" y="2895600"/>
            <a:ext cx="0" cy="76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1" name="Straight Connector 12"/>
          <p:cNvCxnSpPr/>
          <p:nvPr/>
        </p:nvCxnSpPr>
        <p:spPr bwMode="auto">
          <a:xfrm>
            <a:off x="6488720" y="2895600"/>
            <a:ext cx="0" cy="76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2" name="Straight Connector 13"/>
          <p:cNvCxnSpPr/>
          <p:nvPr/>
        </p:nvCxnSpPr>
        <p:spPr bwMode="auto">
          <a:xfrm>
            <a:off x="6945920" y="2895600"/>
            <a:ext cx="0" cy="76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3" name="Straight Connector 14"/>
          <p:cNvCxnSpPr/>
          <p:nvPr/>
        </p:nvCxnSpPr>
        <p:spPr bwMode="auto">
          <a:xfrm>
            <a:off x="7784120" y="2895600"/>
            <a:ext cx="0" cy="76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2145320" y="3124200"/>
            <a:ext cx="7328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Duration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2983520" y="31242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3516920" y="3124200"/>
            <a:ext cx="377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3974120" y="3048000"/>
            <a:ext cx="774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Sounding</a:t>
            </a:r>
          </a:p>
          <a:p>
            <a:r>
              <a:rPr lang="en-US" dirty="0" smtClean="0"/>
              <a:t>Token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4812320" y="3124200"/>
            <a:ext cx="864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Info 1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5650692" y="3124200"/>
            <a:ext cx="864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Info 2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6547336" y="3124200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6960748" y="3124200"/>
            <a:ext cx="864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Info n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7901352" y="31242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FCS</a:t>
            </a:r>
            <a:endParaRPr lang="en-US" dirty="0"/>
          </a:p>
        </p:txBody>
      </p:sp>
      <p:cxnSp>
        <p:nvCxnSpPr>
          <p:cNvPr id="93" name="Straight Arrow Connector 35"/>
          <p:cNvCxnSpPr/>
          <p:nvPr/>
        </p:nvCxnSpPr>
        <p:spPr bwMode="auto">
          <a:xfrm flipH="1">
            <a:off x="2057400" y="3657600"/>
            <a:ext cx="191672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4" name="Straight Arrow Connector 36"/>
          <p:cNvCxnSpPr>
            <a:stCxn id="74" idx="2"/>
          </p:cNvCxnSpPr>
          <p:nvPr/>
        </p:nvCxnSpPr>
        <p:spPr bwMode="auto">
          <a:xfrm flipH="1">
            <a:off x="3886200" y="3657600"/>
            <a:ext cx="92612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5" name="Straight Arrow Connector 37"/>
          <p:cNvCxnSpPr/>
          <p:nvPr/>
        </p:nvCxnSpPr>
        <p:spPr bwMode="auto">
          <a:xfrm flipH="1">
            <a:off x="2514600" y="3657600"/>
            <a:ext cx="2286000" cy="129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6" name="Straight Arrow Connector 38"/>
          <p:cNvCxnSpPr/>
          <p:nvPr/>
        </p:nvCxnSpPr>
        <p:spPr bwMode="auto">
          <a:xfrm flipH="1">
            <a:off x="5105401" y="3657600"/>
            <a:ext cx="533399" cy="129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621320" y="2590800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Bytes: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1485896" y="2608384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2381942" y="259959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3058950" y="2608384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3583558" y="259959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4252544" y="2608384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5084110" y="2617176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5963342" y="2617176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7235294" y="2617176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7988502" y="2617176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grpSp>
        <p:nvGrpSpPr>
          <p:cNvPr id="107" name="Group 110"/>
          <p:cNvGrpSpPr/>
          <p:nvPr/>
        </p:nvGrpSpPr>
        <p:grpSpPr>
          <a:xfrm>
            <a:off x="1524000" y="3886200"/>
            <a:ext cx="2409088" cy="931984"/>
            <a:chOff x="1066800" y="3505200"/>
            <a:chExt cx="2409088" cy="931984"/>
          </a:xfrm>
        </p:grpSpPr>
        <p:sp>
          <p:nvSpPr>
            <p:cNvPr id="108" name="Rectangle 24"/>
            <p:cNvSpPr/>
            <p:nvPr/>
          </p:nvSpPr>
          <p:spPr bwMode="auto">
            <a:xfrm>
              <a:off x="1600200" y="3505200"/>
              <a:ext cx="1840520" cy="685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0" name="Straight Connector 26"/>
            <p:cNvCxnSpPr/>
            <p:nvPr/>
          </p:nvCxnSpPr>
          <p:spPr bwMode="auto">
            <a:xfrm>
              <a:off x="2414952" y="3505200"/>
              <a:ext cx="0" cy="685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11" name="TextBox 110"/>
            <p:cNvSpPr txBox="1"/>
            <p:nvPr/>
          </p:nvSpPr>
          <p:spPr>
            <a:xfrm>
              <a:off x="1597264" y="3683976"/>
              <a:ext cx="7585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Reserved</a:t>
              </a:r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2364237" y="3581400"/>
              <a:ext cx="11116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Sounding</a:t>
              </a:r>
            </a:p>
            <a:p>
              <a:pPr algn="ctr"/>
              <a:r>
                <a:rPr lang="en-US" dirty="0" smtClean="0"/>
                <a:t>Token Number</a:t>
              </a:r>
              <a:endParaRPr lang="en-US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066800" y="4151393"/>
              <a:ext cx="4764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Bits:</a:t>
              </a:r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858104" y="4160185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2828192" y="4160185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</p:grpSp>
      <p:sp>
        <p:nvSpPr>
          <p:cNvPr id="117" name="Rectangle 84"/>
          <p:cNvSpPr/>
          <p:nvPr/>
        </p:nvSpPr>
        <p:spPr bwMode="auto">
          <a:xfrm>
            <a:off x="2514600" y="4953000"/>
            <a:ext cx="2590800" cy="838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</p:txBody>
      </p:sp>
      <p:cxnSp>
        <p:nvCxnSpPr>
          <p:cNvPr id="118" name="Straight Connector 85"/>
          <p:cNvCxnSpPr/>
          <p:nvPr/>
        </p:nvCxnSpPr>
        <p:spPr bwMode="auto">
          <a:xfrm>
            <a:off x="3429000" y="4953000"/>
            <a:ext cx="0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9" name="Straight Connector 86"/>
          <p:cNvCxnSpPr/>
          <p:nvPr/>
        </p:nvCxnSpPr>
        <p:spPr bwMode="auto">
          <a:xfrm>
            <a:off x="4343400" y="4953000"/>
            <a:ext cx="0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2" name="TextBox 121"/>
          <p:cNvSpPr txBox="1"/>
          <p:nvPr/>
        </p:nvSpPr>
        <p:spPr>
          <a:xfrm>
            <a:off x="1997156" y="5741376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Bits: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4512598" y="52578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Nc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3491025" y="5181600"/>
            <a:ext cx="77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Feedback</a:t>
            </a:r>
          </a:p>
          <a:p>
            <a:pPr algn="ctr"/>
            <a:r>
              <a:rPr lang="en-US" dirty="0" smtClean="0"/>
              <a:t> Type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2819400" y="579120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129" name="TextBox 128"/>
          <p:cNvSpPr txBox="1"/>
          <p:nvPr/>
        </p:nvSpPr>
        <p:spPr>
          <a:xfrm>
            <a:off x="4615190" y="57912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3733800" y="579999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3" name="TextBox 142"/>
          <p:cNvSpPr txBox="1"/>
          <p:nvPr/>
        </p:nvSpPr>
        <p:spPr>
          <a:xfrm>
            <a:off x="2681491" y="5218528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AID12</a:t>
            </a:r>
            <a:endParaRPr lang="en-US" dirty="0"/>
          </a:p>
        </p:txBody>
      </p:sp>
      <p:sp>
        <p:nvSpPr>
          <p:cNvPr id="149" name="TextBox 148"/>
          <p:cNvSpPr txBox="1"/>
          <p:nvPr/>
        </p:nvSpPr>
        <p:spPr>
          <a:xfrm>
            <a:off x="2514600" y="47244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</a:t>
            </a:r>
            <a:endParaRPr lang="en-US" dirty="0"/>
          </a:p>
        </p:txBody>
      </p:sp>
      <p:sp>
        <p:nvSpPr>
          <p:cNvPr id="150" name="TextBox 149"/>
          <p:cNvSpPr txBox="1"/>
          <p:nvPr/>
        </p:nvSpPr>
        <p:spPr>
          <a:xfrm>
            <a:off x="3124200" y="4724400"/>
            <a:ext cx="4354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B11</a:t>
            </a:r>
            <a:endParaRPr lang="en-US" dirty="0"/>
          </a:p>
        </p:txBody>
      </p:sp>
      <p:sp>
        <p:nvSpPr>
          <p:cNvPr id="151" name="TextBox 150"/>
          <p:cNvSpPr txBox="1"/>
          <p:nvPr/>
        </p:nvSpPr>
        <p:spPr>
          <a:xfrm>
            <a:off x="3657600" y="47244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B12</a:t>
            </a:r>
            <a:endParaRPr lang="en-US" dirty="0"/>
          </a:p>
        </p:txBody>
      </p:sp>
      <p:sp>
        <p:nvSpPr>
          <p:cNvPr id="152" name="TextBox 151"/>
          <p:cNvSpPr txBox="1"/>
          <p:nvPr/>
        </p:nvSpPr>
        <p:spPr>
          <a:xfrm>
            <a:off x="4191000" y="47244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B13</a:t>
            </a:r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4800600" y="4724401"/>
            <a:ext cx="4411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B15</a:t>
            </a:r>
            <a:endParaRPr lang="en-US" dirty="0"/>
          </a:p>
        </p:txBody>
      </p:sp>
      <p:sp>
        <p:nvSpPr>
          <p:cNvPr id="159" name="Rectangle 84"/>
          <p:cNvSpPr/>
          <p:nvPr/>
        </p:nvSpPr>
        <p:spPr bwMode="auto">
          <a:xfrm>
            <a:off x="5791200" y="4953000"/>
            <a:ext cx="2590800" cy="838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</p:txBody>
      </p:sp>
      <p:cxnSp>
        <p:nvCxnSpPr>
          <p:cNvPr id="160" name="Straight Connector 85"/>
          <p:cNvCxnSpPr/>
          <p:nvPr/>
        </p:nvCxnSpPr>
        <p:spPr bwMode="auto">
          <a:xfrm>
            <a:off x="6705600" y="4953000"/>
            <a:ext cx="0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1" name="Straight Connector 86"/>
          <p:cNvCxnSpPr/>
          <p:nvPr/>
        </p:nvCxnSpPr>
        <p:spPr bwMode="auto">
          <a:xfrm>
            <a:off x="7620000" y="4953000"/>
            <a:ext cx="0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2" name="TextBox 161"/>
          <p:cNvSpPr txBox="1"/>
          <p:nvPr/>
        </p:nvSpPr>
        <p:spPr>
          <a:xfrm>
            <a:off x="5273756" y="5741376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Bits:</a:t>
            </a:r>
            <a:endParaRPr 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7789198" y="52578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Nc</a:t>
            </a:r>
            <a:endParaRPr lang="en-US" dirty="0"/>
          </a:p>
        </p:txBody>
      </p:sp>
      <p:sp>
        <p:nvSpPr>
          <p:cNvPr id="164" name="TextBox 163"/>
          <p:cNvSpPr txBox="1"/>
          <p:nvPr/>
        </p:nvSpPr>
        <p:spPr>
          <a:xfrm>
            <a:off x="6767625" y="5181600"/>
            <a:ext cx="77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Feedback</a:t>
            </a:r>
          </a:p>
          <a:p>
            <a:pPr algn="ctr"/>
            <a:r>
              <a:rPr lang="en-US" dirty="0" smtClean="0"/>
              <a:t> Type</a:t>
            </a:r>
            <a:endParaRPr 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6096000" y="579120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166" name="TextBox 165"/>
          <p:cNvSpPr txBox="1"/>
          <p:nvPr/>
        </p:nvSpPr>
        <p:spPr>
          <a:xfrm>
            <a:off x="7891790" y="57912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67" name="TextBox 166"/>
          <p:cNvSpPr txBox="1"/>
          <p:nvPr/>
        </p:nvSpPr>
        <p:spPr>
          <a:xfrm>
            <a:off x="7010400" y="579999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5958091" y="5218528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AID12</a:t>
            </a:r>
            <a:endParaRPr lang="en-US" dirty="0"/>
          </a:p>
        </p:txBody>
      </p:sp>
      <p:sp>
        <p:nvSpPr>
          <p:cNvPr id="169" name="TextBox 168"/>
          <p:cNvSpPr txBox="1"/>
          <p:nvPr/>
        </p:nvSpPr>
        <p:spPr>
          <a:xfrm>
            <a:off x="5791200" y="47244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</a:t>
            </a:r>
            <a:endParaRPr lang="en-US" dirty="0"/>
          </a:p>
        </p:txBody>
      </p:sp>
      <p:sp>
        <p:nvSpPr>
          <p:cNvPr id="170" name="TextBox 169"/>
          <p:cNvSpPr txBox="1"/>
          <p:nvPr/>
        </p:nvSpPr>
        <p:spPr>
          <a:xfrm>
            <a:off x="6400800" y="4724400"/>
            <a:ext cx="4354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B11</a:t>
            </a:r>
            <a:endParaRPr lang="en-US" dirty="0"/>
          </a:p>
        </p:txBody>
      </p:sp>
      <p:sp>
        <p:nvSpPr>
          <p:cNvPr id="171" name="TextBox 170"/>
          <p:cNvSpPr txBox="1"/>
          <p:nvPr/>
        </p:nvSpPr>
        <p:spPr>
          <a:xfrm>
            <a:off x="6934200" y="47244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B12</a:t>
            </a:r>
            <a:endParaRPr lang="en-US" dirty="0"/>
          </a:p>
        </p:txBody>
      </p:sp>
      <p:sp>
        <p:nvSpPr>
          <p:cNvPr id="172" name="TextBox 171"/>
          <p:cNvSpPr txBox="1"/>
          <p:nvPr/>
        </p:nvSpPr>
        <p:spPr>
          <a:xfrm>
            <a:off x="7467600" y="47244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B13</a:t>
            </a:r>
            <a:endParaRPr lang="en-US" dirty="0"/>
          </a:p>
        </p:txBody>
      </p:sp>
      <p:sp>
        <p:nvSpPr>
          <p:cNvPr id="173" name="TextBox 172"/>
          <p:cNvSpPr txBox="1"/>
          <p:nvPr/>
        </p:nvSpPr>
        <p:spPr>
          <a:xfrm>
            <a:off x="8077200" y="4724401"/>
            <a:ext cx="4411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B15</a:t>
            </a:r>
            <a:endParaRPr lang="en-US" dirty="0"/>
          </a:p>
        </p:txBody>
      </p:sp>
      <p:cxnSp>
        <p:nvCxnSpPr>
          <p:cNvPr id="175" name="直接箭头连接符 174"/>
          <p:cNvCxnSpPr>
            <a:endCxn id="169" idx="1"/>
          </p:cNvCxnSpPr>
          <p:nvPr/>
        </p:nvCxnSpPr>
        <p:spPr bwMode="auto">
          <a:xfrm>
            <a:off x="5638800" y="3657600"/>
            <a:ext cx="152400" cy="12053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7" name="直接箭头连接符 176"/>
          <p:cNvCxnSpPr/>
          <p:nvPr/>
        </p:nvCxnSpPr>
        <p:spPr bwMode="auto">
          <a:xfrm>
            <a:off x="6477000" y="3657600"/>
            <a:ext cx="1905000" cy="129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HE NDPA frame format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HE NDPA we need 4 Byte for per STA Info:</a:t>
            </a:r>
          </a:p>
          <a:p>
            <a:pPr lv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AID per STA = 11bit</a:t>
            </a:r>
          </a:p>
          <a:p>
            <a:pPr lv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Feedback type per STA: SU/MU/CQI per-STA = 2bits </a:t>
            </a:r>
          </a:p>
          <a:p>
            <a:pPr lv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Ng per-STA = 1bit  (Ng = {4,16})</a:t>
            </a:r>
          </a:p>
          <a:p>
            <a:pPr lv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Codebook size per-STA = 1bit (quantization resolution = {(2,4),(4,6)} when feedback type = SU, quantization resolution = {(5,7),(7,9)} when feedback type = MU)</a:t>
            </a:r>
          </a:p>
          <a:p>
            <a:pPr lv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altLang="zh-CN" sz="1600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Nc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per-STA = 3bits (</a:t>
            </a:r>
            <a:r>
              <a:rPr lang="en-US" altLang="zh-CN" sz="1600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Nc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= 1…8)</a:t>
            </a:r>
          </a:p>
          <a:p>
            <a:pPr lv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Partial BW Info per-STA of feedback report  = 14 bits</a:t>
            </a:r>
          </a:p>
          <a:p>
            <a:pPr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endParaRPr lang="en-US" altLang="zh-CN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We suggest to reuse the frame type/subtype of VHT NDPA</a:t>
            </a:r>
          </a:p>
          <a:p>
            <a:pPr lv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 NDPA and VHT NDPA serve similar function</a:t>
            </a:r>
          </a:p>
          <a:p>
            <a:pPr lv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Only 3 reserved subtype for control type, need to reserve subtype values for future use</a:t>
            </a:r>
          </a:p>
          <a:p>
            <a:pPr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endParaRPr lang="en-US" altLang="zh-CN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endParaRPr lang="zh-CN" altLang="en-US" sz="2400" dirty="0" smtClean="0"/>
          </a:p>
          <a:p>
            <a:endParaRPr lang="zh-CN" altLang="en-US" sz="24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May, 2016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HE NDPA frame format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1295400"/>
          </a:xfrm>
        </p:spPr>
        <p:txBody>
          <a:bodyPr/>
          <a:lstStyle/>
          <a:p>
            <a:pPr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proposed HE NDPA frame format reusing the type/subtype of VHT NDPA is shown as below:</a:t>
            </a:r>
          </a:p>
          <a:p>
            <a:pPr lv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Only for HE NDPA aimed at more than one STAs</a:t>
            </a:r>
            <a:endParaRPr lang="zh-CN" altLang="en-US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May, 2016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7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77920316"/>
              </p:ext>
            </p:extLst>
          </p:nvPr>
        </p:nvGraphicFramePr>
        <p:xfrm>
          <a:off x="685800" y="2922217"/>
          <a:ext cx="6934201" cy="1066723"/>
        </p:xfrm>
        <a:graphic>
          <a:graphicData uri="http://schemas.openxmlformats.org/drawingml/2006/table">
            <a:tbl>
              <a:tblPr firstRow="1" firstCol="1" bandRow="1"/>
              <a:tblGrid>
                <a:gridCol w="935607"/>
                <a:gridCol w="943376"/>
                <a:gridCol w="530812"/>
                <a:gridCol w="520454"/>
                <a:gridCol w="1044358"/>
                <a:gridCol w="979626"/>
                <a:gridCol w="377178"/>
                <a:gridCol w="997752"/>
                <a:gridCol w="605038"/>
              </a:tblGrid>
              <a:tr h="7111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/>
                          <a:ea typeface="Malgun Gothic"/>
                        </a:rPr>
                        <a:t>Frame Control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/>
                          <a:ea typeface="Malgun Gothic"/>
                        </a:rPr>
                        <a:t>Duration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/>
                          <a:ea typeface="Malgun Gothic"/>
                        </a:rPr>
                        <a:t>RA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/>
                          <a:ea typeface="Malgun Gothic"/>
                        </a:rPr>
                        <a:t>TA</a:t>
                      </a:r>
                      <a:endParaRPr lang="ja-JP" sz="11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/>
                          <a:ea typeface="Malgun Gothic"/>
                        </a:rPr>
                        <a:t>Sounding </a:t>
                      </a:r>
                      <a:r>
                        <a:rPr lang="en-GB" sz="1100" dirty="0" smtClean="0">
                          <a:effectLst/>
                          <a:latin typeface="Times New Roman"/>
                          <a:ea typeface="Malgun Gothic"/>
                        </a:rPr>
                        <a:t>Dialog Token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/>
                          <a:ea typeface="Malgun Gothic"/>
                        </a:rPr>
                        <a:t>STA Info 1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/>
                          <a:ea typeface="Malgun Gothic"/>
                        </a:rPr>
                        <a:t>…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/>
                          <a:ea typeface="Malgun Gothic"/>
                        </a:rPr>
                        <a:t>STA Info </a:t>
                      </a:r>
                      <a:r>
                        <a:rPr lang="en-GB" sz="1100" i="1" dirty="0" smtClean="0">
                          <a:effectLst/>
                          <a:latin typeface="Times New Roman"/>
                          <a:ea typeface="Malgun Gothic"/>
                        </a:rPr>
                        <a:t>n</a:t>
                      </a:r>
                      <a:endParaRPr lang="ja-JP" sz="1100" i="1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/>
                          <a:ea typeface="Malgun Gothic"/>
                        </a:rPr>
                        <a:t>FCS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5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/>
                          <a:ea typeface="Malgun Gothic"/>
                        </a:rPr>
                        <a:t>Octets: 2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/>
                          <a:ea typeface="Malgun Gothic"/>
                        </a:rPr>
                        <a:t>2</a:t>
                      </a:r>
                      <a:endParaRPr lang="ja-JP" sz="11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/>
                          <a:ea typeface="Malgun Gothic"/>
                        </a:rPr>
                        <a:t>6</a:t>
                      </a:r>
                      <a:endParaRPr lang="ja-JP" sz="11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/>
                          <a:ea typeface="Malgun Gothic"/>
                        </a:rPr>
                        <a:t>6</a:t>
                      </a:r>
                      <a:endParaRPr lang="ja-JP" sz="11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/>
                          <a:ea typeface="Malgun Gothic"/>
                        </a:rPr>
                        <a:t>1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effectLst/>
                          <a:latin typeface="Times New Roman"/>
                          <a:ea typeface="Malgun Gothic"/>
                        </a:rPr>
                        <a:t>4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/>
                          <a:ea typeface="Malgun Gothic"/>
                        </a:rPr>
                        <a:t> </a:t>
                      </a:r>
                      <a:endParaRPr lang="ja-JP" sz="11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effectLst/>
                          <a:latin typeface="Times New Roman"/>
                          <a:ea typeface="Malgun Gothic"/>
                        </a:rPr>
                        <a:t>4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/>
                          <a:ea typeface="Malgun Gothic"/>
                        </a:rPr>
                        <a:t>4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50439668"/>
              </p:ext>
            </p:extLst>
          </p:nvPr>
        </p:nvGraphicFramePr>
        <p:xfrm>
          <a:off x="4369912" y="3944884"/>
          <a:ext cx="4481262" cy="1093039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688756"/>
                <a:gridCol w="723788"/>
                <a:gridCol w="858891"/>
                <a:gridCol w="597653"/>
                <a:gridCol w="809473"/>
                <a:gridCol w="802701"/>
              </a:tblGrid>
              <a:tr h="337903">
                <a:tc>
                  <a:txBody>
                    <a:bodyPr/>
                    <a:lstStyle/>
                    <a:p>
                      <a:endParaRPr lang="ja-JP" altLang="en-US" sz="1200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sz="1400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0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/>
                          <a:ea typeface="Malgun Gothic"/>
                        </a:rPr>
                        <a:t>AID11</a:t>
                      </a:r>
                      <a:endParaRPr lang="ja-JP" sz="12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/>
                        </a:rPr>
                        <a:t>Partial</a:t>
                      </a:r>
                      <a:r>
                        <a:rPr lang="en-US" altLang="ja-JP" sz="12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/>
                        </a:rPr>
                        <a:t>B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/>
                        </a:rPr>
                        <a:t>W </a:t>
                      </a:r>
                      <a:r>
                        <a:rPr lang="en-US" altLang="ja-JP" sz="12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/>
                        </a:rPr>
                        <a:t>Info</a:t>
                      </a:r>
                      <a:endParaRPr lang="ja-JP" altLang="zh-CN" sz="12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ja-JP" sz="1200" dirty="0" smtClean="0">
                          <a:effectLst/>
                          <a:latin typeface="Times New Roman"/>
                          <a:ea typeface="Malgun Gothic"/>
                        </a:rPr>
                        <a:t>Feedback type</a:t>
                      </a:r>
                      <a:r>
                        <a:rPr lang="en-GB" altLang="ja-JP" sz="1200" baseline="0" dirty="0" smtClean="0">
                          <a:effectLst/>
                          <a:latin typeface="Times New Roman"/>
                          <a:ea typeface="Malgun Gothic"/>
                        </a:rPr>
                        <a:t> + Ng</a:t>
                      </a:r>
                      <a:endParaRPr lang="ja-JP" sz="12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 bit</a:t>
                      </a:r>
                      <a:endParaRPr lang="ja-JP" sz="12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effectLst/>
                          <a:latin typeface="Times New Roman"/>
                          <a:ea typeface="Malgun Gothic"/>
                        </a:rPr>
                        <a:t>Codebook size </a:t>
                      </a:r>
                      <a:endParaRPr lang="ja-JP" sz="12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Malgun Gothic"/>
                        </a:rPr>
                        <a:t>Nc</a:t>
                      </a:r>
                      <a:endParaRPr lang="ja-JP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4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/>
                          <a:ea typeface="Malgun Gothic"/>
                        </a:rPr>
                        <a:t>11 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effectLst/>
                          <a:latin typeface="Times New Roman"/>
                          <a:ea typeface="Malgun Gothic"/>
                        </a:rPr>
                        <a:t>14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effectLst/>
                          <a:latin typeface="Times New Roman"/>
                          <a:ea typeface="Malgun Gothic"/>
                        </a:rPr>
                        <a:t>2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ja-JP" sz="1100" dirty="0" smtClean="0">
                          <a:effectLst/>
                          <a:latin typeface="Times New Roman"/>
                          <a:ea typeface="Malgun Gothic"/>
                        </a:rPr>
                        <a:t>1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effectLst/>
                          <a:latin typeface="Times New Roman"/>
                          <a:ea typeface="Malgun Gothic"/>
                        </a:rPr>
                        <a:t>1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effectLst/>
                          <a:latin typeface="Times New Roman"/>
                          <a:ea typeface="Malgun Gothic"/>
                        </a:rPr>
                        <a:t>3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9" name="直線矢印コネクタ 22"/>
          <p:cNvCxnSpPr/>
          <p:nvPr/>
        </p:nvCxnSpPr>
        <p:spPr bwMode="auto">
          <a:xfrm>
            <a:off x="5638801" y="3621577"/>
            <a:ext cx="3212373" cy="6466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" name="直線矢印コネクタ 23"/>
          <p:cNvCxnSpPr/>
          <p:nvPr/>
        </p:nvCxnSpPr>
        <p:spPr bwMode="auto">
          <a:xfrm flipH="1">
            <a:off x="4355374" y="3608018"/>
            <a:ext cx="292830" cy="660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" name="直線矢印コネクタ 25"/>
          <p:cNvCxnSpPr/>
          <p:nvPr/>
        </p:nvCxnSpPr>
        <p:spPr bwMode="auto">
          <a:xfrm flipH="1">
            <a:off x="545374" y="3608018"/>
            <a:ext cx="3112228" cy="12104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" name="直線矢印コネクタ 26"/>
          <p:cNvCxnSpPr/>
          <p:nvPr/>
        </p:nvCxnSpPr>
        <p:spPr bwMode="auto">
          <a:xfrm flipH="1">
            <a:off x="3136174" y="3608018"/>
            <a:ext cx="1512028" cy="12104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aphicFrame>
        <p:nvGraphicFramePr>
          <p:cNvPr id="13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34067333"/>
              </p:ext>
            </p:extLst>
          </p:nvPr>
        </p:nvGraphicFramePr>
        <p:xfrm>
          <a:off x="164374" y="4549566"/>
          <a:ext cx="2971800" cy="1267287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62685"/>
                <a:gridCol w="701357"/>
                <a:gridCol w="953879"/>
                <a:gridCol w="953879"/>
              </a:tblGrid>
              <a:tr h="3325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/>
                          <a:ea typeface="Malgun Gothic"/>
                        </a:rPr>
                        <a:t> 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/>
                          <a:ea typeface="Malgun Gothic"/>
                        </a:rPr>
                        <a:t> </a:t>
                      </a:r>
                      <a:endParaRPr lang="ja-JP" sz="11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/>
                          <a:ea typeface="Malgun Gothic"/>
                        </a:rPr>
                        <a:t>Reserved</a:t>
                      </a:r>
                      <a:endParaRPr lang="ja-JP" sz="12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effectLst/>
                          <a:latin typeface="Times New Roman"/>
                          <a:ea typeface="Malgun Gothic"/>
                        </a:rPr>
                        <a:t>VHT/HE</a:t>
                      </a:r>
                      <a:endParaRPr lang="ja-JP" sz="12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effectLst/>
                          <a:latin typeface="Times New Roman"/>
                          <a:ea typeface="Malgun Gothic"/>
                        </a:rPr>
                        <a:t>Sounding Dialog Token Number</a:t>
                      </a:r>
                      <a:endParaRPr lang="ja-JP" sz="12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2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/>
                          <a:ea typeface="Malgun Gothic"/>
                        </a:rPr>
                        <a:t>Bits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effectLst/>
                          <a:latin typeface="Times New Roman"/>
                          <a:ea typeface="Malgun Gothic"/>
                        </a:rPr>
                        <a:t>1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effectLst/>
                          <a:latin typeface="Times New Roman"/>
                          <a:ea typeface="Malgun Gothic"/>
                        </a:rPr>
                        <a:t>1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effectLst/>
                          <a:latin typeface="Times New Roman"/>
                          <a:ea typeface="Malgun Gothic"/>
                        </a:rPr>
                        <a:t>6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50813499"/>
              </p:ext>
            </p:extLst>
          </p:nvPr>
        </p:nvGraphicFramePr>
        <p:xfrm>
          <a:off x="5422174" y="5153789"/>
          <a:ext cx="2450059" cy="942211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457200"/>
                <a:gridCol w="963518"/>
                <a:gridCol w="1029341"/>
              </a:tblGrid>
              <a:tr h="3325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/>
                          <a:ea typeface="Malgun Gothic"/>
                        </a:rPr>
                        <a:t> 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/>
                          <a:ea typeface="Malgun Gothic"/>
                        </a:rPr>
                        <a:t> </a:t>
                      </a:r>
                      <a:endParaRPr lang="ja-JP" sz="11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effectLst/>
                          <a:latin typeface="Times New Roman"/>
                          <a:ea typeface="Malgun Gothic"/>
                        </a:rPr>
                        <a:t>Start RU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effectLst/>
                          <a:latin typeface="Times New Roman"/>
                          <a:ea typeface="Malgun Gothic"/>
                        </a:rPr>
                        <a:t>End RU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2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/>
                          <a:ea typeface="Malgun Gothic"/>
                        </a:rPr>
                        <a:t>Bits: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effectLst/>
                          <a:latin typeface="Times New Roman"/>
                          <a:ea typeface="Malgun Gothic"/>
                        </a:rPr>
                        <a:t>7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effectLst/>
                          <a:latin typeface="Times New Roman"/>
                          <a:ea typeface="Malgun Gothic"/>
                        </a:rPr>
                        <a:t>7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15" name="直線矢印コネクタ 28"/>
          <p:cNvCxnSpPr/>
          <p:nvPr/>
        </p:nvCxnSpPr>
        <p:spPr bwMode="auto">
          <a:xfrm>
            <a:off x="5791200" y="4827217"/>
            <a:ext cx="2069376" cy="6096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直線矢印コネクタ 30"/>
          <p:cNvCxnSpPr/>
          <p:nvPr/>
        </p:nvCxnSpPr>
        <p:spPr bwMode="auto">
          <a:xfrm>
            <a:off x="5029200" y="4827217"/>
            <a:ext cx="850174" cy="6367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4191000" y="3989017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664254" y="3989017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953000" y="3989017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B11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3989017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B24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715000" y="3989018"/>
            <a:ext cx="4411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B25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248400" y="3989018"/>
            <a:ext cx="4411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B26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705600" y="3989018"/>
            <a:ext cx="4411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B27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391400" y="3989018"/>
            <a:ext cx="4411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B28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924800" y="3989018"/>
            <a:ext cx="4411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B29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85800" y="4598617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524000" y="4598617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133600" y="4598617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743200" y="4598617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B7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8534400" y="3989018"/>
            <a:ext cx="4411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B31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Changes Compared with VHT NDPA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" y="1143000"/>
            <a:ext cx="8839200" cy="2590800"/>
          </a:xfrm>
        </p:spPr>
        <p:txBody>
          <a:bodyPr/>
          <a:lstStyle/>
          <a:p>
            <a:pPr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VHT/HE (B1 of sounding dialog token) : to help all HE STAs to differentiate between VHT NDPA and HE NDPA.</a:t>
            </a:r>
          </a:p>
          <a:p>
            <a:pPr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Per STA Info extends from 2 Byte to 4 Byte to include more info:</a:t>
            </a:r>
          </a:p>
          <a:p>
            <a:pPr lv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AID11: 11 LSB of the AID of an HE STA expected to process the following HE NDP and prepare the sounding feedback.</a:t>
            </a:r>
          </a:p>
          <a:p>
            <a:pPr lv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Partial BW Info: </a:t>
            </a:r>
            <a:r>
              <a:rPr lang="en-US" altLang="zh-CN" sz="1600" dirty="0" smtClean="0">
                <a:sym typeface="Times New Roman"/>
              </a:rPr>
              <a:t>signals the start index and the end index 26 tone RUs requested for feedback (7 bit is needed for maximum 74 RUs for start/end RUs).</a:t>
            </a:r>
          </a:p>
          <a:p>
            <a:pPr lv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altLang="zh-CN" sz="1600" dirty="0" smtClean="0"/>
              <a:t>Disambiguation</a:t>
            </a:r>
            <a:r>
              <a:rPr lang="en-GB" altLang="zh-CN" sz="1600" dirty="0" smtClean="0">
                <a:ea typeface="Malgun Gothic"/>
              </a:rPr>
              <a:t> bit (B27)</a:t>
            </a:r>
            <a:r>
              <a:rPr lang="en-US" altLang="zh-CN" sz="1600" dirty="0" smtClean="0">
                <a:ea typeface="Malgun Gothic"/>
              </a:rPr>
              <a:t>: set to 1 to prevent VHT STA from parsing B16-B27 as his own AID</a:t>
            </a: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Feedback + Ng + codebook size (2+1 bits) jointly indicate:</a:t>
            </a:r>
            <a:endParaRPr lang="zh-CN" altLang="en-US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May, 2016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40" name="表格 39"/>
          <p:cNvGraphicFramePr>
            <a:graphicFrameLocks noGrp="1"/>
          </p:cNvGraphicFramePr>
          <p:nvPr/>
        </p:nvGraphicFramePr>
        <p:xfrm>
          <a:off x="1295400" y="3717284"/>
          <a:ext cx="6324600" cy="2759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3352800"/>
              </a:tblGrid>
              <a:tr h="306076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Feedback</a:t>
                      </a:r>
                      <a:r>
                        <a:rPr lang="en-US" altLang="zh-CN" sz="1400" baseline="0" dirty="0" smtClean="0"/>
                        <a:t> type + Ng + codebook size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Description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0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000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SU, Ng4, quantization resolution  = {2,4}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0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001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SU, Ng4, quantization resolution  = {4,6}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0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010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SU, Ng16, quantization resolution  = {2,4}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62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011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SU, Ng16 quantization resolution  = {4,6}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MU+Ng4, quantization resolution  = {5,7}</a:t>
                      </a: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MU+Ng4, quantization resolution  = {7,9}</a:t>
                      </a: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CQI only feedback</a:t>
                      </a: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111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MU+Ng16, quantization resolution  = {7,9}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Further Explanation Regarding VHT STAs Behavior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4495800"/>
          </a:xfrm>
        </p:spPr>
        <p:txBody>
          <a:bodyPr/>
          <a:lstStyle/>
          <a:p>
            <a:r>
              <a:rPr lang="en-US" altLang="zh-CN" dirty="0" smtClean="0"/>
              <a:t>Some further explanations regarding VHT STAs behavior:</a:t>
            </a:r>
          </a:p>
          <a:p>
            <a:pPr lvl="1"/>
            <a:r>
              <a:rPr lang="en-US" altLang="zh-CN" dirty="0" smtClean="0"/>
              <a:t>AID11 in STA info 1 of HE NDPA is the AID of  an HE STA, hence VHT STA</a:t>
            </a:r>
            <a:r>
              <a:rPr lang="zh-CN" altLang="en-US" dirty="0" smtClean="0"/>
              <a:t> </a:t>
            </a:r>
            <a:r>
              <a:rPr lang="en-US" altLang="zh-CN" dirty="0" smtClean="0"/>
              <a:t>will not parse B0-B11 as its own AID.</a:t>
            </a:r>
          </a:p>
          <a:p>
            <a:pPr lvl="1"/>
            <a:r>
              <a:rPr lang="en-US" altLang="zh-CN" dirty="0" smtClean="0"/>
              <a:t>Disambiguation bit corresponds to  the MSB of AID12 of the 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STA in VHT NDPA, and is set to 1, making AID12  &gt; 2048 , never match the AID of a VHT STA. 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May, 2016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7" name="Rectangle 84"/>
          <p:cNvSpPr/>
          <p:nvPr/>
        </p:nvSpPr>
        <p:spPr bwMode="auto">
          <a:xfrm>
            <a:off x="2606854" y="3905209"/>
            <a:ext cx="2590800" cy="838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</p:txBody>
      </p:sp>
      <p:cxnSp>
        <p:nvCxnSpPr>
          <p:cNvPr id="8" name="Straight Connector 85"/>
          <p:cNvCxnSpPr/>
          <p:nvPr/>
        </p:nvCxnSpPr>
        <p:spPr bwMode="auto">
          <a:xfrm>
            <a:off x="3521254" y="3905209"/>
            <a:ext cx="0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6"/>
          <p:cNvCxnSpPr/>
          <p:nvPr/>
        </p:nvCxnSpPr>
        <p:spPr bwMode="auto">
          <a:xfrm>
            <a:off x="4435654" y="3905209"/>
            <a:ext cx="0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089410" y="4693585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Bits: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04852" y="421000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Nc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83279" y="4133809"/>
            <a:ext cx="77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Feedback</a:t>
            </a:r>
          </a:p>
          <a:p>
            <a:pPr algn="ctr"/>
            <a:r>
              <a:rPr lang="en-US" dirty="0" smtClean="0"/>
              <a:t> Type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11654" y="474340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707444" y="4743409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26054" y="47522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773745" y="4170737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AID12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606854" y="367660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16454" y="3676609"/>
            <a:ext cx="4354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749854" y="3676609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283254" y="3676609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B13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892854" y="3676610"/>
            <a:ext cx="4411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B15</a:t>
            </a:r>
            <a:endParaRPr lang="en-US" dirty="0"/>
          </a:p>
        </p:txBody>
      </p:sp>
      <p:sp>
        <p:nvSpPr>
          <p:cNvPr id="22" name="Rectangle 84"/>
          <p:cNvSpPr/>
          <p:nvPr/>
        </p:nvSpPr>
        <p:spPr bwMode="auto">
          <a:xfrm>
            <a:off x="5197654" y="3905209"/>
            <a:ext cx="2590800" cy="838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</p:txBody>
      </p:sp>
      <p:cxnSp>
        <p:nvCxnSpPr>
          <p:cNvPr id="23" name="Straight Connector 85"/>
          <p:cNvCxnSpPr/>
          <p:nvPr/>
        </p:nvCxnSpPr>
        <p:spPr bwMode="auto">
          <a:xfrm>
            <a:off x="6112054" y="3905209"/>
            <a:ext cx="0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86"/>
          <p:cNvCxnSpPr/>
          <p:nvPr/>
        </p:nvCxnSpPr>
        <p:spPr bwMode="auto">
          <a:xfrm>
            <a:off x="7026454" y="3905209"/>
            <a:ext cx="0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7195652" y="421000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Nc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174079" y="4133809"/>
            <a:ext cx="77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Feedback</a:t>
            </a:r>
          </a:p>
          <a:p>
            <a:pPr algn="ctr"/>
            <a:r>
              <a:rPr lang="en-US" dirty="0" smtClean="0"/>
              <a:t> Type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502454" y="474340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298244" y="4743409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416854" y="47522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364545" y="4170737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AID12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197654" y="3676609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B16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715000" y="3676609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B27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340654" y="3676609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B28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874054" y="3676609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B29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483654" y="3676610"/>
            <a:ext cx="4411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B31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57200" y="412498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VHT NDPA: STA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info  1 + STA info 2</a:t>
            </a:r>
            <a:endParaRPr lang="zh-CN" altLang="en-US" sz="1400" dirty="0"/>
          </a:p>
        </p:txBody>
      </p:sp>
      <p:graphicFrame>
        <p:nvGraphicFramePr>
          <p:cNvPr id="39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50439668"/>
              </p:ext>
            </p:extLst>
          </p:nvPr>
        </p:nvGraphicFramePr>
        <p:xfrm>
          <a:off x="2630080" y="4953000"/>
          <a:ext cx="5167063" cy="1624297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794161"/>
                <a:gridCol w="1604959"/>
                <a:gridCol w="685800"/>
                <a:gridCol w="381000"/>
                <a:gridCol w="914401"/>
                <a:gridCol w="786742"/>
              </a:tblGrid>
              <a:tr h="487923">
                <a:tc>
                  <a:txBody>
                    <a:bodyPr/>
                    <a:lstStyle/>
                    <a:p>
                      <a:endParaRPr lang="ja-JP" altLang="en-US" sz="1200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sz="1400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79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/>
                          <a:ea typeface="Malgun Gothic"/>
                        </a:rPr>
                        <a:t>AID11</a:t>
                      </a:r>
                      <a:endParaRPr lang="ja-JP" sz="12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/>
                        </a:rPr>
                        <a:t>Partial</a:t>
                      </a:r>
                      <a:r>
                        <a:rPr lang="en-US" altLang="ja-JP" sz="12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/>
                        </a:rPr>
                        <a:t>B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/>
                        </a:rPr>
                        <a:t>W </a:t>
                      </a:r>
                      <a:r>
                        <a:rPr lang="en-US" altLang="ja-JP" sz="12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/>
                        </a:rPr>
                        <a:t>Info</a:t>
                      </a:r>
                      <a:endParaRPr lang="ja-JP" altLang="zh-CN" sz="12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ja-JP" sz="1100" dirty="0" smtClean="0">
                          <a:effectLst/>
                          <a:latin typeface="Times New Roman"/>
                          <a:ea typeface="Malgun Gothic"/>
                        </a:rPr>
                        <a:t>Feedback type</a:t>
                      </a:r>
                      <a:r>
                        <a:rPr lang="en-GB" altLang="ja-JP" sz="1100" baseline="0" dirty="0" smtClean="0">
                          <a:effectLst/>
                          <a:latin typeface="Times New Roman"/>
                          <a:ea typeface="Malgun Gothic"/>
                        </a:rPr>
                        <a:t> + Ng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/>
                          <a:ea typeface="Malgun Gothic"/>
                        </a:rPr>
                        <a:t>Disambiguation bit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effectLst/>
                          <a:latin typeface="Times New Roman"/>
                          <a:ea typeface="Malgun Gothic"/>
                        </a:rPr>
                        <a:t>Codebook size </a:t>
                      </a:r>
                      <a:endParaRPr lang="ja-JP" sz="12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Malgun Gothic"/>
                        </a:rPr>
                        <a:t>Nc</a:t>
                      </a:r>
                      <a:endParaRPr lang="ja-JP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8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/>
                          <a:ea typeface="Malgun Gothic"/>
                        </a:rPr>
                        <a:t>11 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effectLst/>
                          <a:latin typeface="Times New Roman"/>
                          <a:ea typeface="Malgun Gothic"/>
                        </a:rPr>
                        <a:t>14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effectLst/>
                          <a:latin typeface="Times New Roman"/>
                          <a:ea typeface="Malgun Gothic"/>
                        </a:rPr>
                        <a:t>2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ja-JP" sz="1100" dirty="0" smtClean="0">
                          <a:effectLst/>
                          <a:latin typeface="Times New Roman"/>
                          <a:ea typeface="Malgun Gothic"/>
                        </a:rPr>
                        <a:t>1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effectLst/>
                          <a:latin typeface="Times New Roman"/>
                          <a:ea typeface="Malgun Gothic"/>
                        </a:rPr>
                        <a:t>1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effectLst/>
                          <a:latin typeface="Times New Roman"/>
                          <a:ea typeface="Malgun Gothic"/>
                        </a:rPr>
                        <a:t>3</a:t>
                      </a:r>
                      <a:endParaRPr lang="ja-JP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2527368" y="5149533"/>
            <a:ext cx="419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B0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000622" y="5149533"/>
            <a:ext cx="508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B10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529942" y="5149533"/>
            <a:ext cx="508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B11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672942" y="5149533"/>
            <a:ext cx="508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B24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977742" y="5149534"/>
            <a:ext cx="508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B25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282542" y="5149534"/>
            <a:ext cx="508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B26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739742" y="5149534"/>
            <a:ext cx="508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B27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6425542" y="5149534"/>
            <a:ext cx="508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B28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983684" y="5149534"/>
            <a:ext cx="508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B29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7568542" y="5149534"/>
            <a:ext cx="508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B31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089410" y="6096000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Bits: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57200" y="54864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HE NDPA: STA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info  1 </a:t>
            </a:r>
            <a:endParaRPr lang="zh-CN" altLang="en-US" sz="1400" dirty="0"/>
          </a:p>
        </p:txBody>
      </p:sp>
      <p:sp>
        <p:nvSpPr>
          <p:cNvPr id="52" name="椭圆 51"/>
          <p:cNvSpPr/>
          <p:nvPr/>
        </p:nvSpPr>
        <p:spPr bwMode="auto">
          <a:xfrm>
            <a:off x="5715000" y="3429000"/>
            <a:ext cx="457200" cy="3048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791200" y="3197423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MSB of AID 12 of VHT STA 2</a:t>
            </a:r>
            <a:endParaRPr lang="zh-CN" altLang="en-US" sz="1400" dirty="0"/>
          </a:p>
        </p:txBody>
      </p:sp>
      <p:sp>
        <p:nvSpPr>
          <p:cNvPr id="54" name="椭圆 53"/>
          <p:cNvSpPr/>
          <p:nvPr/>
        </p:nvSpPr>
        <p:spPr bwMode="auto">
          <a:xfrm>
            <a:off x="2590800" y="3429000"/>
            <a:ext cx="762000" cy="3048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 NDPA frame format reusing the type/subtype of VHT NDPA is proposed.</a:t>
            </a:r>
          </a:p>
          <a:p>
            <a:endParaRPr lang="zh-CN" altLang="en-US" sz="24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May, 2016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agree to add to the SFD the HE NDPA frame format as shown in slide 15 and 16?</a:t>
            </a:r>
          </a:p>
          <a:p>
            <a:pPr lvl="1"/>
            <a:r>
              <a:rPr lang="en-US" altLang="ja-JP" dirty="0" smtClean="0"/>
              <a:t>Y</a:t>
            </a:r>
          </a:p>
          <a:p>
            <a:pPr lvl="1"/>
            <a:r>
              <a:rPr lang="en-US" altLang="ja-JP" dirty="0" smtClean="0"/>
              <a:t>N</a:t>
            </a:r>
          </a:p>
          <a:p>
            <a:pPr lvl="1"/>
            <a:r>
              <a:rPr lang="en-US" altLang="ja-JP" dirty="0" smtClean="0"/>
              <a:t>A</a:t>
            </a:r>
          </a:p>
          <a:p>
            <a:pPr lvl="1"/>
            <a:endParaRPr lang="en-US" altLang="ja-JP" dirty="0" smtClean="0"/>
          </a:p>
          <a:p>
            <a:endParaRPr kumimoji="1" lang="ja-JP" altLang="en-US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May, 2016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标题 18"/>
          <p:cNvSpPr txBox="1">
            <a:spLocks/>
          </p:cNvSpPr>
          <p:nvPr/>
        </p:nvSpPr>
        <p:spPr bwMode="auto">
          <a:xfrm>
            <a:off x="685800" y="6096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1280684"/>
          <a:ext cx="7772400" cy="45867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036320"/>
                <a:gridCol w="1676400"/>
                <a:gridCol w="1295400"/>
                <a:gridCol w="2133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Madhavan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Toshiba 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narendar.madhavan@toshiba.co.jp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Masahiro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Sekiya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Toshihisa Nabetani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Tsuguhide Aoki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Tomoko Adachi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Kentaro Taniguchi 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Daisuke Taki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Koji Horisaki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Halls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Filippo Tosato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Zubeir Bocus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29749191"/>
              </p:ext>
            </p:extLst>
          </p:nvPr>
        </p:nvGraphicFramePr>
        <p:xfrm>
          <a:off x="685800" y="1066800"/>
          <a:ext cx="7772400" cy="471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May, 2016</a:t>
            </a:r>
            <a:endParaRPr lang="en-US" altLang="zh-CN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383413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06157087"/>
              </p:ext>
            </p:extLst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May, 2016</a:t>
            </a:r>
            <a:endParaRPr lang="en-US" altLang="zh-CN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6268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May, 2016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7" name="Tabl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04100894"/>
              </p:ext>
            </p:extLst>
          </p:nvPr>
        </p:nvGraphicFramePr>
        <p:xfrm>
          <a:off x="685800" y="1219200"/>
          <a:ext cx="7239000" cy="227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May, 2016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93814483"/>
              </p:ext>
            </p:extLst>
          </p:nvPr>
        </p:nvGraphicFramePr>
        <p:xfrm>
          <a:off x="762000" y="175260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2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May, 2016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48997734"/>
              </p:ext>
            </p:extLst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May, 2016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75781001"/>
              </p:ext>
            </p:extLst>
          </p:nvPr>
        </p:nvGraphicFramePr>
        <p:xfrm>
          <a:off x="789972" y="41148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May, 2016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hyunhee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112079</TotalTime>
  <Words>2235</Words>
  <Application>Microsoft Office PowerPoint</Application>
  <PresentationFormat>全屏显示(4:3)</PresentationFormat>
  <Paragraphs>780</Paragraphs>
  <Slides>19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802-11-Submission</vt:lpstr>
      <vt:lpstr>HE NDPA frame format</vt:lpstr>
      <vt:lpstr>幻灯片 2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Background</vt:lpstr>
      <vt:lpstr> VHT NDPA frame format Recap</vt:lpstr>
      <vt:lpstr>HE NDPA frame format</vt:lpstr>
      <vt:lpstr>HE NDPA frame format</vt:lpstr>
      <vt:lpstr>Changes Compared with VHT NDPA</vt:lpstr>
      <vt:lpstr>Further Explanation Regarding VHT STAs Behavior</vt:lpstr>
      <vt:lpstr>Summary</vt:lpstr>
      <vt:lpstr>Straw Poll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Ross Jian Yu</cp:lastModifiedBy>
  <cp:revision>2439</cp:revision>
  <cp:lastPrinted>1998-02-10T13:28:06Z</cp:lastPrinted>
  <dcterms:created xsi:type="dcterms:W3CDTF">2007-05-21T21:00:37Z</dcterms:created>
  <dcterms:modified xsi:type="dcterms:W3CDTF">2016-05-16T16:37:05Z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-329287951</vt:i4>
  </property>
  <property fmtid="{D5CDD505-2E9C-101B-9397-08002B2CF9AE}" pid="4" name="_EmailSubject">
    <vt:lpwstr>Ng contribution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  <property fmtid="{D5CDD505-2E9C-101B-9397-08002B2CF9AE}" pid="7" name="_2015_ms_pID_725343">
    <vt:lpwstr>(3)ISyly5KyisnmIjXcN/y3XFZ9TfAqaTjcxZsMgLUhyzVt6SqGI58LF+GHpMa2DqB/ZiPqa6YW
12oNCiwXOZZQlnWZaGcF/z9NmQGDADZvOmDDOdbuz5Ypktg+3sVMLkkjnaCeUJccuMKRjoVW
DlyZD7ZoMLMHALEejYzqVNAjZ6Yn0oRgY1qnaq8zdFbrJ18c+D4KKLNIjtE/9SIxz1IdRXXS
hY8pfk2/tXwneE3CXc</vt:lpwstr>
  </property>
  <property fmtid="{D5CDD505-2E9C-101B-9397-08002B2CF9AE}" pid="8" name="_2015_ms_pID_7253431">
    <vt:lpwstr>MZP8n5s1jzciUkM2ivUWDNQW7tK9QTo5CDUHvG4mFJZF3lgW+BzaQu
9WYpAMsgxxDbSL5BVxTtgudSVM08HGM/8HNTTDfSb3fLZKcAzwLzRiUS1yuylfae8qEmcNX8
hpHFRsh+m/szkUc86Yp2p6b1n2p9D7nmVpFzYME6u2PoMwkXFz3P3G1/2oujEiBesSw6QsnR
41TG8/sggZQUwEgk2J1F1OvZEIbKHuNAK74r</vt:lpwstr>
  </property>
  <property fmtid="{D5CDD505-2E9C-101B-9397-08002B2CF9AE}" pid="9" name="_2015_ms_pID_7253432">
    <vt:lpwstr>Lh5REiKRT7tDwpHj4ccyKZA=</vt:lpwstr>
  </property>
</Properties>
</file>