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97" r:id="rId3"/>
    <p:sldId id="284" r:id="rId4"/>
    <p:sldId id="292" r:id="rId5"/>
    <p:sldId id="291" r:id="rId6"/>
    <p:sldId id="293" r:id="rId7"/>
    <p:sldId id="296" r:id="rId8"/>
    <p:sldId id="295" r:id="rId9"/>
    <p:sldId id="294" r:id="rId10"/>
    <p:sldId id="267" r:id="rId11"/>
    <p:sldId id="268" r:id="rId12"/>
    <p:sldId id="288" r:id="rId13"/>
    <p:sldId id="289" r:id="rId14"/>
    <p:sldId id="290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95" autoAdjust="0"/>
  </p:normalViewPr>
  <p:slideViewPr>
    <p:cSldViewPr>
      <p:cViewPr varScale="1">
        <p:scale>
          <a:sx n="68" d="100"/>
          <a:sy n="68" d="100"/>
        </p:scale>
        <p:origin x="1362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516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64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802.11-16/0605r3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2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Proposal for LP-WUR (Low-Power Wake-Up </a:t>
            </a:r>
            <a:r>
              <a:rPr lang="en-US" sz="2800" dirty="0"/>
              <a:t>Receiver) </a:t>
            </a:r>
            <a:r>
              <a:rPr lang="en-US" sz="2800" dirty="0" smtClean="0"/>
              <a:t>Study Group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2016-05-17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8338182"/>
              </p:ext>
            </p:extLst>
          </p:nvPr>
        </p:nvGraphicFramePr>
        <p:xfrm>
          <a:off x="471488" y="3054350"/>
          <a:ext cx="7588250" cy="275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4" name="Document" r:id="rId4" imgW="8248712" imgH="3003999" progId="Word.Document.8">
                  <p:embed/>
                </p:oleObj>
              </mc:Choice>
              <mc:Fallback>
                <p:oleObj name="Document" r:id="rId4" imgW="8248712" imgH="300399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8" y="3054350"/>
                        <a:ext cx="7588250" cy="2752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Recap: </a:t>
            </a:r>
            <a:r>
              <a:rPr lang="en-US" sz="2800" dirty="0"/>
              <a:t>Low-Power Wake-Up </a:t>
            </a:r>
            <a:r>
              <a:rPr lang="en-US" sz="2800" dirty="0" smtClean="0"/>
              <a:t>Receiver </a:t>
            </a:r>
            <a:br>
              <a:rPr lang="en-US" sz="2800" dirty="0" smtClean="0"/>
            </a:br>
            <a:r>
              <a:rPr lang="en-US" sz="2800" dirty="0" smtClean="0"/>
              <a:t>(LP-WUR</a:t>
            </a:r>
            <a:r>
              <a:rPr lang="en-US" sz="2800" dirty="0"/>
              <a:t>) as </a:t>
            </a:r>
            <a:r>
              <a:rPr lang="en-US" sz="2800" dirty="0" smtClean="0"/>
              <a:t>Companion Radio for </a:t>
            </a:r>
            <a:r>
              <a:rPr lang="en-US" sz="2800" dirty="0"/>
              <a:t>802.11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30389"/>
            <a:ext cx="6781800" cy="500856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100" dirty="0" smtClean="0"/>
              <a:t>Comm. Subsystem = Main radio (802.11) + LP-WUR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/>
              <a:t>Main </a:t>
            </a:r>
            <a:r>
              <a:rPr lang="en-US" b="1" dirty="0"/>
              <a:t>radio (802.11): </a:t>
            </a:r>
            <a:r>
              <a:rPr lang="en-US" b="1" dirty="0" smtClean="0"/>
              <a:t>for user data transmission and reception</a:t>
            </a:r>
            <a:endParaRPr lang="en-US" b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Main radio is off unless there is something to transmit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LP-WUR wakes up the main radio when there is a packet to </a:t>
            </a:r>
            <a:r>
              <a:rPr lang="en-US" sz="1600" dirty="0" smtClean="0"/>
              <a:t>receive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User data is transmitted and received by the main radio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/>
              <a:t>LP-WUR: </a:t>
            </a:r>
            <a:r>
              <a:rPr lang="en-US" b="1" u="sng" dirty="0" smtClean="0"/>
              <a:t>not</a:t>
            </a:r>
            <a:r>
              <a:rPr lang="en-US" b="1" dirty="0" smtClean="0"/>
              <a:t> for user data; serves as a simple “wake-up” receiver for the main radio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LP-WUR is a simple </a:t>
            </a:r>
            <a:r>
              <a:rPr lang="en-US" sz="1600" u="sng" dirty="0" smtClean="0"/>
              <a:t>receiver</a:t>
            </a:r>
            <a:r>
              <a:rPr lang="en-US" sz="1600" dirty="0" smtClean="0"/>
              <a:t> (doesn’t have a transmitter)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Active </a:t>
            </a:r>
            <a:r>
              <a:rPr lang="en-US" sz="1600" dirty="0"/>
              <a:t>while the main radio is off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Target power consumption &lt; 100 µW in the active state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/>
              <a:t>Simple modulation scheme </a:t>
            </a:r>
            <a:r>
              <a:rPr lang="en-US" sz="1400" dirty="0" smtClean="0"/>
              <a:t>such as On-Off-Keying (OOK)</a:t>
            </a:r>
            <a:endParaRPr lang="en-US" sz="1400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/>
              <a:t>Narrow bandwidth (e.g. &lt; 5 MHz)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Target transmission range: LP-WUR = Today’s </a:t>
            </a:r>
            <a:r>
              <a:rPr lang="en-US" sz="1600" dirty="0" smtClean="0"/>
              <a:t>802.11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8419" y="2112904"/>
            <a:ext cx="2145978" cy="17679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4093310"/>
            <a:ext cx="2639797" cy="177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93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Recap: Design </a:t>
            </a:r>
            <a:r>
              <a:rPr lang="en-US" dirty="0"/>
              <a:t>and Operation of LP-WUR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65" name="Rounded Rectangle 64"/>
          <p:cNvSpPr/>
          <p:nvPr/>
        </p:nvSpPr>
        <p:spPr>
          <a:xfrm>
            <a:off x="5695575" y="3170377"/>
            <a:ext cx="1505773" cy="1326912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 smtClean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823812" y="3275652"/>
            <a:ext cx="762000" cy="527944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802.11</a:t>
            </a:r>
          </a:p>
        </p:txBody>
      </p:sp>
      <p:sp>
        <p:nvSpPr>
          <p:cNvPr id="67" name="Rectangle 66"/>
          <p:cNvSpPr/>
          <p:nvPr/>
        </p:nvSpPr>
        <p:spPr>
          <a:xfrm>
            <a:off x="5821132" y="3274050"/>
            <a:ext cx="767361" cy="533205"/>
          </a:xfrm>
          <a:prstGeom prst="rect">
            <a:avLst/>
          </a:prstGeom>
          <a:solidFill>
            <a:srgbClr val="B1BAB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802.11</a:t>
            </a:r>
          </a:p>
        </p:txBody>
      </p:sp>
      <p:sp>
        <p:nvSpPr>
          <p:cNvPr id="68" name="Rectangle 67"/>
          <p:cNvSpPr/>
          <p:nvPr/>
        </p:nvSpPr>
        <p:spPr>
          <a:xfrm>
            <a:off x="5819282" y="3273022"/>
            <a:ext cx="767361" cy="533205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802.11</a:t>
            </a:r>
          </a:p>
        </p:txBody>
      </p:sp>
      <p:sp>
        <p:nvSpPr>
          <p:cNvPr id="69" name="Rectangle 68"/>
          <p:cNvSpPr/>
          <p:nvPr/>
        </p:nvSpPr>
        <p:spPr>
          <a:xfrm>
            <a:off x="5819113" y="3274050"/>
            <a:ext cx="767361" cy="533205"/>
          </a:xfrm>
          <a:prstGeom prst="rect">
            <a:avLst/>
          </a:prstGeom>
          <a:solidFill>
            <a:srgbClr val="B1BAB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802.11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1219200" y="3124200"/>
            <a:ext cx="1505773" cy="1326912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 smtClean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823812" y="3968225"/>
            <a:ext cx="762000" cy="359842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LP-WUR</a:t>
            </a:r>
          </a:p>
        </p:txBody>
      </p:sp>
      <p:cxnSp>
        <p:nvCxnSpPr>
          <p:cNvPr id="72" name="Straight Arrow Connector 71"/>
          <p:cNvCxnSpPr>
            <a:stCxn id="71" idx="0"/>
          </p:cNvCxnSpPr>
          <p:nvPr/>
        </p:nvCxnSpPr>
        <p:spPr>
          <a:xfrm flipV="1">
            <a:off x="6204812" y="3803596"/>
            <a:ext cx="0" cy="164629"/>
          </a:xfrm>
          <a:prstGeom prst="straightConnector1">
            <a:avLst/>
          </a:prstGeom>
          <a:noFill/>
          <a:ln w="12000" cap="flat" cmpd="sng" algn="ctr">
            <a:solidFill>
              <a:sysClr val="windowText" lastClr="000000"/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/>
          <p:nvPr/>
        </p:nvCxnSpPr>
        <p:spPr>
          <a:xfrm flipH="1" flipV="1">
            <a:off x="5466975" y="3493353"/>
            <a:ext cx="356837" cy="765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74" name="Straight Connector 73"/>
          <p:cNvCxnSpPr/>
          <p:nvPr/>
        </p:nvCxnSpPr>
        <p:spPr>
          <a:xfrm flipH="1" flipV="1">
            <a:off x="5469622" y="4147591"/>
            <a:ext cx="356837" cy="765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75" name="Straight Connector 74"/>
          <p:cNvCxnSpPr/>
          <p:nvPr/>
        </p:nvCxnSpPr>
        <p:spPr>
          <a:xfrm>
            <a:off x="5466974" y="3267868"/>
            <a:ext cx="0" cy="233716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76" name="Isosceles Triangle 75"/>
          <p:cNvSpPr/>
          <p:nvPr/>
        </p:nvSpPr>
        <p:spPr>
          <a:xfrm flipV="1">
            <a:off x="5390775" y="3207549"/>
            <a:ext cx="152400" cy="63154"/>
          </a:xfrm>
          <a:prstGeom prst="triangl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 smtClean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622795" y="4041276"/>
            <a:ext cx="450318" cy="213738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ON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3042446" y="3455436"/>
            <a:ext cx="631583" cy="593759"/>
            <a:chOff x="1133117" y="2164012"/>
            <a:chExt cx="631583" cy="593759"/>
          </a:xfrm>
        </p:grpSpPr>
        <p:sp>
          <p:nvSpPr>
            <p:cNvPr id="79" name="Rectangle 78"/>
            <p:cNvSpPr/>
            <p:nvPr/>
          </p:nvSpPr>
          <p:spPr>
            <a:xfrm>
              <a:off x="1217275" y="2164012"/>
              <a:ext cx="352430" cy="143426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600" kern="0" dirty="0" smtClean="0">
                <a:solidFill>
                  <a:prstClr val="black"/>
                </a:solidFill>
                <a:latin typeface="Intel Clear"/>
                <a:ea typeface="+mn-ea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207246" y="2164012"/>
              <a:ext cx="105747" cy="143426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800" kern="0" smtClean="0">
                <a:solidFill>
                  <a:prstClr val="black"/>
                </a:solidFill>
                <a:latin typeface="Intel Clear"/>
                <a:ea typeface="+mn-ea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133117" y="2388439"/>
              <a:ext cx="631583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Wake-up</a:t>
              </a:r>
              <a:b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</a:b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Packet</a:t>
              </a: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3114481" y="2653751"/>
            <a:ext cx="473200" cy="534456"/>
            <a:chOff x="1188215" y="1784238"/>
            <a:chExt cx="473200" cy="534456"/>
          </a:xfrm>
        </p:grpSpPr>
        <p:sp>
          <p:nvSpPr>
            <p:cNvPr id="83" name="Rectangle 82"/>
            <p:cNvSpPr/>
            <p:nvPr/>
          </p:nvSpPr>
          <p:spPr>
            <a:xfrm>
              <a:off x="1188215" y="2172133"/>
              <a:ext cx="457200" cy="146561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800" kern="0" dirty="0" smtClean="0">
                <a:solidFill>
                  <a:prstClr val="black"/>
                </a:solidFill>
                <a:latin typeface="Intel Clear"/>
                <a:ea typeface="+mn-ea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1193338" y="1784238"/>
              <a:ext cx="468077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Data </a:t>
              </a:r>
            </a:p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Packet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6205185" y="3807255"/>
            <a:ext cx="946940" cy="169866"/>
            <a:chOff x="3220510" y="2432329"/>
            <a:chExt cx="946940" cy="169866"/>
          </a:xfrm>
        </p:grpSpPr>
        <p:cxnSp>
          <p:nvCxnSpPr>
            <p:cNvPr id="86" name="Straight Arrow Connector 85"/>
            <p:cNvCxnSpPr/>
            <p:nvPr/>
          </p:nvCxnSpPr>
          <p:spPr>
            <a:xfrm flipV="1">
              <a:off x="3220510" y="2432329"/>
              <a:ext cx="0" cy="164629"/>
            </a:xfrm>
            <a:prstGeom prst="straightConnector1">
              <a:avLst/>
            </a:prstGeom>
            <a:noFill/>
            <a:ln w="12000" cap="flat" cmpd="sng" algn="ctr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87" name="TextBox 86"/>
            <p:cNvSpPr txBox="1"/>
            <p:nvPr/>
          </p:nvSpPr>
          <p:spPr>
            <a:xfrm>
              <a:off x="3268165" y="2448307"/>
              <a:ext cx="899285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000" dirty="0" smtClean="0">
                  <a:solidFill>
                    <a:srgbClr val="FF0000"/>
                  </a:solidFill>
                  <a:latin typeface="Intel Clear"/>
                  <a:ea typeface="+mn-ea"/>
                  <a:cs typeface="Neo Sans Intel"/>
                </a:rPr>
                <a:t>Wake-up signal</a:t>
              </a:r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1457361" y="2815580"/>
            <a:ext cx="1029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Transmitter</a:t>
            </a:r>
            <a:endParaRPr lang="en-US" sz="1200" b="1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1741026" y="3489269"/>
            <a:ext cx="764227" cy="527944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+</a:t>
            </a:r>
            <a:endParaRPr kumimoji="0" lang="en-US" sz="1200" b="1" i="0" u="none" strike="noStrike" kern="0" cap="none" spc="0" normalizeH="0" baseline="30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Intel Clear"/>
              <a:ea typeface="+mn-ea"/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 flipH="1" flipV="1">
            <a:off x="2503026" y="3776772"/>
            <a:ext cx="356837" cy="765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91" name="Straight Connector 90"/>
          <p:cNvCxnSpPr/>
          <p:nvPr/>
        </p:nvCxnSpPr>
        <p:spPr>
          <a:xfrm>
            <a:off x="2859862" y="3501584"/>
            <a:ext cx="1" cy="275188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92" name="Isosceles Triangle 91"/>
          <p:cNvSpPr/>
          <p:nvPr/>
        </p:nvSpPr>
        <p:spPr>
          <a:xfrm flipV="1">
            <a:off x="2783663" y="3442722"/>
            <a:ext cx="152400" cy="63154"/>
          </a:xfrm>
          <a:prstGeom prst="triangl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 smtClean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pic>
        <p:nvPicPr>
          <p:cNvPr id="93" name="Picture 9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2341" y="4958721"/>
            <a:ext cx="1876279" cy="248500"/>
          </a:xfrm>
          <a:prstGeom prst="rect">
            <a:avLst/>
          </a:prstGeom>
        </p:spPr>
      </p:pic>
      <p:sp>
        <p:nvSpPr>
          <p:cNvPr id="94" name="TextBox 93"/>
          <p:cNvSpPr txBox="1"/>
          <p:nvPr/>
        </p:nvSpPr>
        <p:spPr>
          <a:xfrm>
            <a:off x="3124200" y="5432115"/>
            <a:ext cx="60917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Payload of wakeup packet modulated with On-Off Keying (OOK)</a:t>
            </a:r>
          </a:p>
          <a:p>
            <a:pPr marL="171450" indent="-1714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Payload = [Wakeup preamble | MAC header (Receiver address) | Frame body | FCS]</a:t>
            </a:r>
          </a:p>
          <a:p>
            <a:pPr marL="171450" indent="-1714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OOK modulation can be done using OFDM transmitter with modification</a:t>
            </a:r>
            <a:b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</a:br>
            <a:r>
              <a:rPr lang="en-US" sz="1050" dirty="0" smtClean="0">
                <a:solidFill>
                  <a:prstClr val="black"/>
                </a:solidFill>
                <a:latin typeface="Intel Clear"/>
                <a:ea typeface="+mn-ea"/>
              </a:rPr>
              <a:t>(OFDM: orthogonal frequency division multiplexing; FCS: frame check sequence)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346865" y="5384057"/>
            <a:ext cx="29297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802.11 preamble for coexistence</a:t>
            </a:r>
          </a:p>
          <a:p>
            <a:pPr marL="171450" indent="-1714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Use L-SIG to protect the packet</a:t>
            </a:r>
          </a:p>
          <a:p>
            <a:pPr marL="171450" indent="-1714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This is </a:t>
            </a:r>
            <a:r>
              <a:rPr lang="en-US" sz="1200" dirty="0">
                <a:solidFill>
                  <a:prstClr val="black"/>
                </a:solidFill>
                <a:latin typeface="Intel Clear"/>
                <a:ea typeface="+mn-ea"/>
              </a:rPr>
              <a:t>for </a:t>
            </a: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3</a:t>
            </a:r>
            <a:r>
              <a:rPr lang="en-US" sz="1200" baseline="30000" dirty="0" smtClean="0">
                <a:solidFill>
                  <a:prstClr val="black"/>
                </a:solidFill>
                <a:latin typeface="Intel Clear"/>
                <a:ea typeface="+mn-ea"/>
              </a:rPr>
              <a:t>rd</a:t>
            </a: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 </a:t>
            </a:r>
            <a:r>
              <a:rPr lang="en-US" sz="1200" dirty="0">
                <a:solidFill>
                  <a:prstClr val="black"/>
                </a:solidFill>
                <a:latin typeface="Intel Clear"/>
                <a:ea typeface="+mn-ea"/>
              </a:rPr>
              <a:t>party legacy </a:t>
            </a: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stations</a:t>
            </a:r>
          </a:p>
          <a:p>
            <a:pPr marL="171450" indent="-1714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This is </a:t>
            </a:r>
            <a:r>
              <a:rPr lang="en-US" sz="1200" u="sng" dirty="0" smtClean="0">
                <a:solidFill>
                  <a:prstClr val="black"/>
                </a:solidFill>
                <a:latin typeface="Intel Clear"/>
                <a:ea typeface="+mn-ea"/>
              </a:rPr>
              <a:t>not</a:t>
            </a: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 decoded by LP-WUR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050" dirty="0" smtClean="0">
                <a:solidFill>
                  <a:prstClr val="black"/>
                </a:solidFill>
                <a:latin typeface="Intel Clear"/>
                <a:ea typeface="+mn-ea"/>
              </a:rPr>
              <a:t>(L-SIG: legacy SIGNAL field)</a:t>
            </a:r>
            <a:endParaRPr lang="en-US" sz="1050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cxnSp>
        <p:nvCxnSpPr>
          <p:cNvPr id="96" name="Straight Arrow Connector 95"/>
          <p:cNvCxnSpPr/>
          <p:nvPr/>
        </p:nvCxnSpPr>
        <p:spPr bwMode="auto">
          <a:xfrm flipV="1">
            <a:off x="2681444" y="5201163"/>
            <a:ext cx="488004" cy="220236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7" name="Straight Arrow Connector 96"/>
          <p:cNvCxnSpPr/>
          <p:nvPr/>
        </p:nvCxnSpPr>
        <p:spPr bwMode="auto">
          <a:xfrm flipH="1" flipV="1">
            <a:off x="4171427" y="5315976"/>
            <a:ext cx="116228" cy="128257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8" name="Left Brace 97"/>
          <p:cNvSpPr/>
          <p:nvPr/>
        </p:nvSpPr>
        <p:spPr>
          <a:xfrm rot="16200000">
            <a:off x="4090414" y="4378890"/>
            <a:ext cx="90550" cy="1765867"/>
          </a:xfrm>
          <a:prstGeom prst="leftBrace">
            <a:avLst>
              <a:gd name="adj1" fmla="val 55555"/>
              <a:gd name="adj2" fmla="val 50000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cxnSp>
        <p:nvCxnSpPr>
          <p:cNvPr id="99" name="Straight Arrow Connector 98"/>
          <p:cNvCxnSpPr/>
          <p:nvPr/>
        </p:nvCxnSpPr>
        <p:spPr bwMode="auto">
          <a:xfrm flipH="1" flipV="1">
            <a:off x="6465018" y="4237863"/>
            <a:ext cx="349394" cy="458971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6242336" y="4685616"/>
            <a:ext cx="27975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Extremely low power </a:t>
            </a:r>
            <a:b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</a:b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receiver design (&lt; 100 </a:t>
            </a:r>
            <a:r>
              <a:rPr lang="en-US" sz="1200" b="1" dirty="0" err="1" smtClean="0">
                <a:solidFill>
                  <a:prstClr val="black"/>
                </a:solidFill>
                <a:latin typeface="Intel Clear"/>
                <a:ea typeface="+mn-ea"/>
              </a:rPr>
              <a:t>uW</a:t>
            </a: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)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- Small and simple OOK demodulator</a:t>
            </a:r>
            <a:endParaRPr lang="en-US" sz="1200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cxnSp>
        <p:nvCxnSpPr>
          <p:cNvPr id="101" name="Straight Connector 100"/>
          <p:cNvCxnSpPr/>
          <p:nvPr/>
        </p:nvCxnSpPr>
        <p:spPr>
          <a:xfrm flipH="1">
            <a:off x="3107766" y="4179719"/>
            <a:ext cx="1132877" cy="791488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102" name="Straight Connector 101"/>
          <p:cNvCxnSpPr/>
          <p:nvPr/>
        </p:nvCxnSpPr>
        <p:spPr>
          <a:xfrm>
            <a:off x="4635695" y="4152872"/>
            <a:ext cx="355357" cy="779005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103" name="Straight Connector 102"/>
          <p:cNvCxnSpPr/>
          <p:nvPr/>
        </p:nvCxnSpPr>
        <p:spPr>
          <a:xfrm>
            <a:off x="5466974" y="3489269"/>
            <a:ext cx="1" cy="658877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104" name="Straight Connector 103"/>
          <p:cNvCxnSpPr/>
          <p:nvPr/>
        </p:nvCxnSpPr>
        <p:spPr>
          <a:xfrm flipH="1" flipV="1">
            <a:off x="3114481" y="2653339"/>
            <a:ext cx="2157232" cy="4775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headEnd type="triangle" w="med" len="med"/>
            <a:tailEnd type="triangle" w="med" len="med"/>
          </a:ln>
          <a:effectLst/>
        </p:spPr>
      </p:cxnSp>
      <p:sp>
        <p:nvSpPr>
          <p:cNvPr id="105" name="TextBox 104"/>
          <p:cNvSpPr txBox="1"/>
          <p:nvPr/>
        </p:nvSpPr>
        <p:spPr>
          <a:xfrm>
            <a:off x="5999360" y="2809494"/>
            <a:ext cx="798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Receiver</a:t>
            </a:r>
            <a:endParaRPr lang="en-US" sz="1200" b="1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463135" y="2391831"/>
            <a:ext cx="15921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Transmission range</a:t>
            </a:r>
            <a:endParaRPr lang="en-US" sz="1200" b="1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591375" y="2619516"/>
            <a:ext cx="14462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802.11 = LP-WUR</a:t>
            </a:r>
            <a:endParaRPr lang="en-US" sz="1200" b="1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6639715" y="3428237"/>
            <a:ext cx="434586" cy="240237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ON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6641830" y="3427065"/>
            <a:ext cx="434586" cy="242580"/>
          </a:xfrm>
          <a:prstGeom prst="rect">
            <a:avLst/>
          </a:prstGeom>
          <a:solidFill>
            <a:sysClr val="windowText" lastClr="000000">
              <a:lumMod val="50000"/>
              <a:lumOff val="50000"/>
            </a:sys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OFF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6639715" y="3420393"/>
            <a:ext cx="434586" cy="240237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ON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6639546" y="3420394"/>
            <a:ext cx="434586" cy="252282"/>
          </a:xfrm>
          <a:prstGeom prst="rect">
            <a:avLst/>
          </a:prstGeom>
          <a:solidFill>
            <a:srgbClr val="B1BABF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OFF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4203497" y="3987958"/>
            <a:ext cx="631583" cy="593760"/>
            <a:chOff x="1133117" y="2164011"/>
            <a:chExt cx="631583" cy="593760"/>
          </a:xfrm>
        </p:grpSpPr>
        <p:sp>
          <p:nvSpPr>
            <p:cNvPr id="113" name="Rectangle 112"/>
            <p:cNvSpPr/>
            <p:nvPr/>
          </p:nvSpPr>
          <p:spPr>
            <a:xfrm>
              <a:off x="1217275" y="2164011"/>
              <a:ext cx="348040" cy="152303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600" kern="0" dirty="0" smtClean="0">
                <a:solidFill>
                  <a:prstClr val="black"/>
                </a:solidFill>
                <a:latin typeface="Intel Clear"/>
                <a:ea typeface="+mn-ea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1207246" y="2164011"/>
              <a:ext cx="116827" cy="152303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800" kern="0" smtClean="0">
                <a:solidFill>
                  <a:prstClr val="black"/>
                </a:solidFill>
                <a:latin typeface="Intel Clear"/>
                <a:ea typeface="+mn-ea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133117" y="2388439"/>
              <a:ext cx="631583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Wake-up</a:t>
              </a:r>
              <a:b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</a:b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Packet</a:t>
              </a: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1835580" y="2374794"/>
            <a:ext cx="446036" cy="489064"/>
            <a:chOff x="2407112" y="1879697"/>
            <a:chExt cx="446036" cy="489064"/>
          </a:xfrm>
        </p:grpSpPr>
        <p:cxnSp>
          <p:nvCxnSpPr>
            <p:cNvPr id="117" name="Straight Connector 116"/>
            <p:cNvCxnSpPr/>
            <p:nvPr/>
          </p:nvCxnSpPr>
          <p:spPr bwMode="auto">
            <a:xfrm>
              <a:off x="2581787" y="1879697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8" name="Straight Connector 117"/>
            <p:cNvCxnSpPr/>
            <p:nvPr/>
          </p:nvCxnSpPr>
          <p:spPr bwMode="auto">
            <a:xfrm>
              <a:off x="2778412" y="1990308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119" name="Picture 1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07112" y="1990308"/>
              <a:ext cx="446036" cy="378453"/>
            </a:xfrm>
            <a:prstGeom prst="rect">
              <a:avLst/>
            </a:prstGeom>
          </p:spPr>
        </p:pic>
      </p:grpSp>
      <p:pic>
        <p:nvPicPr>
          <p:cNvPr id="120" name="Picture 119" descr="Aava_Smartphone_alpha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63099" y="2400692"/>
            <a:ext cx="270369" cy="437648"/>
          </a:xfrm>
          <a:prstGeom prst="rect">
            <a:avLst/>
          </a:prstGeom>
          <a:effectLst/>
        </p:spPr>
      </p:pic>
      <p:pic>
        <p:nvPicPr>
          <p:cNvPr id="121" name="Picture 1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89372" y="2542430"/>
            <a:ext cx="379873" cy="226591"/>
          </a:xfrm>
          <a:prstGeom prst="rect">
            <a:avLst/>
          </a:prstGeom>
        </p:spPr>
      </p:pic>
      <p:sp>
        <p:nvSpPr>
          <p:cNvPr id="122" name="TextBox 121"/>
          <p:cNvSpPr txBox="1"/>
          <p:nvPr/>
        </p:nvSpPr>
        <p:spPr>
          <a:xfrm>
            <a:off x="6168450" y="2517719"/>
            <a:ext cx="3209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 smtClean="0">
                <a:solidFill>
                  <a:prstClr val="black"/>
                </a:solidFill>
                <a:latin typeface="Intel Clear"/>
                <a:ea typeface="+mn-ea"/>
              </a:rPr>
              <a:t>or</a:t>
            </a:r>
            <a:endParaRPr lang="en-US" sz="1100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36284" y="3618270"/>
            <a:ext cx="6799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dirty="0" smtClean="0">
                <a:solidFill>
                  <a:prstClr val="black"/>
                </a:solidFill>
                <a:latin typeface="Intel Clear"/>
              </a:rPr>
              <a:t>802.11</a:t>
            </a:r>
            <a:endParaRPr lang="en-US" sz="1200" b="1" kern="0" baseline="30000" dirty="0">
              <a:solidFill>
                <a:prstClr val="black"/>
              </a:solidFill>
              <a:latin typeface="Intel Clear"/>
            </a:endParaRPr>
          </a:p>
        </p:txBody>
      </p:sp>
    </p:spTree>
    <p:extLst>
      <p:ext uri="{BB962C8B-B14F-4D97-AF65-F5344CB8AC3E}">
        <p14:creationId xmlns:p14="http://schemas.microsoft.com/office/powerpoint/2010/main" val="343090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45679E-6 L 0.22673 0.1416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37" y="70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85185E-6 L 0.19809 0.06883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96" y="3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69" grpId="0" animBg="1"/>
      <p:bldP spid="71" grpId="0" animBg="1"/>
      <p:bldP spid="77" grpId="0" animBg="1"/>
      <p:bldP spid="94" grpId="0"/>
      <p:bldP spid="95" grpId="0"/>
      <p:bldP spid="98" grpId="0" animBg="1"/>
      <p:bldP spid="100" grpId="0"/>
      <p:bldP spid="106" grpId="0"/>
      <p:bldP spid="107" grpId="0"/>
      <p:bldP spid="109" grpId="0" animBg="1"/>
      <p:bldP spid="110" grpId="0" animBg="1"/>
      <p:bldP spid="1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9775" y="3139301"/>
            <a:ext cx="4791871" cy="159729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08513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Wakeup packet = Legacy </a:t>
            </a:r>
            <a:r>
              <a:rPr lang="en-US" sz="2000" dirty="0">
                <a:solidFill>
                  <a:schemeClr val="tx1"/>
                </a:solidFill>
              </a:rPr>
              <a:t>802.11 preamble (OFDM)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                            + </a:t>
            </a:r>
            <a:r>
              <a:rPr lang="en-US" sz="2000" dirty="0">
                <a:solidFill>
                  <a:schemeClr val="tx1"/>
                </a:solidFill>
              </a:rPr>
              <a:t>new </a:t>
            </a:r>
            <a:r>
              <a:rPr lang="en-US" sz="2000" dirty="0" smtClean="0">
                <a:solidFill>
                  <a:schemeClr val="tx1"/>
                </a:solidFill>
              </a:rPr>
              <a:t>LP-WUR </a:t>
            </a:r>
            <a:r>
              <a:rPr lang="en-US" sz="2000" dirty="0">
                <a:solidFill>
                  <a:schemeClr val="tx1"/>
                </a:solidFill>
              </a:rPr>
              <a:t>signal waveform (OOK)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Legacy 802.11 preamble provides coexistence with legacy </a:t>
            </a:r>
            <a:r>
              <a:rPr lang="en-US" sz="1800" dirty="0" smtClean="0">
                <a:solidFill>
                  <a:schemeClr val="tx1"/>
                </a:solidFill>
              </a:rPr>
              <a:t>STAs</a:t>
            </a: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802.11 </a:t>
            </a:r>
            <a:r>
              <a:rPr lang="en-US" dirty="0" smtClean="0">
                <a:solidFill>
                  <a:schemeClr val="tx1"/>
                </a:solidFill>
              </a:rPr>
              <a:t>Compatible Wakeup Packet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3480" y="5575590"/>
            <a:ext cx="6703450" cy="471290"/>
          </a:xfrm>
          <a:prstGeom prst="rect">
            <a:avLst/>
          </a:prstGeom>
        </p:spPr>
      </p:pic>
      <p:cxnSp>
        <p:nvCxnSpPr>
          <p:cNvPr id="42" name="Straight Arrow Connector 41"/>
          <p:cNvCxnSpPr/>
          <p:nvPr/>
        </p:nvCxnSpPr>
        <p:spPr>
          <a:xfrm flipV="1">
            <a:off x="2209800" y="3720495"/>
            <a:ext cx="455370" cy="683055"/>
          </a:xfrm>
          <a:prstGeom prst="straightConnector1">
            <a:avLst/>
          </a:prstGeom>
          <a:noFill/>
          <a:ln w="19050" cap="flat" cmpd="sng" algn="ctr">
            <a:solidFill>
              <a:srgbClr val="004280"/>
            </a:solidFill>
            <a:prstDash val="sysDash"/>
            <a:tailEnd type="triangle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791660" y="4339743"/>
            <a:ext cx="16690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802.11 stations can detect</a:t>
            </a:r>
            <a:b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</a:b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beginning of this packet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395583" y="4497400"/>
            <a:ext cx="13805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802.11 stations know</a:t>
            </a:r>
            <a:b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</a:b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end of this packet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3196435" y="3720498"/>
            <a:ext cx="455370" cy="831545"/>
          </a:xfrm>
          <a:prstGeom prst="straightConnector1">
            <a:avLst/>
          </a:prstGeom>
          <a:noFill/>
          <a:ln w="19050" cap="flat" cmpd="sng" algn="ctr">
            <a:solidFill>
              <a:srgbClr val="004280"/>
            </a:solidFill>
            <a:prstDash val="sysDash"/>
            <a:tailEnd type="triangle"/>
          </a:ln>
          <a:effectLst/>
        </p:spPr>
      </p:cxnSp>
      <p:sp>
        <p:nvSpPr>
          <p:cNvPr id="48" name="Left Brace 47"/>
          <p:cNvSpPr/>
          <p:nvPr/>
        </p:nvSpPr>
        <p:spPr>
          <a:xfrm rot="16200000">
            <a:off x="1654045" y="5915639"/>
            <a:ext cx="70869" cy="244542"/>
          </a:xfrm>
          <a:prstGeom prst="leftBrace">
            <a:avLst>
              <a:gd name="adj1" fmla="val 55555"/>
              <a:gd name="adj2" fmla="val 50000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128695" y="6059136"/>
            <a:ext cx="1053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Legacy 802.11 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preamble</a:t>
            </a:r>
          </a:p>
        </p:txBody>
      </p:sp>
      <p:sp>
        <p:nvSpPr>
          <p:cNvPr id="50" name="Left Brace 49"/>
          <p:cNvSpPr/>
          <p:nvPr/>
        </p:nvSpPr>
        <p:spPr>
          <a:xfrm rot="16200000">
            <a:off x="2398761" y="5439469"/>
            <a:ext cx="58254" cy="1196368"/>
          </a:xfrm>
          <a:prstGeom prst="leftBrace">
            <a:avLst>
              <a:gd name="adj1" fmla="val 55555"/>
              <a:gd name="adj2" fmla="val 50000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259192" y="6046880"/>
            <a:ext cx="7168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Wake-up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preamble</a:t>
            </a:r>
          </a:p>
        </p:txBody>
      </p:sp>
      <p:sp>
        <p:nvSpPr>
          <p:cNvPr id="52" name="Left Brace 51"/>
          <p:cNvSpPr/>
          <p:nvPr/>
        </p:nvSpPr>
        <p:spPr>
          <a:xfrm rot="16200000">
            <a:off x="5543906" y="3524781"/>
            <a:ext cx="51149" cy="5032844"/>
          </a:xfrm>
          <a:prstGeom prst="leftBrace">
            <a:avLst>
              <a:gd name="adj1" fmla="val 55555"/>
              <a:gd name="adj2" fmla="val 50000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585579" y="6112588"/>
            <a:ext cx="21675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MAC Header + Frame Body + FCS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139775" y="5257800"/>
            <a:ext cx="29738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1bit /1 OFDM symbol period (= 4usec) = 250kbps</a:t>
            </a:r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3060404" y="5478658"/>
            <a:ext cx="0" cy="157534"/>
          </a:xfrm>
          <a:prstGeom prst="line">
            <a:avLst/>
          </a:prstGeom>
          <a:noFill/>
          <a:ln w="9525" cap="flat" cmpd="sng" algn="ctr">
            <a:solidFill>
              <a:srgbClr val="004280"/>
            </a:solidFill>
            <a:prstDash val="solid"/>
          </a:ln>
          <a:effectLst/>
        </p:spPr>
      </p:cxnSp>
      <p:cxnSp>
        <p:nvCxnSpPr>
          <p:cNvPr id="56" name="Straight Connector 55"/>
          <p:cNvCxnSpPr/>
          <p:nvPr/>
        </p:nvCxnSpPr>
        <p:spPr>
          <a:xfrm flipV="1">
            <a:off x="3106488" y="5478658"/>
            <a:ext cx="0" cy="157534"/>
          </a:xfrm>
          <a:prstGeom prst="line">
            <a:avLst/>
          </a:prstGeom>
          <a:noFill/>
          <a:ln w="9525" cap="flat" cmpd="sng" algn="ctr">
            <a:solidFill>
              <a:srgbClr val="004280"/>
            </a:solidFill>
            <a:prstDash val="solid"/>
          </a:ln>
          <a:effectLst/>
        </p:spPr>
      </p:cxnSp>
      <p:cxnSp>
        <p:nvCxnSpPr>
          <p:cNvPr id="57" name="Straight Arrow Connector 56"/>
          <p:cNvCxnSpPr/>
          <p:nvPr/>
        </p:nvCxnSpPr>
        <p:spPr>
          <a:xfrm flipV="1">
            <a:off x="2874280" y="5558100"/>
            <a:ext cx="186260" cy="714"/>
          </a:xfrm>
          <a:prstGeom prst="straightConnector1">
            <a:avLst/>
          </a:prstGeom>
          <a:noFill/>
          <a:ln w="19050" cap="flat" cmpd="sng" algn="ctr">
            <a:solidFill>
              <a:srgbClr val="004280"/>
            </a:solidFill>
            <a:prstDash val="solid"/>
            <a:tailEnd type="triangle"/>
          </a:ln>
          <a:effectLst/>
        </p:spPr>
      </p:cxnSp>
      <p:cxnSp>
        <p:nvCxnSpPr>
          <p:cNvPr id="58" name="Straight Arrow Connector 57"/>
          <p:cNvCxnSpPr/>
          <p:nvPr/>
        </p:nvCxnSpPr>
        <p:spPr>
          <a:xfrm flipH="1" flipV="1">
            <a:off x="3106488" y="5558100"/>
            <a:ext cx="186260" cy="714"/>
          </a:xfrm>
          <a:prstGeom prst="straightConnector1">
            <a:avLst/>
          </a:prstGeom>
          <a:noFill/>
          <a:ln w="19050" cap="flat" cmpd="sng" algn="ctr">
            <a:solidFill>
              <a:srgbClr val="004280"/>
            </a:solidFill>
            <a:prstDash val="solid"/>
            <a:tailEnd type="triangle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6365675" y="4495800"/>
            <a:ext cx="26532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CRC</a:t>
            </a:r>
            <a:endParaRPr lang="en-US" sz="1000" dirty="0">
              <a:solidFill>
                <a:prstClr val="black"/>
              </a:solidFill>
              <a:latin typeface="Neo Sans Intel"/>
              <a:ea typeface="+mn-ea"/>
              <a:cs typeface="Neo Sans Intel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Wakeup packet may carry other information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Receiver address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Neo Sans Intel"/>
                <a:ea typeface="+mn-ea"/>
                <a:cs typeface="Neo Sans Intel"/>
              </a:rPr>
              <a:t>Wakeup preamble (e.g. PN sequence)</a:t>
            </a:r>
          </a:p>
        </p:txBody>
      </p:sp>
      <p:sp>
        <p:nvSpPr>
          <p:cNvPr id="63" name="Freeform 62"/>
          <p:cNvSpPr/>
          <p:nvPr/>
        </p:nvSpPr>
        <p:spPr>
          <a:xfrm>
            <a:off x="5628314" y="4505274"/>
            <a:ext cx="804806" cy="246508"/>
          </a:xfrm>
          <a:custGeom>
            <a:avLst/>
            <a:gdLst>
              <a:gd name="connsiteX0" fmla="*/ 0 w 320040"/>
              <a:gd name="connsiteY0" fmla="*/ 0 h 137160"/>
              <a:gd name="connsiteX1" fmla="*/ 71846 w 320040"/>
              <a:gd name="connsiteY1" fmla="*/ 137160 h 137160"/>
              <a:gd name="connsiteX2" fmla="*/ 320040 w 320040"/>
              <a:gd name="connsiteY2" fmla="*/ 137160 h 13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0040" h="137160">
                <a:moveTo>
                  <a:pt x="0" y="0"/>
                </a:moveTo>
                <a:lnTo>
                  <a:pt x="71846" y="137160"/>
                </a:lnTo>
                <a:lnTo>
                  <a:pt x="320040" y="137160"/>
                </a:ln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64" name="Freeform 63"/>
          <p:cNvSpPr/>
          <p:nvPr/>
        </p:nvSpPr>
        <p:spPr>
          <a:xfrm>
            <a:off x="4764549" y="4506946"/>
            <a:ext cx="1668571" cy="415077"/>
          </a:xfrm>
          <a:custGeom>
            <a:avLst/>
            <a:gdLst>
              <a:gd name="connsiteX0" fmla="*/ 0 w 320040"/>
              <a:gd name="connsiteY0" fmla="*/ 0 h 137160"/>
              <a:gd name="connsiteX1" fmla="*/ 71846 w 320040"/>
              <a:gd name="connsiteY1" fmla="*/ 137160 h 137160"/>
              <a:gd name="connsiteX2" fmla="*/ 320040 w 320040"/>
              <a:gd name="connsiteY2" fmla="*/ 137160 h 13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0040" h="137160">
                <a:moveTo>
                  <a:pt x="0" y="0"/>
                </a:moveTo>
                <a:lnTo>
                  <a:pt x="71846" y="137160"/>
                </a:lnTo>
                <a:lnTo>
                  <a:pt x="320040" y="137160"/>
                </a:ln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65" name="Freeform 64"/>
          <p:cNvSpPr/>
          <p:nvPr/>
        </p:nvSpPr>
        <p:spPr>
          <a:xfrm>
            <a:off x="4139420" y="4508291"/>
            <a:ext cx="2293700" cy="562474"/>
          </a:xfrm>
          <a:custGeom>
            <a:avLst/>
            <a:gdLst>
              <a:gd name="connsiteX0" fmla="*/ 0 w 320040"/>
              <a:gd name="connsiteY0" fmla="*/ 0 h 137160"/>
              <a:gd name="connsiteX1" fmla="*/ 71846 w 320040"/>
              <a:gd name="connsiteY1" fmla="*/ 137160 h 137160"/>
              <a:gd name="connsiteX2" fmla="*/ 320040 w 320040"/>
              <a:gd name="connsiteY2" fmla="*/ 137160 h 137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0040" h="137160">
                <a:moveTo>
                  <a:pt x="0" y="0"/>
                </a:moveTo>
                <a:lnTo>
                  <a:pt x="71846" y="137160"/>
                </a:lnTo>
                <a:lnTo>
                  <a:pt x="320040" y="137160"/>
                </a:ln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128695" y="4935851"/>
            <a:ext cx="2896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Example signal waveform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6365675" y="4495800"/>
            <a:ext cx="67445" cy="5624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90359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Wakeup Packet Generation Using OFDM Transmitter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305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OOK pulse </a:t>
            </a:r>
            <a:r>
              <a:rPr lang="en-US" sz="2000" dirty="0"/>
              <a:t>design: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Reuse 802.11 OFDM </a:t>
            </a:r>
            <a:r>
              <a:rPr lang="en-US" dirty="0" smtClean="0"/>
              <a:t>transmitter for OOK pulse generation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Example: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Subcarrier </a:t>
            </a:r>
            <a:r>
              <a:rPr lang="en-US" dirty="0"/>
              <a:t>width = 312.5 kHz, </a:t>
            </a:r>
            <a:r>
              <a:rPr lang="en-US" dirty="0" smtClean="0"/>
              <a:t>OOK </a:t>
            </a:r>
            <a:r>
              <a:rPr lang="en-US" dirty="0"/>
              <a:t>pulse BW = 13 </a:t>
            </a:r>
            <a:r>
              <a:rPr lang="en-US" dirty="0" smtClean="0"/>
              <a:t>subcarriers (4.06 MHz)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s= {13 subcarrier tone sequence}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err="1"/>
              <a:t>X</a:t>
            </a:r>
            <a:r>
              <a:rPr lang="en-US" baseline="-25000" dirty="0" err="1"/>
              <a:t>t</a:t>
            </a:r>
            <a:r>
              <a:rPr lang="en-US" baseline="-25000" dirty="0"/>
              <a:t> </a:t>
            </a:r>
            <a:r>
              <a:rPr lang="en-US" dirty="0"/>
              <a:t> = IFFT(s), followed by 0.8 </a:t>
            </a:r>
            <a:r>
              <a:rPr lang="en-US" dirty="0" smtClean="0"/>
              <a:t>µsec </a:t>
            </a:r>
            <a:r>
              <a:rPr lang="en-US" dirty="0"/>
              <a:t>cyclic prefix extension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/>
              <a:t>4us symbol period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1482" y="4532207"/>
            <a:ext cx="5029636" cy="194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60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LP-WUR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LP-WUR receives and decodes a wakeup packet without any help from the 802.11 radio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2971800"/>
            <a:ext cx="2299062" cy="1674813"/>
          </a:xfrm>
          <a:prstGeom prst="rect">
            <a:avLst/>
          </a:prstGeom>
        </p:spPr>
      </p:pic>
      <p:sp>
        <p:nvSpPr>
          <p:cNvPr id="42" name="Rectangle 41"/>
          <p:cNvSpPr/>
          <p:nvPr/>
        </p:nvSpPr>
        <p:spPr bwMode="auto">
          <a:xfrm>
            <a:off x="2743200" y="5026026"/>
            <a:ext cx="3962400" cy="1222374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200" b="1" kern="0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2895600" y="5334000"/>
            <a:ext cx="1143000" cy="838200"/>
          </a:xfrm>
          <a:prstGeom prst="rect">
            <a:avLst/>
          </a:prstGeom>
          <a:solidFill>
            <a:srgbClr val="00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</a:rPr>
              <a:t>RF/Analog Front-end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4149725" y="5334000"/>
            <a:ext cx="1143000" cy="838200"/>
          </a:xfrm>
          <a:prstGeom prst="rect">
            <a:avLst/>
          </a:prstGeom>
          <a:solidFill>
            <a:srgbClr val="00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</a:rPr>
              <a:t>Digital Baseband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5403850" y="5334000"/>
            <a:ext cx="1149350" cy="838200"/>
          </a:xfrm>
          <a:prstGeom prst="rect">
            <a:avLst/>
          </a:prstGeom>
          <a:solidFill>
            <a:srgbClr val="00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</a:rPr>
              <a:t>Simple Packet Parser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47" name="Straight Connector 46"/>
          <p:cNvCxnSpPr/>
          <p:nvPr/>
        </p:nvCxnSpPr>
        <p:spPr bwMode="auto">
          <a:xfrm flipH="1">
            <a:off x="2743200" y="4419600"/>
            <a:ext cx="1066800" cy="60642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4836278" y="4440234"/>
            <a:ext cx="1869322" cy="58579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2704513" y="4972930"/>
            <a:ext cx="101502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tx1"/>
                </a:solidFill>
              </a:rPr>
              <a:t>LP-WUR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41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754876"/>
              </p:ext>
            </p:extLst>
          </p:nvPr>
        </p:nvGraphicFramePr>
        <p:xfrm>
          <a:off x="696913" y="1441450"/>
          <a:ext cx="7346950" cy="249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Document" r:id="rId3" imgW="8858475" imgH="3019867" progId="Word.Document.8">
                  <p:embed/>
                </p:oleObj>
              </mc:Choice>
              <mc:Fallback>
                <p:oleObj name="Document" r:id="rId3" imgW="8858475" imgH="301986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1441450"/>
                        <a:ext cx="7346950" cy="2495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12152" y="1064455"/>
            <a:ext cx="2576514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Authors (</a:t>
            </a:r>
            <a:r>
              <a:rPr lang="en-GB" sz="2000" i="1" dirty="0" smtClean="0">
                <a:solidFill>
                  <a:srgbClr val="000000"/>
                </a:solidFill>
              </a:rPr>
              <a:t>continued</a:t>
            </a:r>
            <a:r>
              <a:rPr lang="en-GB" sz="2000" dirty="0" smtClean="0">
                <a:solidFill>
                  <a:srgbClr val="000000"/>
                </a:solidFill>
              </a:rPr>
              <a:t>):</a:t>
            </a: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46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30389"/>
            <a:ext cx="7770813" cy="4645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November 2015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LP-WUR (low-power wake-up receiver) [1] was introduced to WNG and received strong support for standardization in the 802.11 WG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Result of the following straw poll in [1]: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b="1" dirty="0" smtClean="0"/>
              <a:t>“</a:t>
            </a:r>
            <a:r>
              <a:rPr lang="en-US" sz="1400" b="1" i="1" dirty="0" smtClean="0"/>
              <a:t>Do you support the basic concept of the LP-WUR technique in this presentation for standardization in the 802.11WG?</a:t>
            </a:r>
            <a:br>
              <a:rPr lang="en-US" sz="1400" b="1" i="1" dirty="0" smtClean="0"/>
            </a:br>
            <a:r>
              <a:rPr lang="en-US" sz="1400" b="1" i="1" dirty="0" smtClean="0"/>
              <a:t>Y: 65, N: 1, A:  51</a:t>
            </a:r>
            <a:r>
              <a:rPr lang="en-US" sz="1400" dirty="0" smtClean="0"/>
              <a:t>”</a:t>
            </a:r>
            <a:endParaRPr lang="en-US" sz="1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January 2016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The basic concept of LP-WUR was introduced in LRLP TIG 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March 2016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More companies (Intel, </a:t>
            </a:r>
            <a:r>
              <a:rPr lang="en-US" sz="1600" dirty="0" err="1" smtClean="0"/>
              <a:t>MediaTek</a:t>
            </a:r>
            <a:r>
              <a:rPr lang="en-US" sz="1600" dirty="0" smtClean="0"/>
              <a:t>, and Ericsson) presented technical contributions on LP-WUR in LRLP TIG [3,4,5] (50% of technical contributions)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/>
              <a:t>After 6 months of discussion, </a:t>
            </a:r>
            <a:r>
              <a:rPr lang="en-US" sz="1600" dirty="0"/>
              <a:t>LRLP TIG did not reach consensus to create a SG during the March meeting </a:t>
            </a:r>
            <a:r>
              <a:rPr lang="en-US" sz="1400" dirty="0" smtClean="0"/>
              <a:t>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 smtClean="0"/>
              <a:t>The </a:t>
            </a:r>
            <a:r>
              <a:rPr lang="en-US" sz="1400" dirty="0"/>
              <a:t>combined target of  </a:t>
            </a:r>
            <a:r>
              <a:rPr lang="en-US" sz="1400" b="1" dirty="0"/>
              <a:t>long-range</a:t>
            </a:r>
            <a:r>
              <a:rPr lang="en-US" sz="1400" dirty="0"/>
              <a:t> and </a:t>
            </a:r>
            <a:r>
              <a:rPr lang="en-US" sz="1400" b="1" dirty="0"/>
              <a:t>low-power</a:t>
            </a:r>
            <a:r>
              <a:rPr lang="en-US" sz="1400" dirty="0"/>
              <a:t> prevented narrowing the focus of TIG, which resulted in considering many different use cases and requirements [</a:t>
            </a:r>
            <a:r>
              <a:rPr lang="en-US" sz="1400" dirty="0" smtClean="0"/>
              <a:t>6]</a:t>
            </a:r>
          </a:p>
          <a:p>
            <a:pPr marL="457200" lvl="1" indent="0"/>
            <a:r>
              <a:rPr lang="en-US" sz="1600" dirty="0" smtClean="0"/>
              <a:t> </a:t>
            </a:r>
          </a:p>
          <a:p>
            <a:pPr marL="914400" lvl="2" indent="0"/>
            <a:endParaRPr lang="en-US" sz="14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079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20050" y="1642745"/>
            <a:ext cx="7924800" cy="4559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/>
              <a:t>It takes a long time to develop an amendment in 802.11WG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 smtClean="0"/>
              <a:t>There are exceptions such as 802.11z and 802.11ae that had a </a:t>
            </a:r>
            <a:r>
              <a:rPr lang="en-US" sz="2000" u="sng" kern="0" dirty="0" smtClean="0"/>
              <a:t>limited and well-defined scope of work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kern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600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kern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600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1800" kern="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Development Times of Previous Amendments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4407415"/>
              </p:ext>
            </p:extLst>
          </p:nvPr>
        </p:nvGraphicFramePr>
        <p:xfrm>
          <a:off x="726226" y="2817357"/>
          <a:ext cx="7771076" cy="3352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10695"/>
                <a:gridCol w="2038991"/>
                <a:gridCol w="1910695"/>
                <a:gridCol w="1910695"/>
              </a:tblGrid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Amendments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PAR approved (t1)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Draft 2.0 (t2)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Duration (t2-t1)</a:t>
                      </a:r>
                      <a:endParaRPr lang="en-US" sz="1400" dirty="0"/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802.11ah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2010-10-04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2014-07-05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 years, 9 months</a:t>
                      </a:r>
                      <a:endParaRPr lang="en-US" sz="1400" dirty="0"/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802.11af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2009-12-09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2012-08-19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 years, 8 months</a:t>
                      </a:r>
                      <a:endParaRPr lang="en-US" sz="1400" dirty="0"/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802.11ac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2008-09-26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2012-02-18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 years, 5 months</a:t>
                      </a:r>
                      <a:endParaRPr lang="en-US" sz="1400" dirty="0"/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802.11ad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2008-12-10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2011-04-05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 years, 3 months</a:t>
                      </a:r>
                      <a:endParaRPr lang="en-US" sz="1400" dirty="0"/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802.11aa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2008-03-27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2010-12-08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 years, 8 months</a:t>
                      </a:r>
                      <a:endParaRPr lang="en-US" sz="1400" dirty="0"/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802.11ae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2009-12-09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2011-02-18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 year, 2 months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802.11s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2004-05-13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2008-05-03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r>
                        <a:rPr lang="en-US" sz="1400" baseline="0" dirty="0" smtClean="0"/>
                        <a:t> years</a:t>
                      </a:r>
                      <a:endParaRPr lang="en-US" sz="1400" dirty="0"/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802.11v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2004-12-08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2008-03-15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 years, 3 months</a:t>
                      </a:r>
                      <a:endParaRPr lang="en-US" sz="1400" dirty="0"/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802.11z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2007-08-22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2008-08-20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1 year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marL="89933" marR="89933"/>
                </a:tc>
              </a:tr>
              <a:tr h="21875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802.11n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2003-09-11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2007-03-09</a:t>
                      </a:r>
                      <a:endParaRPr lang="en-US" sz="1400" dirty="0"/>
                    </a:p>
                  </a:txBody>
                  <a:tcPr marL="89933" marR="89933"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 years,</a:t>
                      </a:r>
                      <a:r>
                        <a:rPr lang="en-US" sz="1400" baseline="0" dirty="0" smtClean="0"/>
                        <a:t> 6 months</a:t>
                      </a:r>
                      <a:endParaRPr lang="en-US" sz="1400" dirty="0"/>
                    </a:p>
                  </a:txBody>
                  <a:tcPr marL="89933" marR="89933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723768" y="6138446"/>
            <a:ext cx="605803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200" i="1" kern="0" dirty="0" smtClean="0">
                <a:solidFill>
                  <a:schemeClr val="tx1"/>
                </a:solidFill>
              </a:rPr>
              <a:t> Reference: http</a:t>
            </a:r>
            <a:r>
              <a:rPr lang="en-US" sz="1200" i="1" kern="0" dirty="0">
                <a:solidFill>
                  <a:schemeClr val="tx1"/>
                </a:solidFill>
              </a:rPr>
              <a:t>://</a:t>
            </a:r>
            <a:r>
              <a:rPr lang="en-US" sz="1200" i="1" kern="0" dirty="0" smtClean="0">
                <a:solidFill>
                  <a:schemeClr val="tx1"/>
                </a:solidFill>
              </a:rPr>
              <a:t>www.ieee802.org/11/Reports/802.11_Timelines.htm</a:t>
            </a:r>
            <a:endParaRPr lang="en-US" sz="1200" i="1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87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to Create a LP-WUR SG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Why LP-WUR SG?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New capability for 802.11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LP-WUR enables energy efficient data </a:t>
            </a:r>
            <a:r>
              <a:rPr lang="en-US" sz="1600" dirty="0" smtClean="0"/>
              <a:t>reception mode </a:t>
            </a:r>
            <a:r>
              <a:rPr lang="en-US" sz="1600" dirty="0"/>
              <a:t>without increase of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Independent of 802.11 PHY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LP-WUR can be used for any existing and future 802.11 PHY amendments (i.e. 802.11 a/b/g/n/ac/ad/ax/…)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Feasibility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LP-WUR is well-defined technology with many proof </a:t>
            </a:r>
            <a:r>
              <a:rPr lang="en-US" sz="1600" dirty="0" smtClean="0"/>
              <a:t>points of feasibility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smtClean="0"/>
              <a:t>Limited and well-defined scope of work</a:t>
            </a:r>
            <a:endParaRPr lang="en-US" sz="1800" b="1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We </a:t>
            </a:r>
            <a:r>
              <a:rPr lang="en-US" sz="2000" dirty="0"/>
              <a:t>propose to create a SG for </a:t>
            </a:r>
            <a:r>
              <a:rPr lang="en-US" sz="2000" dirty="0" smtClean="0"/>
              <a:t>LP-WUR [1]</a:t>
            </a: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Define a PAR that limits the scope of the work to </a:t>
            </a:r>
            <a:r>
              <a:rPr lang="en-US" sz="1800" dirty="0" smtClean="0"/>
              <a:t>LP-WUR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Target a quick implementation of an amendment for LP-WUR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457200" lvl="1" indent="0"/>
            <a:endParaRPr lang="en-US" sz="1600" dirty="0" smtClean="0"/>
          </a:p>
          <a:p>
            <a:pPr marL="457200" lvl="1" indent="0"/>
            <a:endParaRPr lang="en-US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147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2016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July: create a LP-WUR SG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Define a PAR limited to LP-WUR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November: create a LP-WUR TG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2017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May: complete LP-WUR D0.1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November: complete LP-WUR D1.0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2018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May: complete LP-WUR D2.0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457200" y="4953000"/>
            <a:ext cx="8382000" cy="1354685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7820" y="5683939"/>
            <a:ext cx="2884010" cy="45719"/>
          </a:xfrm>
          <a:prstGeom prst="rect">
            <a:avLst/>
          </a:prstGeom>
          <a:solidFill>
            <a:srgbClr val="0071C5">
              <a:lumMod val="60000"/>
              <a:lumOff val="4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71830" y="5683939"/>
            <a:ext cx="2884010" cy="45719"/>
          </a:xfrm>
          <a:prstGeom prst="rect">
            <a:avLst/>
          </a:prstGeom>
          <a:solidFill>
            <a:srgbClr val="0071C5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10" name="Diamond 9"/>
          <p:cNvSpPr/>
          <p:nvPr/>
        </p:nvSpPr>
        <p:spPr>
          <a:xfrm>
            <a:off x="3092355" y="5630903"/>
            <a:ext cx="75895" cy="151790"/>
          </a:xfrm>
          <a:prstGeom prst="diamond">
            <a:avLst/>
          </a:prstGeom>
          <a:solidFill>
            <a:srgbClr val="FFC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131125" y="5782693"/>
            <a:ext cx="0" cy="128931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2895955" y="5857701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Nov. ‘16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- Create a LP-WUR TG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3127482" y="5774258"/>
            <a:ext cx="0" cy="128931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4" name="Diamond 13"/>
          <p:cNvSpPr/>
          <p:nvPr/>
        </p:nvSpPr>
        <p:spPr>
          <a:xfrm>
            <a:off x="2088845" y="5637453"/>
            <a:ext cx="75895" cy="151790"/>
          </a:xfrm>
          <a:prstGeom prst="diamond">
            <a:avLst/>
          </a:prstGeom>
          <a:solidFill>
            <a:srgbClr val="FFC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22646" y="5848783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July ’16</a:t>
            </a:r>
            <a:b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</a:br>
            <a:r>
              <a:rPr lang="en-US" sz="900" dirty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Create a LP-WUR </a:t>
            </a: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SG</a:t>
            </a:r>
            <a:endParaRPr lang="en-US" sz="900" dirty="0">
              <a:solidFill>
                <a:schemeClr val="tx1"/>
              </a:solidFill>
              <a:latin typeface="Neo Sans Intel"/>
              <a:ea typeface="+mn-ea"/>
              <a:cs typeface="Neo Sans Intel"/>
            </a:endParaRPr>
          </a:p>
        </p:txBody>
      </p:sp>
      <p:sp>
        <p:nvSpPr>
          <p:cNvPr id="16" name="Diamond 15"/>
          <p:cNvSpPr/>
          <p:nvPr/>
        </p:nvSpPr>
        <p:spPr>
          <a:xfrm>
            <a:off x="6199311" y="5626027"/>
            <a:ext cx="75895" cy="151790"/>
          </a:xfrm>
          <a:prstGeom prst="diamond">
            <a:avLst/>
          </a:prstGeom>
          <a:solidFill>
            <a:srgbClr val="FFC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17" name="Diamond 16"/>
          <p:cNvSpPr/>
          <p:nvPr/>
        </p:nvSpPr>
        <p:spPr>
          <a:xfrm>
            <a:off x="4665195" y="5626027"/>
            <a:ext cx="75895" cy="151790"/>
          </a:xfrm>
          <a:prstGeom prst="diamond">
            <a:avLst/>
          </a:prstGeom>
          <a:solidFill>
            <a:srgbClr val="FFC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42747" y="5858243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May ‘17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- LP-WUR D0.1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703142" y="5761504"/>
            <a:ext cx="0" cy="128931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0" name="Straight Connector 19"/>
          <p:cNvCxnSpPr/>
          <p:nvPr/>
        </p:nvCxnSpPr>
        <p:spPr>
          <a:xfrm>
            <a:off x="6237258" y="5761504"/>
            <a:ext cx="0" cy="128931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5896199" y="5845872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Nov. ‘17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- LP-WUR D1.0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33400" y="5498826"/>
            <a:ext cx="44114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2016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587820" y="5507670"/>
            <a:ext cx="0" cy="176269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3413525" y="5496240"/>
            <a:ext cx="44114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2017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3471551" y="5496240"/>
            <a:ext cx="279" cy="193277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6" name="Straight Connector 25"/>
          <p:cNvCxnSpPr/>
          <p:nvPr/>
        </p:nvCxnSpPr>
        <p:spPr>
          <a:xfrm flipH="1">
            <a:off x="6355561" y="5491367"/>
            <a:ext cx="279" cy="193277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7" name="Rectangle 26"/>
          <p:cNvSpPr/>
          <p:nvPr/>
        </p:nvSpPr>
        <p:spPr>
          <a:xfrm>
            <a:off x="6355561" y="5684292"/>
            <a:ext cx="2298604" cy="45719"/>
          </a:xfrm>
          <a:prstGeom prst="rect">
            <a:avLst/>
          </a:prstGeom>
          <a:solidFill>
            <a:srgbClr val="00428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322643" y="5480388"/>
            <a:ext cx="44114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2018</a:t>
            </a:r>
          </a:p>
        </p:txBody>
      </p:sp>
      <p:sp>
        <p:nvSpPr>
          <p:cNvPr id="29" name="Diamond 28"/>
          <p:cNvSpPr/>
          <p:nvPr/>
        </p:nvSpPr>
        <p:spPr>
          <a:xfrm>
            <a:off x="7178906" y="5619853"/>
            <a:ext cx="75895" cy="151790"/>
          </a:xfrm>
          <a:prstGeom prst="diamond">
            <a:avLst/>
          </a:prstGeom>
          <a:solidFill>
            <a:srgbClr val="FFC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7216853" y="5755330"/>
            <a:ext cx="0" cy="128931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6958729" y="5845872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May. ‘18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- LP-WUR D2.0</a:t>
            </a:r>
          </a:p>
        </p:txBody>
      </p:sp>
      <p:sp>
        <p:nvSpPr>
          <p:cNvPr id="32" name="Down Arrow 31"/>
          <p:cNvSpPr/>
          <p:nvPr/>
        </p:nvSpPr>
        <p:spPr>
          <a:xfrm>
            <a:off x="1388511" y="5412752"/>
            <a:ext cx="221137" cy="228873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eo Sans Intel"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35069" y="5211299"/>
            <a:ext cx="5245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Today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295984" y="5742285"/>
            <a:ext cx="40267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dirty="0" smtClean="0">
                <a:solidFill>
                  <a:schemeClr val="tx1"/>
                </a:solidFill>
                <a:latin typeface="Neo Sans Intel"/>
                <a:ea typeface="+mn-ea"/>
                <a:cs typeface="Neo Sans Intel"/>
              </a:rPr>
              <a:t>May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469090" y="5644111"/>
            <a:ext cx="313203" cy="138499"/>
          </a:xfrm>
          <a:prstGeom prst="rect">
            <a:avLst/>
          </a:prstGeom>
          <a:solidFill>
            <a:srgbClr val="FFC000">
              <a:alpha val="7500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 smtClean="0">
                <a:solidFill>
                  <a:schemeClr val="tx1"/>
                </a:solidFill>
                <a:latin typeface="Neo Sans Intel"/>
                <a:ea typeface="+mn-ea"/>
              </a:rPr>
              <a:t>4 mo.</a:t>
            </a:r>
            <a:endParaRPr lang="en-US" sz="900" b="1" dirty="0">
              <a:solidFill>
                <a:schemeClr val="tx1"/>
              </a:solidFill>
              <a:latin typeface="Neo Sans Intel"/>
              <a:ea typeface="+mn-ea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859677" y="5639634"/>
            <a:ext cx="313203" cy="138499"/>
          </a:xfrm>
          <a:prstGeom prst="rect">
            <a:avLst/>
          </a:prstGeom>
          <a:solidFill>
            <a:srgbClr val="FFC000">
              <a:alpha val="7500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 smtClean="0">
                <a:solidFill>
                  <a:schemeClr val="tx1"/>
                </a:solidFill>
                <a:latin typeface="Neo Sans Intel"/>
                <a:ea typeface="+mn-ea"/>
              </a:rPr>
              <a:t>6 mo.</a:t>
            </a:r>
            <a:endParaRPr lang="en-US" sz="900" b="1" dirty="0">
              <a:solidFill>
                <a:schemeClr val="tx1"/>
              </a:solidFill>
              <a:latin typeface="Neo Sans Intel"/>
              <a:ea typeface="+mn-ea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354843" y="5639634"/>
            <a:ext cx="313203" cy="138499"/>
          </a:xfrm>
          <a:prstGeom prst="rect">
            <a:avLst/>
          </a:prstGeom>
          <a:solidFill>
            <a:srgbClr val="FFC000">
              <a:alpha val="7500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 smtClean="0">
                <a:solidFill>
                  <a:schemeClr val="tx1"/>
                </a:solidFill>
                <a:latin typeface="Neo Sans Intel"/>
                <a:ea typeface="+mn-ea"/>
              </a:rPr>
              <a:t>6 mo.</a:t>
            </a:r>
            <a:endParaRPr lang="en-US" sz="900" b="1" dirty="0">
              <a:solidFill>
                <a:schemeClr val="tx1"/>
              </a:solidFill>
              <a:latin typeface="Neo Sans Intel"/>
              <a:ea typeface="+mn-ea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725549" y="5630903"/>
            <a:ext cx="313203" cy="138499"/>
          </a:xfrm>
          <a:prstGeom prst="rect">
            <a:avLst/>
          </a:prstGeom>
          <a:solidFill>
            <a:srgbClr val="FFC000">
              <a:alpha val="75000"/>
            </a:srgbClr>
          </a:solidFill>
        </p:spPr>
        <p:txBody>
          <a:bodyPr vert="horz" wrap="square" lIns="0" tIns="0" rIns="0" bIns="0" rtlCol="0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900" b="1" dirty="0" smtClean="0">
                <a:solidFill>
                  <a:schemeClr val="tx1"/>
                </a:solidFill>
                <a:latin typeface="Neo Sans Intel"/>
                <a:ea typeface="+mn-ea"/>
              </a:rPr>
              <a:t>6 mo.</a:t>
            </a:r>
            <a:endParaRPr lang="en-US" sz="900" b="1" dirty="0">
              <a:solidFill>
                <a:schemeClr val="tx1"/>
              </a:solidFill>
              <a:latin typeface="Neo Sans Intel"/>
              <a:ea typeface="+mn-ea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8653886" y="5533703"/>
            <a:ext cx="279" cy="193277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423004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the formation of a new 802.11 Study Group to develop PAR&amp;CSD for the LP-WUR technique described in [1]?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lvl="1" indent="0"/>
            <a:r>
              <a:rPr lang="en-US" dirty="0" smtClean="0"/>
              <a:t>Y</a:t>
            </a:r>
            <a:r>
              <a:rPr lang="en-US" dirty="0" smtClean="0"/>
              <a:t>: 79</a:t>
            </a:r>
            <a:endParaRPr lang="en-US" dirty="0" smtClean="0"/>
          </a:p>
          <a:p>
            <a:pPr marL="457200" lvl="1" indent="0"/>
            <a:r>
              <a:rPr lang="en-US" dirty="0" smtClean="0"/>
              <a:t>N</a:t>
            </a:r>
            <a:r>
              <a:rPr lang="en-US" dirty="0" smtClean="0"/>
              <a:t>: 3</a:t>
            </a:r>
            <a:endParaRPr lang="en-US" dirty="0" smtClean="0"/>
          </a:p>
          <a:p>
            <a:pPr marL="457200" lvl="1" indent="0"/>
            <a:r>
              <a:rPr lang="en-US" dirty="0" smtClean="0"/>
              <a:t>A:  </a:t>
            </a:r>
            <a:r>
              <a:rPr lang="en-US" dirty="0" smtClean="0"/>
              <a:t>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961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[1] IEEE 802.11-15/1307r1, “Low-power wake-up receiver for 802.11”</a:t>
            </a:r>
          </a:p>
          <a:p>
            <a:r>
              <a:rPr lang="en-US" sz="1800" dirty="0"/>
              <a:t>[2] IEEE 802.11-16/0027r0, “LP-WUR (Low-Power Wake-Up Receiver): </a:t>
            </a:r>
            <a:br>
              <a:rPr lang="en-US" sz="1800" dirty="0"/>
            </a:br>
            <a:r>
              <a:rPr lang="en-US" sz="1800" dirty="0"/>
              <a:t>Enabling Low-Power and Low-Latency Capability for </a:t>
            </a:r>
            <a:r>
              <a:rPr lang="en-US" sz="1800" dirty="0" smtClean="0"/>
              <a:t>802.11”</a:t>
            </a:r>
          </a:p>
          <a:p>
            <a:r>
              <a:rPr lang="en-US" sz="1800" dirty="0" smtClean="0"/>
              <a:t>[3] IEEE 802.11-16/0341r0, “Low-power wake-up receiver follow-up”</a:t>
            </a:r>
          </a:p>
          <a:p>
            <a:r>
              <a:rPr lang="en-US" sz="1800" dirty="0" smtClean="0"/>
              <a:t>[4] IEEE 802.11-16/0402r0, “LP WUR Wake-up Packet Identity Considerations”</a:t>
            </a:r>
          </a:p>
          <a:p>
            <a:r>
              <a:rPr lang="en-US" sz="1800" dirty="0" smtClean="0"/>
              <a:t>[5] IEEE 802.11-16/0381r0, “Discussion of Wake-up Receivers for LRLP”</a:t>
            </a:r>
          </a:p>
          <a:p>
            <a:r>
              <a:rPr lang="en-US" sz="1800" dirty="0" smtClean="0"/>
              <a:t>[6] IEEE 802.11-16/1446r12, “LRLP Output Report Draft”</a:t>
            </a:r>
          </a:p>
          <a:p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156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May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19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14716</TotalTime>
  <Words>983</Words>
  <Application>Microsoft Office PowerPoint</Application>
  <PresentationFormat>On-screen Show (4:3)</PresentationFormat>
  <Paragraphs>263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 Unicode MS</vt:lpstr>
      <vt:lpstr>MS Gothic</vt:lpstr>
      <vt:lpstr>Neo Sans Intel</vt:lpstr>
      <vt:lpstr>Arial</vt:lpstr>
      <vt:lpstr>Intel Clear</vt:lpstr>
      <vt:lpstr>Times New Roman</vt:lpstr>
      <vt:lpstr>Wingdings</vt:lpstr>
      <vt:lpstr>Office Theme</vt:lpstr>
      <vt:lpstr>Document</vt:lpstr>
      <vt:lpstr>Proposal for LP-WUR (Low-Power Wake-Up Receiver) Study Group</vt:lpstr>
      <vt:lpstr>PowerPoint Presentation</vt:lpstr>
      <vt:lpstr>Background</vt:lpstr>
      <vt:lpstr>Development Times of Previous Amendments</vt:lpstr>
      <vt:lpstr>Proposal to Create a LP-WUR SG</vt:lpstr>
      <vt:lpstr>Proposed Timeline</vt:lpstr>
      <vt:lpstr>Straw Poll</vt:lpstr>
      <vt:lpstr>References</vt:lpstr>
      <vt:lpstr>Backup</vt:lpstr>
      <vt:lpstr>Recap: Low-Power Wake-Up Receiver  (LP-WUR) as Companion Radio for 802.11</vt:lpstr>
      <vt:lpstr>Recap: Design and Operation of LP-WUR</vt:lpstr>
      <vt:lpstr>802.11 Compatible Wakeup Packet Design</vt:lpstr>
      <vt:lpstr>Wakeup Packet Generation Using OFDM Transmitter</vt:lpstr>
      <vt:lpstr>LP-WUR Function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Park, Minyoung</cp:lastModifiedBy>
  <cp:revision>368</cp:revision>
  <cp:lastPrinted>1601-01-01T00:00:00Z</cp:lastPrinted>
  <dcterms:created xsi:type="dcterms:W3CDTF">2015-10-31T00:33:08Z</dcterms:created>
  <dcterms:modified xsi:type="dcterms:W3CDTF">2016-05-17T22:14:46Z</dcterms:modified>
</cp:coreProperties>
</file>