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8" r:id="rId4"/>
    <p:sldId id="259" r:id="rId5"/>
    <p:sldId id="265" r:id="rId6"/>
    <p:sldId id="262" r:id="rId7"/>
    <p:sldId id="269" r:id="rId8"/>
    <p:sldId id="263" r:id="rId9"/>
    <p:sldId id="264" r:id="rId10"/>
    <p:sldId id="270" r:id="rId11"/>
    <p:sldId id="258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3" d="100"/>
          <a:sy n="113" d="100"/>
        </p:scale>
        <p:origin x="-1152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802.11-15/599r0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マスター テキストの書式設定</a:t>
            </a:r>
          </a:p>
          <a:p>
            <a:pPr lvl="1"/>
            <a:r>
              <a:rPr lang="en-US" smtClean="0"/>
              <a:t>第 2 レベル</a:t>
            </a:r>
          </a:p>
          <a:p>
            <a:pPr lvl="2"/>
            <a:r>
              <a:rPr lang="en-US" smtClean="0"/>
              <a:t>第 3 レベル</a:t>
            </a:r>
          </a:p>
          <a:p>
            <a:pPr lvl="3"/>
            <a:r>
              <a:rPr lang="en-US" smtClean="0"/>
              <a:t>第 4 レベル</a:t>
            </a:r>
          </a:p>
          <a:p>
            <a:pPr lvl="4"/>
            <a:r>
              <a:rPr lang="en-US" smtClean="0"/>
              <a:t>第 5 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マスター テキストの書式設定</a:t>
            </a:r>
          </a:p>
          <a:p>
            <a:pPr lvl="1"/>
            <a:r>
              <a:rPr lang="en-US" smtClean="0"/>
              <a:t>第 2 レベル</a:t>
            </a:r>
          </a:p>
          <a:p>
            <a:pPr lvl="2"/>
            <a:r>
              <a:rPr lang="en-US" smtClean="0"/>
              <a:t>第 3 レベル</a:t>
            </a:r>
          </a:p>
          <a:p>
            <a:pPr lvl="3"/>
            <a:r>
              <a:rPr lang="en-US" smtClean="0"/>
              <a:t>第 4 レベル</a:t>
            </a:r>
          </a:p>
          <a:p>
            <a:pPr lvl="4"/>
            <a:r>
              <a:rPr lang="en-US" smtClean="0"/>
              <a:t>第 5 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マスター テキストの書式設定</a:t>
            </a:r>
          </a:p>
          <a:p>
            <a:pPr lvl="1"/>
            <a:r>
              <a:rPr lang="en-US" smtClean="0"/>
              <a:t>第 2 レベル</a:t>
            </a:r>
          </a:p>
          <a:p>
            <a:pPr lvl="2"/>
            <a:r>
              <a:rPr lang="en-US" smtClean="0"/>
              <a:t>第 3 レベル</a:t>
            </a:r>
          </a:p>
          <a:p>
            <a:pPr lvl="3"/>
            <a:r>
              <a:rPr lang="en-US" smtClean="0"/>
              <a:t>第 4 レベル</a:t>
            </a:r>
          </a:p>
          <a:p>
            <a:pPr lvl="4"/>
            <a:r>
              <a:rPr lang="en-US" smtClean="0"/>
              <a:t>第 5 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マスター テキストの書式設定</a:t>
            </a:r>
          </a:p>
          <a:p>
            <a:pPr lvl="1"/>
            <a:r>
              <a:rPr lang="en-US" smtClean="0"/>
              <a:t>第 2 レベル</a:t>
            </a:r>
          </a:p>
          <a:p>
            <a:pPr lvl="2"/>
            <a:r>
              <a:rPr lang="en-US" smtClean="0"/>
              <a:t>第 3 レベル</a:t>
            </a:r>
          </a:p>
          <a:p>
            <a:pPr lvl="3"/>
            <a:r>
              <a:rPr lang="en-US" smtClean="0"/>
              <a:t>第 4 レベル</a:t>
            </a:r>
          </a:p>
          <a:p>
            <a:pPr lvl="4"/>
            <a:r>
              <a:rPr lang="en-US" smtClean="0"/>
              <a:t>第 5 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マスター テキストの書式設定</a:t>
            </a:r>
          </a:p>
          <a:p>
            <a:pPr lvl="1"/>
            <a:r>
              <a:rPr lang="en-US" smtClean="0"/>
              <a:t>第 2 レベル</a:t>
            </a:r>
          </a:p>
          <a:p>
            <a:pPr lvl="2"/>
            <a:r>
              <a:rPr lang="en-US" smtClean="0"/>
              <a:t>第 3 レベル</a:t>
            </a:r>
          </a:p>
          <a:p>
            <a:pPr lvl="3"/>
            <a:r>
              <a:rPr lang="en-US" smtClean="0"/>
              <a:t>第 4 レベル</a:t>
            </a:r>
          </a:p>
          <a:p>
            <a:pPr lvl="4"/>
            <a:r>
              <a:rPr lang="en-US" smtClean="0"/>
              <a:t>第 5 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マスター テキストの書式設定</a:t>
            </a:r>
          </a:p>
          <a:p>
            <a:pPr lvl="1"/>
            <a:r>
              <a:rPr lang="en-US" smtClean="0"/>
              <a:t>第 2 レベル</a:t>
            </a:r>
          </a:p>
          <a:p>
            <a:pPr lvl="2"/>
            <a:r>
              <a:rPr lang="en-US" smtClean="0"/>
              <a:t>第 3 レベル</a:t>
            </a:r>
          </a:p>
          <a:p>
            <a:pPr lvl="3"/>
            <a:r>
              <a:rPr lang="en-US" smtClean="0"/>
              <a:t>第 4 レベル</a:t>
            </a:r>
          </a:p>
          <a:p>
            <a:pPr lvl="4"/>
            <a:r>
              <a:rPr lang="en-US" smtClean="0"/>
              <a:t>第 5 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マスター テキストの書式設定</a:t>
            </a:r>
          </a:p>
          <a:p>
            <a:pPr lvl="1"/>
            <a:r>
              <a:rPr lang="en-US" smtClean="0"/>
              <a:t>第 2 レベル</a:t>
            </a:r>
          </a:p>
          <a:p>
            <a:pPr lvl="2"/>
            <a:r>
              <a:rPr lang="en-US" smtClean="0"/>
              <a:t>第 3 レベル</a:t>
            </a:r>
          </a:p>
          <a:p>
            <a:pPr lvl="3"/>
            <a:r>
              <a:rPr lang="en-US" smtClean="0"/>
              <a:t>第 4 レベル</a:t>
            </a:r>
          </a:p>
          <a:p>
            <a:pPr lvl="4"/>
            <a:r>
              <a:rPr lang="en-US" smtClean="0"/>
              <a:t>第 5 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599r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__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jpeg"/><Relationship Id="rId8" Type="http://schemas.openxmlformats.org/officeDocument/2006/relationships/image" Target="../media/image7.png"/><Relationship Id="rId9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FST Enhancement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7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615741"/>
              </p:ext>
            </p:extLst>
          </p:nvPr>
        </p:nvGraphicFramePr>
        <p:xfrm>
          <a:off x="539750" y="2900363"/>
          <a:ext cx="8156575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文書" r:id="rId4" imgW="8255000" imgH="2514600" progId="Word.Document.8">
                  <p:embed/>
                </p:oleObj>
              </mc:Choice>
              <mc:Fallback>
                <p:oleObj name="文書" r:id="rId4" imgW="8255000" imgH="2514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900363"/>
                        <a:ext cx="8156575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792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2636912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Appendix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94544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1784"/>
            <a:ext cx="7772400" cy="58296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10.32.2.3</a:t>
            </a:r>
            <a:r>
              <a:rPr lang="ja-JP" altLang="en-US" dirty="0" smtClean="0"/>
              <a:t>  </a:t>
            </a:r>
            <a:r>
              <a:rPr lang="en-US" altLang="ja-JP" dirty="0" smtClean="0"/>
              <a:t>FST</a:t>
            </a:r>
            <a:r>
              <a:rPr lang="ja-JP" altLang="en-US" dirty="0" smtClean="0"/>
              <a:t> </a:t>
            </a:r>
            <a:r>
              <a:rPr lang="en-US" altLang="ja-JP" dirty="0" smtClean="0"/>
              <a:t>TS</a:t>
            </a:r>
            <a:r>
              <a:rPr lang="ja-JP" altLang="en-US" dirty="0" smtClean="0"/>
              <a:t> </a:t>
            </a:r>
            <a:r>
              <a:rPr lang="en-US" altLang="ja-JP" dirty="0" smtClean="0"/>
              <a:t>switching</a:t>
            </a:r>
            <a:endParaRPr lang="en-GB" dirty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800" y="1537628"/>
            <a:ext cx="7770813" cy="1440160"/>
          </a:xfrm>
        </p:spPr>
        <p:txBody>
          <a:bodyPr/>
          <a:lstStyle/>
          <a:p>
            <a:pPr marL="0" indent="0"/>
            <a:r>
              <a:rPr lang="en-US" sz="2000" b="0" dirty="0" smtClean="0"/>
              <a:t>If a STA transmitting an FST Setup Request or an FST Setup Response does not intend to switch all its streams, then the STA shall include </a:t>
            </a:r>
            <a:r>
              <a:rPr lang="en-US" sz="2000" u="sng" dirty="0" smtClean="0">
                <a:solidFill>
                  <a:srgbClr val="3366FF"/>
                </a:solidFill>
              </a:rPr>
              <a:t>the Switching Stream element</a:t>
            </a:r>
            <a:r>
              <a:rPr lang="en-US" sz="2000" b="0" dirty="0" smtClean="0"/>
              <a:t> in the transmitted frame to </a:t>
            </a:r>
            <a:r>
              <a:rPr lang="en-US" sz="2000" u="sng" dirty="0" smtClean="0">
                <a:solidFill>
                  <a:srgbClr val="3366FF"/>
                </a:solidFill>
              </a:rPr>
              <a:t>indicate which streams are requested to be transferred to the other band</a:t>
            </a:r>
            <a:r>
              <a:rPr lang="en-US" sz="2000" b="0" dirty="0" smtClean="0"/>
              <a:t>/channel.</a:t>
            </a:r>
            <a:endParaRPr lang="en-US" sz="2000" b="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79712" y="1052736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(TS stands for Traffic Stream)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292494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Switching Stream element</a:t>
            </a:r>
            <a:endParaRPr lang="en-US" sz="1800" dirty="0">
              <a:solidFill>
                <a:srgbClr val="000000"/>
              </a:solidFill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287041"/>
            <a:ext cx="6063332" cy="862039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664" y="4168244"/>
            <a:ext cx="5368900" cy="917107"/>
          </a:xfrm>
          <a:prstGeom prst="rect">
            <a:avLst/>
          </a:prstGeom>
        </p:spPr>
      </p:pic>
      <p:cxnSp>
        <p:nvCxnSpPr>
          <p:cNvPr id="14" name="直線コネクタ 13"/>
          <p:cNvCxnSpPr/>
          <p:nvPr/>
        </p:nvCxnSpPr>
        <p:spPr bwMode="auto">
          <a:xfrm>
            <a:off x="6804248" y="3717032"/>
            <a:ext cx="0" cy="7920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コネクタ 15"/>
          <p:cNvCxnSpPr/>
          <p:nvPr/>
        </p:nvCxnSpPr>
        <p:spPr bwMode="auto">
          <a:xfrm flipH="1">
            <a:off x="1979712" y="3789040"/>
            <a:ext cx="3744416" cy="576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円/楕円 16"/>
          <p:cNvSpPr/>
          <p:nvPr/>
        </p:nvSpPr>
        <p:spPr bwMode="auto">
          <a:xfrm>
            <a:off x="2051720" y="4600292"/>
            <a:ext cx="504056" cy="2880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円/楕円 19"/>
          <p:cNvSpPr/>
          <p:nvPr/>
        </p:nvSpPr>
        <p:spPr bwMode="auto">
          <a:xfrm>
            <a:off x="3419872" y="4600292"/>
            <a:ext cx="504056" cy="2880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15616" y="5176356"/>
            <a:ext cx="7560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The </a:t>
            </a:r>
            <a:r>
              <a:rPr lang="en-US" sz="1400" b="1" u="sng" dirty="0" smtClean="0">
                <a:solidFill>
                  <a:srgbClr val="000000"/>
                </a:solidFill>
              </a:rPr>
              <a:t>TID</a:t>
            </a:r>
            <a:r>
              <a:rPr lang="en-US" sz="1400" dirty="0" smtClean="0">
                <a:solidFill>
                  <a:srgbClr val="000000"/>
                </a:solidFill>
              </a:rPr>
              <a:t> subfield specifies the stream in the corresponding band.</a:t>
            </a:r>
          </a:p>
          <a:p>
            <a:r>
              <a:rPr lang="en-US" sz="1400" dirty="0" smtClean="0">
                <a:solidFill>
                  <a:srgbClr val="000000"/>
                </a:solidFill>
              </a:rPr>
              <a:t>It identifies TC (Traffic Category) or TS (</a:t>
            </a:r>
            <a:r>
              <a:rPr lang="en-US" altLang="ja-JP" sz="1400" dirty="0" smtClean="0">
                <a:solidFill>
                  <a:srgbClr val="000000"/>
                </a:solidFill>
              </a:rPr>
              <a:t>Traffic</a:t>
            </a:r>
            <a:r>
              <a:rPr lang="ja-JP" altLang="en-US" sz="1400" dirty="0" smtClean="0">
                <a:solidFill>
                  <a:srgbClr val="000000"/>
                </a:solidFill>
              </a:rPr>
              <a:t> </a:t>
            </a:r>
            <a:r>
              <a:rPr lang="en-US" altLang="ja-JP" sz="1400" dirty="0" smtClean="0">
                <a:solidFill>
                  <a:srgbClr val="000000"/>
                </a:solidFill>
              </a:rPr>
              <a:t>Stream</a:t>
            </a:r>
            <a:r>
              <a:rPr lang="en-US" sz="1400" dirty="0" smtClean="0">
                <a:solidFill>
                  <a:srgbClr val="000000"/>
                </a:solidFill>
              </a:rPr>
              <a:t>)</a:t>
            </a:r>
            <a:r>
              <a:rPr lang="ja-JP" altLang="en-US" sz="1400" dirty="0" smtClean="0">
                <a:solidFill>
                  <a:srgbClr val="000000"/>
                </a:solidFill>
              </a:rPr>
              <a:t> </a:t>
            </a:r>
            <a:r>
              <a:rPr lang="en-US" altLang="ja-JP" sz="1400" dirty="0" smtClean="0">
                <a:solidFill>
                  <a:srgbClr val="000000"/>
                </a:solidFill>
              </a:rPr>
              <a:t>to which </a:t>
            </a:r>
            <a:r>
              <a:rPr lang="en-US" altLang="ja-JP" sz="1400" dirty="0">
                <a:solidFill>
                  <a:srgbClr val="000000"/>
                </a:solidFill>
              </a:rPr>
              <a:t> the corresponding </a:t>
            </a:r>
            <a:r>
              <a:rPr lang="en-US" altLang="ja-JP" sz="1400" dirty="0" smtClean="0">
                <a:solidFill>
                  <a:srgbClr val="000000"/>
                </a:solidFill>
              </a:rPr>
              <a:t>or AMSDU in </a:t>
            </a:r>
            <a:r>
              <a:rPr lang="en-US" altLang="ja-JP" sz="1400" dirty="0">
                <a:solidFill>
                  <a:srgbClr val="000000"/>
                </a:solidFill>
              </a:rPr>
              <a:t>the Frame Body field belongs.</a:t>
            </a:r>
            <a:r>
              <a:rPr lang="ja-JP" altLang="en-US" sz="1400" dirty="0" smtClean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. </a:t>
            </a:r>
            <a:endParaRPr lang="en-US" sz="1400" dirty="0">
              <a:solidFill>
                <a:srgbClr val="000000"/>
              </a:solidFill>
            </a:endParaRPr>
          </a:p>
        </p:txBody>
      </p:sp>
      <p:cxnSp>
        <p:nvCxnSpPr>
          <p:cNvPr id="21" name="直線矢印コネクタ 20"/>
          <p:cNvCxnSpPr>
            <a:stCxn id="17" idx="3"/>
          </p:cNvCxnSpPr>
          <p:nvPr/>
        </p:nvCxnSpPr>
        <p:spPr bwMode="auto">
          <a:xfrm flipH="1">
            <a:off x="1691680" y="4846143"/>
            <a:ext cx="433857" cy="4022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直線矢印コネクタ 23"/>
          <p:cNvCxnSpPr>
            <a:stCxn id="20" idx="3"/>
          </p:cNvCxnSpPr>
          <p:nvPr/>
        </p:nvCxnSpPr>
        <p:spPr bwMode="auto">
          <a:xfrm flipH="1">
            <a:off x="1835696" y="4846143"/>
            <a:ext cx="1657993" cy="4022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テキスト ボックス 10"/>
          <p:cNvSpPr txBox="1"/>
          <p:nvPr/>
        </p:nvSpPr>
        <p:spPr>
          <a:xfrm>
            <a:off x="611560" y="5919663"/>
            <a:ext cx="799288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T</a:t>
            </a:r>
            <a:r>
              <a:rPr lang="en-US" dirty="0" smtClean="0">
                <a:solidFill>
                  <a:srgbClr val="000000"/>
                </a:solidFill>
              </a:rPr>
              <a:t>his FST TS switching is depending on TID (AC in EDCA).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Propagation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fluctuation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will</a:t>
            </a:r>
            <a:r>
              <a:rPr lang="ja-JP" altLang="en-US" dirty="0" smtClean="0"/>
              <a:t> </a:t>
            </a:r>
            <a:r>
              <a:rPr lang="en-US" altLang="ja-JP" dirty="0" smtClean="0"/>
              <a:t>be</a:t>
            </a:r>
            <a:r>
              <a:rPr lang="ja-JP" altLang="en-US" dirty="0" smtClean="0"/>
              <a:t> </a:t>
            </a:r>
            <a:r>
              <a:rPr lang="en-US" altLang="ja-JP" dirty="0" smtClean="0"/>
              <a:t>severe</a:t>
            </a:r>
            <a:r>
              <a:rPr lang="ja-JP" altLang="en-US" dirty="0" smtClean="0"/>
              <a:t> </a:t>
            </a:r>
            <a:r>
              <a:rPr lang="en-US" altLang="ja-JP" dirty="0" smtClean="0"/>
              <a:t>and</a:t>
            </a:r>
            <a:r>
              <a:rPr lang="ja-JP" altLang="en-US" dirty="0" smtClean="0"/>
              <a:t> </a:t>
            </a:r>
            <a:r>
              <a:rPr lang="en-US" altLang="ja-JP" dirty="0" smtClean="0"/>
              <a:t>drastic</a:t>
            </a:r>
            <a:r>
              <a:rPr lang="ja-JP" altLang="en-US" dirty="0" smtClean="0"/>
              <a:t> </a:t>
            </a:r>
            <a:r>
              <a:rPr lang="en-US" altLang="ja-JP" dirty="0" smtClean="0"/>
              <a:t>in</a:t>
            </a:r>
            <a:r>
              <a:rPr lang="ja-JP" altLang="en-US" dirty="0" smtClean="0"/>
              <a:t> </a:t>
            </a:r>
            <a:r>
              <a:rPr lang="en-US" altLang="ja-JP" dirty="0" smtClean="0"/>
              <a:t>public</a:t>
            </a:r>
            <a:r>
              <a:rPr lang="ja-JP" altLang="en-US" dirty="0" smtClean="0"/>
              <a:t> </a:t>
            </a:r>
            <a:r>
              <a:rPr lang="en-US" altLang="ja-JP" dirty="0" smtClean="0"/>
              <a:t>space</a:t>
            </a:r>
            <a:r>
              <a:rPr lang="ja-JP" altLang="en-US" dirty="0" smtClean="0"/>
              <a:t> </a:t>
            </a:r>
            <a:r>
              <a:rPr lang="en-US" altLang="ja-JP" dirty="0" smtClean="0"/>
              <a:t>and/or</a:t>
            </a:r>
            <a:r>
              <a:rPr lang="ja-JP" altLang="en-US" dirty="0" smtClean="0"/>
              <a:t> </a:t>
            </a:r>
            <a:r>
              <a:rPr lang="en-US" altLang="ja-JP" dirty="0" smtClean="0"/>
              <a:t>outdoor</a:t>
            </a:r>
            <a:r>
              <a:rPr lang="ja-JP" altLang="en-US" dirty="0" smtClean="0"/>
              <a:t> </a:t>
            </a:r>
            <a:r>
              <a:rPr lang="en-US" altLang="ja-JP" dirty="0" smtClean="0"/>
              <a:t>environment</a:t>
            </a:r>
            <a:r>
              <a:rPr lang="ja-JP" altLang="en-US" dirty="0" smtClean="0"/>
              <a:t> </a:t>
            </a:r>
            <a:r>
              <a:rPr lang="en-US" altLang="ja-JP" dirty="0" smtClean="0"/>
              <a:t>due</a:t>
            </a:r>
            <a:r>
              <a:rPr lang="ja-JP" altLang="en-US" dirty="0" smtClean="0"/>
              <a:t> </a:t>
            </a:r>
            <a:r>
              <a:rPr lang="en-US" altLang="ja-JP" dirty="0" smtClean="0"/>
              <a:t>to</a:t>
            </a:r>
            <a:r>
              <a:rPr lang="ja-JP" altLang="en-US" dirty="0" smtClean="0"/>
              <a:t> </a:t>
            </a:r>
            <a:r>
              <a:rPr lang="en-US" altLang="ja-JP" dirty="0" smtClean="0"/>
              <a:t>blocking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or multipath by</a:t>
            </a:r>
            <a:r>
              <a:rPr lang="ja-JP" altLang="en-US" dirty="0" smtClean="0"/>
              <a:t> </a:t>
            </a:r>
            <a:r>
              <a:rPr lang="en-US" altLang="ja-JP" dirty="0" smtClean="0"/>
              <a:t>pedestrians,</a:t>
            </a:r>
            <a:r>
              <a:rPr lang="ja-JP" altLang="en-US" dirty="0" smtClean="0"/>
              <a:t> </a:t>
            </a:r>
            <a:r>
              <a:rPr lang="en-US" altLang="ja-JP" dirty="0" smtClean="0"/>
              <a:t>reflections, or sometimes</a:t>
            </a:r>
            <a:r>
              <a:rPr lang="ja-JP" altLang="en-US" dirty="0" smtClean="0"/>
              <a:t> </a:t>
            </a:r>
            <a:r>
              <a:rPr lang="en-US" altLang="ja-JP" dirty="0" smtClean="0"/>
              <a:t>cars</a:t>
            </a:r>
            <a:r>
              <a:rPr lang="ja-JP" altLang="en-US" dirty="0" smtClean="0"/>
              <a:t> </a:t>
            </a:r>
            <a:r>
              <a:rPr lang="en-US" altLang="ja-JP" dirty="0" smtClean="0"/>
              <a:t>in</a:t>
            </a:r>
            <a:r>
              <a:rPr lang="ja-JP" altLang="en-US" dirty="0" smtClean="0"/>
              <a:t> </a:t>
            </a:r>
            <a:r>
              <a:rPr lang="en-GB" dirty="0" smtClean="0"/>
              <a:t>11ay</a:t>
            </a:r>
            <a:r>
              <a:rPr lang="ja-JP" altLang="en-US" dirty="0" smtClean="0"/>
              <a:t> </a:t>
            </a:r>
            <a:r>
              <a:rPr lang="en-US" altLang="ja-JP" dirty="0" smtClean="0"/>
              <a:t>use</a:t>
            </a:r>
            <a:r>
              <a:rPr lang="ja-JP" altLang="en-US" dirty="0" smtClean="0"/>
              <a:t> </a:t>
            </a:r>
            <a:r>
              <a:rPr lang="en-US" altLang="ja-JP" dirty="0" smtClean="0"/>
              <a:t>scenario.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2.4/5GHz band could compensate some part of degradation in 60GHz performance.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直方体 87"/>
          <p:cNvSpPr/>
          <p:nvPr/>
        </p:nvSpPr>
        <p:spPr>
          <a:xfrm>
            <a:off x="8172400" y="3399703"/>
            <a:ext cx="576064" cy="317329"/>
          </a:xfrm>
          <a:prstGeom prst="cube">
            <a:avLst>
              <a:gd name="adj" fmla="val 5762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728563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Use</a:t>
            </a:r>
            <a:r>
              <a:rPr lang="ja-JP" altLang="en-US" dirty="0" smtClean="0"/>
              <a:t> </a:t>
            </a:r>
            <a:r>
              <a:rPr lang="en-US" altLang="ja-JP" dirty="0" smtClean="0"/>
              <a:t>Scenario</a:t>
            </a:r>
            <a:endParaRPr lang="en-US" dirty="0"/>
          </a:p>
        </p:txBody>
      </p:sp>
      <p:sp>
        <p:nvSpPr>
          <p:cNvPr id="8" name="Shape 292"/>
          <p:cNvSpPr txBox="1">
            <a:spLocks/>
          </p:cNvSpPr>
          <p:nvPr/>
        </p:nvSpPr>
        <p:spPr>
          <a:xfrm>
            <a:off x="570384" y="3284240"/>
            <a:ext cx="1371599" cy="3047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58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85850" marR="0" indent="-120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28750" marR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71650" marR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28850" marR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686050" marR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143250" marR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00450" marR="0" indent="-133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  <a:tabLst/>
              <a:defRPr/>
            </a:pPr>
            <a:r>
              <a:rPr kumimoji="0" lang="en-US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Dining-Hall</a:t>
            </a:r>
          </a:p>
          <a:p>
            <a:pPr marL="800100" marR="0" lvl="1" indent="-2159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" name="Shape 293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5584" y="1988840"/>
            <a:ext cx="2023418" cy="1371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Shape 294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27784" y="1988840"/>
            <a:ext cx="2065663" cy="13715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299"/>
          <p:cNvSpPr txBox="1">
            <a:spLocks/>
          </p:cNvSpPr>
          <p:nvPr/>
        </p:nvSpPr>
        <p:spPr>
          <a:xfrm>
            <a:off x="3084984" y="3284240"/>
            <a:ext cx="1371599" cy="3047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58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85850" marR="0" indent="-1206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287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716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288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6860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1432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004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  <a:tabLst/>
              <a:defRPr/>
            </a:pPr>
            <a:r>
              <a:rPr kumimoji="0" lang="en-US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Exhibition</a:t>
            </a:r>
          </a:p>
          <a:p>
            <a:pPr marL="800100" marR="0" lvl="1" indent="-2159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1520" y="1547500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Video/Mass-data distribution/VOD</a:t>
            </a:r>
            <a:endParaRPr lang="en-US" sz="1800" b="1" dirty="0">
              <a:solidFill>
                <a:schemeClr val="tx1"/>
              </a:solidFill>
            </a:endParaRPr>
          </a:p>
        </p:txBody>
      </p:sp>
      <p:grpSp>
        <p:nvGrpSpPr>
          <p:cNvPr id="13" name="Shape 341"/>
          <p:cNvGrpSpPr/>
          <p:nvPr/>
        </p:nvGrpSpPr>
        <p:grpSpPr>
          <a:xfrm>
            <a:off x="467544" y="4255204"/>
            <a:ext cx="3960440" cy="2160240"/>
            <a:chOff x="899591" y="2555032"/>
            <a:chExt cx="5256584" cy="2530150"/>
          </a:xfrm>
        </p:grpSpPr>
        <p:grpSp>
          <p:nvGrpSpPr>
            <p:cNvPr id="14" name="Shape 342"/>
            <p:cNvGrpSpPr/>
            <p:nvPr/>
          </p:nvGrpSpPr>
          <p:grpSpPr>
            <a:xfrm>
              <a:off x="971600" y="2555032"/>
              <a:ext cx="5184576" cy="2530150"/>
              <a:chOff x="1691680" y="3027015"/>
              <a:chExt cx="3816424" cy="1626120"/>
            </a:xfrm>
          </p:grpSpPr>
          <p:grpSp>
            <p:nvGrpSpPr>
              <p:cNvPr id="24" name="Shape 343"/>
              <p:cNvGrpSpPr/>
              <p:nvPr/>
            </p:nvGrpSpPr>
            <p:grpSpPr>
              <a:xfrm>
                <a:off x="1758545" y="3573015"/>
                <a:ext cx="1939072" cy="1080119"/>
                <a:chOff x="5724128" y="404663"/>
                <a:chExt cx="1656183" cy="942045"/>
              </a:xfrm>
            </p:grpSpPr>
            <p:sp>
              <p:nvSpPr>
                <p:cNvPr id="54" name="Shape 344"/>
                <p:cNvSpPr/>
                <p:nvPr/>
              </p:nvSpPr>
              <p:spPr>
                <a:xfrm>
                  <a:off x="5724128" y="836712"/>
                  <a:ext cx="1656183" cy="509997"/>
                </a:xfrm>
                <a:prstGeom prst="ellipse">
                  <a:avLst/>
                </a:prstGeom>
                <a:solidFill>
                  <a:srgbClr val="D8D8D8">
                    <a:alpha val="80000"/>
                  </a:srgbClr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  <p:sp>
              <p:nvSpPr>
                <p:cNvPr id="55" name="Shape 345"/>
                <p:cNvSpPr/>
                <p:nvPr/>
              </p:nvSpPr>
              <p:spPr>
                <a:xfrm>
                  <a:off x="5724128" y="404663"/>
                  <a:ext cx="1656183" cy="6480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8D8D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7620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SzTx/>
                    <a:buFont typeface="Noto Symbo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</p:grpSp>
          <p:grpSp>
            <p:nvGrpSpPr>
              <p:cNvPr id="25" name="Shape 346"/>
              <p:cNvGrpSpPr/>
              <p:nvPr/>
            </p:nvGrpSpPr>
            <p:grpSpPr>
              <a:xfrm>
                <a:off x="3430159" y="3501006"/>
                <a:ext cx="2005937" cy="1152129"/>
                <a:chOff x="5724128" y="404663"/>
                <a:chExt cx="1656183" cy="942045"/>
              </a:xfrm>
            </p:grpSpPr>
            <p:sp>
              <p:nvSpPr>
                <p:cNvPr id="52" name="Shape 347"/>
                <p:cNvSpPr/>
                <p:nvPr/>
              </p:nvSpPr>
              <p:spPr>
                <a:xfrm>
                  <a:off x="5724128" y="836712"/>
                  <a:ext cx="1656183" cy="509997"/>
                </a:xfrm>
                <a:prstGeom prst="ellipse">
                  <a:avLst/>
                </a:prstGeom>
                <a:solidFill>
                  <a:srgbClr val="D8D8D8">
                    <a:alpha val="80000"/>
                  </a:srgbClr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  <p:sp>
              <p:nvSpPr>
                <p:cNvPr id="53" name="Shape 348"/>
                <p:cNvSpPr/>
                <p:nvPr/>
              </p:nvSpPr>
              <p:spPr>
                <a:xfrm>
                  <a:off x="5724128" y="404663"/>
                  <a:ext cx="1656183" cy="6480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8D8D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7620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SzTx/>
                    <a:buFont typeface="Noto Symbo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</p:grpSp>
          <p:grpSp>
            <p:nvGrpSpPr>
              <p:cNvPr id="26" name="Shape 349"/>
              <p:cNvGrpSpPr/>
              <p:nvPr/>
            </p:nvGrpSpPr>
            <p:grpSpPr>
              <a:xfrm>
                <a:off x="4098792" y="3212976"/>
                <a:ext cx="404838" cy="1141141"/>
                <a:chOff x="5148064" y="4190325"/>
                <a:chExt cx="435980" cy="937142"/>
              </a:xfrm>
            </p:grpSpPr>
            <p:cxnSp>
              <p:nvCxnSpPr>
                <p:cNvPr id="48" name="Shape 350"/>
                <p:cNvCxnSpPr/>
                <p:nvPr/>
              </p:nvCxnSpPr>
              <p:spPr>
                <a:xfrm flipH="1">
                  <a:off x="5484945" y="4190325"/>
                  <a:ext cx="17961" cy="937142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9" name="Shape 351"/>
                <p:cNvCxnSpPr/>
                <p:nvPr/>
              </p:nvCxnSpPr>
              <p:spPr>
                <a:xfrm rot="10800000" flipH="1">
                  <a:off x="5148064" y="4194840"/>
                  <a:ext cx="371354" cy="3607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50" name="Shape 352"/>
                <p:cNvSpPr/>
                <p:nvPr/>
              </p:nvSpPr>
              <p:spPr>
                <a:xfrm>
                  <a:off x="5151694" y="4194841"/>
                  <a:ext cx="135665" cy="69275"/>
                </a:xfrm>
                <a:prstGeom prst="rect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  <p:sp>
              <p:nvSpPr>
                <p:cNvPr id="51" name="Shape 353"/>
                <p:cNvSpPr/>
                <p:nvPr/>
              </p:nvSpPr>
              <p:spPr>
                <a:xfrm>
                  <a:off x="5524351" y="4385260"/>
                  <a:ext cx="59692" cy="112574"/>
                </a:xfrm>
                <a:prstGeom prst="rect">
                  <a:avLst/>
                </a:prstGeom>
                <a:solidFill>
                  <a:srgbClr val="FF272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</p:grpSp>
          <p:cxnSp>
            <p:nvCxnSpPr>
              <p:cNvPr id="27" name="Shape 354"/>
              <p:cNvCxnSpPr/>
              <p:nvPr/>
            </p:nvCxnSpPr>
            <p:spPr>
              <a:xfrm rot="10800000" flipH="1">
                <a:off x="1691680" y="4365104"/>
                <a:ext cx="3816424" cy="15823"/>
              </a:xfrm>
              <a:prstGeom prst="straightConnector1">
                <a:avLst/>
              </a:prstGeom>
              <a:noFill/>
              <a:ln w="63500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28" name="Shape 355"/>
              <p:cNvSpPr txBox="1"/>
              <p:nvPr/>
            </p:nvSpPr>
            <p:spPr>
              <a:xfrm>
                <a:off x="4572000" y="3449873"/>
                <a:ext cx="459050" cy="989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Times New Roman"/>
                  </a:rPr>
                  <a:t>11ay </a:t>
                </a: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Times New Roman"/>
                  </a:rPr>
                  <a:t>AP</a:t>
                </a:r>
              </a:p>
            </p:txBody>
          </p:sp>
          <p:cxnSp>
            <p:nvCxnSpPr>
              <p:cNvPr id="29" name="Shape 356"/>
              <p:cNvCxnSpPr>
                <a:stCxn id="35" idx="2"/>
              </p:cNvCxnSpPr>
              <p:nvPr/>
            </p:nvCxnSpPr>
            <p:spPr>
              <a:xfrm flipH="1">
                <a:off x="4076840" y="3785358"/>
                <a:ext cx="991500" cy="173700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  <p:pic>
            <p:nvPicPr>
              <p:cNvPr id="30" name="Shape 358"/>
              <p:cNvPicPr preferRelativeResize="0"/>
              <p:nvPr/>
            </p:nvPicPr>
            <p:blipFill rotWithShape="1">
              <a:blip r:embed="rId5" cstate="email">
                <a:alphaModFix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2894527" y="3861350"/>
                <a:ext cx="334323" cy="531541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1" name="Shape 359"/>
              <p:cNvSpPr txBox="1"/>
              <p:nvPr/>
            </p:nvSpPr>
            <p:spPr>
              <a:xfrm>
                <a:off x="2274744" y="3449873"/>
                <a:ext cx="435047" cy="989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Times New Roman"/>
                  </a:rPr>
                  <a:t>11ay </a:t>
                </a: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Times New Roman"/>
                  </a:rPr>
                  <a:t>AP</a:t>
                </a:r>
              </a:p>
            </p:txBody>
          </p:sp>
          <p:cxnSp>
            <p:nvCxnSpPr>
              <p:cNvPr id="32" name="Shape 360"/>
              <p:cNvCxnSpPr>
                <a:stCxn id="51" idx="2"/>
              </p:cNvCxnSpPr>
              <p:nvPr/>
            </p:nvCxnSpPr>
            <p:spPr>
              <a:xfrm>
                <a:off x="4475916" y="3587427"/>
                <a:ext cx="450900" cy="583800"/>
              </a:xfrm>
              <a:prstGeom prst="straightConnector1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lg" len="lg"/>
                <a:tailEnd type="stealth" w="lg" len="lg"/>
              </a:ln>
            </p:spPr>
          </p:cxnSp>
          <p:pic>
            <p:nvPicPr>
              <p:cNvPr id="33" name="Shape 361"/>
              <p:cNvPicPr preferRelativeResize="0"/>
              <p:nvPr/>
            </p:nvPicPr>
            <p:blipFill rotWithShape="1">
              <a:blip r:embed="rId6" cstate="email">
                <a:alphaModFix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3705903" y="4188667"/>
                <a:ext cx="192306" cy="186791"/>
              </a:xfrm>
              <a:prstGeom prst="rect">
                <a:avLst/>
              </a:prstGeom>
              <a:noFill/>
              <a:ln>
                <a:noFill/>
              </a:ln>
            </p:spPr>
          </p:pic>
          <p:cxnSp>
            <p:nvCxnSpPr>
              <p:cNvPr id="34" name="Shape 362"/>
              <p:cNvCxnSpPr>
                <a:stCxn id="51" idx="2"/>
                <a:endCxn id="33" idx="0"/>
              </p:cNvCxnSpPr>
              <p:nvPr/>
            </p:nvCxnSpPr>
            <p:spPr>
              <a:xfrm flipH="1">
                <a:off x="3802116" y="3587427"/>
                <a:ext cx="673800" cy="601200"/>
              </a:xfrm>
              <a:prstGeom prst="straightConnector1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lg" len="lg"/>
                <a:tailEnd type="stealth" w="lg" len="lg"/>
              </a:ln>
            </p:spPr>
          </p:cxnSp>
          <p:sp>
            <p:nvSpPr>
              <p:cNvPr id="35" name="Shape 357"/>
              <p:cNvSpPr txBox="1"/>
              <p:nvPr/>
            </p:nvSpPr>
            <p:spPr>
              <a:xfrm>
                <a:off x="4700585" y="3686455"/>
                <a:ext cx="735509" cy="98903"/>
              </a:xfrm>
              <a:prstGeom prst="rect">
                <a:avLst/>
              </a:prstGeom>
              <a:solidFill>
                <a:srgbClr val="A3A3E9"/>
              </a:solidFill>
              <a:ln w="95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Times New Roman"/>
                  </a:rPr>
                  <a:t>LOS Access</a:t>
                </a:r>
              </a:p>
            </p:txBody>
          </p:sp>
          <p:sp>
            <p:nvSpPr>
              <p:cNvPr id="36" name="Shape 363"/>
              <p:cNvSpPr txBox="1"/>
              <p:nvPr/>
            </p:nvSpPr>
            <p:spPr>
              <a:xfrm>
                <a:off x="3054689" y="3592962"/>
                <a:ext cx="869239" cy="98903"/>
              </a:xfrm>
              <a:prstGeom prst="rect">
                <a:avLst/>
              </a:prstGeom>
              <a:solidFill>
                <a:srgbClr val="A3A3E9"/>
              </a:solidFill>
              <a:ln w="95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Times New Roman"/>
                  </a:rPr>
                  <a:t>N-LOS Access</a:t>
                </a:r>
              </a:p>
            </p:txBody>
          </p:sp>
          <p:cxnSp>
            <p:nvCxnSpPr>
              <p:cNvPr id="37" name="Shape 364"/>
              <p:cNvCxnSpPr/>
              <p:nvPr/>
            </p:nvCxnSpPr>
            <p:spPr>
              <a:xfrm flipH="1">
                <a:off x="4872033" y="3773828"/>
                <a:ext cx="159018" cy="277676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  <p:sp>
            <p:nvSpPr>
              <p:cNvPr id="38" name="Shape 365"/>
              <p:cNvSpPr txBox="1"/>
              <p:nvPr/>
            </p:nvSpPr>
            <p:spPr>
              <a:xfrm>
                <a:off x="2954106" y="3027015"/>
                <a:ext cx="1069833" cy="98903"/>
              </a:xfrm>
              <a:prstGeom prst="rect">
                <a:avLst/>
              </a:prstGeom>
              <a:solidFill>
                <a:srgbClr val="A3A3E9"/>
              </a:solidFill>
              <a:ln w="95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Times New Roman"/>
                  </a:rPr>
                  <a:t>Backhaul @60GHz</a:t>
                </a:r>
              </a:p>
            </p:txBody>
          </p:sp>
          <p:cxnSp>
            <p:nvCxnSpPr>
              <p:cNvPr id="39" name="Shape 366"/>
              <p:cNvCxnSpPr/>
              <p:nvPr/>
            </p:nvCxnSpPr>
            <p:spPr>
              <a:xfrm>
                <a:off x="3491880" y="3140967"/>
                <a:ext cx="0" cy="360040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  <p:grpSp>
            <p:nvGrpSpPr>
              <p:cNvPr id="40" name="Shape 367"/>
              <p:cNvGrpSpPr/>
              <p:nvPr/>
            </p:nvGrpSpPr>
            <p:grpSpPr>
              <a:xfrm>
                <a:off x="2360326" y="3212975"/>
                <a:ext cx="404839" cy="1168888"/>
                <a:chOff x="5148064" y="4190325"/>
                <a:chExt cx="435980" cy="937142"/>
              </a:xfrm>
            </p:grpSpPr>
            <p:cxnSp>
              <p:nvCxnSpPr>
                <p:cNvPr id="44" name="Shape 368"/>
                <p:cNvCxnSpPr/>
                <p:nvPr/>
              </p:nvCxnSpPr>
              <p:spPr>
                <a:xfrm flipH="1">
                  <a:off x="5484945" y="4190325"/>
                  <a:ext cx="17961" cy="937142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5" name="Shape 369"/>
                <p:cNvCxnSpPr/>
                <p:nvPr/>
              </p:nvCxnSpPr>
              <p:spPr>
                <a:xfrm rot="10800000" flipH="1">
                  <a:off x="5148064" y="4194734"/>
                  <a:ext cx="371354" cy="3607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46" name="Shape 370"/>
                <p:cNvSpPr/>
                <p:nvPr/>
              </p:nvSpPr>
              <p:spPr>
                <a:xfrm>
                  <a:off x="5151680" y="4194735"/>
                  <a:ext cx="135665" cy="69275"/>
                </a:xfrm>
                <a:prstGeom prst="rect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  <p:sp>
              <p:nvSpPr>
                <p:cNvPr id="47" name="Shape 371"/>
                <p:cNvSpPr/>
                <p:nvPr/>
              </p:nvSpPr>
              <p:spPr>
                <a:xfrm>
                  <a:off x="5524351" y="4385260"/>
                  <a:ext cx="59692" cy="112574"/>
                </a:xfrm>
                <a:prstGeom prst="rect">
                  <a:avLst/>
                </a:prstGeom>
                <a:solidFill>
                  <a:srgbClr val="FF272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Times New Roman"/>
                    <a:cs typeface="Times New Roman"/>
                    <a:sym typeface="Arial"/>
                  </a:endParaRPr>
                </a:p>
              </p:txBody>
            </p:sp>
          </p:grpSp>
          <p:cxnSp>
            <p:nvCxnSpPr>
              <p:cNvPr id="41" name="Shape 372"/>
              <p:cNvCxnSpPr/>
              <p:nvPr/>
            </p:nvCxnSpPr>
            <p:spPr>
              <a:xfrm>
                <a:off x="2771800" y="3501007"/>
                <a:ext cx="1584175" cy="0"/>
              </a:xfrm>
              <a:prstGeom prst="straightConnector1">
                <a:avLst/>
              </a:prstGeom>
              <a:noFill/>
              <a:ln w="25400" cap="flat">
                <a:solidFill>
                  <a:srgbClr val="A5A5A5"/>
                </a:solidFill>
                <a:prstDash val="dash"/>
                <a:round/>
                <a:headEnd type="stealth" w="med" len="med"/>
                <a:tailEnd type="stealth" w="med" len="med"/>
              </a:ln>
            </p:spPr>
          </p:cxnSp>
          <p:cxnSp>
            <p:nvCxnSpPr>
              <p:cNvPr id="42" name="Shape 373"/>
              <p:cNvCxnSpPr>
                <a:stCxn id="55" idx="0"/>
              </p:cNvCxnSpPr>
              <p:nvPr/>
            </p:nvCxnSpPr>
            <p:spPr>
              <a:xfrm>
                <a:off x="2728081" y="3573015"/>
                <a:ext cx="553799" cy="700200"/>
              </a:xfrm>
              <a:prstGeom prst="straightConnector1">
                <a:avLst/>
              </a:prstGeom>
              <a:noFill/>
              <a:ln w="9525" cap="flat">
                <a:solidFill>
                  <a:srgbClr val="000000"/>
                </a:solidFill>
                <a:prstDash val="dash"/>
                <a:round/>
                <a:headEnd type="stealth" w="lg" len="lg"/>
                <a:tailEnd type="stealth" w="lg" len="lg"/>
              </a:ln>
            </p:spPr>
          </p:cxnSp>
          <p:cxnSp>
            <p:nvCxnSpPr>
              <p:cNvPr id="43" name="Shape 374"/>
              <p:cNvCxnSpPr>
                <a:stCxn id="36" idx="2"/>
              </p:cNvCxnSpPr>
              <p:nvPr/>
            </p:nvCxnSpPr>
            <p:spPr>
              <a:xfrm flipH="1">
                <a:off x="3228908" y="3691865"/>
                <a:ext cx="260400" cy="435300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</p:grpSp>
        <p:pic>
          <p:nvPicPr>
            <p:cNvPr id="15" name="Shape 375"/>
            <p:cNvPicPr preferRelativeResize="0"/>
            <p:nvPr/>
          </p:nvPicPr>
          <p:blipFill rotWithShape="1">
            <a:blip r:embed="rId7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259632" y="4149078"/>
              <a:ext cx="792087" cy="4602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Shape 376"/>
            <p:cNvPicPr preferRelativeResize="0"/>
            <p:nvPr/>
          </p:nvPicPr>
          <p:blipFill rotWithShape="1">
            <a:blip r:embed="rId8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403648" y="4356596"/>
              <a:ext cx="266552" cy="29653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7" name="Shape 377"/>
            <p:cNvGrpSpPr/>
            <p:nvPr/>
          </p:nvGrpSpPr>
          <p:grpSpPr>
            <a:xfrm>
              <a:off x="899591" y="3933056"/>
              <a:ext cx="504056" cy="720080"/>
              <a:chOff x="467543" y="3717032"/>
              <a:chExt cx="504056" cy="720080"/>
            </a:xfrm>
          </p:grpSpPr>
          <p:sp>
            <p:nvSpPr>
              <p:cNvPr id="22" name="Shape 378"/>
              <p:cNvSpPr/>
              <p:nvPr/>
            </p:nvSpPr>
            <p:spPr>
              <a:xfrm>
                <a:off x="467543" y="3717032"/>
                <a:ext cx="504056" cy="144016"/>
              </a:xfrm>
              <a:prstGeom prst="flowChartAlternateProcess">
                <a:avLst/>
              </a:prstGeom>
              <a:solidFill>
                <a:srgbClr val="FFC000"/>
              </a:solidFill>
              <a:ln w="95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0" lang="en-US" sz="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Tahoma"/>
                    <a:cs typeface="Tahoma"/>
                    <a:sym typeface="Tahoma"/>
                  </a:rPr>
                  <a:t>BUS STOP</a:t>
                </a:r>
              </a:p>
            </p:txBody>
          </p:sp>
          <p:cxnSp>
            <p:nvCxnSpPr>
              <p:cNvPr id="23" name="Shape 379"/>
              <p:cNvCxnSpPr/>
              <p:nvPr/>
            </p:nvCxnSpPr>
            <p:spPr>
              <a:xfrm>
                <a:off x="719572" y="3861048"/>
                <a:ext cx="0" cy="576064"/>
              </a:xfrm>
              <a:prstGeom prst="straightConnector1">
                <a:avLst/>
              </a:prstGeom>
              <a:noFill/>
              <a:ln w="2857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18" name="Shape 380"/>
            <p:cNvCxnSpPr>
              <a:stCxn id="47" idx="2"/>
              <a:endCxn id="16" idx="3"/>
            </p:cNvCxnSpPr>
            <p:nvPr/>
          </p:nvCxnSpPr>
          <p:spPr>
            <a:xfrm flipH="1">
              <a:off x="1670169" y="3441167"/>
              <a:ext cx="722100" cy="1063800"/>
            </a:xfrm>
            <a:prstGeom prst="straightConnector1">
              <a:avLst/>
            </a:prstGeom>
            <a:noFill/>
            <a:ln w="9525" cap="flat">
              <a:solidFill>
                <a:srgbClr val="000000"/>
              </a:solidFill>
              <a:prstDash val="dash"/>
              <a:round/>
              <a:headEnd type="stealth" w="lg" len="lg"/>
              <a:tailEnd type="stealth" w="lg" len="lg"/>
            </a:ln>
          </p:spPr>
        </p:cxnSp>
        <p:cxnSp>
          <p:nvCxnSpPr>
            <p:cNvPr id="19" name="Shape 381"/>
            <p:cNvCxnSpPr/>
            <p:nvPr/>
          </p:nvCxnSpPr>
          <p:spPr>
            <a:xfrm flipH="1">
              <a:off x="1979712" y="3573016"/>
              <a:ext cx="1433949" cy="432047"/>
            </a:xfrm>
            <a:prstGeom prst="straightConnector1">
              <a:avLst/>
            </a:prstGeom>
            <a:noFill/>
            <a:ln w="19050" cap="flat">
              <a:solidFill>
                <a:srgbClr val="00B05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pic>
          <p:nvPicPr>
            <p:cNvPr id="20" name="Shape 382"/>
            <p:cNvPicPr preferRelativeResize="0"/>
            <p:nvPr/>
          </p:nvPicPr>
          <p:blipFill rotWithShape="1">
            <a:blip r:embed="rId6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58625" y="4365103"/>
              <a:ext cx="261245" cy="29063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" name="Shape 383"/>
            <p:cNvPicPr preferRelativeResize="0"/>
            <p:nvPr/>
          </p:nvPicPr>
          <p:blipFill rotWithShape="1">
            <a:blip r:embed="rId6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292080" y="4362498"/>
              <a:ext cx="261245" cy="29063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6" name="TextBox 135"/>
          <p:cNvSpPr txBox="1"/>
          <p:nvPr/>
        </p:nvSpPr>
        <p:spPr>
          <a:xfrm>
            <a:off x="1331640" y="6199420"/>
            <a:ext cx="23245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5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</a:rPr>
              <a:t>Wireless backhauling with single hop</a:t>
            </a:r>
            <a:endParaRPr kumimoji="0" lang="zh-CN" altLang="en-US" sz="105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259632" y="378904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Outdoor deployment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04048" y="1556792"/>
            <a:ext cx="4139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 smtClean="0">
                <a:solidFill>
                  <a:srgbClr val="000000"/>
                </a:solidFill>
              </a:rPr>
              <a:t>It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supposes severe</a:t>
            </a:r>
            <a:r>
              <a:rPr lang="ja-JP" altLang="en-US" sz="1800" dirty="0" smtClean="0">
                <a:solidFill>
                  <a:srgbClr val="000000"/>
                </a:solidFill>
              </a:rPr>
              <a:t>/</a:t>
            </a:r>
            <a:r>
              <a:rPr lang="en-US" altLang="ja-JP" sz="1800" dirty="0" smtClean="0">
                <a:solidFill>
                  <a:srgbClr val="000000"/>
                </a:solidFill>
              </a:rPr>
              <a:t>drastic propagation fluctuation due to frequent blocking at public and/or outdoor environment.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04048" y="5445224"/>
            <a:ext cx="388843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rgbClr val="000000"/>
                </a:solidFill>
              </a:rPr>
              <a:t>Traffic split by multi-link with 2.4/5GHz may moderate this issue.</a:t>
            </a:r>
          </a:p>
          <a:p>
            <a:r>
              <a:rPr lang="en-US" altLang="ja-JP" sz="2000" dirty="0" smtClean="0">
                <a:solidFill>
                  <a:srgbClr val="000000"/>
                </a:solidFill>
              </a:rPr>
              <a:t>It could maintain part of traffic.</a:t>
            </a:r>
            <a:endParaRPr lang="en-US" sz="2000" dirty="0">
              <a:solidFill>
                <a:srgbClr val="000000"/>
              </a:solidFill>
            </a:endParaRPr>
          </a:p>
        </p:txBody>
      </p:sp>
      <p:grpSp>
        <p:nvGrpSpPr>
          <p:cNvPr id="60" name="図形グループ 59"/>
          <p:cNvGrpSpPr/>
          <p:nvPr/>
        </p:nvGrpSpPr>
        <p:grpSpPr>
          <a:xfrm flipH="1">
            <a:off x="7020272" y="2852936"/>
            <a:ext cx="358510" cy="651334"/>
            <a:chOff x="5644612" y="3745174"/>
            <a:chExt cx="846693" cy="1682606"/>
          </a:xfrm>
        </p:grpSpPr>
        <p:sp>
          <p:nvSpPr>
            <p:cNvPr id="61" name="円柱 60"/>
            <p:cNvSpPr/>
            <p:nvPr/>
          </p:nvSpPr>
          <p:spPr>
            <a:xfrm>
              <a:off x="5764017" y="4195674"/>
              <a:ext cx="445056" cy="884728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円/楕円 61"/>
            <p:cNvSpPr/>
            <p:nvPr/>
          </p:nvSpPr>
          <p:spPr>
            <a:xfrm>
              <a:off x="5644612" y="3745174"/>
              <a:ext cx="694721" cy="6513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直線コネクタ 62"/>
            <p:cNvCxnSpPr/>
            <p:nvPr/>
          </p:nvCxnSpPr>
          <p:spPr>
            <a:xfrm flipH="1">
              <a:off x="5644612" y="5004413"/>
              <a:ext cx="195390" cy="32566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>
              <a:off x="6122234" y="5004413"/>
              <a:ext cx="217099" cy="32566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>
            <a:xfrm flipH="1" flipV="1">
              <a:off x="5644612" y="5330080"/>
              <a:ext cx="195390" cy="977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/>
            <p:cNvCxnSpPr/>
            <p:nvPr/>
          </p:nvCxnSpPr>
          <p:spPr>
            <a:xfrm flipH="1">
              <a:off x="6339333" y="5243235"/>
              <a:ext cx="151971" cy="86845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>
            <a:xfrm flipH="1">
              <a:off x="6122234" y="4396508"/>
              <a:ext cx="369071" cy="206249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図形グループ 69"/>
          <p:cNvGrpSpPr/>
          <p:nvPr/>
        </p:nvGrpSpPr>
        <p:grpSpPr>
          <a:xfrm flipH="1">
            <a:off x="7452320" y="2636912"/>
            <a:ext cx="358510" cy="651334"/>
            <a:chOff x="5644612" y="3745174"/>
            <a:chExt cx="846693" cy="1682606"/>
          </a:xfrm>
        </p:grpSpPr>
        <p:sp>
          <p:nvSpPr>
            <p:cNvPr id="71" name="円柱 70"/>
            <p:cNvSpPr/>
            <p:nvPr/>
          </p:nvSpPr>
          <p:spPr>
            <a:xfrm>
              <a:off x="5764017" y="4195674"/>
              <a:ext cx="445056" cy="884728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円/楕円 71"/>
            <p:cNvSpPr/>
            <p:nvPr/>
          </p:nvSpPr>
          <p:spPr>
            <a:xfrm>
              <a:off x="5644612" y="3745174"/>
              <a:ext cx="694721" cy="6513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直線コネクタ 72"/>
            <p:cNvCxnSpPr/>
            <p:nvPr/>
          </p:nvCxnSpPr>
          <p:spPr>
            <a:xfrm flipH="1">
              <a:off x="5644612" y="5004413"/>
              <a:ext cx="195390" cy="32566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>
            <a:xfrm>
              <a:off x="6122234" y="5004413"/>
              <a:ext cx="217099" cy="32566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>
            <a:xfrm flipH="1" flipV="1">
              <a:off x="5644612" y="5330080"/>
              <a:ext cx="195390" cy="977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>
            <a:xfrm flipH="1">
              <a:off x="6339333" y="5243235"/>
              <a:ext cx="151971" cy="86845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 flipH="1">
              <a:off x="6122234" y="4396508"/>
              <a:ext cx="369071" cy="206249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図形グループ 77"/>
          <p:cNvGrpSpPr/>
          <p:nvPr/>
        </p:nvGrpSpPr>
        <p:grpSpPr>
          <a:xfrm flipH="1">
            <a:off x="8028384" y="2996952"/>
            <a:ext cx="509760" cy="639025"/>
            <a:chOff x="4074425" y="3346335"/>
            <a:chExt cx="1970320" cy="2180586"/>
          </a:xfrm>
        </p:grpSpPr>
        <p:sp>
          <p:nvSpPr>
            <p:cNvPr id="79" name="円柱 78"/>
            <p:cNvSpPr/>
            <p:nvPr/>
          </p:nvSpPr>
          <p:spPr>
            <a:xfrm>
              <a:off x="4269685" y="3966152"/>
              <a:ext cx="727781" cy="1217247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円/楕円 79"/>
            <p:cNvSpPr/>
            <p:nvPr/>
          </p:nvSpPr>
          <p:spPr>
            <a:xfrm>
              <a:off x="4074425" y="3346335"/>
              <a:ext cx="1136051" cy="896132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直線コネクタ 80"/>
            <p:cNvCxnSpPr/>
            <p:nvPr/>
          </p:nvCxnSpPr>
          <p:spPr>
            <a:xfrm>
              <a:off x="4931867" y="4952518"/>
              <a:ext cx="527103" cy="224034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/>
            <p:cNvCxnSpPr/>
            <p:nvPr/>
          </p:nvCxnSpPr>
          <p:spPr>
            <a:xfrm>
              <a:off x="4855463" y="5078848"/>
              <a:ext cx="355014" cy="44806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/>
            <p:nvPr/>
          </p:nvCxnSpPr>
          <p:spPr>
            <a:xfrm flipH="1">
              <a:off x="5446745" y="4847172"/>
              <a:ext cx="45202" cy="296811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コネクタ 83"/>
            <p:cNvCxnSpPr/>
            <p:nvPr/>
          </p:nvCxnSpPr>
          <p:spPr>
            <a:xfrm flipH="1">
              <a:off x="5210474" y="5407435"/>
              <a:ext cx="248512" cy="119486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84"/>
            <p:cNvCxnSpPr/>
            <p:nvPr/>
          </p:nvCxnSpPr>
          <p:spPr>
            <a:xfrm flipH="1">
              <a:off x="4855460" y="4242467"/>
              <a:ext cx="603529" cy="283768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正方形/長方形 85"/>
            <p:cNvSpPr/>
            <p:nvPr/>
          </p:nvSpPr>
          <p:spPr>
            <a:xfrm>
              <a:off x="5458970" y="3839195"/>
              <a:ext cx="585775" cy="56754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5565472" y="3951217"/>
              <a:ext cx="372767" cy="35845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216" name="テキスト ボックス 9215"/>
          <p:cNvSpPr txBox="1"/>
          <p:nvPr/>
        </p:nvSpPr>
        <p:spPr>
          <a:xfrm>
            <a:off x="6588224" y="3429000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 smtClean="0">
                <a:solidFill>
                  <a:srgbClr val="000000"/>
                </a:solidFill>
              </a:rPr>
              <a:t>pedestrians </a:t>
            </a:r>
            <a:endParaRPr lang="en-US" altLang="ja-JP" sz="1400" dirty="0" smtClean="0">
              <a:solidFill>
                <a:srgbClr val="000000"/>
              </a:solidFill>
            </a:endParaRPr>
          </a:p>
        </p:txBody>
      </p:sp>
      <p:grpSp>
        <p:nvGrpSpPr>
          <p:cNvPr id="90" name="図形グループ 89"/>
          <p:cNvGrpSpPr/>
          <p:nvPr/>
        </p:nvGrpSpPr>
        <p:grpSpPr>
          <a:xfrm rot="16789159">
            <a:off x="6071125" y="2710491"/>
            <a:ext cx="1096357" cy="604116"/>
            <a:chOff x="5007785" y="2225225"/>
            <a:chExt cx="3258655" cy="2423657"/>
          </a:xfrm>
        </p:grpSpPr>
        <p:sp>
          <p:nvSpPr>
            <p:cNvPr id="91" name="円弧 90"/>
            <p:cNvSpPr/>
            <p:nvPr/>
          </p:nvSpPr>
          <p:spPr>
            <a:xfrm flipV="1">
              <a:off x="5007785" y="2228588"/>
              <a:ext cx="3258655" cy="2420294"/>
            </a:xfrm>
            <a:prstGeom prst="arc">
              <a:avLst>
                <a:gd name="adj1" fmla="val 13563759"/>
                <a:gd name="adj2" fmla="val 18868851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円弧 91"/>
            <p:cNvSpPr/>
            <p:nvPr/>
          </p:nvSpPr>
          <p:spPr>
            <a:xfrm flipV="1">
              <a:off x="5295314" y="2225225"/>
              <a:ext cx="2731520" cy="1872499"/>
            </a:xfrm>
            <a:prstGeom prst="arc">
              <a:avLst>
                <a:gd name="adj1" fmla="val 13563759"/>
                <a:gd name="adj2" fmla="val 18868851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円弧 92"/>
            <p:cNvSpPr/>
            <p:nvPr/>
          </p:nvSpPr>
          <p:spPr>
            <a:xfrm flipV="1">
              <a:off x="5750568" y="2336429"/>
              <a:ext cx="1821012" cy="1201528"/>
            </a:xfrm>
            <a:prstGeom prst="arc">
              <a:avLst>
                <a:gd name="adj1" fmla="val 13196563"/>
                <a:gd name="adj2" fmla="val 19016941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円弧 93"/>
            <p:cNvSpPr/>
            <p:nvPr/>
          </p:nvSpPr>
          <p:spPr>
            <a:xfrm flipV="1">
              <a:off x="6109977" y="2237210"/>
              <a:ext cx="1114172" cy="782169"/>
            </a:xfrm>
            <a:prstGeom prst="arc">
              <a:avLst>
                <a:gd name="adj1" fmla="val 13196563"/>
                <a:gd name="adj2" fmla="val 19016941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219" name="テキスト ボックス 9218"/>
          <p:cNvSpPr txBox="1"/>
          <p:nvPr/>
        </p:nvSpPr>
        <p:spPr>
          <a:xfrm>
            <a:off x="6372200" y="2564904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000000"/>
                </a:solidFill>
              </a:rPr>
              <a:t>mmW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9220" name="円柱 9219"/>
          <p:cNvSpPr/>
          <p:nvPr/>
        </p:nvSpPr>
        <p:spPr bwMode="auto">
          <a:xfrm>
            <a:off x="5580112" y="3140968"/>
            <a:ext cx="432048" cy="360040"/>
          </a:xfrm>
          <a:prstGeom prst="can">
            <a:avLst>
              <a:gd name="adj" fmla="val 50000"/>
            </a:avLst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21" name="雲 9220"/>
          <p:cNvSpPr/>
          <p:nvPr/>
        </p:nvSpPr>
        <p:spPr bwMode="auto">
          <a:xfrm>
            <a:off x="5148064" y="2636912"/>
            <a:ext cx="936104" cy="432048"/>
          </a:xfrm>
          <a:prstGeom prst="cloud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Internet</a:t>
            </a:r>
          </a:p>
        </p:txBody>
      </p:sp>
      <p:cxnSp>
        <p:nvCxnSpPr>
          <p:cNvPr id="9223" name="直線コネクタ 9222"/>
          <p:cNvCxnSpPr>
            <a:stCxn id="9220" idx="4"/>
          </p:cNvCxnSpPr>
          <p:nvPr/>
        </p:nvCxnSpPr>
        <p:spPr bwMode="auto">
          <a:xfrm flipV="1">
            <a:off x="6012160" y="3212976"/>
            <a:ext cx="288032" cy="1080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直線コネクタ 100"/>
          <p:cNvCxnSpPr/>
          <p:nvPr/>
        </p:nvCxnSpPr>
        <p:spPr bwMode="auto">
          <a:xfrm>
            <a:off x="5940152" y="2852936"/>
            <a:ext cx="36004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6" name="Picture 2" descr="C:\Users\tos-yama\AppData\Local\Microsoft\Windows\Temporary Internet Files\Content.IE5\VX7WDK31\MC900429007[1].wmf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6176" y="2852936"/>
            <a:ext cx="283364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6" name="テキスト ボックス 9225"/>
          <p:cNvSpPr txBox="1"/>
          <p:nvPr/>
        </p:nvSpPr>
        <p:spPr>
          <a:xfrm>
            <a:off x="5004048" y="319381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contents</a:t>
            </a:r>
          </a:p>
          <a:p>
            <a:r>
              <a:rPr lang="en-US" sz="1400" dirty="0" smtClean="0">
                <a:solidFill>
                  <a:srgbClr val="000000"/>
                </a:solidFill>
              </a:rPr>
              <a:t>server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9229" name="テキスト ボックス 9228"/>
          <p:cNvSpPr txBox="1"/>
          <p:nvPr/>
        </p:nvSpPr>
        <p:spPr>
          <a:xfrm>
            <a:off x="4283968" y="4005064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Throughput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9231" name="直線矢印コネクタ 9230"/>
          <p:cNvCxnSpPr/>
          <p:nvPr/>
        </p:nvCxnSpPr>
        <p:spPr bwMode="auto">
          <a:xfrm flipV="1">
            <a:off x="5148064" y="3933056"/>
            <a:ext cx="0" cy="11521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0" name="直線矢印コネクタ 109"/>
          <p:cNvCxnSpPr/>
          <p:nvPr/>
        </p:nvCxnSpPr>
        <p:spPr bwMode="auto">
          <a:xfrm>
            <a:off x="5148064" y="5085184"/>
            <a:ext cx="1800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234" name="テキスト ボックス 9233"/>
          <p:cNvSpPr txBox="1"/>
          <p:nvPr/>
        </p:nvSpPr>
        <p:spPr>
          <a:xfrm>
            <a:off x="6444208" y="5096217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Time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316416" y="2708920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user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113" name="図形グループ 112"/>
          <p:cNvGrpSpPr/>
          <p:nvPr/>
        </p:nvGrpSpPr>
        <p:grpSpPr>
          <a:xfrm flipH="1">
            <a:off x="1403648" y="2492896"/>
            <a:ext cx="358510" cy="651334"/>
            <a:chOff x="5644612" y="3745174"/>
            <a:chExt cx="846693" cy="1682606"/>
          </a:xfrm>
        </p:grpSpPr>
        <p:sp>
          <p:nvSpPr>
            <p:cNvPr id="114" name="円柱 113"/>
            <p:cNvSpPr/>
            <p:nvPr/>
          </p:nvSpPr>
          <p:spPr>
            <a:xfrm>
              <a:off x="5764017" y="4195674"/>
              <a:ext cx="445056" cy="884728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円/楕円 114"/>
            <p:cNvSpPr/>
            <p:nvPr/>
          </p:nvSpPr>
          <p:spPr>
            <a:xfrm>
              <a:off x="5644612" y="3745174"/>
              <a:ext cx="694721" cy="6513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6" name="直線コネクタ 115"/>
            <p:cNvCxnSpPr/>
            <p:nvPr/>
          </p:nvCxnSpPr>
          <p:spPr>
            <a:xfrm flipH="1">
              <a:off x="5644612" y="5004413"/>
              <a:ext cx="195390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>
              <a:off x="6122234" y="5004413"/>
              <a:ext cx="217099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 flipH="1" flipV="1">
              <a:off x="5644612" y="5330080"/>
              <a:ext cx="195390" cy="97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H="1">
              <a:off x="6339333" y="5243235"/>
              <a:ext cx="151971" cy="86845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コネクタ 119"/>
            <p:cNvCxnSpPr/>
            <p:nvPr/>
          </p:nvCxnSpPr>
          <p:spPr>
            <a:xfrm flipH="1">
              <a:off x="6122234" y="4396508"/>
              <a:ext cx="369071" cy="20624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図形グループ 136"/>
          <p:cNvGrpSpPr/>
          <p:nvPr/>
        </p:nvGrpSpPr>
        <p:grpSpPr>
          <a:xfrm flipH="1">
            <a:off x="683568" y="2564904"/>
            <a:ext cx="358510" cy="651334"/>
            <a:chOff x="5644612" y="3745174"/>
            <a:chExt cx="846693" cy="1682606"/>
          </a:xfrm>
        </p:grpSpPr>
        <p:sp>
          <p:nvSpPr>
            <p:cNvPr id="138" name="円柱 137"/>
            <p:cNvSpPr/>
            <p:nvPr/>
          </p:nvSpPr>
          <p:spPr>
            <a:xfrm>
              <a:off x="5764017" y="4195674"/>
              <a:ext cx="445056" cy="884728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円/楕円 138"/>
            <p:cNvSpPr/>
            <p:nvPr/>
          </p:nvSpPr>
          <p:spPr>
            <a:xfrm>
              <a:off x="5644612" y="3745174"/>
              <a:ext cx="694721" cy="6513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0" name="直線コネクタ 139"/>
            <p:cNvCxnSpPr/>
            <p:nvPr/>
          </p:nvCxnSpPr>
          <p:spPr>
            <a:xfrm flipH="1">
              <a:off x="5644612" y="5004413"/>
              <a:ext cx="195390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コネクタ 140"/>
            <p:cNvCxnSpPr/>
            <p:nvPr/>
          </p:nvCxnSpPr>
          <p:spPr>
            <a:xfrm>
              <a:off x="6122234" y="5004413"/>
              <a:ext cx="217099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コネクタ 141"/>
            <p:cNvCxnSpPr/>
            <p:nvPr/>
          </p:nvCxnSpPr>
          <p:spPr>
            <a:xfrm flipH="1" flipV="1">
              <a:off x="5644612" y="5330080"/>
              <a:ext cx="195390" cy="97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コネクタ 142"/>
            <p:cNvCxnSpPr/>
            <p:nvPr/>
          </p:nvCxnSpPr>
          <p:spPr>
            <a:xfrm flipH="1">
              <a:off x="6339333" y="5243235"/>
              <a:ext cx="151971" cy="86845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コネクタ 143"/>
            <p:cNvCxnSpPr/>
            <p:nvPr/>
          </p:nvCxnSpPr>
          <p:spPr>
            <a:xfrm flipH="1">
              <a:off x="6122234" y="4396508"/>
              <a:ext cx="369071" cy="206249"/>
            </a:xfrm>
            <a:prstGeom prst="line">
              <a:avLst/>
            </a:prstGeom>
            <a:ln w="2857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図形グループ 144"/>
          <p:cNvGrpSpPr/>
          <p:nvPr/>
        </p:nvGrpSpPr>
        <p:grpSpPr>
          <a:xfrm flipH="1">
            <a:off x="2771800" y="2708920"/>
            <a:ext cx="358510" cy="651334"/>
            <a:chOff x="5644612" y="3745174"/>
            <a:chExt cx="846693" cy="1682606"/>
          </a:xfrm>
        </p:grpSpPr>
        <p:sp>
          <p:nvSpPr>
            <p:cNvPr id="146" name="円柱 145"/>
            <p:cNvSpPr/>
            <p:nvPr/>
          </p:nvSpPr>
          <p:spPr>
            <a:xfrm>
              <a:off x="5764017" y="4195674"/>
              <a:ext cx="445056" cy="884728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円/楕円 146"/>
            <p:cNvSpPr/>
            <p:nvPr/>
          </p:nvSpPr>
          <p:spPr>
            <a:xfrm>
              <a:off x="5644612" y="3745174"/>
              <a:ext cx="694721" cy="6513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8" name="直線コネクタ 147"/>
            <p:cNvCxnSpPr/>
            <p:nvPr/>
          </p:nvCxnSpPr>
          <p:spPr>
            <a:xfrm flipH="1">
              <a:off x="5644612" y="5004413"/>
              <a:ext cx="195390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コネクタ 148"/>
            <p:cNvCxnSpPr/>
            <p:nvPr/>
          </p:nvCxnSpPr>
          <p:spPr>
            <a:xfrm>
              <a:off x="6122234" y="5004413"/>
              <a:ext cx="217099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H="1" flipV="1">
              <a:off x="5644612" y="5330080"/>
              <a:ext cx="195390" cy="97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コネクタ 150"/>
            <p:cNvCxnSpPr/>
            <p:nvPr/>
          </p:nvCxnSpPr>
          <p:spPr>
            <a:xfrm flipH="1">
              <a:off x="6339333" y="5243235"/>
              <a:ext cx="151971" cy="86845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H="1">
              <a:off x="6122234" y="4396508"/>
              <a:ext cx="369071" cy="20624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図形グループ 152"/>
          <p:cNvGrpSpPr/>
          <p:nvPr/>
        </p:nvGrpSpPr>
        <p:grpSpPr>
          <a:xfrm flipH="1">
            <a:off x="3637426" y="2636912"/>
            <a:ext cx="358510" cy="651334"/>
            <a:chOff x="5644612" y="3745174"/>
            <a:chExt cx="846693" cy="1682606"/>
          </a:xfrm>
        </p:grpSpPr>
        <p:sp>
          <p:nvSpPr>
            <p:cNvPr id="154" name="円柱 153"/>
            <p:cNvSpPr/>
            <p:nvPr/>
          </p:nvSpPr>
          <p:spPr>
            <a:xfrm>
              <a:off x="5764017" y="4195674"/>
              <a:ext cx="445056" cy="884728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円/楕円 154"/>
            <p:cNvSpPr/>
            <p:nvPr/>
          </p:nvSpPr>
          <p:spPr>
            <a:xfrm>
              <a:off x="5644612" y="3745174"/>
              <a:ext cx="694721" cy="6513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6" name="直線コネクタ 155"/>
            <p:cNvCxnSpPr/>
            <p:nvPr/>
          </p:nvCxnSpPr>
          <p:spPr>
            <a:xfrm flipH="1">
              <a:off x="5644612" y="5004413"/>
              <a:ext cx="195390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線コネクタ 156"/>
            <p:cNvCxnSpPr/>
            <p:nvPr/>
          </p:nvCxnSpPr>
          <p:spPr>
            <a:xfrm>
              <a:off x="6122234" y="5004413"/>
              <a:ext cx="217099" cy="325667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H="1" flipV="1">
              <a:off x="5644612" y="5330080"/>
              <a:ext cx="195390" cy="97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線コネクタ 158"/>
            <p:cNvCxnSpPr/>
            <p:nvPr/>
          </p:nvCxnSpPr>
          <p:spPr>
            <a:xfrm flipH="1">
              <a:off x="6339333" y="5243235"/>
              <a:ext cx="151971" cy="86845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H="1">
              <a:off x="6122234" y="4396508"/>
              <a:ext cx="369071" cy="20624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33" name="フリーフォーム 9232"/>
          <p:cNvSpPr/>
          <p:nvPr/>
        </p:nvSpPr>
        <p:spPr>
          <a:xfrm>
            <a:off x="5148064" y="4293096"/>
            <a:ext cx="1680633" cy="792088"/>
          </a:xfrm>
          <a:custGeom>
            <a:avLst/>
            <a:gdLst>
              <a:gd name="connsiteX0" fmla="*/ 0 w 1680633"/>
              <a:gd name="connsiteY0" fmla="*/ 88900 h 952923"/>
              <a:gd name="connsiteX1" fmla="*/ 29633 w 1680633"/>
              <a:gd name="connsiteY1" fmla="*/ 93134 h 952923"/>
              <a:gd name="connsiteX2" fmla="*/ 42333 w 1680633"/>
              <a:gd name="connsiteY2" fmla="*/ 97367 h 952923"/>
              <a:gd name="connsiteX3" fmla="*/ 97367 w 1680633"/>
              <a:gd name="connsiteY3" fmla="*/ 88900 h 952923"/>
              <a:gd name="connsiteX4" fmla="*/ 101600 w 1680633"/>
              <a:gd name="connsiteY4" fmla="*/ 71967 h 952923"/>
              <a:gd name="connsiteX5" fmla="*/ 127000 w 1680633"/>
              <a:gd name="connsiteY5" fmla="*/ 55034 h 952923"/>
              <a:gd name="connsiteX6" fmla="*/ 152400 w 1680633"/>
              <a:gd name="connsiteY6" fmla="*/ 38100 h 952923"/>
              <a:gd name="connsiteX7" fmla="*/ 160867 w 1680633"/>
              <a:gd name="connsiteY7" fmla="*/ 55034 h 952923"/>
              <a:gd name="connsiteX8" fmla="*/ 165100 w 1680633"/>
              <a:gd name="connsiteY8" fmla="*/ 76200 h 952923"/>
              <a:gd name="connsiteX9" fmla="*/ 173567 w 1680633"/>
              <a:gd name="connsiteY9" fmla="*/ 127000 h 952923"/>
              <a:gd name="connsiteX10" fmla="*/ 190500 w 1680633"/>
              <a:gd name="connsiteY10" fmla="*/ 122767 h 952923"/>
              <a:gd name="connsiteX11" fmla="*/ 198967 w 1680633"/>
              <a:gd name="connsiteY11" fmla="*/ 105834 h 952923"/>
              <a:gd name="connsiteX12" fmla="*/ 241300 w 1680633"/>
              <a:gd name="connsiteY12" fmla="*/ 59267 h 952923"/>
              <a:gd name="connsiteX13" fmla="*/ 254000 w 1680633"/>
              <a:gd name="connsiteY13" fmla="*/ 55034 h 952923"/>
              <a:gd name="connsiteX14" fmla="*/ 321733 w 1680633"/>
              <a:gd name="connsiteY14" fmla="*/ 63500 h 952923"/>
              <a:gd name="connsiteX15" fmla="*/ 325967 w 1680633"/>
              <a:gd name="connsiteY15" fmla="*/ 88900 h 952923"/>
              <a:gd name="connsiteX16" fmla="*/ 342900 w 1680633"/>
              <a:gd name="connsiteY16" fmla="*/ 114300 h 952923"/>
              <a:gd name="connsiteX17" fmla="*/ 351367 w 1680633"/>
              <a:gd name="connsiteY17" fmla="*/ 131234 h 952923"/>
              <a:gd name="connsiteX18" fmla="*/ 376767 w 1680633"/>
              <a:gd name="connsiteY18" fmla="*/ 173567 h 952923"/>
              <a:gd name="connsiteX19" fmla="*/ 372533 w 1680633"/>
              <a:gd name="connsiteY19" fmla="*/ 275167 h 952923"/>
              <a:gd name="connsiteX20" fmla="*/ 376767 w 1680633"/>
              <a:gd name="connsiteY20" fmla="*/ 292100 h 952923"/>
              <a:gd name="connsiteX21" fmla="*/ 385233 w 1680633"/>
              <a:gd name="connsiteY21" fmla="*/ 304800 h 952923"/>
              <a:gd name="connsiteX22" fmla="*/ 397933 w 1680633"/>
              <a:gd name="connsiteY22" fmla="*/ 330200 h 952923"/>
              <a:gd name="connsiteX23" fmla="*/ 448733 w 1680633"/>
              <a:gd name="connsiteY23" fmla="*/ 364067 h 952923"/>
              <a:gd name="connsiteX24" fmla="*/ 452967 w 1680633"/>
              <a:gd name="connsiteY24" fmla="*/ 414867 h 952923"/>
              <a:gd name="connsiteX25" fmla="*/ 465667 w 1680633"/>
              <a:gd name="connsiteY25" fmla="*/ 427567 h 952923"/>
              <a:gd name="connsiteX26" fmla="*/ 474133 w 1680633"/>
              <a:gd name="connsiteY26" fmla="*/ 461434 h 952923"/>
              <a:gd name="connsiteX27" fmla="*/ 478367 w 1680633"/>
              <a:gd name="connsiteY27" fmla="*/ 478367 h 952923"/>
              <a:gd name="connsiteX28" fmla="*/ 482600 w 1680633"/>
              <a:gd name="connsiteY28" fmla="*/ 499534 h 952923"/>
              <a:gd name="connsiteX29" fmla="*/ 499533 w 1680633"/>
              <a:gd name="connsiteY29" fmla="*/ 541867 h 952923"/>
              <a:gd name="connsiteX30" fmla="*/ 508000 w 1680633"/>
              <a:gd name="connsiteY30" fmla="*/ 571500 h 952923"/>
              <a:gd name="connsiteX31" fmla="*/ 512233 w 1680633"/>
              <a:gd name="connsiteY31" fmla="*/ 584200 h 952923"/>
              <a:gd name="connsiteX32" fmla="*/ 524933 w 1680633"/>
              <a:gd name="connsiteY32" fmla="*/ 622300 h 952923"/>
              <a:gd name="connsiteX33" fmla="*/ 533400 w 1680633"/>
              <a:gd name="connsiteY33" fmla="*/ 635000 h 952923"/>
              <a:gd name="connsiteX34" fmla="*/ 537633 w 1680633"/>
              <a:gd name="connsiteY34" fmla="*/ 778934 h 952923"/>
              <a:gd name="connsiteX35" fmla="*/ 546100 w 1680633"/>
              <a:gd name="connsiteY35" fmla="*/ 800100 h 952923"/>
              <a:gd name="connsiteX36" fmla="*/ 554567 w 1680633"/>
              <a:gd name="connsiteY36" fmla="*/ 842434 h 952923"/>
              <a:gd name="connsiteX37" fmla="*/ 558800 w 1680633"/>
              <a:gd name="connsiteY37" fmla="*/ 922867 h 952923"/>
              <a:gd name="connsiteX38" fmla="*/ 563033 w 1680633"/>
              <a:gd name="connsiteY38" fmla="*/ 935567 h 952923"/>
              <a:gd name="connsiteX39" fmla="*/ 579967 w 1680633"/>
              <a:gd name="connsiteY39" fmla="*/ 931334 h 952923"/>
              <a:gd name="connsiteX40" fmla="*/ 613833 w 1680633"/>
              <a:gd name="connsiteY40" fmla="*/ 927100 h 952923"/>
              <a:gd name="connsiteX41" fmla="*/ 626533 w 1680633"/>
              <a:gd name="connsiteY41" fmla="*/ 922867 h 952923"/>
              <a:gd name="connsiteX42" fmla="*/ 643467 w 1680633"/>
              <a:gd name="connsiteY42" fmla="*/ 905934 h 952923"/>
              <a:gd name="connsiteX43" fmla="*/ 656167 w 1680633"/>
              <a:gd name="connsiteY43" fmla="*/ 897467 h 952923"/>
              <a:gd name="connsiteX44" fmla="*/ 681567 w 1680633"/>
              <a:gd name="connsiteY44" fmla="*/ 914400 h 952923"/>
              <a:gd name="connsiteX45" fmla="*/ 694267 w 1680633"/>
              <a:gd name="connsiteY45" fmla="*/ 922867 h 952923"/>
              <a:gd name="connsiteX46" fmla="*/ 698500 w 1680633"/>
              <a:gd name="connsiteY46" fmla="*/ 935567 h 952923"/>
              <a:gd name="connsiteX47" fmla="*/ 723900 w 1680633"/>
              <a:gd name="connsiteY47" fmla="*/ 944034 h 952923"/>
              <a:gd name="connsiteX48" fmla="*/ 770467 w 1680633"/>
              <a:gd name="connsiteY48" fmla="*/ 939800 h 952923"/>
              <a:gd name="connsiteX49" fmla="*/ 791633 w 1680633"/>
              <a:gd name="connsiteY49" fmla="*/ 905934 h 952923"/>
              <a:gd name="connsiteX50" fmla="*/ 804333 w 1680633"/>
              <a:gd name="connsiteY50" fmla="*/ 893234 h 952923"/>
              <a:gd name="connsiteX51" fmla="*/ 808567 w 1680633"/>
              <a:gd name="connsiteY51" fmla="*/ 880534 h 952923"/>
              <a:gd name="connsiteX52" fmla="*/ 821267 w 1680633"/>
              <a:gd name="connsiteY52" fmla="*/ 838200 h 952923"/>
              <a:gd name="connsiteX53" fmla="*/ 838200 w 1680633"/>
              <a:gd name="connsiteY53" fmla="*/ 812800 h 952923"/>
              <a:gd name="connsiteX54" fmla="*/ 842433 w 1680633"/>
              <a:gd name="connsiteY54" fmla="*/ 800100 h 952923"/>
              <a:gd name="connsiteX55" fmla="*/ 855133 w 1680633"/>
              <a:gd name="connsiteY55" fmla="*/ 795867 h 952923"/>
              <a:gd name="connsiteX56" fmla="*/ 867833 w 1680633"/>
              <a:gd name="connsiteY56" fmla="*/ 787400 h 952923"/>
              <a:gd name="connsiteX57" fmla="*/ 901700 w 1680633"/>
              <a:gd name="connsiteY57" fmla="*/ 778934 h 952923"/>
              <a:gd name="connsiteX58" fmla="*/ 927100 w 1680633"/>
              <a:gd name="connsiteY58" fmla="*/ 749300 h 952923"/>
              <a:gd name="connsiteX59" fmla="*/ 952500 w 1680633"/>
              <a:gd name="connsiteY59" fmla="*/ 728134 h 952923"/>
              <a:gd name="connsiteX60" fmla="*/ 956733 w 1680633"/>
              <a:gd name="connsiteY60" fmla="*/ 711200 h 952923"/>
              <a:gd name="connsiteX61" fmla="*/ 960967 w 1680633"/>
              <a:gd name="connsiteY61" fmla="*/ 592667 h 952923"/>
              <a:gd name="connsiteX62" fmla="*/ 977900 w 1680633"/>
              <a:gd name="connsiteY62" fmla="*/ 567267 h 952923"/>
              <a:gd name="connsiteX63" fmla="*/ 986367 w 1680633"/>
              <a:gd name="connsiteY63" fmla="*/ 550334 h 952923"/>
              <a:gd name="connsiteX64" fmla="*/ 990600 w 1680633"/>
              <a:gd name="connsiteY64" fmla="*/ 537634 h 952923"/>
              <a:gd name="connsiteX65" fmla="*/ 1003300 w 1680633"/>
              <a:gd name="connsiteY65" fmla="*/ 524934 h 952923"/>
              <a:gd name="connsiteX66" fmla="*/ 1016000 w 1680633"/>
              <a:gd name="connsiteY66" fmla="*/ 508000 h 952923"/>
              <a:gd name="connsiteX67" fmla="*/ 1020233 w 1680633"/>
              <a:gd name="connsiteY67" fmla="*/ 495300 h 952923"/>
              <a:gd name="connsiteX68" fmla="*/ 1045633 w 1680633"/>
              <a:gd name="connsiteY68" fmla="*/ 474134 h 952923"/>
              <a:gd name="connsiteX69" fmla="*/ 1083733 w 1680633"/>
              <a:gd name="connsiteY69" fmla="*/ 482600 h 952923"/>
              <a:gd name="connsiteX70" fmla="*/ 1126067 w 1680633"/>
              <a:gd name="connsiteY70" fmla="*/ 541867 h 952923"/>
              <a:gd name="connsiteX71" fmla="*/ 1130300 w 1680633"/>
              <a:gd name="connsiteY71" fmla="*/ 554567 h 952923"/>
              <a:gd name="connsiteX72" fmla="*/ 1164167 w 1680633"/>
              <a:gd name="connsiteY72" fmla="*/ 558800 h 952923"/>
              <a:gd name="connsiteX73" fmla="*/ 1193800 w 1680633"/>
              <a:gd name="connsiteY73" fmla="*/ 584200 h 952923"/>
              <a:gd name="connsiteX74" fmla="*/ 1206500 w 1680633"/>
              <a:gd name="connsiteY74" fmla="*/ 609600 h 952923"/>
              <a:gd name="connsiteX75" fmla="*/ 1219200 w 1680633"/>
              <a:gd name="connsiteY75" fmla="*/ 622300 h 952923"/>
              <a:gd name="connsiteX76" fmla="*/ 1227667 w 1680633"/>
              <a:gd name="connsiteY76" fmla="*/ 635000 h 952923"/>
              <a:gd name="connsiteX77" fmla="*/ 1236133 w 1680633"/>
              <a:gd name="connsiteY77" fmla="*/ 715434 h 952923"/>
              <a:gd name="connsiteX78" fmla="*/ 1253067 w 1680633"/>
              <a:gd name="connsiteY78" fmla="*/ 749300 h 952923"/>
              <a:gd name="connsiteX79" fmla="*/ 1265767 w 1680633"/>
              <a:gd name="connsiteY79" fmla="*/ 812800 h 952923"/>
              <a:gd name="connsiteX80" fmla="*/ 1278467 w 1680633"/>
              <a:gd name="connsiteY80" fmla="*/ 825500 h 952923"/>
              <a:gd name="connsiteX81" fmla="*/ 1295400 w 1680633"/>
              <a:gd name="connsiteY81" fmla="*/ 876300 h 952923"/>
              <a:gd name="connsiteX82" fmla="*/ 1299633 w 1680633"/>
              <a:gd name="connsiteY82" fmla="*/ 889000 h 952923"/>
              <a:gd name="connsiteX83" fmla="*/ 1320800 w 1680633"/>
              <a:gd name="connsiteY83" fmla="*/ 914400 h 952923"/>
              <a:gd name="connsiteX84" fmla="*/ 1329267 w 1680633"/>
              <a:gd name="connsiteY84" fmla="*/ 927100 h 952923"/>
              <a:gd name="connsiteX85" fmla="*/ 1341967 w 1680633"/>
              <a:gd name="connsiteY85" fmla="*/ 952500 h 952923"/>
              <a:gd name="connsiteX86" fmla="*/ 1358900 w 1680633"/>
              <a:gd name="connsiteY86" fmla="*/ 948267 h 952923"/>
              <a:gd name="connsiteX87" fmla="*/ 1375833 w 1680633"/>
              <a:gd name="connsiteY87" fmla="*/ 927100 h 952923"/>
              <a:gd name="connsiteX88" fmla="*/ 1388533 w 1680633"/>
              <a:gd name="connsiteY88" fmla="*/ 914400 h 952923"/>
              <a:gd name="connsiteX89" fmla="*/ 1413933 w 1680633"/>
              <a:gd name="connsiteY89" fmla="*/ 859367 h 952923"/>
              <a:gd name="connsiteX90" fmla="*/ 1422400 w 1680633"/>
              <a:gd name="connsiteY90" fmla="*/ 846667 h 952923"/>
              <a:gd name="connsiteX91" fmla="*/ 1426633 w 1680633"/>
              <a:gd name="connsiteY91" fmla="*/ 817034 h 952923"/>
              <a:gd name="connsiteX92" fmla="*/ 1435100 w 1680633"/>
              <a:gd name="connsiteY92" fmla="*/ 723900 h 952923"/>
              <a:gd name="connsiteX93" fmla="*/ 1443567 w 1680633"/>
              <a:gd name="connsiteY93" fmla="*/ 706967 h 952923"/>
              <a:gd name="connsiteX94" fmla="*/ 1447800 w 1680633"/>
              <a:gd name="connsiteY94" fmla="*/ 685800 h 952923"/>
              <a:gd name="connsiteX95" fmla="*/ 1456267 w 1680633"/>
              <a:gd name="connsiteY95" fmla="*/ 516467 h 952923"/>
              <a:gd name="connsiteX96" fmla="*/ 1477433 w 1680633"/>
              <a:gd name="connsiteY96" fmla="*/ 474134 h 952923"/>
              <a:gd name="connsiteX97" fmla="*/ 1494367 w 1680633"/>
              <a:gd name="connsiteY97" fmla="*/ 440267 h 952923"/>
              <a:gd name="connsiteX98" fmla="*/ 1498600 w 1680633"/>
              <a:gd name="connsiteY98" fmla="*/ 419100 h 952923"/>
              <a:gd name="connsiteX99" fmla="*/ 1502833 w 1680633"/>
              <a:gd name="connsiteY99" fmla="*/ 389467 h 952923"/>
              <a:gd name="connsiteX100" fmla="*/ 1515533 w 1680633"/>
              <a:gd name="connsiteY100" fmla="*/ 368300 h 952923"/>
              <a:gd name="connsiteX101" fmla="*/ 1528233 w 1680633"/>
              <a:gd name="connsiteY101" fmla="*/ 342900 h 952923"/>
              <a:gd name="connsiteX102" fmla="*/ 1549400 w 1680633"/>
              <a:gd name="connsiteY102" fmla="*/ 304800 h 952923"/>
              <a:gd name="connsiteX103" fmla="*/ 1562100 w 1680633"/>
              <a:gd name="connsiteY103" fmla="*/ 279400 h 952923"/>
              <a:gd name="connsiteX104" fmla="*/ 1579033 w 1680633"/>
              <a:gd name="connsiteY104" fmla="*/ 262467 h 952923"/>
              <a:gd name="connsiteX105" fmla="*/ 1587500 w 1680633"/>
              <a:gd name="connsiteY105" fmla="*/ 249767 h 952923"/>
              <a:gd name="connsiteX106" fmla="*/ 1595967 w 1680633"/>
              <a:gd name="connsiteY106" fmla="*/ 224367 h 952923"/>
              <a:gd name="connsiteX107" fmla="*/ 1638300 w 1680633"/>
              <a:gd name="connsiteY107" fmla="*/ 211667 h 952923"/>
              <a:gd name="connsiteX108" fmla="*/ 1638300 w 1680633"/>
              <a:gd name="connsiteY108" fmla="*/ 80434 h 952923"/>
              <a:gd name="connsiteX109" fmla="*/ 1642533 w 1680633"/>
              <a:gd name="connsiteY109" fmla="*/ 67734 h 952923"/>
              <a:gd name="connsiteX110" fmla="*/ 1655233 w 1680633"/>
              <a:gd name="connsiteY110" fmla="*/ 55034 h 952923"/>
              <a:gd name="connsiteX111" fmla="*/ 1667933 w 1680633"/>
              <a:gd name="connsiteY111" fmla="*/ 21167 h 952923"/>
              <a:gd name="connsiteX112" fmla="*/ 1676400 w 1680633"/>
              <a:gd name="connsiteY112" fmla="*/ 8467 h 952923"/>
              <a:gd name="connsiteX113" fmla="*/ 1680633 w 1680633"/>
              <a:gd name="connsiteY113" fmla="*/ 0 h 952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1680633" h="952923">
                <a:moveTo>
                  <a:pt x="0" y="88900"/>
                </a:moveTo>
                <a:cubicBezTo>
                  <a:pt x="9878" y="90311"/>
                  <a:pt x="19849" y="91177"/>
                  <a:pt x="29633" y="93134"/>
                </a:cubicBezTo>
                <a:cubicBezTo>
                  <a:pt x="34009" y="94009"/>
                  <a:pt x="37879" y="97645"/>
                  <a:pt x="42333" y="97367"/>
                </a:cubicBezTo>
                <a:cubicBezTo>
                  <a:pt x="60857" y="96209"/>
                  <a:pt x="79022" y="91722"/>
                  <a:pt x="97367" y="88900"/>
                </a:cubicBezTo>
                <a:cubicBezTo>
                  <a:pt x="98778" y="83256"/>
                  <a:pt x="97769" y="76345"/>
                  <a:pt x="101600" y="71967"/>
                </a:cubicBezTo>
                <a:cubicBezTo>
                  <a:pt x="108301" y="64309"/>
                  <a:pt x="127000" y="55034"/>
                  <a:pt x="127000" y="55034"/>
                </a:cubicBezTo>
                <a:cubicBezTo>
                  <a:pt x="131522" y="48251"/>
                  <a:pt x="138733" y="31266"/>
                  <a:pt x="152400" y="38100"/>
                </a:cubicBezTo>
                <a:cubicBezTo>
                  <a:pt x="158045" y="40922"/>
                  <a:pt x="158045" y="49389"/>
                  <a:pt x="160867" y="55034"/>
                </a:cubicBezTo>
                <a:cubicBezTo>
                  <a:pt x="162278" y="62089"/>
                  <a:pt x="164083" y="69077"/>
                  <a:pt x="165100" y="76200"/>
                </a:cubicBezTo>
                <a:cubicBezTo>
                  <a:pt x="172188" y="125822"/>
                  <a:pt x="164467" y="99703"/>
                  <a:pt x="173567" y="127000"/>
                </a:cubicBezTo>
                <a:cubicBezTo>
                  <a:pt x="179211" y="125589"/>
                  <a:pt x="186030" y="126492"/>
                  <a:pt x="190500" y="122767"/>
                </a:cubicBezTo>
                <a:cubicBezTo>
                  <a:pt x="195348" y="118727"/>
                  <a:pt x="195622" y="111185"/>
                  <a:pt x="198967" y="105834"/>
                </a:cubicBezTo>
                <a:cubicBezTo>
                  <a:pt x="206407" y="93930"/>
                  <a:pt x="233685" y="61805"/>
                  <a:pt x="241300" y="59267"/>
                </a:cubicBezTo>
                <a:lnTo>
                  <a:pt x="254000" y="55034"/>
                </a:lnTo>
                <a:cubicBezTo>
                  <a:pt x="276578" y="57856"/>
                  <a:pt x="301145" y="53812"/>
                  <a:pt x="321733" y="63500"/>
                </a:cubicBezTo>
                <a:cubicBezTo>
                  <a:pt x="329500" y="67155"/>
                  <a:pt x="322666" y="80977"/>
                  <a:pt x="325967" y="88900"/>
                </a:cubicBezTo>
                <a:cubicBezTo>
                  <a:pt x="329881" y="98293"/>
                  <a:pt x="338349" y="105199"/>
                  <a:pt x="342900" y="114300"/>
                </a:cubicBezTo>
                <a:cubicBezTo>
                  <a:pt x="345722" y="119945"/>
                  <a:pt x="348120" y="125822"/>
                  <a:pt x="351367" y="131234"/>
                </a:cubicBezTo>
                <a:cubicBezTo>
                  <a:pt x="382021" y="182325"/>
                  <a:pt x="357410" y="134856"/>
                  <a:pt x="376767" y="173567"/>
                </a:cubicBezTo>
                <a:cubicBezTo>
                  <a:pt x="375356" y="207434"/>
                  <a:pt x="372533" y="241271"/>
                  <a:pt x="372533" y="275167"/>
                </a:cubicBezTo>
                <a:cubicBezTo>
                  <a:pt x="372533" y="280985"/>
                  <a:pt x="374475" y="286752"/>
                  <a:pt x="376767" y="292100"/>
                </a:cubicBezTo>
                <a:cubicBezTo>
                  <a:pt x="378771" y="296776"/>
                  <a:pt x="382958" y="300249"/>
                  <a:pt x="385233" y="304800"/>
                </a:cubicBezTo>
                <a:cubicBezTo>
                  <a:pt x="389662" y="313659"/>
                  <a:pt x="388604" y="323669"/>
                  <a:pt x="397933" y="330200"/>
                </a:cubicBezTo>
                <a:cubicBezTo>
                  <a:pt x="466280" y="378044"/>
                  <a:pt x="405584" y="320918"/>
                  <a:pt x="448733" y="364067"/>
                </a:cubicBezTo>
                <a:cubicBezTo>
                  <a:pt x="450144" y="381000"/>
                  <a:pt x="448589" y="398449"/>
                  <a:pt x="452967" y="414867"/>
                </a:cubicBezTo>
                <a:cubicBezTo>
                  <a:pt x="454510" y="420652"/>
                  <a:pt x="463190" y="422117"/>
                  <a:pt x="465667" y="427567"/>
                </a:cubicBezTo>
                <a:cubicBezTo>
                  <a:pt x="470482" y="438160"/>
                  <a:pt x="471311" y="450145"/>
                  <a:pt x="474133" y="461434"/>
                </a:cubicBezTo>
                <a:cubicBezTo>
                  <a:pt x="475544" y="467078"/>
                  <a:pt x="477226" y="472662"/>
                  <a:pt x="478367" y="478367"/>
                </a:cubicBezTo>
                <a:cubicBezTo>
                  <a:pt x="479778" y="485423"/>
                  <a:pt x="480855" y="492553"/>
                  <a:pt x="482600" y="499534"/>
                </a:cubicBezTo>
                <a:cubicBezTo>
                  <a:pt x="486207" y="513963"/>
                  <a:pt x="494767" y="528522"/>
                  <a:pt x="499533" y="541867"/>
                </a:cubicBezTo>
                <a:cubicBezTo>
                  <a:pt x="502988" y="551541"/>
                  <a:pt x="505048" y="561660"/>
                  <a:pt x="508000" y="571500"/>
                </a:cubicBezTo>
                <a:cubicBezTo>
                  <a:pt x="509282" y="575774"/>
                  <a:pt x="511007" y="579909"/>
                  <a:pt x="512233" y="584200"/>
                </a:cubicBezTo>
                <a:cubicBezTo>
                  <a:pt x="517621" y="603058"/>
                  <a:pt x="515206" y="602846"/>
                  <a:pt x="524933" y="622300"/>
                </a:cubicBezTo>
                <a:cubicBezTo>
                  <a:pt x="527208" y="626851"/>
                  <a:pt x="530578" y="630767"/>
                  <a:pt x="533400" y="635000"/>
                </a:cubicBezTo>
                <a:cubicBezTo>
                  <a:pt x="534811" y="682978"/>
                  <a:pt x="533952" y="731077"/>
                  <a:pt x="537633" y="778934"/>
                </a:cubicBezTo>
                <a:cubicBezTo>
                  <a:pt x="538216" y="786511"/>
                  <a:pt x="544257" y="792728"/>
                  <a:pt x="546100" y="800100"/>
                </a:cubicBezTo>
                <a:cubicBezTo>
                  <a:pt x="565553" y="877910"/>
                  <a:pt x="540653" y="800698"/>
                  <a:pt x="554567" y="842434"/>
                </a:cubicBezTo>
                <a:cubicBezTo>
                  <a:pt x="555978" y="869245"/>
                  <a:pt x="556369" y="896129"/>
                  <a:pt x="558800" y="922867"/>
                </a:cubicBezTo>
                <a:cubicBezTo>
                  <a:pt x="559204" y="927311"/>
                  <a:pt x="558890" y="933910"/>
                  <a:pt x="563033" y="935567"/>
                </a:cubicBezTo>
                <a:cubicBezTo>
                  <a:pt x="568435" y="937728"/>
                  <a:pt x="574228" y="932291"/>
                  <a:pt x="579967" y="931334"/>
                </a:cubicBezTo>
                <a:cubicBezTo>
                  <a:pt x="591189" y="929464"/>
                  <a:pt x="602544" y="928511"/>
                  <a:pt x="613833" y="927100"/>
                </a:cubicBezTo>
                <a:cubicBezTo>
                  <a:pt x="618066" y="925689"/>
                  <a:pt x="622902" y="925461"/>
                  <a:pt x="626533" y="922867"/>
                </a:cubicBezTo>
                <a:cubicBezTo>
                  <a:pt x="633029" y="918227"/>
                  <a:pt x="637406" y="911129"/>
                  <a:pt x="643467" y="905934"/>
                </a:cubicBezTo>
                <a:cubicBezTo>
                  <a:pt x="647330" y="902623"/>
                  <a:pt x="651934" y="900289"/>
                  <a:pt x="656167" y="897467"/>
                </a:cubicBezTo>
                <a:lnTo>
                  <a:pt x="681567" y="914400"/>
                </a:lnTo>
                <a:lnTo>
                  <a:pt x="694267" y="922867"/>
                </a:lnTo>
                <a:cubicBezTo>
                  <a:pt x="695678" y="927100"/>
                  <a:pt x="694869" y="932973"/>
                  <a:pt x="698500" y="935567"/>
                </a:cubicBezTo>
                <a:cubicBezTo>
                  <a:pt x="705762" y="940754"/>
                  <a:pt x="723900" y="944034"/>
                  <a:pt x="723900" y="944034"/>
                </a:cubicBezTo>
                <a:cubicBezTo>
                  <a:pt x="739422" y="942623"/>
                  <a:pt x="755227" y="943066"/>
                  <a:pt x="770467" y="939800"/>
                </a:cubicBezTo>
                <a:cubicBezTo>
                  <a:pt x="793628" y="934837"/>
                  <a:pt x="776234" y="921333"/>
                  <a:pt x="791633" y="905934"/>
                </a:cubicBezTo>
                <a:lnTo>
                  <a:pt x="804333" y="893234"/>
                </a:lnTo>
                <a:cubicBezTo>
                  <a:pt x="805744" y="889001"/>
                  <a:pt x="807341" y="884825"/>
                  <a:pt x="808567" y="880534"/>
                </a:cubicBezTo>
                <a:cubicBezTo>
                  <a:pt x="812620" y="866350"/>
                  <a:pt x="814556" y="851621"/>
                  <a:pt x="821267" y="838200"/>
                </a:cubicBezTo>
                <a:cubicBezTo>
                  <a:pt x="825818" y="829099"/>
                  <a:pt x="838200" y="812800"/>
                  <a:pt x="838200" y="812800"/>
                </a:cubicBezTo>
                <a:cubicBezTo>
                  <a:pt x="839611" y="808567"/>
                  <a:pt x="839278" y="803255"/>
                  <a:pt x="842433" y="800100"/>
                </a:cubicBezTo>
                <a:cubicBezTo>
                  <a:pt x="845588" y="796945"/>
                  <a:pt x="851142" y="797863"/>
                  <a:pt x="855133" y="795867"/>
                </a:cubicBezTo>
                <a:cubicBezTo>
                  <a:pt x="859684" y="793592"/>
                  <a:pt x="863282" y="789675"/>
                  <a:pt x="867833" y="787400"/>
                </a:cubicBezTo>
                <a:cubicBezTo>
                  <a:pt x="876510" y="783061"/>
                  <a:pt x="893651" y="780544"/>
                  <a:pt x="901700" y="778934"/>
                </a:cubicBezTo>
                <a:cubicBezTo>
                  <a:pt x="911686" y="763956"/>
                  <a:pt x="911134" y="762985"/>
                  <a:pt x="927100" y="749300"/>
                </a:cubicBezTo>
                <a:cubicBezTo>
                  <a:pt x="968366" y="713929"/>
                  <a:pt x="908450" y="772184"/>
                  <a:pt x="952500" y="728134"/>
                </a:cubicBezTo>
                <a:cubicBezTo>
                  <a:pt x="953911" y="722489"/>
                  <a:pt x="956370" y="717007"/>
                  <a:pt x="956733" y="711200"/>
                </a:cubicBezTo>
                <a:cubicBezTo>
                  <a:pt x="959199" y="671741"/>
                  <a:pt x="955215" y="631782"/>
                  <a:pt x="960967" y="592667"/>
                </a:cubicBezTo>
                <a:cubicBezTo>
                  <a:pt x="962448" y="582600"/>
                  <a:pt x="973349" y="576368"/>
                  <a:pt x="977900" y="567267"/>
                </a:cubicBezTo>
                <a:cubicBezTo>
                  <a:pt x="980722" y="561623"/>
                  <a:pt x="983881" y="556134"/>
                  <a:pt x="986367" y="550334"/>
                </a:cubicBezTo>
                <a:cubicBezTo>
                  <a:pt x="988125" y="546233"/>
                  <a:pt x="988125" y="541347"/>
                  <a:pt x="990600" y="537634"/>
                </a:cubicBezTo>
                <a:cubicBezTo>
                  <a:pt x="993921" y="532653"/>
                  <a:pt x="999404" y="529480"/>
                  <a:pt x="1003300" y="524934"/>
                </a:cubicBezTo>
                <a:cubicBezTo>
                  <a:pt x="1007892" y="519577"/>
                  <a:pt x="1011767" y="513645"/>
                  <a:pt x="1016000" y="508000"/>
                </a:cubicBezTo>
                <a:cubicBezTo>
                  <a:pt x="1017411" y="503767"/>
                  <a:pt x="1017758" y="499013"/>
                  <a:pt x="1020233" y="495300"/>
                </a:cubicBezTo>
                <a:cubicBezTo>
                  <a:pt x="1026752" y="485521"/>
                  <a:pt x="1036261" y="480381"/>
                  <a:pt x="1045633" y="474134"/>
                </a:cubicBezTo>
                <a:cubicBezTo>
                  <a:pt x="1058333" y="476956"/>
                  <a:pt x="1072254" y="476478"/>
                  <a:pt x="1083733" y="482600"/>
                </a:cubicBezTo>
                <a:cubicBezTo>
                  <a:pt x="1102991" y="492870"/>
                  <a:pt x="1119661" y="522646"/>
                  <a:pt x="1126067" y="541867"/>
                </a:cubicBezTo>
                <a:cubicBezTo>
                  <a:pt x="1127478" y="546100"/>
                  <a:pt x="1126222" y="552755"/>
                  <a:pt x="1130300" y="554567"/>
                </a:cubicBezTo>
                <a:cubicBezTo>
                  <a:pt x="1140696" y="559187"/>
                  <a:pt x="1152878" y="557389"/>
                  <a:pt x="1164167" y="558800"/>
                </a:cubicBezTo>
                <a:cubicBezTo>
                  <a:pt x="1171992" y="564669"/>
                  <a:pt x="1187904" y="575356"/>
                  <a:pt x="1193800" y="584200"/>
                </a:cubicBezTo>
                <a:cubicBezTo>
                  <a:pt x="1199051" y="592076"/>
                  <a:pt x="1201249" y="601724"/>
                  <a:pt x="1206500" y="609600"/>
                </a:cubicBezTo>
                <a:cubicBezTo>
                  <a:pt x="1209821" y="614581"/>
                  <a:pt x="1215367" y="617701"/>
                  <a:pt x="1219200" y="622300"/>
                </a:cubicBezTo>
                <a:cubicBezTo>
                  <a:pt x="1222457" y="626209"/>
                  <a:pt x="1224845" y="630767"/>
                  <a:pt x="1227667" y="635000"/>
                </a:cubicBezTo>
                <a:cubicBezTo>
                  <a:pt x="1227706" y="635467"/>
                  <a:pt x="1232447" y="704375"/>
                  <a:pt x="1236133" y="715434"/>
                </a:cubicBezTo>
                <a:cubicBezTo>
                  <a:pt x="1240124" y="727408"/>
                  <a:pt x="1253067" y="749300"/>
                  <a:pt x="1253067" y="749300"/>
                </a:cubicBezTo>
                <a:cubicBezTo>
                  <a:pt x="1255489" y="775942"/>
                  <a:pt x="1251294" y="792538"/>
                  <a:pt x="1265767" y="812800"/>
                </a:cubicBezTo>
                <a:cubicBezTo>
                  <a:pt x="1269247" y="817672"/>
                  <a:pt x="1274234" y="821267"/>
                  <a:pt x="1278467" y="825500"/>
                </a:cubicBezTo>
                <a:lnTo>
                  <a:pt x="1295400" y="876300"/>
                </a:lnTo>
                <a:cubicBezTo>
                  <a:pt x="1296811" y="880533"/>
                  <a:pt x="1297158" y="885287"/>
                  <a:pt x="1299633" y="889000"/>
                </a:cubicBezTo>
                <a:cubicBezTo>
                  <a:pt x="1320655" y="920532"/>
                  <a:pt x="1293637" y="881805"/>
                  <a:pt x="1320800" y="914400"/>
                </a:cubicBezTo>
                <a:cubicBezTo>
                  <a:pt x="1324057" y="918309"/>
                  <a:pt x="1326445" y="922867"/>
                  <a:pt x="1329267" y="927100"/>
                </a:cubicBezTo>
                <a:cubicBezTo>
                  <a:pt x="1330911" y="932032"/>
                  <a:pt x="1335811" y="950448"/>
                  <a:pt x="1341967" y="952500"/>
                </a:cubicBezTo>
                <a:cubicBezTo>
                  <a:pt x="1347486" y="954340"/>
                  <a:pt x="1353256" y="949678"/>
                  <a:pt x="1358900" y="948267"/>
                </a:cubicBezTo>
                <a:cubicBezTo>
                  <a:pt x="1364544" y="941211"/>
                  <a:pt x="1369883" y="933900"/>
                  <a:pt x="1375833" y="927100"/>
                </a:cubicBezTo>
                <a:cubicBezTo>
                  <a:pt x="1379775" y="922594"/>
                  <a:pt x="1385319" y="919451"/>
                  <a:pt x="1388533" y="914400"/>
                </a:cubicBezTo>
                <a:cubicBezTo>
                  <a:pt x="1414030" y="874334"/>
                  <a:pt x="1397670" y="891893"/>
                  <a:pt x="1413933" y="859367"/>
                </a:cubicBezTo>
                <a:cubicBezTo>
                  <a:pt x="1416208" y="854816"/>
                  <a:pt x="1419578" y="850900"/>
                  <a:pt x="1422400" y="846667"/>
                </a:cubicBezTo>
                <a:cubicBezTo>
                  <a:pt x="1423811" y="836789"/>
                  <a:pt x="1425804" y="826977"/>
                  <a:pt x="1426633" y="817034"/>
                </a:cubicBezTo>
                <a:cubicBezTo>
                  <a:pt x="1427235" y="809812"/>
                  <a:pt x="1427369" y="747094"/>
                  <a:pt x="1435100" y="723900"/>
                </a:cubicBezTo>
                <a:cubicBezTo>
                  <a:pt x="1437096" y="717913"/>
                  <a:pt x="1440745" y="712611"/>
                  <a:pt x="1443567" y="706967"/>
                </a:cubicBezTo>
                <a:cubicBezTo>
                  <a:pt x="1444978" y="699911"/>
                  <a:pt x="1447005" y="692951"/>
                  <a:pt x="1447800" y="685800"/>
                </a:cubicBezTo>
                <a:cubicBezTo>
                  <a:pt x="1461020" y="566811"/>
                  <a:pt x="1438788" y="702911"/>
                  <a:pt x="1456267" y="516467"/>
                </a:cubicBezTo>
                <a:cubicBezTo>
                  <a:pt x="1457440" y="503957"/>
                  <a:pt x="1472028" y="484171"/>
                  <a:pt x="1477433" y="474134"/>
                </a:cubicBezTo>
                <a:cubicBezTo>
                  <a:pt x="1483417" y="463021"/>
                  <a:pt x="1494367" y="440267"/>
                  <a:pt x="1494367" y="440267"/>
                </a:cubicBezTo>
                <a:cubicBezTo>
                  <a:pt x="1495778" y="433211"/>
                  <a:pt x="1497417" y="426197"/>
                  <a:pt x="1498600" y="419100"/>
                </a:cubicBezTo>
                <a:cubicBezTo>
                  <a:pt x="1500240" y="409258"/>
                  <a:pt x="1499678" y="398933"/>
                  <a:pt x="1502833" y="389467"/>
                </a:cubicBezTo>
                <a:cubicBezTo>
                  <a:pt x="1505435" y="381661"/>
                  <a:pt x="1511593" y="375524"/>
                  <a:pt x="1515533" y="368300"/>
                </a:cubicBezTo>
                <a:cubicBezTo>
                  <a:pt x="1520066" y="359990"/>
                  <a:pt x="1523778" y="351252"/>
                  <a:pt x="1528233" y="342900"/>
                </a:cubicBezTo>
                <a:cubicBezTo>
                  <a:pt x="1535070" y="330081"/>
                  <a:pt x="1542563" y="317619"/>
                  <a:pt x="1549400" y="304800"/>
                </a:cubicBezTo>
                <a:cubicBezTo>
                  <a:pt x="1553855" y="296448"/>
                  <a:pt x="1556672" y="287155"/>
                  <a:pt x="1562100" y="279400"/>
                </a:cubicBezTo>
                <a:cubicBezTo>
                  <a:pt x="1566678" y="272861"/>
                  <a:pt x="1573838" y="268528"/>
                  <a:pt x="1579033" y="262467"/>
                </a:cubicBezTo>
                <a:cubicBezTo>
                  <a:pt x="1582344" y="258604"/>
                  <a:pt x="1584678" y="254000"/>
                  <a:pt x="1587500" y="249767"/>
                </a:cubicBezTo>
                <a:cubicBezTo>
                  <a:pt x="1590322" y="241300"/>
                  <a:pt x="1587500" y="227189"/>
                  <a:pt x="1595967" y="224367"/>
                </a:cubicBezTo>
                <a:cubicBezTo>
                  <a:pt x="1626886" y="214060"/>
                  <a:pt x="1612709" y="218064"/>
                  <a:pt x="1638300" y="211667"/>
                </a:cubicBezTo>
                <a:cubicBezTo>
                  <a:pt x="1630826" y="151872"/>
                  <a:pt x="1631322" y="171156"/>
                  <a:pt x="1638300" y="80434"/>
                </a:cubicBezTo>
                <a:cubicBezTo>
                  <a:pt x="1638642" y="75985"/>
                  <a:pt x="1640058" y="71447"/>
                  <a:pt x="1642533" y="67734"/>
                </a:cubicBezTo>
                <a:cubicBezTo>
                  <a:pt x="1645854" y="62753"/>
                  <a:pt x="1651000" y="59267"/>
                  <a:pt x="1655233" y="55034"/>
                </a:cubicBezTo>
                <a:cubicBezTo>
                  <a:pt x="1658895" y="44048"/>
                  <a:pt x="1662876" y="31281"/>
                  <a:pt x="1667933" y="21167"/>
                </a:cubicBezTo>
                <a:cubicBezTo>
                  <a:pt x="1670208" y="16616"/>
                  <a:pt x="1673782" y="12830"/>
                  <a:pt x="1676400" y="8467"/>
                </a:cubicBezTo>
                <a:cubicBezTo>
                  <a:pt x="1678023" y="5761"/>
                  <a:pt x="1679222" y="2822"/>
                  <a:pt x="1680633" y="0"/>
                </a:cubicBezTo>
              </a:path>
            </a:pathLst>
          </a:custGeom>
          <a:ln>
            <a:solidFill>
              <a:srgbClr val="00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35" name="テキスト ボックス 9234"/>
          <p:cNvSpPr txBox="1"/>
          <p:nvPr/>
        </p:nvSpPr>
        <p:spPr>
          <a:xfrm>
            <a:off x="5076056" y="450912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mmW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only</a:t>
            </a:r>
            <a:endParaRPr lang="en-US" sz="1200" dirty="0">
              <a:solidFill>
                <a:srgbClr val="000000"/>
              </a:solidFill>
            </a:endParaRPr>
          </a:p>
        </p:txBody>
      </p:sp>
      <p:grpSp>
        <p:nvGrpSpPr>
          <p:cNvPr id="9228" name="図形グループ 9227"/>
          <p:cNvGrpSpPr/>
          <p:nvPr/>
        </p:nvGrpSpPr>
        <p:grpSpPr>
          <a:xfrm>
            <a:off x="6422386" y="2968241"/>
            <a:ext cx="2542102" cy="2404975"/>
            <a:chOff x="6422386" y="2968241"/>
            <a:chExt cx="2542102" cy="2404975"/>
          </a:xfrm>
        </p:grpSpPr>
        <p:sp>
          <p:nvSpPr>
            <p:cNvPr id="9239" name="右矢印 9238"/>
            <p:cNvSpPr/>
            <p:nvPr/>
          </p:nvSpPr>
          <p:spPr bwMode="auto">
            <a:xfrm>
              <a:off x="6660232" y="4293096"/>
              <a:ext cx="432048" cy="504056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238" name="正方形/長方形 9237"/>
            <p:cNvSpPr/>
            <p:nvPr/>
          </p:nvSpPr>
          <p:spPr bwMode="auto">
            <a:xfrm>
              <a:off x="7164288" y="4869160"/>
              <a:ext cx="1728192" cy="216024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Base BW by 5GHz</a:t>
              </a:r>
            </a:p>
          </p:txBody>
        </p:sp>
        <p:cxnSp>
          <p:nvCxnSpPr>
            <p:cNvPr id="170" name="直線矢印コネクタ 169"/>
            <p:cNvCxnSpPr/>
            <p:nvPr/>
          </p:nvCxnSpPr>
          <p:spPr bwMode="auto">
            <a:xfrm flipV="1">
              <a:off x="7164288" y="3933056"/>
              <a:ext cx="0" cy="115212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1" name="直線矢印コネクタ 170"/>
            <p:cNvCxnSpPr/>
            <p:nvPr/>
          </p:nvCxnSpPr>
          <p:spPr bwMode="auto">
            <a:xfrm>
              <a:off x="7164288" y="5085184"/>
              <a:ext cx="18002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2" name="テキスト ボックス 171"/>
            <p:cNvSpPr txBox="1"/>
            <p:nvPr/>
          </p:nvSpPr>
          <p:spPr>
            <a:xfrm>
              <a:off x="8460432" y="5096217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</a:rPr>
                <a:t>Time</a:t>
              </a: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73" name="フリーフォーム 172"/>
            <p:cNvSpPr/>
            <p:nvPr/>
          </p:nvSpPr>
          <p:spPr>
            <a:xfrm>
              <a:off x="7164288" y="4077072"/>
              <a:ext cx="1680633" cy="792088"/>
            </a:xfrm>
            <a:custGeom>
              <a:avLst/>
              <a:gdLst>
                <a:gd name="connsiteX0" fmla="*/ 0 w 1680633"/>
                <a:gd name="connsiteY0" fmla="*/ 88900 h 952923"/>
                <a:gd name="connsiteX1" fmla="*/ 29633 w 1680633"/>
                <a:gd name="connsiteY1" fmla="*/ 93134 h 952923"/>
                <a:gd name="connsiteX2" fmla="*/ 42333 w 1680633"/>
                <a:gd name="connsiteY2" fmla="*/ 97367 h 952923"/>
                <a:gd name="connsiteX3" fmla="*/ 97367 w 1680633"/>
                <a:gd name="connsiteY3" fmla="*/ 88900 h 952923"/>
                <a:gd name="connsiteX4" fmla="*/ 101600 w 1680633"/>
                <a:gd name="connsiteY4" fmla="*/ 71967 h 952923"/>
                <a:gd name="connsiteX5" fmla="*/ 127000 w 1680633"/>
                <a:gd name="connsiteY5" fmla="*/ 55034 h 952923"/>
                <a:gd name="connsiteX6" fmla="*/ 152400 w 1680633"/>
                <a:gd name="connsiteY6" fmla="*/ 38100 h 952923"/>
                <a:gd name="connsiteX7" fmla="*/ 160867 w 1680633"/>
                <a:gd name="connsiteY7" fmla="*/ 55034 h 952923"/>
                <a:gd name="connsiteX8" fmla="*/ 165100 w 1680633"/>
                <a:gd name="connsiteY8" fmla="*/ 76200 h 952923"/>
                <a:gd name="connsiteX9" fmla="*/ 173567 w 1680633"/>
                <a:gd name="connsiteY9" fmla="*/ 127000 h 952923"/>
                <a:gd name="connsiteX10" fmla="*/ 190500 w 1680633"/>
                <a:gd name="connsiteY10" fmla="*/ 122767 h 952923"/>
                <a:gd name="connsiteX11" fmla="*/ 198967 w 1680633"/>
                <a:gd name="connsiteY11" fmla="*/ 105834 h 952923"/>
                <a:gd name="connsiteX12" fmla="*/ 241300 w 1680633"/>
                <a:gd name="connsiteY12" fmla="*/ 59267 h 952923"/>
                <a:gd name="connsiteX13" fmla="*/ 254000 w 1680633"/>
                <a:gd name="connsiteY13" fmla="*/ 55034 h 952923"/>
                <a:gd name="connsiteX14" fmla="*/ 321733 w 1680633"/>
                <a:gd name="connsiteY14" fmla="*/ 63500 h 952923"/>
                <a:gd name="connsiteX15" fmla="*/ 325967 w 1680633"/>
                <a:gd name="connsiteY15" fmla="*/ 88900 h 952923"/>
                <a:gd name="connsiteX16" fmla="*/ 342900 w 1680633"/>
                <a:gd name="connsiteY16" fmla="*/ 114300 h 952923"/>
                <a:gd name="connsiteX17" fmla="*/ 351367 w 1680633"/>
                <a:gd name="connsiteY17" fmla="*/ 131234 h 952923"/>
                <a:gd name="connsiteX18" fmla="*/ 376767 w 1680633"/>
                <a:gd name="connsiteY18" fmla="*/ 173567 h 952923"/>
                <a:gd name="connsiteX19" fmla="*/ 372533 w 1680633"/>
                <a:gd name="connsiteY19" fmla="*/ 275167 h 952923"/>
                <a:gd name="connsiteX20" fmla="*/ 376767 w 1680633"/>
                <a:gd name="connsiteY20" fmla="*/ 292100 h 952923"/>
                <a:gd name="connsiteX21" fmla="*/ 385233 w 1680633"/>
                <a:gd name="connsiteY21" fmla="*/ 304800 h 952923"/>
                <a:gd name="connsiteX22" fmla="*/ 397933 w 1680633"/>
                <a:gd name="connsiteY22" fmla="*/ 330200 h 952923"/>
                <a:gd name="connsiteX23" fmla="*/ 448733 w 1680633"/>
                <a:gd name="connsiteY23" fmla="*/ 364067 h 952923"/>
                <a:gd name="connsiteX24" fmla="*/ 452967 w 1680633"/>
                <a:gd name="connsiteY24" fmla="*/ 414867 h 952923"/>
                <a:gd name="connsiteX25" fmla="*/ 465667 w 1680633"/>
                <a:gd name="connsiteY25" fmla="*/ 427567 h 952923"/>
                <a:gd name="connsiteX26" fmla="*/ 474133 w 1680633"/>
                <a:gd name="connsiteY26" fmla="*/ 461434 h 952923"/>
                <a:gd name="connsiteX27" fmla="*/ 478367 w 1680633"/>
                <a:gd name="connsiteY27" fmla="*/ 478367 h 952923"/>
                <a:gd name="connsiteX28" fmla="*/ 482600 w 1680633"/>
                <a:gd name="connsiteY28" fmla="*/ 499534 h 952923"/>
                <a:gd name="connsiteX29" fmla="*/ 499533 w 1680633"/>
                <a:gd name="connsiteY29" fmla="*/ 541867 h 952923"/>
                <a:gd name="connsiteX30" fmla="*/ 508000 w 1680633"/>
                <a:gd name="connsiteY30" fmla="*/ 571500 h 952923"/>
                <a:gd name="connsiteX31" fmla="*/ 512233 w 1680633"/>
                <a:gd name="connsiteY31" fmla="*/ 584200 h 952923"/>
                <a:gd name="connsiteX32" fmla="*/ 524933 w 1680633"/>
                <a:gd name="connsiteY32" fmla="*/ 622300 h 952923"/>
                <a:gd name="connsiteX33" fmla="*/ 533400 w 1680633"/>
                <a:gd name="connsiteY33" fmla="*/ 635000 h 952923"/>
                <a:gd name="connsiteX34" fmla="*/ 537633 w 1680633"/>
                <a:gd name="connsiteY34" fmla="*/ 778934 h 952923"/>
                <a:gd name="connsiteX35" fmla="*/ 546100 w 1680633"/>
                <a:gd name="connsiteY35" fmla="*/ 800100 h 952923"/>
                <a:gd name="connsiteX36" fmla="*/ 554567 w 1680633"/>
                <a:gd name="connsiteY36" fmla="*/ 842434 h 952923"/>
                <a:gd name="connsiteX37" fmla="*/ 558800 w 1680633"/>
                <a:gd name="connsiteY37" fmla="*/ 922867 h 952923"/>
                <a:gd name="connsiteX38" fmla="*/ 563033 w 1680633"/>
                <a:gd name="connsiteY38" fmla="*/ 935567 h 952923"/>
                <a:gd name="connsiteX39" fmla="*/ 579967 w 1680633"/>
                <a:gd name="connsiteY39" fmla="*/ 931334 h 952923"/>
                <a:gd name="connsiteX40" fmla="*/ 613833 w 1680633"/>
                <a:gd name="connsiteY40" fmla="*/ 927100 h 952923"/>
                <a:gd name="connsiteX41" fmla="*/ 626533 w 1680633"/>
                <a:gd name="connsiteY41" fmla="*/ 922867 h 952923"/>
                <a:gd name="connsiteX42" fmla="*/ 643467 w 1680633"/>
                <a:gd name="connsiteY42" fmla="*/ 905934 h 952923"/>
                <a:gd name="connsiteX43" fmla="*/ 656167 w 1680633"/>
                <a:gd name="connsiteY43" fmla="*/ 897467 h 952923"/>
                <a:gd name="connsiteX44" fmla="*/ 681567 w 1680633"/>
                <a:gd name="connsiteY44" fmla="*/ 914400 h 952923"/>
                <a:gd name="connsiteX45" fmla="*/ 694267 w 1680633"/>
                <a:gd name="connsiteY45" fmla="*/ 922867 h 952923"/>
                <a:gd name="connsiteX46" fmla="*/ 698500 w 1680633"/>
                <a:gd name="connsiteY46" fmla="*/ 935567 h 952923"/>
                <a:gd name="connsiteX47" fmla="*/ 723900 w 1680633"/>
                <a:gd name="connsiteY47" fmla="*/ 944034 h 952923"/>
                <a:gd name="connsiteX48" fmla="*/ 770467 w 1680633"/>
                <a:gd name="connsiteY48" fmla="*/ 939800 h 952923"/>
                <a:gd name="connsiteX49" fmla="*/ 791633 w 1680633"/>
                <a:gd name="connsiteY49" fmla="*/ 905934 h 952923"/>
                <a:gd name="connsiteX50" fmla="*/ 804333 w 1680633"/>
                <a:gd name="connsiteY50" fmla="*/ 893234 h 952923"/>
                <a:gd name="connsiteX51" fmla="*/ 808567 w 1680633"/>
                <a:gd name="connsiteY51" fmla="*/ 880534 h 952923"/>
                <a:gd name="connsiteX52" fmla="*/ 821267 w 1680633"/>
                <a:gd name="connsiteY52" fmla="*/ 838200 h 952923"/>
                <a:gd name="connsiteX53" fmla="*/ 838200 w 1680633"/>
                <a:gd name="connsiteY53" fmla="*/ 812800 h 952923"/>
                <a:gd name="connsiteX54" fmla="*/ 842433 w 1680633"/>
                <a:gd name="connsiteY54" fmla="*/ 800100 h 952923"/>
                <a:gd name="connsiteX55" fmla="*/ 855133 w 1680633"/>
                <a:gd name="connsiteY55" fmla="*/ 795867 h 952923"/>
                <a:gd name="connsiteX56" fmla="*/ 867833 w 1680633"/>
                <a:gd name="connsiteY56" fmla="*/ 787400 h 952923"/>
                <a:gd name="connsiteX57" fmla="*/ 901700 w 1680633"/>
                <a:gd name="connsiteY57" fmla="*/ 778934 h 952923"/>
                <a:gd name="connsiteX58" fmla="*/ 927100 w 1680633"/>
                <a:gd name="connsiteY58" fmla="*/ 749300 h 952923"/>
                <a:gd name="connsiteX59" fmla="*/ 952500 w 1680633"/>
                <a:gd name="connsiteY59" fmla="*/ 728134 h 952923"/>
                <a:gd name="connsiteX60" fmla="*/ 956733 w 1680633"/>
                <a:gd name="connsiteY60" fmla="*/ 711200 h 952923"/>
                <a:gd name="connsiteX61" fmla="*/ 960967 w 1680633"/>
                <a:gd name="connsiteY61" fmla="*/ 592667 h 952923"/>
                <a:gd name="connsiteX62" fmla="*/ 977900 w 1680633"/>
                <a:gd name="connsiteY62" fmla="*/ 567267 h 952923"/>
                <a:gd name="connsiteX63" fmla="*/ 986367 w 1680633"/>
                <a:gd name="connsiteY63" fmla="*/ 550334 h 952923"/>
                <a:gd name="connsiteX64" fmla="*/ 990600 w 1680633"/>
                <a:gd name="connsiteY64" fmla="*/ 537634 h 952923"/>
                <a:gd name="connsiteX65" fmla="*/ 1003300 w 1680633"/>
                <a:gd name="connsiteY65" fmla="*/ 524934 h 952923"/>
                <a:gd name="connsiteX66" fmla="*/ 1016000 w 1680633"/>
                <a:gd name="connsiteY66" fmla="*/ 508000 h 952923"/>
                <a:gd name="connsiteX67" fmla="*/ 1020233 w 1680633"/>
                <a:gd name="connsiteY67" fmla="*/ 495300 h 952923"/>
                <a:gd name="connsiteX68" fmla="*/ 1045633 w 1680633"/>
                <a:gd name="connsiteY68" fmla="*/ 474134 h 952923"/>
                <a:gd name="connsiteX69" fmla="*/ 1083733 w 1680633"/>
                <a:gd name="connsiteY69" fmla="*/ 482600 h 952923"/>
                <a:gd name="connsiteX70" fmla="*/ 1126067 w 1680633"/>
                <a:gd name="connsiteY70" fmla="*/ 541867 h 952923"/>
                <a:gd name="connsiteX71" fmla="*/ 1130300 w 1680633"/>
                <a:gd name="connsiteY71" fmla="*/ 554567 h 952923"/>
                <a:gd name="connsiteX72" fmla="*/ 1164167 w 1680633"/>
                <a:gd name="connsiteY72" fmla="*/ 558800 h 952923"/>
                <a:gd name="connsiteX73" fmla="*/ 1193800 w 1680633"/>
                <a:gd name="connsiteY73" fmla="*/ 584200 h 952923"/>
                <a:gd name="connsiteX74" fmla="*/ 1206500 w 1680633"/>
                <a:gd name="connsiteY74" fmla="*/ 609600 h 952923"/>
                <a:gd name="connsiteX75" fmla="*/ 1219200 w 1680633"/>
                <a:gd name="connsiteY75" fmla="*/ 622300 h 952923"/>
                <a:gd name="connsiteX76" fmla="*/ 1227667 w 1680633"/>
                <a:gd name="connsiteY76" fmla="*/ 635000 h 952923"/>
                <a:gd name="connsiteX77" fmla="*/ 1236133 w 1680633"/>
                <a:gd name="connsiteY77" fmla="*/ 715434 h 952923"/>
                <a:gd name="connsiteX78" fmla="*/ 1253067 w 1680633"/>
                <a:gd name="connsiteY78" fmla="*/ 749300 h 952923"/>
                <a:gd name="connsiteX79" fmla="*/ 1265767 w 1680633"/>
                <a:gd name="connsiteY79" fmla="*/ 812800 h 952923"/>
                <a:gd name="connsiteX80" fmla="*/ 1278467 w 1680633"/>
                <a:gd name="connsiteY80" fmla="*/ 825500 h 952923"/>
                <a:gd name="connsiteX81" fmla="*/ 1295400 w 1680633"/>
                <a:gd name="connsiteY81" fmla="*/ 876300 h 952923"/>
                <a:gd name="connsiteX82" fmla="*/ 1299633 w 1680633"/>
                <a:gd name="connsiteY82" fmla="*/ 889000 h 952923"/>
                <a:gd name="connsiteX83" fmla="*/ 1320800 w 1680633"/>
                <a:gd name="connsiteY83" fmla="*/ 914400 h 952923"/>
                <a:gd name="connsiteX84" fmla="*/ 1329267 w 1680633"/>
                <a:gd name="connsiteY84" fmla="*/ 927100 h 952923"/>
                <a:gd name="connsiteX85" fmla="*/ 1341967 w 1680633"/>
                <a:gd name="connsiteY85" fmla="*/ 952500 h 952923"/>
                <a:gd name="connsiteX86" fmla="*/ 1358900 w 1680633"/>
                <a:gd name="connsiteY86" fmla="*/ 948267 h 952923"/>
                <a:gd name="connsiteX87" fmla="*/ 1375833 w 1680633"/>
                <a:gd name="connsiteY87" fmla="*/ 927100 h 952923"/>
                <a:gd name="connsiteX88" fmla="*/ 1388533 w 1680633"/>
                <a:gd name="connsiteY88" fmla="*/ 914400 h 952923"/>
                <a:gd name="connsiteX89" fmla="*/ 1413933 w 1680633"/>
                <a:gd name="connsiteY89" fmla="*/ 859367 h 952923"/>
                <a:gd name="connsiteX90" fmla="*/ 1422400 w 1680633"/>
                <a:gd name="connsiteY90" fmla="*/ 846667 h 952923"/>
                <a:gd name="connsiteX91" fmla="*/ 1426633 w 1680633"/>
                <a:gd name="connsiteY91" fmla="*/ 817034 h 952923"/>
                <a:gd name="connsiteX92" fmla="*/ 1435100 w 1680633"/>
                <a:gd name="connsiteY92" fmla="*/ 723900 h 952923"/>
                <a:gd name="connsiteX93" fmla="*/ 1443567 w 1680633"/>
                <a:gd name="connsiteY93" fmla="*/ 706967 h 952923"/>
                <a:gd name="connsiteX94" fmla="*/ 1447800 w 1680633"/>
                <a:gd name="connsiteY94" fmla="*/ 685800 h 952923"/>
                <a:gd name="connsiteX95" fmla="*/ 1456267 w 1680633"/>
                <a:gd name="connsiteY95" fmla="*/ 516467 h 952923"/>
                <a:gd name="connsiteX96" fmla="*/ 1477433 w 1680633"/>
                <a:gd name="connsiteY96" fmla="*/ 474134 h 952923"/>
                <a:gd name="connsiteX97" fmla="*/ 1494367 w 1680633"/>
                <a:gd name="connsiteY97" fmla="*/ 440267 h 952923"/>
                <a:gd name="connsiteX98" fmla="*/ 1498600 w 1680633"/>
                <a:gd name="connsiteY98" fmla="*/ 419100 h 952923"/>
                <a:gd name="connsiteX99" fmla="*/ 1502833 w 1680633"/>
                <a:gd name="connsiteY99" fmla="*/ 389467 h 952923"/>
                <a:gd name="connsiteX100" fmla="*/ 1515533 w 1680633"/>
                <a:gd name="connsiteY100" fmla="*/ 368300 h 952923"/>
                <a:gd name="connsiteX101" fmla="*/ 1528233 w 1680633"/>
                <a:gd name="connsiteY101" fmla="*/ 342900 h 952923"/>
                <a:gd name="connsiteX102" fmla="*/ 1549400 w 1680633"/>
                <a:gd name="connsiteY102" fmla="*/ 304800 h 952923"/>
                <a:gd name="connsiteX103" fmla="*/ 1562100 w 1680633"/>
                <a:gd name="connsiteY103" fmla="*/ 279400 h 952923"/>
                <a:gd name="connsiteX104" fmla="*/ 1579033 w 1680633"/>
                <a:gd name="connsiteY104" fmla="*/ 262467 h 952923"/>
                <a:gd name="connsiteX105" fmla="*/ 1587500 w 1680633"/>
                <a:gd name="connsiteY105" fmla="*/ 249767 h 952923"/>
                <a:gd name="connsiteX106" fmla="*/ 1595967 w 1680633"/>
                <a:gd name="connsiteY106" fmla="*/ 224367 h 952923"/>
                <a:gd name="connsiteX107" fmla="*/ 1638300 w 1680633"/>
                <a:gd name="connsiteY107" fmla="*/ 211667 h 952923"/>
                <a:gd name="connsiteX108" fmla="*/ 1638300 w 1680633"/>
                <a:gd name="connsiteY108" fmla="*/ 80434 h 952923"/>
                <a:gd name="connsiteX109" fmla="*/ 1642533 w 1680633"/>
                <a:gd name="connsiteY109" fmla="*/ 67734 h 952923"/>
                <a:gd name="connsiteX110" fmla="*/ 1655233 w 1680633"/>
                <a:gd name="connsiteY110" fmla="*/ 55034 h 952923"/>
                <a:gd name="connsiteX111" fmla="*/ 1667933 w 1680633"/>
                <a:gd name="connsiteY111" fmla="*/ 21167 h 952923"/>
                <a:gd name="connsiteX112" fmla="*/ 1676400 w 1680633"/>
                <a:gd name="connsiteY112" fmla="*/ 8467 h 952923"/>
                <a:gd name="connsiteX113" fmla="*/ 1680633 w 1680633"/>
                <a:gd name="connsiteY113" fmla="*/ 0 h 95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1680633" h="952923">
                  <a:moveTo>
                    <a:pt x="0" y="88900"/>
                  </a:moveTo>
                  <a:cubicBezTo>
                    <a:pt x="9878" y="90311"/>
                    <a:pt x="19849" y="91177"/>
                    <a:pt x="29633" y="93134"/>
                  </a:cubicBezTo>
                  <a:cubicBezTo>
                    <a:pt x="34009" y="94009"/>
                    <a:pt x="37879" y="97645"/>
                    <a:pt x="42333" y="97367"/>
                  </a:cubicBezTo>
                  <a:cubicBezTo>
                    <a:pt x="60857" y="96209"/>
                    <a:pt x="79022" y="91722"/>
                    <a:pt x="97367" y="88900"/>
                  </a:cubicBezTo>
                  <a:cubicBezTo>
                    <a:pt x="98778" y="83256"/>
                    <a:pt x="97769" y="76345"/>
                    <a:pt x="101600" y="71967"/>
                  </a:cubicBezTo>
                  <a:cubicBezTo>
                    <a:pt x="108301" y="64309"/>
                    <a:pt x="127000" y="55034"/>
                    <a:pt x="127000" y="55034"/>
                  </a:cubicBezTo>
                  <a:cubicBezTo>
                    <a:pt x="131522" y="48251"/>
                    <a:pt x="138733" y="31266"/>
                    <a:pt x="152400" y="38100"/>
                  </a:cubicBezTo>
                  <a:cubicBezTo>
                    <a:pt x="158045" y="40922"/>
                    <a:pt x="158045" y="49389"/>
                    <a:pt x="160867" y="55034"/>
                  </a:cubicBezTo>
                  <a:cubicBezTo>
                    <a:pt x="162278" y="62089"/>
                    <a:pt x="164083" y="69077"/>
                    <a:pt x="165100" y="76200"/>
                  </a:cubicBezTo>
                  <a:cubicBezTo>
                    <a:pt x="172188" y="125822"/>
                    <a:pt x="164467" y="99703"/>
                    <a:pt x="173567" y="127000"/>
                  </a:cubicBezTo>
                  <a:cubicBezTo>
                    <a:pt x="179211" y="125589"/>
                    <a:pt x="186030" y="126492"/>
                    <a:pt x="190500" y="122767"/>
                  </a:cubicBezTo>
                  <a:cubicBezTo>
                    <a:pt x="195348" y="118727"/>
                    <a:pt x="195622" y="111185"/>
                    <a:pt x="198967" y="105834"/>
                  </a:cubicBezTo>
                  <a:cubicBezTo>
                    <a:pt x="206407" y="93930"/>
                    <a:pt x="233685" y="61805"/>
                    <a:pt x="241300" y="59267"/>
                  </a:cubicBezTo>
                  <a:lnTo>
                    <a:pt x="254000" y="55034"/>
                  </a:lnTo>
                  <a:cubicBezTo>
                    <a:pt x="276578" y="57856"/>
                    <a:pt x="301145" y="53812"/>
                    <a:pt x="321733" y="63500"/>
                  </a:cubicBezTo>
                  <a:cubicBezTo>
                    <a:pt x="329500" y="67155"/>
                    <a:pt x="322666" y="80977"/>
                    <a:pt x="325967" y="88900"/>
                  </a:cubicBezTo>
                  <a:cubicBezTo>
                    <a:pt x="329881" y="98293"/>
                    <a:pt x="338349" y="105199"/>
                    <a:pt x="342900" y="114300"/>
                  </a:cubicBezTo>
                  <a:cubicBezTo>
                    <a:pt x="345722" y="119945"/>
                    <a:pt x="348120" y="125822"/>
                    <a:pt x="351367" y="131234"/>
                  </a:cubicBezTo>
                  <a:cubicBezTo>
                    <a:pt x="382021" y="182325"/>
                    <a:pt x="357410" y="134856"/>
                    <a:pt x="376767" y="173567"/>
                  </a:cubicBezTo>
                  <a:cubicBezTo>
                    <a:pt x="375356" y="207434"/>
                    <a:pt x="372533" y="241271"/>
                    <a:pt x="372533" y="275167"/>
                  </a:cubicBezTo>
                  <a:cubicBezTo>
                    <a:pt x="372533" y="280985"/>
                    <a:pt x="374475" y="286752"/>
                    <a:pt x="376767" y="292100"/>
                  </a:cubicBezTo>
                  <a:cubicBezTo>
                    <a:pt x="378771" y="296776"/>
                    <a:pt x="382958" y="300249"/>
                    <a:pt x="385233" y="304800"/>
                  </a:cubicBezTo>
                  <a:cubicBezTo>
                    <a:pt x="389662" y="313659"/>
                    <a:pt x="388604" y="323669"/>
                    <a:pt x="397933" y="330200"/>
                  </a:cubicBezTo>
                  <a:cubicBezTo>
                    <a:pt x="466280" y="378044"/>
                    <a:pt x="405584" y="320918"/>
                    <a:pt x="448733" y="364067"/>
                  </a:cubicBezTo>
                  <a:cubicBezTo>
                    <a:pt x="450144" y="381000"/>
                    <a:pt x="448589" y="398449"/>
                    <a:pt x="452967" y="414867"/>
                  </a:cubicBezTo>
                  <a:cubicBezTo>
                    <a:pt x="454510" y="420652"/>
                    <a:pt x="463190" y="422117"/>
                    <a:pt x="465667" y="427567"/>
                  </a:cubicBezTo>
                  <a:cubicBezTo>
                    <a:pt x="470482" y="438160"/>
                    <a:pt x="471311" y="450145"/>
                    <a:pt x="474133" y="461434"/>
                  </a:cubicBezTo>
                  <a:cubicBezTo>
                    <a:pt x="475544" y="467078"/>
                    <a:pt x="477226" y="472662"/>
                    <a:pt x="478367" y="478367"/>
                  </a:cubicBezTo>
                  <a:cubicBezTo>
                    <a:pt x="479778" y="485423"/>
                    <a:pt x="480855" y="492553"/>
                    <a:pt x="482600" y="499534"/>
                  </a:cubicBezTo>
                  <a:cubicBezTo>
                    <a:pt x="486207" y="513963"/>
                    <a:pt x="494767" y="528522"/>
                    <a:pt x="499533" y="541867"/>
                  </a:cubicBezTo>
                  <a:cubicBezTo>
                    <a:pt x="502988" y="551541"/>
                    <a:pt x="505048" y="561660"/>
                    <a:pt x="508000" y="571500"/>
                  </a:cubicBezTo>
                  <a:cubicBezTo>
                    <a:pt x="509282" y="575774"/>
                    <a:pt x="511007" y="579909"/>
                    <a:pt x="512233" y="584200"/>
                  </a:cubicBezTo>
                  <a:cubicBezTo>
                    <a:pt x="517621" y="603058"/>
                    <a:pt x="515206" y="602846"/>
                    <a:pt x="524933" y="622300"/>
                  </a:cubicBezTo>
                  <a:cubicBezTo>
                    <a:pt x="527208" y="626851"/>
                    <a:pt x="530578" y="630767"/>
                    <a:pt x="533400" y="635000"/>
                  </a:cubicBezTo>
                  <a:cubicBezTo>
                    <a:pt x="534811" y="682978"/>
                    <a:pt x="533952" y="731077"/>
                    <a:pt x="537633" y="778934"/>
                  </a:cubicBezTo>
                  <a:cubicBezTo>
                    <a:pt x="538216" y="786511"/>
                    <a:pt x="544257" y="792728"/>
                    <a:pt x="546100" y="800100"/>
                  </a:cubicBezTo>
                  <a:cubicBezTo>
                    <a:pt x="565553" y="877910"/>
                    <a:pt x="540653" y="800698"/>
                    <a:pt x="554567" y="842434"/>
                  </a:cubicBezTo>
                  <a:cubicBezTo>
                    <a:pt x="555978" y="869245"/>
                    <a:pt x="556369" y="896129"/>
                    <a:pt x="558800" y="922867"/>
                  </a:cubicBezTo>
                  <a:cubicBezTo>
                    <a:pt x="559204" y="927311"/>
                    <a:pt x="558890" y="933910"/>
                    <a:pt x="563033" y="935567"/>
                  </a:cubicBezTo>
                  <a:cubicBezTo>
                    <a:pt x="568435" y="937728"/>
                    <a:pt x="574228" y="932291"/>
                    <a:pt x="579967" y="931334"/>
                  </a:cubicBezTo>
                  <a:cubicBezTo>
                    <a:pt x="591189" y="929464"/>
                    <a:pt x="602544" y="928511"/>
                    <a:pt x="613833" y="927100"/>
                  </a:cubicBezTo>
                  <a:cubicBezTo>
                    <a:pt x="618066" y="925689"/>
                    <a:pt x="622902" y="925461"/>
                    <a:pt x="626533" y="922867"/>
                  </a:cubicBezTo>
                  <a:cubicBezTo>
                    <a:pt x="633029" y="918227"/>
                    <a:pt x="637406" y="911129"/>
                    <a:pt x="643467" y="905934"/>
                  </a:cubicBezTo>
                  <a:cubicBezTo>
                    <a:pt x="647330" y="902623"/>
                    <a:pt x="651934" y="900289"/>
                    <a:pt x="656167" y="897467"/>
                  </a:cubicBezTo>
                  <a:lnTo>
                    <a:pt x="681567" y="914400"/>
                  </a:lnTo>
                  <a:lnTo>
                    <a:pt x="694267" y="922867"/>
                  </a:lnTo>
                  <a:cubicBezTo>
                    <a:pt x="695678" y="927100"/>
                    <a:pt x="694869" y="932973"/>
                    <a:pt x="698500" y="935567"/>
                  </a:cubicBezTo>
                  <a:cubicBezTo>
                    <a:pt x="705762" y="940754"/>
                    <a:pt x="723900" y="944034"/>
                    <a:pt x="723900" y="944034"/>
                  </a:cubicBezTo>
                  <a:cubicBezTo>
                    <a:pt x="739422" y="942623"/>
                    <a:pt x="755227" y="943066"/>
                    <a:pt x="770467" y="939800"/>
                  </a:cubicBezTo>
                  <a:cubicBezTo>
                    <a:pt x="793628" y="934837"/>
                    <a:pt x="776234" y="921333"/>
                    <a:pt x="791633" y="905934"/>
                  </a:cubicBezTo>
                  <a:lnTo>
                    <a:pt x="804333" y="893234"/>
                  </a:lnTo>
                  <a:cubicBezTo>
                    <a:pt x="805744" y="889001"/>
                    <a:pt x="807341" y="884825"/>
                    <a:pt x="808567" y="880534"/>
                  </a:cubicBezTo>
                  <a:cubicBezTo>
                    <a:pt x="812620" y="866350"/>
                    <a:pt x="814556" y="851621"/>
                    <a:pt x="821267" y="838200"/>
                  </a:cubicBezTo>
                  <a:cubicBezTo>
                    <a:pt x="825818" y="829099"/>
                    <a:pt x="838200" y="812800"/>
                    <a:pt x="838200" y="812800"/>
                  </a:cubicBezTo>
                  <a:cubicBezTo>
                    <a:pt x="839611" y="808567"/>
                    <a:pt x="839278" y="803255"/>
                    <a:pt x="842433" y="800100"/>
                  </a:cubicBezTo>
                  <a:cubicBezTo>
                    <a:pt x="845588" y="796945"/>
                    <a:pt x="851142" y="797863"/>
                    <a:pt x="855133" y="795867"/>
                  </a:cubicBezTo>
                  <a:cubicBezTo>
                    <a:pt x="859684" y="793592"/>
                    <a:pt x="863282" y="789675"/>
                    <a:pt x="867833" y="787400"/>
                  </a:cubicBezTo>
                  <a:cubicBezTo>
                    <a:pt x="876510" y="783061"/>
                    <a:pt x="893651" y="780544"/>
                    <a:pt x="901700" y="778934"/>
                  </a:cubicBezTo>
                  <a:cubicBezTo>
                    <a:pt x="911686" y="763956"/>
                    <a:pt x="911134" y="762985"/>
                    <a:pt x="927100" y="749300"/>
                  </a:cubicBezTo>
                  <a:cubicBezTo>
                    <a:pt x="968366" y="713929"/>
                    <a:pt x="908450" y="772184"/>
                    <a:pt x="952500" y="728134"/>
                  </a:cubicBezTo>
                  <a:cubicBezTo>
                    <a:pt x="953911" y="722489"/>
                    <a:pt x="956370" y="717007"/>
                    <a:pt x="956733" y="711200"/>
                  </a:cubicBezTo>
                  <a:cubicBezTo>
                    <a:pt x="959199" y="671741"/>
                    <a:pt x="955215" y="631782"/>
                    <a:pt x="960967" y="592667"/>
                  </a:cubicBezTo>
                  <a:cubicBezTo>
                    <a:pt x="962448" y="582600"/>
                    <a:pt x="973349" y="576368"/>
                    <a:pt x="977900" y="567267"/>
                  </a:cubicBezTo>
                  <a:cubicBezTo>
                    <a:pt x="980722" y="561623"/>
                    <a:pt x="983881" y="556134"/>
                    <a:pt x="986367" y="550334"/>
                  </a:cubicBezTo>
                  <a:cubicBezTo>
                    <a:pt x="988125" y="546233"/>
                    <a:pt x="988125" y="541347"/>
                    <a:pt x="990600" y="537634"/>
                  </a:cubicBezTo>
                  <a:cubicBezTo>
                    <a:pt x="993921" y="532653"/>
                    <a:pt x="999404" y="529480"/>
                    <a:pt x="1003300" y="524934"/>
                  </a:cubicBezTo>
                  <a:cubicBezTo>
                    <a:pt x="1007892" y="519577"/>
                    <a:pt x="1011767" y="513645"/>
                    <a:pt x="1016000" y="508000"/>
                  </a:cubicBezTo>
                  <a:cubicBezTo>
                    <a:pt x="1017411" y="503767"/>
                    <a:pt x="1017758" y="499013"/>
                    <a:pt x="1020233" y="495300"/>
                  </a:cubicBezTo>
                  <a:cubicBezTo>
                    <a:pt x="1026752" y="485521"/>
                    <a:pt x="1036261" y="480381"/>
                    <a:pt x="1045633" y="474134"/>
                  </a:cubicBezTo>
                  <a:cubicBezTo>
                    <a:pt x="1058333" y="476956"/>
                    <a:pt x="1072254" y="476478"/>
                    <a:pt x="1083733" y="482600"/>
                  </a:cubicBezTo>
                  <a:cubicBezTo>
                    <a:pt x="1102991" y="492870"/>
                    <a:pt x="1119661" y="522646"/>
                    <a:pt x="1126067" y="541867"/>
                  </a:cubicBezTo>
                  <a:cubicBezTo>
                    <a:pt x="1127478" y="546100"/>
                    <a:pt x="1126222" y="552755"/>
                    <a:pt x="1130300" y="554567"/>
                  </a:cubicBezTo>
                  <a:cubicBezTo>
                    <a:pt x="1140696" y="559187"/>
                    <a:pt x="1152878" y="557389"/>
                    <a:pt x="1164167" y="558800"/>
                  </a:cubicBezTo>
                  <a:cubicBezTo>
                    <a:pt x="1171992" y="564669"/>
                    <a:pt x="1187904" y="575356"/>
                    <a:pt x="1193800" y="584200"/>
                  </a:cubicBezTo>
                  <a:cubicBezTo>
                    <a:pt x="1199051" y="592076"/>
                    <a:pt x="1201249" y="601724"/>
                    <a:pt x="1206500" y="609600"/>
                  </a:cubicBezTo>
                  <a:cubicBezTo>
                    <a:pt x="1209821" y="614581"/>
                    <a:pt x="1215367" y="617701"/>
                    <a:pt x="1219200" y="622300"/>
                  </a:cubicBezTo>
                  <a:cubicBezTo>
                    <a:pt x="1222457" y="626209"/>
                    <a:pt x="1224845" y="630767"/>
                    <a:pt x="1227667" y="635000"/>
                  </a:cubicBezTo>
                  <a:cubicBezTo>
                    <a:pt x="1227706" y="635467"/>
                    <a:pt x="1232447" y="704375"/>
                    <a:pt x="1236133" y="715434"/>
                  </a:cubicBezTo>
                  <a:cubicBezTo>
                    <a:pt x="1240124" y="727408"/>
                    <a:pt x="1253067" y="749300"/>
                    <a:pt x="1253067" y="749300"/>
                  </a:cubicBezTo>
                  <a:cubicBezTo>
                    <a:pt x="1255489" y="775942"/>
                    <a:pt x="1251294" y="792538"/>
                    <a:pt x="1265767" y="812800"/>
                  </a:cubicBezTo>
                  <a:cubicBezTo>
                    <a:pt x="1269247" y="817672"/>
                    <a:pt x="1274234" y="821267"/>
                    <a:pt x="1278467" y="825500"/>
                  </a:cubicBezTo>
                  <a:lnTo>
                    <a:pt x="1295400" y="876300"/>
                  </a:lnTo>
                  <a:cubicBezTo>
                    <a:pt x="1296811" y="880533"/>
                    <a:pt x="1297158" y="885287"/>
                    <a:pt x="1299633" y="889000"/>
                  </a:cubicBezTo>
                  <a:cubicBezTo>
                    <a:pt x="1320655" y="920532"/>
                    <a:pt x="1293637" y="881805"/>
                    <a:pt x="1320800" y="914400"/>
                  </a:cubicBezTo>
                  <a:cubicBezTo>
                    <a:pt x="1324057" y="918309"/>
                    <a:pt x="1326445" y="922867"/>
                    <a:pt x="1329267" y="927100"/>
                  </a:cubicBezTo>
                  <a:cubicBezTo>
                    <a:pt x="1330911" y="932032"/>
                    <a:pt x="1335811" y="950448"/>
                    <a:pt x="1341967" y="952500"/>
                  </a:cubicBezTo>
                  <a:cubicBezTo>
                    <a:pt x="1347486" y="954340"/>
                    <a:pt x="1353256" y="949678"/>
                    <a:pt x="1358900" y="948267"/>
                  </a:cubicBezTo>
                  <a:cubicBezTo>
                    <a:pt x="1364544" y="941211"/>
                    <a:pt x="1369883" y="933900"/>
                    <a:pt x="1375833" y="927100"/>
                  </a:cubicBezTo>
                  <a:cubicBezTo>
                    <a:pt x="1379775" y="922594"/>
                    <a:pt x="1385319" y="919451"/>
                    <a:pt x="1388533" y="914400"/>
                  </a:cubicBezTo>
                  <a:cubicBezTo>
                    <a:pt x="1414030" y="874334"/>
                    <a:pt x="1397670" y="891893"/>
                    <a:pt x="1413933" y="859367"/>
                  </a:cubicBezTo>
                  <a:cubicBezTo>
                    <a:pt x="1416208" y="854816"/>
                    <a:pt x="1419578" y="850900"/>
                    <a:pt x="1422400" y="846667"/>
                  </a:cubicBezTo>
                  <a:cubicBezTo>
                    <a:pt x="1423811" y="836789"/>
                    <a:pt x="1425804" y="826977"/>
                    <a:pt x="1426633" y="817034"/>
                  </a:cubicBezTo>
                  <a:cubicBezTo>
                    <a:pt x="1427235" y="809812"/>
                    <a:pt x="1427369" y="747094"/>
                    <a:pt x="1435100" y="723900"/>
                  </a:cubicBezTo>
                  <a:cubicBezTo>
                    <a:pt x="1437096" y="717913"/>
                    <a:pt x="1440745" y="712611"/>
                    <a:pt x="1443567" y="706967"/>
                  </a:cubicBezTo>
                  <a:cubicBezTo>
                    <a:pt x="1444978" y="699911"/>
                    <a:pt x="1447005" y="692951"/>
                    <a:pt x="1447800" y="685800"/>
                  </a:cubicBezTo>
                  <a:cubicBezTo>
                    <a:pt x="1461020" y="566811"/>
                    <a:pt x="1438788" y="702911"/>
                    <a:pt x="1456267" y="516467"/>
                  </a:cubicBezTo>
                  <a:cubicBezTo>
                    <a:pt x="1457440" y="503957"/>
                    <a:pt x="1472028" y="484171"/>
                    <a:pt x="1477433" y="474134"/>
                  </a:cubicBezTo>
                  <a:cubicBezTo>
                    <a:pt x="1483417" y="463021"/>
                    <a:pt x="1494367" y="440267"/>
                    <a:pt x="1494367" y="440267"/>
                  </a:cubicBezTo>
                  <a:cubicBezTo>
                    <a:pt x="1495778" y="433211"/>
                    <a:pt x="1497417" y="426197"/>
                    <a:pt x="1498600" y="419100"/>
                  </a:cubicBezTo>
                  <a:cubicBezTo>
                    <a:pt x="1500240" y="409258"/>
                    <a:pt x="1499678" y="398933"/>
                    <a:pt x="1502833" y="389467"/>
                  </a:cubicBezTo>
                  <a:cubicBezTo>
                    <a:pt x="1505435" y="381661"/>
                    <a:pt x="1511593" y="375524"/>
                    <a:pt x="1515533" y="368300"/>
                  </a:cubicBezTo>
                  <a:cubicBezTo>
                    <a:pt x="1520066" y="359990"/>
                    <a:pt x="1523778" y="351252"/>
                    <a:pt x="1528233" y="342900"/>
                  </a:cubicBezTo>
                  <a:cubicBezTo>
                    <a:pt x="1535070" y="330081"/>
                    <a:pt x="1542563" y="317619"/>
                    <a:pt x="1549400" y="304800"/>
                  </a:cubicBezTo>
                  <a:cubicBezTo>
                    <a:pt x="1553855" y="296448"/>
                    <a:pt x="1556672" y="287155"/>
                    <a:pt x="1562100" y="279400"/>
                  </a:cubicBezTo>
                  <a:cubicBezTo>
                    <a:pt x="1566678" y="272861"/>
                    <a:pt x="1573838" y="268528"/>
                    <a:pt x="1579033" y="262467"/>
                  </a:cubicBezTo>
                  <a:cubicBezTo>
                    <a:pt x="1582344" y="258604"/>
                    <a:pt x="1584678" y="254000"/>
                    <a:pt x="1587500" y="249767"/>
                  </a:cubicBezTo>
                  <a:cubicBezTo>
                    <a:pt x="1590322" y="241300"/>
                    <a:pt x="1587500" y="227189"/>
                    <a:pt x="1595967" y="224367"/>
                  </a:cubicBezTo>
                  <a:cubicBezTo>
                    <a:pt x="1626886" y="214060"/>
                    <a:pt x="1612709" y="218064"/>
                    <a:pt x="1638300" y="211667"/>
                  </a:cubicBezTo>
                  <a:cubicBezTo>
                    <a:pt x="1630826" y="151872"/>
                    <a:pt x="1631322" y="171156"/>
                    <a:pt x="1638300" y="80434"/>
                  </a:cubicBezTo>
                  <a:cubicBezTo>
                    <a:pt x="1638642" y="75985"/>
                    <a:pt x="1640058" y="71447"/>
                    <a:pt x="1642533" y="67734"/>
                  </a:cubicBezTo>
                  <a:cubicBezTo>
                    <a:pt x="1645854" y="62753"/>
                    <a:pt x="1651000" y="59267"/>
                    <a:pt x="1655233" y="55034"/>
                  </a:cubicBezTo>
                  <a:cubicBezTo>
                    <a:pt x="1658895" y="44048"/>
                    <a:pt x="1662876" y="31281"/>
                    <a:pt x="1667933" y="21167"/>
                  </a:cubicBezTo>
                  <a:cubicBezTo>
                    <a:pt x="1670208" y="16616"/>
                    <a:pt x="1673782" y="12830"/>
                    <a:pt x="1676400" y="8467"/>
                  </a:cubicBezTo>
                  <a:cubicBezTo>
                    <a:pt x="1678023" y="5761"/>
                    <a:pt x="1679222" y="2822"/>
                    <a:pt x="1680633" y="0"/>
                  </a:cubicBezTo>
                </a:path>
              </a:pathLst>
            </a:custGeom>
            <a:ln>
              <a:solidFill>
                <a:srgbClr val="000000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4" name="テキスト ボックス 173"/>
            <p:cNvSpPr txBox="1"/>
            <p:nvPr/>
          </p:nvSpPr>
          <p:spPr>
            <a:xfrm>
              <a:off x="7164288" y="4437112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</a:rPr>
                <a:t>mmW</a:t>
              </a: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237" name="フリーフォーム 9236"/>
            <p:cNvSpPr/>
            <p:nvPr/>
          </p:nvSpPr>
          <p:spPr>
            <a:xfrm>
              <a:off x="7176112" y="4844960"/>
              <a:ext cx="1693240" cy="77483"/>
            </a:xfrm>
            <a:custGeom>
              <a:avLst/>
              <a:gdLst>
                <a:gd name="connsiteX0" fmla="*/ 0 w 1693240"/>
                <a:gd name="connsiteY0" fmla="*/ 10573 h 77483"/>
                <a:gd name="connsiteX1" fmla="*/ 141104 w 1693240"/>
                <a:gd name="connsiteY1" fmla="*/ 20653 h 77483"/>
                <a:gd name="connsiteX2" fmla="*/ 171340 w 1693240"/>
                <a:gd name="connsiteY2" fmla="*/ 30732 h 77483"/>
                <a:gd name="connsiteX3" fmla="*/ 211655 w 1693240"/>
                <a:gd name="connsiteY3" fmla="*/ 40812 h 77483"/>
                <a:gd name="connsiteX4" fmla="*/ 231813 w 1693240"/>
                <a:gd name="connsiteY4" fmla="*/ 71051 h 77483"/>
                <a:gd name="connsiteX5" fmla="*/ 342680 w 1693240"/>
                <a:gd name="connsiteY5" fmla="*/ 30732 h 77483"/>
                <a:gd name="connsiteX6" fmla="*/ 372916 w 1693240"/>
                <a:gd name="connsiteY6" fmla="*/ 20653 h 77483"/>
                <a:gd name="connsiteX7" fmla="*/ 544256 w 1693240"/>
                <a:gd name="connsiteY7" fmla="*/ 30732 h 77483"/>
                <a:gd name="connsiteX8" fmla="*/ 614808 w 1693240"/>
                <a:gd name="connsiteY8" fmla="*/ 40812 h 77483"/>
                <a:gd name="connsiteX9" fmla="*/ 645044 w 1693240"/>
                <a:gd name="connsiteY9" fmla="*/ 20653 h 77483"/>
                <a:gd name="connsiteX10" fmla="*/ 665202 w 1693240"/>
                <a:gd name="connsiteY10" fmla="*/ 493 h 77483"/>
                <a:gd name="connsiteX11" fmla="*/ 776069 w 1693240"/>
                <a:gd name="connsiteY11" fmla="*/ 10573 h 77483"/>
                <a:gd name="connsiteX12" fmla="*/ 1169142 w 1693240"/>
                <a:gd name="connsiteY12" fmla="*/ 30732 h 77483"/>
                <a:gd name="connsiteX13" fmla="*/ 1259852 w 1693240"/>
                <a:gd name="connsiteY13" fmla="*/ 20653 h 77483"/>
                <a:gd name="connsiteX14" fmla="*/ 1290088 w 1693240"/>
                <a:gd name="connsiteY14" fmla="*/ 10573 h 77483"/>
                <a:gd name="connsiteX15" fmla="*/ 1542058 w 1693240"/>
                <a:gd name="connsiteY15" fmla="*/ 20653 h 77483"/>
                <a:gd name="connsiteX16" fmla="*/ 1693240 w 1693240"/>
                <a:gd name="connsiteY16" fmla="*/ 20653 h 77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93240" h="77483">
                  <a:moveTo>
                    <a:pt x="0" y="10573"/>
                  </a:moveTo>
                  <a:cubicBezTo>
                    <a:pt x="47035" y="13933"/>
                    <a:pt x="94272" y="15143"/>
                    <a:pt x="141104" y="20653"/>
                  </a:cubicBezTo>
                  <a:cubicBezTo>
                    <a:pt x="151655" y="21894"/>
                    <a:pt x="161125" y="27813"/>
                    <a:pt x="171340" y="30732"/>
                  </a:cubicBezTo>
                  <a:cubicBezTo>
                    <a:pt x="184659" y="34538"/>
                    <a:pt x="198217" y="37452"/>
                    <a:pt x="211655" y="40812"/>
                  </a:cubicBezTo>
                  <a:cubicBezTo>
                    <a:pt x="218374" y="50892"/>
                    <a:pt x="219934" y="68675"/>
                    <a:pt x="231813" y="71051"/>
                  </a:cubicBezTo>
                  <a:cubicBezTo>
                    <a:pt x="327145" y="90119"/>
                    <a:pt x="292999" y="63855"/>
                    <a:pt x="342680" y="30732"/>
                  </a:cubicBezTo>
                  <a:cubicBezTo>
                    <a:pt x="351519" y="24839"/>
                    <a:pt x="362837" y="24013"/>
                    <a:pt x="372916" y="20653"/>
                  </a:cubicBezTo>
                  <a:cubicBezTo>
                    <a:pt x="430029" y="24013"/>
                    <a:pt x="487677" y="22244"/>
                    <a:pt x="544256" y="30732"/>
                  </a:cubicBezTo>
                  <a:cubicBezTo>
                    <a:pt x="639961" y="45089"/>
                    <a:pt x="501058" y="69253"/>
                    <a:pt x="614808" y="40812"/>
                  </a:cubicBezTo>
                  <a:cubicBezTo>
                    <a:pt x="624887" y="34092"/>
                    <a:pt x="635585" y="28221"/>
                    <a:pt x="645044" y="20653"/>
                  </a:cubicBezTo>
                  <a:cubicBezTo>
                    <a:pt x="652464" y="14716"/>
                    <a:pt x="655727" y="1222"/>
                    <a:pt x="665202" y="493"/>
                  </a:cubicBezTo>
                  <a:cubicBezTo>
                    <a:pt x="702201" y="-2353"/>
                    <a:pt x="739055" y="7929"/>
                    <a:pt x="776069" y="10573"/>
                  </a:cubicBezTo>
                  <a:cubicBezTo>
                    <a:pt x="902294" y="19590"/>
                    <a:pt x="1044115" y="25049"/>
                    <a:pt x="1169142" y="30732"/>
                  </a:cubicBezTo>
                  <a:cubicBezTo>
                    <a:pt x="1199379" y="27372"/>
                    <a:pt x="1229843" y="25655"/>
                    <a:pt x="1259852" y="20653"/>
                  </a:cubicBezTo>
                  <a:cubicBezTo>
                    <a:pt x="1270331" y="18906"/>
                    <a:pt x="1279464" y="10573"/>
                    <a:pt x="1290088" y="10573"/>
                  </a:cubicBezTo>
                  <a:cubicBezTo>
                    <a:pt x="1374145" y="10573"/>
                    <a:pt x="1458027" y="18552"/>
                    <a:pt x="1542058" y="20653"/>
                  </a:cubicBezTo>
                  <a:cubicBezTo>
                    <a:pt x="1592436" y="21913"/>
                    <a:pt x="1642846" y="20653"/>
                    <a:pt x="1693240" y="20653"/>
                  </a:cubicBezTo>
                </a:path>
              </a:pathLst>
            </a:custGeom>
            <a:ln>
              <a:solidFill>
                <a:srgbClr val="000000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9227" name="図形グループ 9226"/>
            <p:cNvGrpSpPr/>
            <p:nvPr/>
          </p:nvGrpSpPr>
          <p:grpSpPr>
            <a:xfrm>
              <a:off x="6422386" y="2968241"/>
              <a:ext cx="1822022" cy="696528"/>
              <a:chOff x="6422386" y="2968241"/>
              <a:chExt cx="1822022" cy="696528"/>
            </a:xfrm>
          </p:grpSpPr>
          <p:cxnSp>
            <p:nvCxnSpPr>
              <p:cNvPr id="9222" name="直線矢印コネクタ 9221"/>
              <p:cNvCxnSpPr>
                <a:stCxn id="94" idx="1"/>
              </p:cNvCxnSpPr>
              <p:nvPr/>
            </p:nvCxnSpPr>
            <p:spPr bwMode="auto">
              <a:xfrm>
                <a:off x="6422386" y="2968241"/>
                <a:ext cx="1533990" cy="388751"/>
              </a:xfrm>
              <a:prstGeom prst="straightConnector1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6600"/>
                </a:solidFill>
                <a:prstDash val="sysDash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9225" name="テキスト ボックス 9224"/>
              <p:cNvSpPr txBox="1"/>
              <p:nvPr/>
            </p:nvSpPr>
            <p:spPr>
              <a:xfrm>
                <a:off x="7524328" y="3356992"/>
                <a:ext cx="7200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5GHz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4233355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00192" y="6453337"/>
            <a:ext cx="2242146" cy="203052"/>
          </a:xfrm>
        </p:spPr>
        <p:txBody>
          <a:bodyPr/>
          <a:lstStyle/>
          <a:p>
            <a:r>
              <a:rPr lang="en-GB" dirty="0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10.32</a:t>
            </a:r>
            <a:r>
              <a:rPr lang="ja-JP" altLang="en-US" dirty="0" smtClean="0"/>
              <a:t>  </a:t>
            </a:r>
            <a:r>
              <a:rPr lang="en-US" altLang="ja-JP" dirty="0" smtClean="0"/>
              <a:t>Multi-band</a:t>
            </a:r>
            <a:r>
              <a:rPr lang="ja-JP" altLang="en-US" dirty="0" smtClean="0"/>
              <a:t> </a:t>
            </a:r>
            <a:r>
              <a:rPr lang="en-US" altLang="ja-JP" dirty="0" smtClean="0"/>
              <a:t>operation</a:t>
            </a:r>
            <a:br>
              <a:rPr lang="en-US" altLang="ja-JP" dirty="0" smtClean="0"/>
            </a:br>
            <a:r>
              <a:rPr lang="en-US" altLang="en-US" dirty="0" smtClean="0"/>
              <a:t>(</a:t>
            </a:r>
            <a:r>
              <a:rPr lang="en-US" altLang="ja-JP" dirty="0" smtClean="0"/>
              <a:t>Std. 802.11ad-2012)</a:t>
            </a:r>
            <a:endParaRPr lang="en-GB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39552" y="2060848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In 2</a:t>
            </a:r>
            <a:r>
              <a:rPr lang="en-US" sz="2000" baseline="30000" dirty="0" smtClean="0">
                <a:solidFill>
                  <a:schemeClr val="tx1"/>
                </a:solidFill>
              </a:rPr>
              <a:t>nd</a:t>
            </a:r>
            <a:r>
              <a:rPr lang="en-US" sz="2000" dirty="0" smtClean="0">
                <a:solidFill>
                  <a:schemeClr val="tx1"/>
                </a:solidFill>
              </a:rPr>
              <a:t> paragraph on page 395: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2564904"/>
            <a:ext cx="81369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The FST session transition is managed by FST session setup protocol. ~(omitted)~  Depending on the STA’s behavior during the FST session setup, </a:t>
            </a:r>
            <a:r>
              <a:rPr lang="en-US" sz="2000" b="1" u="sng" dirty="0" smtClean="0">
                <a:solidFill>
                  <a:srgbClr val="3366FF"/>
                </a:solidFill>
              </a:rPr>
              <a:t>the FST session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can be operational in one band, or may be transferred to another band, or channel in the same band, </a:t>
            </a:r>
            <a:r>
              <a:rPr lang="en-US" sz="2000" dirty="0" smtClean="0">
                <a:solidFill>
                  <a:schemeClr val="tx1"/>
                </a:solidFill>
              </a:rPr>
              <a:t>or </a:t>
            </a:r>
            <a:r>
              <a:rPr lang="en-US" sz="2000" b="1" u="sng" dirty="0" smtClean="0">
                <a:solidFill>
                  <a:srgbClr val="3366FF"/>
                </a:solidFill>
              </a:rPr>
              <a:t>can be operational in multiple bands and/or channels simultaneously</a:t>
            </a:r>
            <a:r>
              <a:rPr lang="en-US" sz="2000" dirty="0" smtClean="0">
                <a:solidFill>
                  <a:srgbClr val="000000"/>
                </a:solidFill>
              </a:rPr>
              <a:t> ~(omitted)~.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If a multi-band capable device is operational in more than one band/channel simultaneously, the STA may use the FST session setup protocol to change the operation to a single channel.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9552" y="5373216"/>
            <a:ext cx="7848872" cy="83099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rgbClr val="000000"/>
                </a:solidFill>
              </a:rPr>
              <a:t>Simultaneous communication in multiple bands/channels is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already addressed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in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the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existing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standard.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sz="2800" dirty="0" smtClean="0"/>
              <a:t>Fig. 10-33  Procedure of the FST setup protocol</a:t>
            </a:r>
            <a:endParaRPr lang="en-US" sz="280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253" y="1484784"/>
            <a:ext cx="5821907" cy="4653787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26357" y="18176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Old band</a:t>
            </a:r>
          </a:p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(e.g. 60GHz)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90453" y="18176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New band</a:t>
            </a:r>
          </a:p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(e.g. </a:t>
            </a:r>
            <a:r>
              <a:rPr lang="en-US" sz="1200" b="1" dirty="0">
                <a:solidFill>
                  <a:srgbClr val="FF0000"/>
                </a:solidFill>
              </a:rPr>
              <a:t>5</a:t>
            </a:r>
            <a:r>
              <a:rPr lang="en-US" sz="1200" b="1" dirty="0" smtClean="0">
                <a:solidFill>
                  <a:srgbClr val="FF0000"/>
                </a:solidFill>
              </a:rPr>
              <a:t>GHz)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14589" y="18176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New band</a:t>
            </a:r>
          </a:p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(e.g. </a:t>
            </a:r>
            <a:r>
              <a:rPr lang="en-US" sz="1200" b="1" dirty="0">
                <a:solidFill>
                  <a:srgbClr val="FF0000"/>
                </a:solidFill>
              </a:rPr>
              <a:t>5</a:t>
            </a:r>
            <a:r>
              <a:rPr lang="en-US" sz="1200" b="1" dirty="0" smtClean="0">
                <a:solidFill>
                  <a:srgbClr val="FF0000"/>
                </a:solidFill>
              </a:rPr>
              <a:t>GHz)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078685" y="18176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Old band</a:t>
            </a:r>
          </a:p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(e.g. 60GHz)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012160" y="2132856"/>
            <a:ext cx="2952328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en-US" sz="2000" dirty="0" smtClean="0">
                <a:solidFill>
                  <a:srgbClr val="000000"/>
                </a:solidFill>
              </a:rPr>
              <a:t>The new band will be set up after this protocol completion.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06477" y="2393693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000000"/>
                </a:solidFill>
              </a:rPr>
              <a:t>FST Setup Request frame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206477" y="3329797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000000"/>
                </a:solidFill>
              </a:rPr>
              <a:t>FST Setup Response frame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134469" y="5057989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000000"/>
                </a:solidFill>
              </a:rPr>
              <a:t>FST Ack Request frame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134469" y="5850077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000000"/>
                </a:solidFill>
              </a:rPr>
              <a:t>FST Ack Response frame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012160" y="3212976"/>
            <a:ext cx="2952328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en-US" sz="2000" dirty="0" smtClean="0">
                <a:solidFill>
                  <a:srgbClr val="000000"/>
                </a:solidFill>
              </a:rPr>
              <a:t>The old band could be used along with the new band at the same time. </a:t>
            </a:r>
          </a:p>
          <a:p>
            <a:r>
              <a:rPr lang="en-US" altLang="en-US" sz="2000" dirty="0" smtClean="0">
                <a:solidFill>
                  <a:srgbClr val="000000"/>
                </a:solidFill>
              </a:rPr>
              <a:t>However, it’s not clarified how that multi-link can be enabled by this protocol.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012160" y="5301208"/>
            <a:ext cx="3024336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i="1" dirty="0" smtClean="0">
                <a:solidFill>
                  <a:srgbClr val="000000"/>
                </a:solidFill>
              </a:rPr>
              <a:t>FST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TS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switching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(10.32.2.3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,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11ad std.) is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defined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for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indicating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which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streams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are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to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be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transferred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to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the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other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band.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It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depends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ja-JP" sz="1400" i="1" dirty="0" smtClean="0">
                <a:solidFill>
                  <a:srgbClr val="000000"/>
                </a:solidFill>
              </a:rPr>
              <a:t>on AC of EDCA.</a:t>
            </a:r>
            <a:r>
              <a:rPr lang="ja-JP" altLang="en-US" sz="1400" i="1" dirty="0" smtClean="0">
                <a:solidFill>
                  <a:srgbClr val="000000"/>
                </a:solidFill>
              </a:rPr>
              <a:t> </a:t>
            </a:r>
            <a:r>
              <a:rPr lang="en-US" altLang="en-US" sz="1400" i="1" dirty="0" smtClean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5279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00571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Typical</a:t>
            </a:r>
            <a:r>
              <a:rPr lang="ja-JP" altLang="en-US" dirty="0" smtClean="0"/>
              <a:t> </a:t>
            </a:r>
            <a:r>
              <a:rPr lang="en-US" altLang="ja-JP" dirty="0" smtClean="0"/>
              <a:t>traffic in TGay use scenario</a:t>
            </a:r>
            <a:endParaRPr lang="en-US" dirty="0"/>
          </a:p>
        </p:txBody>
      </p:sp>
      <p:sp>
        <p:nvSpPr>
          <p:cNvPr id="8" name="円柱 7"/>
          <p:cNvSpPr/>
          <p:nvPr/>
        </p:nvSpPr>
        <p:spPr bwMode="auto">
          <a:xfrm>
            <a:off x="1259632" y="2687247"/>
            <a:ext cx="548957" cy="380614"/>
          </a:xfrm>
          <a:prstGeom prst="can">
            <a:avLst>
              <a:gd name="adj" fmla="val 50000"/>
            </a:avLst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9" name="Picture 2" descr="C:\Users\tos-yama\AppData\Local\Microsoft\Windows\Temporary Internet Files\Content.IE5\VX7WDK31\MC900429007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712" y="2471223"/>
            <a:ext cx="360040" cy="640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直線コネクタ 10"/>
          <p:cNvCxnSpPr/>
          <p:nvPr/>
        </p:nvCxnSpPr>
        <p:spPr bwMode="auto">
          <a:xfrm flipH="1">
            <a:off x="1763688" y="2903271"/>
            <a:ext cx="288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直方体 13"/>
          <p:cNvSpPr/>
          <p:nvPr/>
        </p:nvSpPr>
        <p:spPr>
          <a:xfrm>
            <a:off x="2195737" y="4695847"/>
            <a:ext cx="576064" cy="317329"/>
          </a:xfrm>
          <a:prstGeom prst="cube">
            <a:avLst>
              <a:gd name="adj" fmla="val 5762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図形グループ 14"/>
          <p:cNvGrpSpPr/>
          <p:nvPr/>
        </p:nvGrpSpPr>
        <p:grpSpPr>
          <a:xfrm flipH="1">
            <a:off x="1835696" y="4191792"/>
            <a:ext cx="725785" cy="740329"/>
            <a:chOff x="4074425" y="3000648"/>
            <a:chExt cx="2805299" cy="2526273"/>
          </a:xfrm>
        </p:grpSpPr>
        <p:sp>
          <p:nvSpPr>
            <p:cNvPr id="16" name="円柱 15"/>
            <p:cNvSpPr/>
            <p:nvPr/>
          </p:nvSpPr>
          <p:spPr>
            <a:xfrm>
              <a:off x="4269685" y="3966152"/>
              <a:ext cx="727781" cy="1217247"/>
            </a:xfrm>
            <a:prstGeom prst="can">
              <a:avLst>
                <a:gd name="adj" fmla="val 39635"/>
              </a:avLst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4074425" y="3346335"/>
              <a:ext cx="1136051" cy="896132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直線コネクタ 17"/>
            <p:cNvCxnSpPr/>
            <p:nvPr/>
          </p:nvCxnSpPr>
          <p:spPr>
            <a:xfrm>
              <a:off x="4931867" y="4952518"/>
              <a:ext cx="527103" cy="224034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4855463" y="5078848"/>
              <a:ext cx="355014" cy="44806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 flipH="1">
              <a:off x="5446745" y="4847172"/>
              <a:ext cx="45202" cy="296811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 flipH="1">
              <a:off x="5210474" y="5407435"/>
              <a:ext cx="248512" cy="119486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H="1">
              <a:off x="4855460" y="4242467"/>
              <a:ext cx="603529" cy="283768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正方形/長方形 22"/>
            <p:cNvSpPr/>
            <p:nvPr/>
          </p:nvSpPr>
          <p:spPr>
            <a:xfrm>
              <a:off x="5458976" y="3000648"/>
              <a:ext cx="1420748" cy="140609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5687969" y="3211969"/>
              <a:ext cx="1035922" cy="106330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図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22438" y="2103560"/>
            <a:ext cx="613258" cy="541412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971600" y="174352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Movie file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6" name="フリーフォーム 25"/>
          <p:cNvSpPr/>
          <p:nvPr/>
        </p:nvSpPr>
        <p:spPr>
          <a:xfrm>
            <a:off x="1588199" y="2944171"/>
            <a:ext cx="319506" cy="1185114"/>
          </a:xfrm>
          <a:custGeom>
            <a:avLst/>
            <a:gdLst>
              <a:gd name="connsiteX0" fmla="*/ 0 w 420697"/>
              <a:gd name="connsiteY0" fmla="*/ 36024 h 1185114"/>
              <a:gd name="connsiteX1" fmla="*/ 312444 w 420697"/>
              <a:gd name="connsiteY1" fmla="*/ 46104 h 1185114"/>
              <a:gd name="connsiteX2" fmla="*/ 413232 w 420697"/>
              <a:gd name="connsiteY2" fmla="*/ 489612 h 1185114"/>
              <a:gd name="connsiteX3" fmla="*/ 413232 w 420697"/>
              <a:gd name="connsiteY3" fmla="*/ 1185114 h 1185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697" h="1185114">
                <a:moveTo>
                  <a:pt x="0" y="36024"/>
                </a:moveTo>
                <a:cubicBezTo>
                  <a:pt x="121786" y="3265"/>
                  <a:pt x="243572" y="-29494"/>
                  <a:pt x="312444" y="46104"/>
                </a:cubicBezTo>
                <a:cubicBezTo>
                  <a:pt x="381316" y="121702"/>
                  <a:pt x="396434" y="299777"/>
                  <a:pt x="413232" y="489612"/>
                </a:cubicBezTo>
                <a:cubicBezTo>
                  <a:pt x="430030" y="679447"/>
                  <a:pt x="413232" y="1185114"/>
                  <a:pt x="413232" y="1185114"/>
                </a:cubicBezTo>
              </a:path>
            </a:pathLst>
          </a:custGeom>
          <a:ln w="57150" cmpd="sng">
            <a:solidFill>
              <a:srgbClr val="3366FF"/>
            </a:solidFill>
            <a:prstDash val="sysDash"/>
            <a:headEnd type="none"/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187624" y="33997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FTP?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51520" y="2535608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Contents</a:t>
            </a:r>
          </a:p>
          <a:p>
            <a:r>
              <a:rPr lang="en-US" sz="1800" dirty="0" smtClean="0">
                <a:solidFill>
                  <a:srgbClr val="000000"/>
                </a:solidFill>
              </a:rPr>
              <a:t>server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419872" y="1628800"/>
            <a:ext cx="55446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>
                <a:solidFill>
                  <a:srgbClr val="000000"/>
                </a:solidFill>
              </a:rPr>
              <a:t>FTP could be one of typical traffic in 11ay use scenario.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>
                <a:solidFill>
                  <a:srgbClr val="000000"/>
                </a:solidFill>
              </a:rPr>
              <a:t>AC is Best Effort? or Video?  </a:t>
            </a:r>
            <a:r>
              <a:rPr lang="en-US" sz="1800" dirty="0">
                <a:solidFill>
                  <a:srgbClr val="000000"/>
                </a:solidFill>
              </a:rPr>
              <a:t>I</a:t>
            </a:r>
            <a:r>
              <a:rPr lang="en-US" altLang="ja-JP" sz="1800" dirty="0" smtClean="0">
                <a:solidFill>
                  <a:srgbClr val="000000"/>
                </a:solidFill>
              </a:rPr>
              <a:t>t’</a:t>
            </a:r>
            <a:r>
              <a:rPr lang="en-US" sz="1800" dirty="0" smtClean="0">
                <a:solidFill>
                  <a:srgbClr val="000000"/>
                </a:solidFill>
              </a:rPr>
              <a:t>s just </a:t>
            </a:r>
            <a:r>
              <a:rPr lang="en-US" altLang="ja-JP" sz="1800" dirty="0" smtClean="0">
                <a:solidFill>
                  <a:srgbClr val="000000"/>
                </a:solidFill>
              </a:rPr>
              <a:t>either </a:t>
            </a:r>
            <a:r>
              <a:rPr lang="en-US" sz="1800" dirty="0" smtClean="0">
                <a:solidFill>
                  <a:srgbClr val="000000"/>
                </a:solidFill>
              </a:rPr>
              <a:t>one, anyway. How to categorize each application traffic to AC is another issue.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>
                <a:solidFill>
                  <a:srgbClr val="000000"/>
                </a:solidFill>
              </a:rPr>
              <a:t>The current FST cannot split a traffic stream just into multiple bands. When 60GHz will be blocked, the stream will be interrupted in 60GHz and transferred to 5GHz.</a:t>
            </a:r>
          </a:p>
          <a:p>
            <a:pPr marL="342900" indent="-342900">
              <a:buFont typeface="Arial"/>
              <a:buChar char="•"/>
            </a:pPr>
            <a:r>
              <a:rPr lang="en-US" altLang="ja-JP" sz="1800" dirty="0" smtClean="0">
                <a:solidFill>
                  <a:srgbClr val="000000"/>
                </a:solidFill>
              </a:rPr>
              <a:t>Multi-link operation with 2.4/5GHz may moderate this stream interruption. It could have base bandwidth.</a:t>
            </a:r>
          </a:p>
          <a:p>
            <a:pPr marL="342900" indent="-342900">
              <a:buFont typeface="Arial"/>
              <a:buChar char="•"/>
            </a:pPr>
            <a:r>
              <a:rPr lang="en-US" altLang="ja-JP" sz="1800" dirty="0" smtClean="0">
                <a:solidFill>
                  <a:srgbClr val="000000"/>
                </a:solidFill>
              </a:rPr>
              <a:t>There might be issues on upper layer flow control in multi-link connection. However, setup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for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multi-link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on lower layer should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be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addressed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more clearly for an option in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 smtClean="0">
                <a:solidFill>
                  <a:srgbClr val="000000"/>
                </a:solidFill>
              </a:rPr>
              <a:t>the</a:t>
            </a:r>
            <a:r>
              <a:rPr lang="ja-JP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ja-JP" sz="1800" dirty="0">
                <a:solidFill>
                  <a:srgbClr val="000000"/>
                </a:solidFill>
              </a:rPr>
              <a:t>S</a:t>
            </a:r>
            <a:r>
              <a:rPr lang="en-US" altLang="ja-JP" sz="1800" dirty="0" smtClean="0">
                <a:solidFill>
                  <a:srgbClr val="000000"/>
                </a:solidFill>
              </a:rPr>
              <a:t>td.</a:t>
            </a:r>
          </a:p>
        </p:txBody>
      </p:sp>
      <p:cxnSp>
        <p:nvCxnSpPr>
          <p:cNvPr id="3" name="直線矢印コネクタ 2"/>
          <p:cNvCxnSpPr/>
          <p:nvPr/>
        </p:nvCxnSpPr>
        <p:spPr bwMode="auto">
          <a:xfrm>
            <a:off x="2051720" y="3183680"/>
            <a:ext cx="0" cy="8640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2204120" y="3183680"/>
            <a:ext cx="0" cy="8640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2267744" y="325568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60GHz</a:t>
            </a:r>
          </a:p>
          <a:p>
            <a:r>
              <a:rPr lang="en-US" sz="1800" dirty="0" smtClean="0">
                <a:solidFill>
                  <a:srgbClr val="000000"/>
                </a:solidFill>
              </a:rPr>
              <a:t>+ 5GHz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Summary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ja-JP" dirty="0" smtClean="0"/>
              <a:t>Severe/drastic </a:t>
            </a:r>
            <a:r>
              <a:rPr lang="en-US" altLang="ja-JP" dirty="0"/>
              <a:t>p</a:t>
            </a:r>
            <a:r>
              <a:rPr lang="en-US" altLang="ja-JP" dirty="0" smtClean="0"/>
              <a:t>ropagation fluctuation may be compensated by always-simultaneous multi-band operation. It could be an option of FST.</a:t>
            </a:r>
          </a:p>
        </p:txBody>
      </p:sp>
    </p:spTree>
    <p:extLst>
      <p:ext uri="{BB962C8B-B14F-4D97-AF65-F5344CB8AC3E}">
        <p14:creationId xmlns:p14="http://schemas.microsoft.com/office/powerpoint/2010/main" val="30001433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</a:t>
            </a:r>
            <a:r>
              <a:rPr lang="ja-JP" altLang="en-US" dirty="0"/>
              <a:t> </a:t>
            </a:r>
            <a:r>
              <a:rPr lang="en-US" altLang="ja-JP" dirty="0" smtClean="0"/>
              <a:t>/</a:t>
            </a:r>
            <a:r>
              <a:rPr lang="ja-JP" altLang="en-US" dirty="0" smtClean="0"/>
              <a:t> </a:t>
            </a:r>
            <a:r>
              <a:rPr lang="en-US" altLang="ja-JP" dirty="0" smtClean="0"/>
              <a:t>Motion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Wingdings" charset="2"/>
              <a:buChar char="l"/>
            </a:pPr>
            <a:r>
              <a:rPr lang="en-US" dirty="0" smtClean="0"/>
              <a:t>Do you support to add the following text into the 11ay </a:t>
            </a:r>
            <a:r>
              <a:rPr lang="en-US" altLang="ja-JP" dirty="0" smtClean="0"/>
              <a:t>SFD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11ay amendment addresses FST enhancement to enable multi-link operation </a:t>
            </a:r>
            <a:r>
              <a:rPr lang="en-US" altLang="ja-JP" dirty="0" smtClean="0"/>
              <a:t>to</a:t>
            </a:r>
            <a:r>
              <a:rPr lang="ja-JP" altLang="en-US" dirty="0" smtClean="0"/>
              <a:t> </a:t>
            </a:r>
            <a:r>
              <a:rPr lang="en-US" altLang="ja-JP" dirty="0" smtClean="0"/>
              <a:t>split</a:t>
            </a:r>
            <a:r>
              <a:rPr lang="ja-JP" altLang="en-US" dirty="0" smtClean="0"/>
              <a:t> </a:t>
            </a:r>
            <a:r>
              <a:rPr lang="en-US" altLang="ja-JP" strike="sngStrike" dirty="0" smtClean="0">
                <a:solidFill>
                  <a:srgbClr val="FF0000"/>
                </a:solidFill>
              </a:rPr>
              <a:t>and</a:t>
            </a:r>
            <a:r>
              <a:rPr lang="ja-JP" altLang="en-US" strike="sngStrike" dirty="0" smtClean="0">
                <a:solidFill>
                  <a:srgbClr val="FF0000"/>
                </a:solidFill>
              </a:rPr>
              <a:t> </a:t>
            </a:r>
            <a:r>
              <a:rPr lang="en-US" altLang="ja-JP" strike="sngStrike" dirty="0" smtClean="0">
                <a:solidFill>
                  <a:srgbClr val="FF0000"/>
                </a:solidFill>
              </a:rPr>
              <a:t>transfer</a:t>
            </a:r>
            <a:r>
              <a:rPr lang="ja-JP" altLang="en-US" strike="sngStrike" dirty="0" smtClean="0">
                <a:solidFill>
                  <a:srgbClr val="FF0000"/>
                </a:solidFill>
              </a:rPr>
              <a:t> </a:t>
            </a:r>
            <a:r>
              <a:rPr lang="en-US" altLang="ja-JP" dirty="0" smtClean="0"/>
              <a:t>traffic</a:t>
            </a:r>
            <a:r>
              <a:rPr lang="ja-JP" altLang="en-US" dirty="0" smtClean="0"/>
              <a:t> </a:t>
            </a:r>
            <a:r>
              <a:rPr lang="en-US" altLang="ja-JP" dirty="0" smtClean="0"/>
              <a:t>stream</a:t>
            </a:r>
            <a:r>
              <a:rPr lang="ja-JP" altLang="en-US" dirty="0" smtClean="0"/>
              <a:t> </a:t>
            </a:r>
            <a:r>
              <a:rPr lang="en-US" dirty="0" smtClean="0"/>
              <a:t>in</a:t>
            </a:r>
            <a:r>
              <a:rPr lang="en-US" altLang="ja-JP" dirty="0" smtClean="0"/>
              <a:t>to</a:t>
            </a:r>
            <a:r>
              <a:rPr lang="en-US" dirty="0" smtClean="0"/>
              <a:t> multiple bands/channels</a:t>
            </a:r>
            <a:r>
              <a:rPr lang="en-US" strike="sngStrike" dirty="0" smtClean="0">
                <a:solidFill>
                  <a:srgbClr val="FF0000"/>
                </a:solidFill>
              </a:rPr>
              <a:t> simultaneously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Its flow control is TBD.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Result: Y/N/A=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doc.</a:t>
            </a:r>
            <a:r>
              <a:rPr lang="ja-JP" altLang="en-US" dirty="0" smtClean="0"/>
              <a:t> </a:t>
            </a:r>
            <a:r>
              <a:rPr lang="en-US" altLang="ja-JP" dirty="0" smtClean="0"/>
              <a:t>IEEE802.11-15/625r3, “IEEE802.11 TGay Use Cases”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IEEE Std.</a:t>
            </a:r>
            <a:r>
              <a:rPr lang="ja-JP" altLang="en-US" dirty="0" smtClean="0"/>
              <a:t> </a:t>
            </a:r>
            <a:r>
              <a:rPr lang="en-US" altLang="ja-JP" dirty="0" smtClean="0"/>
              <a:t>802.11ad-2012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IEEE Std.</a:t>
            </a:r>
            <a:r>
              <a:rPr lang="ja-JP" altLang="en-US" dirty="0" smtClean="0"/>
              <a:t> </a:t>
            </a:r>
            <a:r>
              <a:rPr lang="en-US" altLang="ja-JP" dirty="0" smtClean="0"/>
              <a:t>802.11-2012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.11_テンプレー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802.11_テンプレート.potx</Template>
  <TotalTime>724</TotalTime>
  <Words>1148</Words>
  <Application>Microsoft Macintosh PowerPoint</Application>
  <PresentationFormat>画面に合わせる (4:3)</PresentationFormat>
  <Paragraphs>162</Paragraphs>
  <Slides>11</Slides>
  <Notes>10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3" baseType="lpstr">
      <vt:lpstr>802.11_テンプレート</vt:lpstr>
      <vt:lpstr>文書</vt:lpstr>
      <vt:lpstr>FST Enhancement</vt:lpstr>
      <vt:lpstr>Background</vt:lpstr>
      <vt:lpstr>Use Scenario</vt:lpstr>
      <vt:lpstr>10.32  Multi-band operation (Std. 802.11ad-2012)</vt:lpstr>
      <vt:lpstr>Fig. 10-33  Procedure of the FST setup protocol</vt:lpstr>
      <vt:lpstr>Typical traffic in TGay use scenario</vt:lpstr>
      <vt:lpstr>Summary</vt:lpstr>
      <vt:lpstr>Straw Poll / Motion</vt:lpstr>
      <vt:lpstr>References</vt:lpstr>
      <vt:lpstr>Appendix</vt:lpstr>
      <vt:lpstr>10.32.2.3  FST TS switching</vt:lpstr>
    </vt:vector>
  </TitlesOfParts>
  <Manager/>
  <Company>KDDI R&amp;D Laboratories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FST enhancement</dc:title>
  <dc:subject/>
  <dc:creator>Katsuo Yunoki</dc:creator>
  <cp:keywords/>
  <dc:description/>
  <cp:lastModifiedBy>柚木 克夫</cp:lastModifiedBy>
  <cp:revision>80</cp:revision>
  <cp:lastPrinted>2016-05-13T04:49:06Z</cp:lastPrinted>
  <dcterms:created xsi:type="dcterms:W3CDTF">2014-04-14T10:59:07Z</dcterms:created>
  <dcterms:modified xsi:type="dcterms:W3CDTF">2016-05-17T03:45:13Z</dcterms:modified>
  <cp:category/>
</cp:coreProperties>
</file>