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9" r:id="rId2"/>
    <p:sldId id="317" r:id="rId3"/>
    <p:sldId id="318" r:id="rId4"/>
    <p:sldId id="320" r:id="rId5"/>
    <p:sldId id="321" r:id="rId6"/>
    <p:sldId id="352" r:id="rId7"/>
    <p:sldId id="351" r:id="rId8"/>
    <p:sldId id="353" r:id="rId9"/>
    <p:sldId id="346" r:id="rId10"/>
    <p:sldId id="347" r:id="rId11"/>
    <p:sldId id="337" r:id="rId12"/>
    <p:sldId id="348" r:id="rId13"/>
    <p:sldId id="349" r:id="rId14"/>
    <p:sldId id="350" r:id="rId15"/>
    <p:sldId id="345" r:id="rId16"/>
    <p:sldId id="354" r:id="rId17"/>
    <p:sldId id="355" r:id="rId18"/>
    <p:sldId id="356" r:id="rId19"/>
    <p:sldId id="357" r:id="rId20"/>
    <p:sldId id="359" r:id="rId21"/>
    <p:sldId id="361" r:id="rId22"/>
    <p:sldId id="362" r:id="rId23"/>
    <p:sldId id="344" r:id="rId24"/>
    <p:sldId id="360" r:id="rId25"/>
    <p:sldId id="324" r:id="rId26"/>
    <p:sldId id="363" r:id="rId2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800" autoAdjust="0"/>
    <p:restoredTop sz="86380" autoAdjust="0"/>
  </p:normalViewPr>
  <p:slideViewPr>
    <p:cSldViewPr>
      <p:cViewPr>
        <p:scale>
          <a:sx n="100" d="100"/>
          <a:sy n="100" d="100"/>
        </p:scale>
        <p:origin x="2076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92"/>
    </p:cViewPr>
  </p:sorterViewPr>
  <p:notesViewPr>
    <p:cSldViewPr>
      <p:cViewPr>
        <p:scale>
          <a:sx n="100" d="100"/>
          <a:sy n="100" d="100"/>
        </p:scale>
        <p:origin x="-1728" y="4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April 2013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Graham Smith, DSP Group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926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391400" y="4572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62031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59435" y="6475413"/>
            <a:ext cx="188449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smtClean="0"/>
              <a:t>Graham Smith, SR Technologies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8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18434" y="6475413"/>
            <a:ext cx="20254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dirty="0" smtClean="0"/>
              <a:t>Graham Smith, SR Technologies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802.11-16/0597r0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  <p:sldLayoutId id="2147483986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2016</a:t>
            </a:r>
            <a:endParaRPr lang="en-US" sz="1800" dirty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TG ax</a:t>
            </a:r>
            <a:br>
              <a:rPr lang="en-US" dirty="0" smtClean="0"/>
            </a:br>
            <a:r>
              <a:rPr lang="en-US" dirty="0" smtClean="0"/>
              <a:t>Indoor Enterprise </a:t>
            </a:r>
            <a:r>
              <a:rPr lang="en-US" dirty="0" smtClean="0"/>
              <a:t>Scenarios, </a:t>
            </a:r>
            <a:br>
              <a:rPr lang="en-US" dirty="0" smtClean="0"/>
            </a:br>
            <a:r>
              <a:rPr lang="en-US" dirty="0" smtClean="0"/>
              <a:t>Color, DSC and TPC</a:t>
            </a:r>
            <a:endParaRPr lang="en-US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2016-05</a:t>
            </a:r>
            <a:endParaRPr lang="en-US" sz="2000" b="0" dirty="0" smtClean="0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69976" y="2590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Authors:</a:t>
            </a:r>
            <a:endParaRPr lang="en-US" sz="2000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718796"/>
              </p:ext>
            </p:extLst>
          </p:nvPr>
        </p:nvGraphicFramePr>
        <p:xfrm>
          <a:off x="531813" y="3125787"/>
          <a:ext cx="8383588" cy="303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" name="Document" r:id="rId4" imgW="8290429" imgH="2787961" progId="Word.Document.8">
                  <p:embed/>
                </p:oleObj>
              </mc:Choice>
              <mc:Fallback>
                <p:oleObj name="Document" r:id="rId4" imgW="8290429" imgH="2787961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3125787"/>
                        <a:ext cx="8383588" cy="3036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913" y="1524000"/>
            <a:ext cx="7772400" cy="4114800"/>
          </a:xfrm>
        </p:spPr>
        <p:txBody>
          <a:bodyPr/>
          <a:lstStyle/>
          <a:p>
            <a:r>
              <a:rPr lang="en-US" sz="1800" dirty="0" smtClean="0"/>
              <a:t>DL </a:t>
            </a:r>
            <a:r>
              <a:rPr lang="en-US" sz="1800" dirty="0"/>
              <a:t>case example</a:t>
            </a:r>
          </a:p>
          <a:p>
            <a:pPr lvl="1"/>
            <a:r>
              <a:rPr lang="en-US" sz="1400" dirty="0"/>
              <a:t>For each STA, the wanted </a:t>
            </a:r>
            <a:r>
              <a:rPr lang="en-US" sz="1400" dirty="0" smtClean="0"/>
              <a:t>DL </a:t>
            </a:r>
            <a:r>
              <a:rPr lang="en-US" sz="1400" dirty="0"/>
              <a:t>RSSI </a:t>
            </a:r>
            <a:r>
              <a:rPr lang="en-US" sz="1400" dirty="0" smtClean="0"/>
              <a:t>from the AP </a:t>
            </a:r>
            <a:r>
              <a:rPr lang="en-US" sz="1400" dirty="0"/>
              <a:t>is calculated, </a:t>
            </a:r>
            <a:br>
              <a:rPr lang="en-US" sz="1400" dirty="0"/>
            </a:br>
            <a:r>
              <a:rPr lang="en-US" sz="1400" dirty="0"/>
              <a:t>“</a:t>
            </a:r>
            <a:r>
              <a:rPr lang="en-US" sz="1400" dirty="0" err="1"/>
              <a:t>Pr</a:t>
            </a:r>
            <a:r>
              <a:rPr lang="en-US" sz="1400" dirty="0"/>
              <a:t> wanted”</a:t>
            </a:r>
          </a:p>
          <a:p>
            <a:pPr lvl="1"/>
            <a:r>
              <a:rPr lang="en-US" sz="1400" dirty="0"/>
              <a:t>The RSSIs at the </a:t>
            </a:r>
            <a:r>
              <a:rPr lang="en-US" sz="1400" dirty="0" smtClean="0"/>
              <a:t>STA </a:t>
            </a:r>
            <a:r>
              <a:rPr lang="en-US" sz="1400" dirty="0"/>
              <a:t>from all the other STAs and the AP in the other network are calculated, “</a:t>
            </a:r>
            <a:r>
              <a:rPr lang="en-US" sz="1400" dirty="0" err="1"/>
              <a:t>Pr</a:t>
            </a:r>
            <a:r>
              <a:rPr lang="en-US" sz="1400" dirty="0"/>
              <a:t> unwanted”</a:t>
            </a:r>
          </a:p>
          <a:p>
            <a:pPr lvl="1"/>
            <a:r>
              <a:rPr lang="en-US" sz="1400" dirty="0"/>
              <a:t>The RSSIs at the transmitting </a:t>
            </a:r>
            <a:r>
              <a:rPr lang="en-US" sz="1400" dirty="0" smtClean="0"/>
              <a:t>AP, </a:t>
            </a:r>
            <a:r>
              <a:rPr lang="en-US" sz="1400" dirty="0"/>
              <a:t>from all the other </a:t>
            </a:r>
            <a:r>
              <a:rPr lang="en-US" sz="1400" dirty="0" smtClean="0"/>
              <a:t>STAs and the AP </a:t>
            </a:r>
            <a:r>
              <a:rPr lang="en-US" sz="1400" dirty="0"/>
              <a:t>in the other network are calculated, “</a:t>
            </a:r>
            <a:r>
              <a:rPr lang="en-US" sz="1400" dirty="0" err="1"/>
              <a:t>Pr</a:t>
            </a:r>
            <a:r>
              <a:rPr lang="en-US" sz="1400" dirty="0"/>
              <a:t> interference”</a:t>
            </a:r>
          </a:p>
          <a:p>
            <a:pPr lvl="1"/>
            <a:r>
              <a:rPr lang="en-US" sz="1400" dirty="0"/>
              <a:t>If “</a:t>
            </a:r>
            <a:r>
              <a:rPr lang="en-US" sz="1400" b="1" dirty="0" err="1"/>
              <a:t>Pr</a:t>
            </a:r>
            <a:r>
              <a:rPr lang="en-US" sz="1400" b="1" dirty="0"/>
              <a:t> interference” &lt; CCA Threshold</a:t>
            </a:r>
            <a:r>
              <a:rPr lang="en-US" sz="1400" dirty="0"/>
              <a:t>, the STA will transmit</a:t>
            </a:r>
          </a:p>
          <a:p>
            <a:pPr lvl="2"/>
            <a:r>
              <a:rPr lang="en-US" sz="1200" b="1" dirty="0"/>
              <a:t>If “</a:t>
            </a:r>
            <a:r>
              <a:rPr lang="en-US" sz="1200" b="1" dirty="0" err="1"/>
              <a:t>Pr</a:t>
            </a:r>
            <a:r>
              <a:rPr lang="en-US" sz="1200" b="1" dirty="0"/>
              <a:t> wanted – </a:t>
            </a:r>
            <a:r>
              <a:rPr lang="en-US" sz="1200" b="1" dirty="0" err="1"/>
              <a:t>Pr</a:t>
            </a:r>
            <a:r>
              <a:rPr lang="en-US" sz="1200" b="1" dirty="0"/>
              <a:t> unwanted” &gt; 20dB, SUCCESS</a:t>
            </a:r>
          </a:p>
          <a:p>
            <a:pPr lvl="2"/>
            <a:r>
              <a:rPr lang="en-US" sz="1200" b="1" dirty="0"/>
              <a:t>If “</a:t>
            </a:r>
            <a:r>
              <a:rPr lang="en-US" sz="1200" b="1" dirty="0" err="1"/>
              <a:t>Pr</a:t>
            </a:r>
            <a:r>
              <a:rPr lang="en-US" sz="1200" b="1" dirty="0"/>
              <a:t> wanted – </a:t>
            </a:r>
            <a:r>
              <a:rPr lang="en-US" sz="1200" b="1" dirty="0" err="1"/>
              <a:t>Pr</a:t>
            </a:r>
            <a:r>
              <a:rPr lang="en-US" sz="1200" b="1" dirty="0"/>
              <a:t> unwanted” &lt; 20dB, BLOCKED</a:t>
            </a:r>
          </a:p>
          <a:p>
            <a:pPr lvl="1"/>
            <a:r>
              <a:rPr lang="en-US" sz="1400" dirty="0"/>
              <a:t>If “</a:t>
            </a:r>
            <a:r>
              <a:rPr lang="en-US" sz="1400" dirty="0" err="1"/>
              <a:t>Pr</a:t>
            </a:r>
            <a:r>
              <a:rPr lang="en-US" sz="1400" dirty="0"/>
              <a:t> interference” &gt; CCA Threshold, the STA will not transmit</a:t>
            </a:r>
            <a:br>
              <a:rPr lang="en-US" sz="1400" dirty="0"/>
            </a:br>
            <a:r>
              <a:rPr lang="en-US" sz="1400" b="1" dirty="0" smtClean="0"/>
              <a:t>SHARE</a:t>
            </a:r>
          </a:p>
          <a:p>
            <a:pPr lvl="1"/>
            <a:endParaRPr lang="en-US" sz="1400" b="1" dirty="0"/>
          </a:p>
          <a:p>
            <a:pPr marL="0" indent="0">
              <a:buNone/>
            </a:pPr>
            <a:r>
              <a:rPr lang="en-US" sz="1800" dirty="0"/>
              <a:t>“Blocked” and “Share” terminology </a:t>
            </a:r>
          </a:p>
          <a:p>
            <a:r>
              <a:rPr lang="en-US" sz="1600" b="0" dirty="0"/>
              <a:t>“Blocked” – Transmission allowed when SNIR &lt; 20dB, then both signals fail.</a:t>
            </a:r>
          </a:p>
          <a:p>
            <a:r>
              <a:rPr lang="en-US" sz="1600" b="0" dirty="0"/>
              <a:t>“Share” – Transmission prevented when SNIR &lt; 20dB, standard contention.</a:t>
            </a:r>
            <a:endParaRPr lang="en-US" dirty="0"/>
          </a:p>
          <a:p>
            <a:pPr lvl="1"/>
            <a:endParaRPr lang="en-US" sz="14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0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913" y="1524000"/>
            <a:ext cx="7772400" cy="4724400"/>
          </a:xfrm>
        </p:spPr>
        <p:txBody>
          <a:bodyPr/>
          <a:lstStyle/>
          <a:p>
            <a:r>
              <a:rPr lang="en-US" sz="2000" dirty="0" smtClean="0"/>
              <a:t>DSC (as per this analysis)</a:t>
            </a:r>
            <a:endParaRPr lang="en-US" sz="2000" dirty="0" smtClean="0"/>
          </a:p>
          <a:p>
            <a:pPr lvl="1"/>
            <a:r>
              <a:rPr lang="en-US" sz="1800" dirty="0" smtClean="0"/>
              <a:t>STA measures the Beacon signal (wanted DL signal) and sets effective CCA Threshold </a:t>
            </a:r>
            <a:r>
              <a:rPr lang="en-US" sz="1800" dirty="0" smtClean="0"/>
              <a:t>20dB lower.  </a:t>
            </a:r>
            <a:r>
              <a:rPr lang="en-US" sz="1800" dirty="0" smtClean="0"/>
              <a:t>(DSC Margin = 20dB)</a:t>
            </a:r>
          </a:p>
          <a:p>
            <a:pPr lvl="1"/>
            <a:r>
              <a:rPr lang="en-US" sz="1800" dirty="0" smtClean="0"/>
              <a:t>AP sets its effective CCA level at 10dB below the lowest received wanted signal.  </a:t>
            </a:r>
            <a:endParaRPr lang="en-US" sz="1800" dirty="0" smtClean="0"/>
          </a:p>
          <a:p>
            <a:pPr lvl="1"/>
            <a:r>
              <a:rPr lang="en-US" sz="1800" dirty="0" smtClean="0"/>
              <a:t>DSC AP can prohibit DSC usage in its network.</a:t>
            </a:r>
            <a:endParaRPr lang="en-US" sz="1800" dirty="0" smtClean="0"/>
          </a:p>
          <a:p>
            <a:r>
              <a:rPr lang="en-US" sz="2000" dirty="0" smtClean="0"/>
              <a:t>Color </a:t>
            </a:r>
            <a:endParaRPr lang="en-US" sz="2000" dirty="0" smtClean="0"/>
          </a:p>
          <a:p>
            <a:pPr lvl="1"/>
            <a:r>
              <a:rPr lang="en-US" sz="1800" dirty="0" smtClean="0"/>
              <a:t>STA/AP looks at color bits in preamble to determine if signal is from same or inter BSS.  </a:t>
            </a:r>
          </a:p>
          <a:p>
            <a:pPr lvl="1"/>
            <a:r>
              <a:rPr lang="en-US" sz="1800" dirty="0" smtClean="0"/>
              <a:t>If not same BSS, ignore signal.</a:t>
            </a:r>
          </a:p>
          <a:p>
            <a:pPr lvl="1"/>
            <a:r>
              <a:rPr lang="en-US" sz="1800" dirty="0" smtClean="0"/>
              <a:t>(A variation is to only reject if the inter BSS signal is lower than a set threshold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11187"/>
          </a:xfrm>
        </p:spPr>
        <p:txBody>
          <a:bodyPr/>
          <a:lstStyle/>
          <a:p>
            <a:r>
              <a:rPr lang="en-US" dirty="0" smtClean="0"/>
              <a:t>DSC and Color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19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</a:t>
            </a:r>
            <a:r>
              <a:rPr lang="en-US" dirty="0" smtClean="0"/>
              <a:t>from </a:t>
            </a:r>
            <a:r>
              <a:rPr lang="en-US" dirty="0" smtClean="0"/>
              <a:t>15/1609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r>
              <a:rPr lang="en-US" sz="1800" b="1" dirty="0" smtClean="0"/>
              <a:t>Adjusted </a:t>
            </a:r>
            <a:r>
              <a:rPr lang="en-US" sz="1800" b="1" dirty="0"/>
              <a:t>TX_PWR </a:t>
            </a:r>
            <a:r>
              <a:rPr lang="en-US" sz="1800" dirty="0"/>
              <a:t>=  15 – RSSI + A            </a:t>
            </a:r>
            <a:r>
              <a:rPr lang="en-US" sz="1800" dirty="0" smtClean="0"/>
              <a:t>-</a:t>
            </a:r>
            <a:r>
              <a:rPr lang="en-US" sz="1800" dirty="0"/>
              <a:t>5&lt;TX_PWR&lt;15 </a:t>
            </a:r>
            <a:r>
              <a:rPr lang="en-US" sz="1800" dirty="0" err="1"/>
              <a:t>dBm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Assume </a:t>
            </a:r>
            <a:r>
              <a:rPr lang="en-US" sz="1800" dirty="0"/>
              <a:t>the STA is close to the AP then </a:t>
            </a:r>
            <a:r>
              <a:rPr lang="en-US" sz="1800" dirty="0" err="1" smtClean="0"/>
              <a:t>RSSImax</a:t>
            </a:r>
            <a:r>
              <a:rPr lang="en-US" sz="1800" dirty="0" smtClean="0"/>
              <a:t> = -35dBm and TX_PWR = -5dBm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TX_PWR </a:t>
            </a:r>
            <a:r>
              <a:rPr lang="en-US" sz="1800" dirty="0"/>
              <a:t>= 15 – </a:t>
            </a:r>
            <a:r>
              <a:rPr lang="en-US" sz="1800" dirty="0" smtClean="0"/>
              <a:t>(-35) + A </a:t>
            </a:r>
            <a:r>
              <a:rPr lang="en-US" sz="1800" dirty="0"/>
              <a:t>= -5</a:t>
            </a:r>
          </a:p>
          <a:p>
            <a:r>
              <a:rPr lang="en-US" sz="1800" dirty="0"/>
              <a:t>Hence, </a:t>
            </a:r>
            <a:r>
              <a:rPr lang="en-US" sz="1800" dirty="0"/>
              <a:t> </a:t>
            </a:r>
            <a:r>
              <a:rPr lang="en-US" sz="1800" b="1" dirty="0" smtClean="0"/>
              <a:t>A = -55dB</a:t>
            </a:r>
            <a:r>
              <a:rPr lang="en-US" sz="1800" dirty="0"/>
              <a:t> </a:t>
            </a:r>
            <a:endParaRPr lang="en-US" sz="1800" dirty="0" smtClean="0"/>
          </a:p>
          <a:p>
            <a:r>
              <a:rPr lang="en-US" sz="1800" dirty="0" smtClean="0"/>
              <a:t>For RSSI = -55dBm, TX_PWR = 15dBm</a:t>
            </a:r>
          </a:p>
          <a:p>
            <a:endParaRPr lang="en-US" sz="1800" dirty="0"/>
          </a:p>
          <a:p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Graham Smith, SR Technologies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902413"/>
            <a:ext cx="3670189" cy="220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of results – Shared and Blocked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268" y="1287850"/>
            <a:ext cx="7772400" cy="4495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 smtClean="0"/>
              <a:t>The number of Shared and Blocked links is calculated and the results tabulated.</a:t>
            </a:r>
          </a:p>
          <a:p>
            <a:pPr lvl="1"/>
            <a:r>
              <a:rPr lang="en-US" sz="1400" dirty="0" smtClean="0"/>
              <a:t>“DL STAs”, out of all the combinations (4096 for Indoor enterprise and 576 for cell enterprise)</a:t>
            </a:r>
            <a:br>
              <a:rPr lang="en-US" sz="1400" dirty="0" smtClean="0"/>
            </a:br>
            <a:r>
              <a:rPr lang="en-US" sz="1400" dirty="0" smtClean="0"/>
              <a:t>Due </a:t>
            </a:r>
            <a:r>
              <a:rPr lang="en-US" sz="1400" dirty="0"/>
              <a:t>to interference from </a:t>
            </a:r>
            <a:r>
              <a:rPr lang="en-US" sz="1400" dirty="0" smtClean="0"/>
              <a:t>the STAs </a:t>
            </a:r>
            <a:r>
              <a:rPr lang="en-US" sz="1400" dirty="0"/>
              <a:t>in other network</a:t>
            </a:r>
            <a:endParaRPr lang="en-US" sz="1400" dirty="0" smtClean="0"/>
          </a:p>
          <a:p>
            <a:pPr lvl="2"/>
            <a:r>
              <a:rPr lang="en-US" sz="1200" dirty="0" smtClean="0"/>
              <a:t># links Shared, </a:t>
            </a:r>
          </a:p>
          <a:p>
            <a:pPr lvl="2"/>
            <a:r>
              <a:rPr lang="en-US" sz="1200" dirty="0" smtClean="0"/>
              <a:t># links blocked</a:t>
            </a:r>
            <a:endParaRPr lang="en-US" sz="1200" dirty="0"/>
          </a:p>
          <a:p>
            <a:pPr lvl="1"/>
            <a:r>
              <a:rPr lang="en-US" sz="1400" dirty="0" smtClean="0"/>
              <a:t>“DL” APs, </a:t>
            </a:r>
            <a:r>
              <a:rPr lang="en-US" sz="1400" dirty="0"/>
              <a:t>out of all the combinations </a:t>
            </a:r>
            <a:r>
              <a:rPr lang="en-US" sz="1400" dirty="0" smtClean="0"/>
              <a:t>(64 </a:t>
            </a:r>
            <a:r>
              <a:rPr lang="en-US" sz="1400" dirty="0"/>
              <a:t>for Indoor enterprise and </a:t>
            </a:r>
            <a:r>
              <a:rPr lang="en-US" sz="1400" dirty="0" smtClean="0"/>
              <a:t>24 </a:t>
            </a:r>
            <a:r>
              <a:rPr lang="en-US" sz="1400" dirty="0"/>
              <a:t>for cell enterprise)</a:t>
            </a:r>
            <a:br>
              <a:rPr lang="en-US" sz="1400" dirty="0"/>
            </a:br>
            <a:r>
              <a:rPr lang="en-US" sz="1400" dirty="0"/>
              <a:t>Due to interference from </a:t>
            </a:r>
            <a:r>
              <a:rPr lang="en-US" sz="1400" dirty="0" smtClean="0"/>
              <a:t>the AP </a:t>
            </a:r>
            <a:r>
              <a:rPr lang="en-US" sz="1400" dirty="0"/>
              <a:t>in other network</a:t>
            </a:r>
          </a:p>
          <a:p>
            <a:pPr lvl="2"/>
            <a:r>
              <a:rPr lang="en-US" sz="1200" dirty="0"/>
              <a:t># links Shared, </a:t>
            </a:r>
          </a:p>
          <a:p>
            <a:pPr lvl="2"/>
            <a:r>
              <a:rPr lang="en-US" sz="1200" dirty="0"/>
              <a:t># links </a:t>
            </a:r>
            <a:r>
              <a:rPr lang="en-US" sz="1200" dirty="0" smtClean="0"/>
              <a:t>blocked</a:t>
            </a:r>
          </a:p>
          <a:p>
            <a:pPr lvl="1"/>
            <a:r>
              <a:rPr lang="en-US" sz="1400" dirty="0" smtClean="0"/>
              <a:t>“UL STAs”, </a:t>
            </a:r>
            <a:r>
              <a:rPr lang="en-US" sz="1400" dirty="0"/>
              <a:t>out of all the combinations (4096 for Indoor enterprise and 576 for cell enterprise)</a:t>
            </a:r>
            <a:br>
              <a:rPr lang="en-US" sz="1400" dirty="0"/>
            </a:br>
            <a:r>
              <a:rPr lang="en-US" sz="1400" dirty="0"/>
              <a:t>Due to interference from </a:t>
            </a:r>
            <a:r>
              <a:rPr lang="en-US" sz="1400" dirty="0" smtClean="0"/>
              <a:t>the STAs </a:t>
            </a:r>
            <a:r>
              <a:rPr lang="en-US" sz="1400" dirty="0"/>
              <a:t>in </a:t>
            </a:r>
            <a:r>
              <a:rPr lang="en-US" sz="1400" dirty="0" smtClean="0"/>
              <a:t>the other </a:t>
            </a:r>
            <a:r>
              <a:rPr lang="en-US" sz="1400" dirty="0"/>
              <a:t>network</a:t>
            </a:r>
          </a:p>
          <a:p>
            <a:pPr lvl="2"/>
            <a:r>
              <a:rPr lang="en-US" sz="1200" dirty="0"/>
              <a:t># links Shared, </a:t>
            </a:r>
          </a:p>
          <a:p>
            <a:pPr lvl="2"/>
            <a:r>
              <a:rPr lang="en-US" sz="1200" dirty="0"/>
              <a:t># links blocked</a:t>
            </a:r>
          </a:p>
          <a:p>
            <a:pPr lvl="1"/>
            <a:r>
              <a:rPr lang="en-US" sz="1400" dirty="0" smtClean="0"/>
              <a:t>“DL APs”, </a:t>
            </a:r>
            <a:r>
              <a:rPr lang="en-US" sz="1400" dirty="0"/>
              <a:t>out of all the combinations (64 for Indoor enterprise and 24 for cell enterprise)</a:t>
            </a:r>
            <a:br>
              <a:rPr lang="en-US" sz="1400" dirty="0"/>
            </a:br>
            <a:r>
              <a:rPr lang="en-US" sz="1400" dirty="0"/>
              <a:t>Due to interference from </a:t>
            </a:r>
            <a:r>
              <a:rPr lang="en-US" sz="1400" dirty="0" smtClean="0"/>
              <a:t>the AP </a:t>
            </a:r>
            <a:r>
              <a:rPr lang="en-US" sz="1400" dirty="0"/>
              <a:t>in other network</a:t>
            </a:r>
          </a:p>
          <a:p>
            <a:pPr lvl="2"/>
            <a:r>
              <a:rPr lang="en-US" sz="1200" dirty="0"/>
              <a:t># links Shared, </a:t>
            </a:r>
          </a:p>
          <a:p>
            <a:pPr lvl="2"/>
            <a:r>
              <a:rPr lang="en-US" sz="1200" dirty="0"/>
              <a:t># links </a:t>
            </a:r>
            <a:r>
              <a:rPr lang="en-US" sz="1200" dirty="0" smtClean="0"/>
              <a:t>blocked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Graham Smith, SR Technologies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8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of results – Figure of Merit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495800"/>
          </a:xfrm>
        </p:spPr>
        <p:txBody>
          <a:bodyPr/>
          <a:lstStyle/>
          <a:p>
            <a:r>
              <a:rPr lang="en-US" dirty="0" smtClean="0"/>
              <a:t>In order to produce a nice “easy to compare” illustration, a ‘Figure of Merit’ is used.</a:t>
            </a:r>
          </a:p>
          <a:p>
            <a:pPr lvl="1"/>
            <a:r>
              <a:rPr lang="en-US" dirty="0" smtClean="0"/>
              <a:t>Success = 1,  Shared = 0.5, Blocked = 0</a:t>
            </a:r>
            <a:endParaRPr lang="en-US" dirty="0"/>
          </a:p>
          <a:p>
            <a:pPr lvl="1"/>
            <a:r>
              <a:rPr lang="en-US" dirty="0" smtClean="0"/>
              <a:t>Merit = (# links – (# shared + # blocked) + # shared x 0.5)/(# links)</a:t>
            </a:r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lvl="1"/>
            <a:r>
              <a:rPr lang="en-US" sz="1600" dirty="0" smtClean="0"/>
              <a:t>Total # links = 4096, Shared = 4096, Blocked = 0 </a:t>
            </a:r>
          </a:p>
          <a:p>
            <a:pPr lvl="1"/>
            <a:r>
              <a:rPr lang="en-US" sz="1600" dirty="0" smtClean="0"/>
              <a:t>Merit = (4096 – 4096 + (4096 x 0.5))/4096 = 0.5  (i.e. all shared)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Total # links = 4096, Shared = </a:t>
            </a:r>
            <a:r>
              <a:rPr lang="en-US" sz="1600" dirty="0" smtClean="0"/>
              <a:t>0, </a:t>
            </a:r>
            <a:r>
              <a:rPr lang="en-US" sz="1600" dirty="0"/>
              <a:t>Blocked = </a:t>
            </a:r>
            <a:r>
              <a:rPr lang="en-US" sz="1600" dirty="0" smtClean="0"/>
              <a:t>0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/>
              <a:t>Merit = (4096 – </a:t>
            </a:r>
            <a:r>
              <a:rPr lang="en-US" sz="1600" dirty="0" smtClean="0"/>
              <a:t>0 </a:t>
            </a:r>
            <a:r>
              <a:rPr lang="en-US" sz="1600" dirty="0"/>
              <a:t>+ </a:t>
            </a:r>
            <a:r>
              <a:rPr lang="en-US" sz="1600" dirty="0" smtClean="0"/>
              <a:t>(0 </a:t>
            </a:r>
            <a:r>
              <a:rPr lang="en-US" sz="1600" dirty="0"/>
              <a:t>x 0.5))/4096 = </a:t>
            </a:r>
            <a:r>
              <a:rPr lang="en-US" sz="1600" dirty="0" smtClean="0"/>
              <a:t>1  (perfect, no OBSS)</a:t>
            </a:r>
            <a:endParaRPr lang="en-US" sz="16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Total </a:t>
            </a:r>
            <a:r>
              <a:rPr lang="en-US" sz="1600" dirty="0"/>
              <a:t># links = 4096, Shared = 0, Blocked = </a:t>
            </a:r>
            <a:r>
              <a:rPr lang="en-US" sz="1600" dirty="0" smtClean="0"/>
              <a:t>4096</a:t>
            </a:r>
            <a:endParaRPr lang="en-US" sz="1600" dirty="0"/>
          </a:p>
          <a:p>
            <a:pPr lvl="1"/>
            <a:r>
              <a:rPr lang="en-US" sz="1600" dirty="0"/>
              <a:t> Merit = (4096 – </a:t>
            </a:r>
            <a:r>
              <a:rPr lang="en-US" sz="1600" dirty="0" smtClean="0"/>
              <a:t>4096 </a:t>
            </a:r>
            <a:r>
              <a:rPr lang="en-US" sz="1600" dirty="0"/>
              <a:t>+ (0 x 0.5))/4096 = </a:t>
            </a:r>
            <a:r>
              <a:rPr lang="en-US" sz="1600" dirty="0" smtClean="0"/>
              <a:t>0  (totally blocked)</a:t>
            </a:r>
            <a:endParaRPr lang="en-US" sz="16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Total </a:t>
            </a:r>
            <a:r>
              <a:rPr lang="en-US" sz="1600" dirty="0"/>
              <a:t># links = 4096, Shared = </a:t>
            </a:r>
            <a:r>
              <a:rPr lang="en-US" sz="1600" dirty="0" smtClean="0"/>
              <a:t>768, </a:t>
            </a:r>
            <a:r>
              <a:rPr lang="en-US" sz="1600" dirty="0"/>
              <a:t>Blocked = </a:t>
            </a:r>
            <a:r>
              <a:rPr lang="en-US" sz="1600" dirty="0" smtClean="0"/>
              <a:t>698</a:t>
            </a:r>
            <a:endParaRPr lang="en-US" sz="1600" dirty="0"/>
          </a:p>
          <a:p>
            <a:pPr lvl="1"/>
            <a:r>
              <a:rPr lang="en-US" sz="1600" dirty="0"/>
              <a:t> Merit = (4096 – </a:t>
            </a:r>
            <a:r>
              <a:rPr lang="en-US" sz="1600" dirty="0" smtClean="0"/>
              <a:t>1466 </a:t>
            </a:r>
            <a:r>
              <a:rPr lang="en-US" sz="1600" dirty="0"/>
              <a:t>+ </a:t>
            </a:r>
            <a:r>
              <a:rPr lang="en-US" sz="1600" dirty="0" smtClean="0"/>
              <a:t>(768 </a:t>
            </a:r>
            <a:r>
              <a:rPr lang="en-US" sz="1600" dirty="0"/>
              <a:t>x 0.5))/4096 = </a:t>
            </a:r>
            <a:r>
              <a:rPr lang="en-US" sz="1600" dirty="0" smtClean="0"/>
              <a:t>.0.736  </a:t>
            </a:r>
            <a:endParaRPr lang="en-US" sz="1600" dirty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Graham Smith, SR Technologies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71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sz="2400" dirty="0" smtClean="0"/>
              <a:t>Results Indoor Enterprise 4CH, 15dBm, 7dB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65696"/>
              </p:ext>
            </p:extLst>
          </p:nvPr>
        </p:nvGraphicFramePr>
        <p:xfrm>
          <a:off x="696913" y="1280575"/>
          <a:ext cx="7772400" cy="1905894"/>
        </p:xfrm>
        <a:graphic>
          <a:graphicData uri="http://schemas.openxmlformats.org/drawingml/2006/table">
            <a:tbl>
              <a:tblPr/>
              <a:tblGrid>
                <a:gridCol w="1179024"/>
                <a:gridCol w="549448"/>
                <a:gridCol w="549448"/>
                <a:gridCol w="549448"/>
                <a:gridCol w="549448"/>
                <a:gridCol w="549448"/>
                <a:gridCol w="549448"/>
                <a:gridCol w="549448"/>
                <a:gridCol w="549448"/>
                <a:gridCol w="549448"/>
                <a:gridCol w="549448"/>
                <a:gridCol w="549448"/>
                <a:gridCol w="549448"/>
              </a:tblGrid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4CH</a:t>
                      </a: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 15dBm, 7dB wall</a:t>
                      </a: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2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702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STAs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STAs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702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Legacy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Legacy/TPC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0.828125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0.904297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0.998535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0.96875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0.96875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0.4375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Color/TPC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0.96875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0.969482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0.015625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0.998535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0.96875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0.969482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0.453125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DSC/TPC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0.96875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0.015625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DSC/TPC one 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0.000732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0.015625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3285688"/>
            <a:ext cx="4566300" cy="30665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2600" y="3657600"/>
            <a:ext cx="252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DSC and Color are best</a:t>
            </a:r>
            <a:endParaRPr lang="en-US" sz="1800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 bwMode="auto">
          <a:xfrm flipH="1">
            <a:off x="3733800" y="3842266"/>
            <a:ext cx="1828800" cy="3487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2590800" y="3962400"/>
            <a:ext cx="4038600" cy="762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427662" y="4495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TPC on STAs causes UL AP interference to block due to AP not TPC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3200400" y="4724400"/>
            <a:ext cx="2324100" cy="838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441826" y="4778723"/>
            <a:ext cx="1082674" cy="7920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86271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z="2400" dirty="0"/>
              <a:t>Results Indoor Enterprise 4CH, </a:t>
            </a:r>
            <a:r>
              <a:rPr lang="en-US" sz="2400" dirty="0" smtClean="0"/>
              <a:t>18dBm</a:t>
            </a:r>
            <a:r>
              <a:rPr lang="en-US" sz="2400" dirty="0"/>
              <a:t>, </a:t>
            </a:r>
            <a:r>
              <a:rPr lang="en-US" sz="2400" dirty="0" smtClean="0"/>
              <a:t>3dB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644544"/>
              </p:ext>
            </p:extLst>
          </p:nvPr>
        </p:nvGraphicFramePr>
        <p:xfrm>
          <a:off x="457201" y="1295400"/>
          <a:ext cx="8305797" cy="2209801"/>
        </p:xfrm>
        <a:graphic>
          <a:graphicData uri="http://schemas.openxmlformats.org/drawingml/2006/table">
            <a:tbl>
              <a:tblPr/>
              <a:tblGrid>
                <a:gridCol w="1259937"/>
                <a:gridCol w="587155"/>
                <a:gridCol w="587155"/>
                <a:gridCol w="587155"/>
                <a:gridCol w="587155"/>
                <a:gridCol w="587155"/>
                <a:gridCol w="587155"/>
                <a:gridCol w="587155"/>
                <a:gridCol w="587155"/>
                <a:gridCol w="587155"/>
                <a:gridCol w="587155"/>
                <a:gridCol w="587155"/>
                <a:gridCol w="587155"/>
              </a:tblGrid>
              <a:tr h="20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4CH</a:t>
                      </a: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 18dBm, 3dB wall</a:t>
                      </a: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8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08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STAs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STAs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08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Legacy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Legacy/TPC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0.574707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0.8125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0.65625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0.65625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0.3125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Color/TPC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0.65625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0.65625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0.8125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0.65625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0.73584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0.484375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DSC/TPC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0.65625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0.171875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DSC/TPC one 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0.561035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0.09375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0.171875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576585"/>
            <a:ext cx="4292584" cy="28655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2600" y="3657600"/>
            <a:ext cx="22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DSC is best all round</a:t>
            </a:r>
            <a:endParaRPr lang="en-US" sz="1800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 bwMode="auto">
          <a:xfrm flipH="1">
            <a:off x="3124200" y="3842266"/>
            <a:ext cx="2438400" cy="7244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448300" y="488319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TPC on STAs causes UL AP interference to block due to AP not TPC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819400" y="5009356"/>
            <a:ext cx="2628900" cy="6327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962400" y="5105400"/>
            <a:ext cx="1485900" cy="3246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465458" y="4199469"/>
            <a:ext cx="2820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TPC improves DL STAs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 bwMode="auto">
          <a:xfrm flipH="1">
            <a:off x="2603493" y="4399524"/>
            <a:ext cx="286196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6" name="Straight Arrow Connector 25"/>
          <p:cNvCxnSpPr>
            <a:stCxn id="22" idx="1"/>
          </p:cNvCxnSpPr>
          <p:nvPr/>
        </p:nvCxnSpPr>
        <p:spPr bwMode="auto">
          <a:xfrm flipH="1">
            <a:off x="3657600" y="4399524"/>
            <a:ext cx="1807858" cy="1671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86498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sz="2400" dirty="0"/>
              <a:t>Results Indoor Enterprise </a:t>
            </a:r>
            <a:r>
              <a:rPr lang="en-US" sz="2400" dirty="0" smtClean="0"/>
              <a:t>9CH</a:t>
            </a:r>
            <a:r>
              <a:rPr lang="en-US" sz="2400" dirty="0"/>
              <a:t>, </a:t>
            </a:r>
            <a:r>
              <a:rPr lang="en-US" sz="2400" dirty="0" smtClean="0"/>
              <a:t>18dBm</a:t>
            </a:r>
            <a:r>
              <a:rPr lang="en-US" sz="2400" dirty="0"/>
              <a:t>, </a:t>
            </a:r>
            <a:r>
              <a:rPr lang="en-US" sz="2400" dirty="0" smtClean="0"/>
              <a:t>3dB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61549"/>
              </p:ext>
            </p:extLst>
          </p:nvPr>
        </p:nvGraphicFramePr>
        <p:xfrm>
          <a:off x="676274" y="1217614"/>
          <a:ext cx="7951784" cy="2212278"/>
        </p:xfrm>
        <a:graphic>
          <a:graphicData uri="http://schemas.openxmlformats.org/drawingml/2006/table">
            <a:tbl>
              <a:tblPr/>
              <a:tblGrid>
                <a:gridCol w="1206236"/>
                <a:gridCol w="562129"/>
                <a:gridCol w="562129"/>
                <a:gridCol w="562129"/>
                <a:gridCol w="562129"/>
                <a:gridCol w="562129"/>
                <a:gridCol w="562129"/>
                <a:gridCol w="562129"/>
                <a:gridCol w="562129"/>
                <a:gridCol w="562129"/>
                <a:gridCol w="562129"/>
                <a:gridCol w="562129"/>
                <a:gridCol w="562129"/>
              </a:tblGrid>
              <a:tr h="209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9CH</a:t>
                      </a: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 18dBm, 3dB wall</a:t>
                      </a: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0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30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STAs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STAs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930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Legacy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Legacy/TPC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0.765625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0.765625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Color/TPC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DSC/TPC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DSC/TPC one 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3566612"/>
            <a:ext cx="4262663" cy="28341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62600" y="3657600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DSC and Color are best</a:t>
            </a:r>
          </a:p>
          <a:p>
            <a:r>
              <a:rPr lang="en-US" sz="1800" dirty="0" smtClean="0"/>
              <a:t>           Spatial Re-use!!!!</a:t>
            </a:r>
            <a:endParaRPr lang="en-US" sz="1800" dirty="0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 bwMode="auto">
          <a:xfrm flipH="1">
            <a:off x="3657600" y="3980766"/>
            <a:ext cx="1905000" cy="2452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2514600" y="3962401"/>
            <a:ext cx="4003834" cy="6760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427662" y="4495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TPC on STAs causes UL AP interference to block due to AP not TPC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86100" y="4724400"/>
            <a:ext cx="2476500" cy="914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120471" y="4799014"/>
            <a:ext cx="1323291" cy="8548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1852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sz="2400" dirty="0"/>
              <a:t>Results Indoor </a:t>
            </a:r>
            <a:r>
              <a:rPr lang="en-US" sz="2400" dirty="0" smtClean="0"/>
              <a:t>Cell Enterprise 3CH</a:t>
            </a:r>
            <a:r>
              <a:rPr lang="en-US" sz="2400" dirty="0"/>
              <a:t>, </a:t>
            </a:r>
            <a:r>
              <a:rPr lang="en-US" sz="2400" dirty="0" smtClean="0"/>
              <a:t>15dBm</a:t>
            </a:r>
            <a:r>
              <a:rPr lang="en-US" sz="2400" dirty="0"/>
              <a:t>, </a:t>
            </a:r>
            <a:r>
              <a:rPr lang="en-US" sz="2400" dirty="0" smtClean="0"/>
              <a:t>0dB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21254"/>
              </p:ext>
            </p:extLst>
          </p:nvPr>
        </p:nvGraphicFramePr>
        <p:xfrm>
          <a:off x="533400" y="1369912"/>
          <a:ext cx="8077200" cy="2059085"/>
        </p:xfrm>
        <a:graphic>
          <a:graphicData uri="http://schemas.openxmlformats.org/drawingml/2006/table">
            <a:tbl>
              <a:tblPr/>
              <a:tblGrid>
                <a:gridCol w="1225260"/>
                <a:gridCol w="570995"/>
                <a:gridCol w="570995"/>
                <a:gridCol w="570995"/>
                <a:gridCol w="570995"/>
                <a:gridCol w="570995"/>
                <a:gridCol w="570995"/>
                <a:gridCol w="570995"/>
                <a:gridCol w="570995"/>
                <a:gridCol w="570995"/>
                <a:gridCol w="570995"/>
                <a:gridCol w="570995"/>
                <a:gridCol w="570995"/>
              </a:tblGrid>
              <a:tr h="194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3CH</a:t>
                      </a: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 15dBm, 0dB wall</a:t>
                      </a: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5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STAs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STAs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5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Legacy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Legacy/TPC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0.489583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0.34375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Color/TPC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0.770833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0.505208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0.319444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DSC/TPC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0.78125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0.110243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DSC/TPC one 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0.317708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38" y="3505201"/>
            <a:ext cx="4652151" cy="27273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2600" y="3810000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Legacy is best</a:t>
            </a:r>
          </a:p>
          <a:p>
            <a:endParaRPr lang="en-US" sz="1800" dirty="0"/>
          </a:p>
          <a:p>
            <a:r>
              <a:rPr lang="en-US" sz="1800" dirty="0" smtClean="0"/>
              <a:t>DSC is close second</a:t>
            </a:r>
          </a:p>
          <a:p>
            <a:r>
              <a:rPr lang="en-US" sz="1600" dirty="0" smtClean="0"/>
              <a:t>(Note: DSC can be disabled by AP if it recognizes such a situation)</a:t>
            </a:r>
          </a:p>
          <a:p>
            <a:endParaRPr lang="en-US" sz="1800" dirty="0"/>
          </a:p>
          <a:p>
            <a:r>
              <a:rPr lang="en-US" sz="1800" dirty="0" smtClean="0"/>
              <a:t>Particularly strong OBSS as cells adjacent to each other.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1219200" y="4114800"/>
            <a:ext cx="4419600" cy="762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733800" y="4572000"/>
            <a:ext cx="1828800" cy="4572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81411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sz="2400" dirty="0"/>
              <a:t>Results Indoor </a:t>
            </a:r>
            <a:r>
              <a:rPr lang="en-US" sz="2400" dirty="0" smtClean="0"/>
              <a:t>Cell Enterprise 7CH</a:t>
            </a:r>
            <a:r>
              <a:rPr lang="en-US" sz="2400" dirty="0"/>
              <a:t>, </a:t>
            </a:r>
            <a:r>
              <a:rPr lang="en-US" sz="2400" dirty="0" smtClean="0"/>
              <a:t>18dBm</a:t>
            </a:r>
            <a:r>
              <a:rPr lang="en-US" sz="2400" dirty="0"/>
              <a:t>, </a:t>
            </a:r>
            <a:r>
              <a:rPr lang="en-US" sz="2400" dirty="0" smtClean="0"/>
              <a:t>0dB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599336"/>
              </p:ext>
            </p:extLst>
          </p:nvPr>
        </p:nvGraphicFramePr>
        <p:xfrm>
          <a:off x="457201" y="1324149"/>
          <a:ext cx="7772400" cy="2077606"/>
        </p:xfrm>
        <a:graphic>
          <a:graphicData uri="http://schemas.openxmlformats.org/drawingml/2006/table">
            <a:tbl>
              <a:tblPr/>
              <a:tblGrid>
                <a:gridCol w="1179024"/>
                <a:gridCol w="549448"/>
                <a:gridCol w="549448"/>
                <a:gridCol w="549448"/>
                <a:gridCol w="549448"/>
                <a:gridCol w="549448"/>
                <a:gridCol w="549448"/>
                <a:gridCol w="549448"/>
                <a:gridCol w="549448"/>
                <a:gridCol w="549448"/>
                <a:gridCol w="549448"/>
                <a:gridCol w="549448"/>
                <a:gridCol w="549448"/>
              </a:tblGrid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7CH</a:t>
                      </a: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 18dBm, 0dB wall</a:t>
                      </a: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7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STAs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STAs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70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Legacy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Legacy/TPC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0.770833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0.817708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0.975694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0.916667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Color/TPC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0.916667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0.975694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0.916667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0.987847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0.791667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DSC/TPC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0.916667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0.041667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DSC/TPC one 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0.975694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0.916667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0.720486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0.041667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353487"/>
            <a:ext cx="5105399" cy="29963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43600" y="3578374"/>
            <a:ext cx="1736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DSC is best.</a:t>
            </a:r>
          </a:p>
          <a:p>
            <a:r>
              <a:rPr lang="en-US" sz="2000" dirty="0" smtClean="0"/>
              <a:t>Spatial Reuse.</a:t>
            </a:r>
            <a:endParaRPr lang="en-US" sz="2000" dirty="0"/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 bwMode="auto">
          <a:xfrm flipH="1">
            <a:off x="3886200" y="3932317"/>
            <a:ext cx="2057400" cy="2586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019800" y="4343400"/>
            <a:ext cx="252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TPC improves DL and UL STAs</a:t>
            </a:r>
          </a:p>
          <a:p>
            <a:r>
              <a:rPr lang="en-US" sz="1800" dirty="0" smtClean="0"/>
              <a:t>But blocks UL AP</a:t>
            </a:r>
            <a:endParaRPr lang="en-US" sz="18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4495800" y="4267200"/>
            <a:ext cx="15240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4648200" y="5105400"/>
            <a:ext cx="14478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3276600" y="5105400"/>
            <a:ext cx="27432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4369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6868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DSC, Color and TPC have all been proposed for spatial reuse.</a:t>
            </a:r>
          </a:p>
          <a:p>
            <a:pPr eaLnBrk="1" hangingPunct="1">
              <a:defRPr/>
            </a:pPr>
            <a:r>
              <a:rPr lang="en-US" sz="1800" dirty="0" smtClean="0"/>
              <a:t>The OBSS situation is fully examined based upon the two indoor enterprise scenarios</a:t>
            </a:r>
          </a:p>
          <a:p>
            <a:pPr eaLnBrk="1" hangingPunct="1">
              <a:defRPr/>
            </a:pPr>
            <a:r>
              <a:rPr lang="en-US" sz="1800" dirty="0" smtClean="0"/>
              <a:t>The Indoor Enterprise scenario is examined for two rooms with the 4CH case and the 9 channel case</a:t>
            </a:r>
          </a:p>
          <a:p>
            <a:pPr eaLnBrk="1" hangingPunct="1">
              <a:defRPr/>
            </a:pPr>
            <a:r>
              <a:rPr lang="en-US" sz="1800" dirty="0" smtClean="0"/>
              <a:t>The Indoor cell enterprise scenario is examined for two cells with the 3CH and 7 channel cases.</a:t>
            </a:r>
          </a:p>
          <a:p>
            <a:pPr eaLnBrk="1" hangingPunct="1">
              <a:defRPr/>
            </a:pPr>
            <a:r>
              <a:rPr lang="en-US" sz="1800" dirty="0" smtClean="0"/>
              <a:t>Legacy, Legacy/TPC, Color, Color/TPC, DSC, DSC/TPC and DSC/ “TPC one” are all examined. </a:t>
            </a:r>
          </a:p>
          <a:p>
            <a:pPr eaLnBrk="1" hangingPunct="1">
              <a:defRPr/>
            </a:pPr>
            <a:r>
              <a:rPr lang="en-US" sz="1800" dirty="0" smtClean="0"/>
              <a:t>Results show blocking and sharing and a ‘figure of merit’ is used for comparison</a:t>
            </a:r>
            <a:endParaRPr lang="en-US" sz="1800" dirty="0" smtClean="0"/>
          </a:p>
          <a:p>
            <a:pPr lvl="1" eaLnBrk="1" hangingPunct="1">
              <a:defRPr/>
            </a:pPr>
            <a:endParaRPr lang="en-US" sz="1600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sz="2400" dirty="0"/>
              <a:t>Results Indoor </a:t>
            </a:r>
            <a:r>
              <a:rPr lang="en-US" sz="2400" dirty="0" smtClean="0"/>
              <a:t>Cell Enterprise 7CH</a:t>
            </a:r>
            <a:r>
              <a:rPr lang="en-US" sz="2400" dirty="0"/>
              <a:t>, </a:t>
            </a:r>
            <a:r>
              <a:rPr lang="en-US" sz="2400" dirty="0" smtClean="0"/>
              <a:t>18dBm</a:t>
            </a:r>
            <a:r>
              <a:rPr lang="en-US" sz="2400" dirty="0"/>
              <a:t>, </a:t>
            </a:r>
            <a:r>
              <a:rPr lang="en-US" sz="2400" dirty="0" smtClean="0"/>
              <a:t>2dB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01894"/>
              </p:ext>
            </p:extLst>
          </p:nvPr>
        </p:nvGraphicFramePr>
        <p:xfrm>
          <a:off x="609600" y="1264244"/>
          <a:ext cx="7772400" cy="1905894"/>
        </p:xfrm>
        <a:graphic>
          <a:graphicData uri="http://schemas.openxmlformats.org/drawingml/2006/table">
            <a:tbl>
              <a:tblPr/>
              <a:tblGrid>
                <a:gridCol w="1179024"/>
                <a:gridCol w="549448"/>
                <a:gridCol w="549448"/>
                <a:gridCol w="549448"/>
                <a:gridCol w="549448"/>
                <a:gridCol w="549448"/>
                <a:gridCol w="549448"/>
                <a:gridCol w="549448"/>
                <a:gridCol w="549448"/>
                <a:gridCol w="549448"/>
                <a:gridCol w="549448"/>
                <a:gridCol w="549448"/>
                <a:gridCol w="549448"/>
              </a:tblGrid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7CH</a:t>
                      </a: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 18dBm, 2dB wall</a:t>
                      </a: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2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702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STAs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STAs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702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Legacy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0.770833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0.635417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Legacy/TPC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0.980903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Color/TPC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DSC/TPC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DSC/TPC one 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0.958333</a:t>
                      </a:r>
                    </a:p>
                  </a:txBody>
                  <a:tcPr marL="8585" marR="8585" marT="85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85" marR="8585" marT="8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1" y="3429000"/>
            <a:ext cx="4933568" cy="28922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9801" y="39624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Assume a little obstruction loss and perfect Spatial Reuse with Color and DSC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2932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8787"/>
          </a:xfrm>
        </p:spPr>
        <p:txBody>
          <a:bodyPr/>
          <a:lstStyle/>
          <a:p>
            <a:r>
              <a:rPr lang="en-US" dirty="0" smtClean="0"/>
              <a:t>Discussion of results – Enterprise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39837"/>
            <a:ext cx="2913891" cy="1956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39836"/>
            <a:ext cx="2931378" cy="1956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220787"/>
            <a:ext cx="2971800" cy="19759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492" y="3733800"/>
            <a:ext cx="65287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DSC performs the best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Color performs close to DSC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TPC improves DL and UL STAs interference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TPC blocks UL AP interference (AP not TPC)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Device a TPC method for the AP?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7978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8787"/>
          </a:xfrm>
        </p:spPr>
        <p:txBody>
          <a:bodyPr/>
          <a:lstStyle/>
          <a:p>
            <a:r>
              <a:rPr lang="en-US" dirty="0" smtClean="0"/>
              <a:t>Discussion of results – Cell Enterprise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492" y="3733800"/>
            <a:ext cx="66291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DSC performs well in 3CH, but legacy is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Color performs bad in 3CH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TPC improves DL STAs interference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DSC and color provide great spatial reuse for 7CH case </a:t>
            </a:r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49361"/>
            <a:ext cx="2971800" cy="2179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249361"/>
            <a:ext cx="2926497" cy="21796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422" y="1230096"/>
            <a:ext cx="2922982" cy="21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16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sz="2000" dirty="0" smtClean="0"/>
              <a:t>Color </a:t>
            </a:r>
          </a:p>
          <a:p>
            <a:pPr lvl="1"/>
            <a:r>
              <a:rPr lang="en-US" sz="1800" dirty="0" smtClean="0"/>
              <a:t>Provides improved OBSS performance UL and DL</a:t>
            </a:r>
          </a:p>
          <a:p>
            <a:pPr lvl="1"/>
            <a:r>
              <a:rPr lang="en-US" sz="1800" dirty="0" smtClean="0"/>
              <a:t>Will </a:t>
            </a:r>
            <a:r>
              <a:rPr lang="en-US" sz="1800" b="1" dirty="0" smtClean="0"/>
              <a:t>block</a:t>
            </a:r>
            <a:r>
              <a:rPr lang="en-US" sz="1800" dirty="0" smtClean="0"/>
              <a:t> UL and DL ‘overlapping’ packets rather than share.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Only works if ALL STAs and APs in OBSSs have the feature</a:t>
            </a:r>
          </a:p>
          <a:p>
            <a:pPr lvl="2"/>
            <a:r>
              <a:rPr lang="en-US" sz="1600" dirty="0"/>
              <a:t>Relies on the OTHER DEVICES having the feature as </a:t>
            </a:r>
            <a:r>
              <a:rPr lang="en-US" sz="1600" dirty="0" smtClean="0"/>
              <a:t>well</a:t>
            </a:r>
            <a:endParaRPr lang="en-US" sz="1600" b="1" dirty="0" smtClean="0"/>
          </a:p>
          <a:p>
            <a:pPr lvl="2"/>
            <a:r>
              <a:rPr lang="en-US" sz="1600" b="1" dirty="0" smtClean="0"/>
              <a:t>Will </a:t>
            </a:r>
            <a:r>
              <a:rPr lang="en-US" sz="1600" b="1" dirty="0" smtClean="0"/>
              <a:t>NOT work with legacy OBSS STAs and/or AP</a:t>
            </a:r>
            <a:r>
              <a:rPr lang="en-US" sz="1600" dirty="0" smtClean="0"/>
              <a:t>.</a:t>
            </a:r>
          </a:p>
          <a:p>
            <a:pPr lvl="2"/>
            <a:r>
              <a:rPr lang="en-US" sz="1600" dirty="0"/>
              <a:t>Note:  Color was originally proposed for a particular PHY, so met the above </a:t>
            </a:r>
            <a:r>
              <a:rPr lang="en-US" sz="1600" dirty="0" smtClean="0"/>
              <a:t>requirements</a:t>
            </a:r>
            <a:endParaRPr lang="en-US" sz="1600" dirty="0" smtClean="0"/>
          </a:p>
          <a:p>
            <a:r>
              <a:rPr lang="en-US" sz="2000" dirty="0" smtClean="0"/>
              <a:t>DSC</a:t>
            </a:r>
            <a:endParaRPr lang="en-US" sz="2000" dirty="0" smtClean="0"/>
          </a:p>
          <a:p>
            <a:pPr lvl="1"/>
            <a:r>
              <a:rPr lang="en-US" sz="1800" dirty="0" smtClean="0"/>
              <a:t>Provides improved </a:t>
            </a:r>
            <a:r>
              <a:rPr lang="en-US" sz="1800" dirty="0"/>
              <a:t>OBSS performance </a:t>
            </a:r>
            <a:r>
              <a:rPr lang="en-US" sz="1800" dirty="0" smtClean="0"/>
              <a:t>UL and DL</a:t>
            </a:r>
          </a:p>
          <a:p>
            <a:pPr lvl="1"/>
            <a:r>
              <a:rPr lang="en-US" sz="1800" dirty="0" smtClean="0"/>
              <a:t>Tends to share </a:t>
            </a:r>
            <a:r>
              <a:rPr lang="en-US" sz="1800" dirty="0" smtClean="0"/>
              <a:t>‘overlapping’ packets UL, blocks DL</a:t>
            </a:r>
          </a:p>
          <a:p>
            <a:pPr lvl="1"/>
            <a:r>
              <a:rPr lang="en-US" sz="1800" dirty="0" smtClean="0"/>
              <a:t>Works with OBSS legacy  STAs and/or legacy AP</a:t>
            </a:r>
          </a:p>
          <a:p>
            <a:pPr lvl="2"/>
            <a:r>
              <a:rPr lang="en-US" sz="1600" dirty="0" smtClean="0"/>
              <a:t>Results presented are for the ‘wanted’ BSS, other BSS can be legacy. </a:t>
            </a:r>
          </a:p>
          <a:p>
            <a:pPr lvl="1"/>
            <a:r>
              <a:rPr lang="en-US" sz="1800" dirty="0" smtClean="0"/>
              <a:t>DSC is implemented by the STA, can be independent </a:t>
            </a:r>
            <a:endParaRPr lang="en-US" sz="1800" dirty="0" smtClean="0"/>
          </a:p>
          <a:p>
            <a:pPr lvl="1"/>
            <a:r>
              <a:rPr lang="en-US" sz="1800" dirty="0" smtClean="0"/>
              <a:t>There is an incentive for a STA to use DSC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DSC or Color?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43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TPC can improve STAs interference but unless APs also use TPC it results in blocking of the AP interference</a:t>
            </a:r>
          </a:p>
          <a:p>
            <a:r>
              <a:rPr lang="en-US" sz="2000" dirty="0" smtClean="0"/>
              <a:t>If overlapping network is not using TPC, then do not use TPC in the wanted network.</a:t>
            </a:r>
          </a:p>
          <a:p>
            <a:pPr lvl="1"/>
            <a:r>
              <a:rPr lang="en-US" sz="1800" dirty="0" smtClean="0"/>
              <a:t>All STAs and APs must use TPC for it to be effective</a:t>
            </a:r>
          </a:p>
          <a:p>
            <a:r>
              <a:rPr lang="en-US" sz="2000" dirty="0" smtClean="0"/>
              <a:t>No real incentive for a STA to use TPC as it as it makes the STA vulnerable.</a:t>
            </a:r>
          </a:p>
          <a:p>
            <a:r>
              <a:rPr lang="en-US" sz="2000" dirty="0" smtClean="0"/>
              <a:t>NOTE: A TPC scheme for APs may be possible, but still problem with legacy.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05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3900" y="1323975"/>
            <a:ext cx="7772400" cy="5076825"/>
          </a:xfrm>
        </p:spPr>
        <p:txBody>
          <a:bodyPr/>
          <a:lstStyle/>
          <a:p>
            <a:r>
              <a:rPr lang="en-US" sz="2000" dirty="0" smtClean="0"/>
              <a:t>Both Color and DSC provide improvements in </a:t>
            </a:r>
            <a:r>
              <a:rPr lang="en-US" sz="2000" dirty="0" smtClean="0"/>
              <a:t>Spatial Re-Use</a:t>
            </a:r>
            <a:endParaRPr lang="en-US" sz="2000" dirty="0" smtClean="0"/>
          </a:p>
          <a:p>
            <a:r>
              <a:rPr lang="en-US" sz="2000" dirty="0" smtClean="0"/>
              <a:t>Color will not work until ALL STA/APs have the </a:t>
            </a:r>
            <a:r>
              <a:rPr lang="en-US" sz="2000" dirty="0" smtClean="0"/>
              <a:t>feature </a:t>
            </a:r>
            <a:r>
              <a:rPr lang="en-US" sz="2000" b="0" dirty="0" smtClean="0"/>
              <a:t>(designed for an independent PHY)</a:t>
            </a:r>
            <a:endParaRPr lang="en-US" sz="2000" b="0" dirty="0" smtClean="0"/>
          </a:p>
          <a:p>
            <a:pPr lvl="1"/>
            <a:r>
              <a:rPr lang="en-US" sz="1800" dirty="0" smtClean="0"/>
              <a:t>Color </a:t>
            </a:r>
            <a:r>
              <a:rPr lang="en-US" sz="1800" dirty="0"/>
              <a:t>is </a:t>
            </a:r>
            <a:r>
              <a:rPr lang="en-US" sz="1800" dirty="0" smtClean="0"/>
              <a:t>in </a:t>
            </a:r>
            <a:r>
              <a:rPr lang="en-US" sz="1800" dirty="0"/>
              <a:t>the 11ax SFD </a:t>
            </a:r>
          </a:p>
          <a:p>
            <a:r>
              <a:rPr lang="en-US" sz="2000" dirty="0" smtClean="0"/>
              <a:t>TPC only works if ALL STA </a:t>
            </a:r>
            <a:r>
              <a:rPr lang="en-US" sz="2000" u="sng" dirty="0" smtClean="0"/>
              <a:t>AND</a:t>
            </a:r>
            <a:r>
              <a:rPr lang="en-US" sz="2000" dirty="0" smtClean="0"/>
              <a:t> APs use the feature.  If just STAs use TPC then results are worse.</a:t>
            </a:r>
          </a:p>
          <a:p>
            <a:pPr lvl="1"/>
            <a:r>
              <a:rPr lang="en-US" sz="1800" dirty="0" smtClean="0"/>
              <a:t>DSC with TPC is in the 11ax SFD</a:t>
            </a:r>
          </a:p>
          <a:p>
            <a:r>
              <a:rPr lang="en-US" sz="2000" dirty="0" smtClean="0"/>
              <a:t>DSC works, is completely defined, easy to implement and has more analysis than any other Spatial Reuse scheme. DSC </a:t>
            </a:r>
            <a:r>
              <a:rPr lang="en-US" sz="2000" dirty="0" smtClean="0"/>
              <a:t>presents a good incentive for a vendor to adopt.  Does not rely on other STAs having it.  </a:t>
            </a:r>
            <a:endParaRPr lang="en-US" sz="2000" dirty="0" smtClean="0"/>
          </a:p>
          <a:p>
            <a:pPr lvl="1"/>
            <a:r>
              <a:rPr lang="en-US" sz="1800" dirty="0" smtClean="0"/>
              <a:t>Text for DSC has been proposed 16/0310r1.  </a:t>
            </a:r>
          </a:p>
          <a:p>
            <a:r>
              <a:rPr lang="en-US" sz="2200" dirty="0" smtClean="0"/>
              <a:t>This presentation shows that overall DSC performs better than Color or DSC/TPC in the evaluated scenarios.  </a:t>
            </a:r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Discussion and </a:t>
            </a: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42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dirty="0" smtClean="0"/>
              <a:t>DSC should be incorporated into the Draft 11ax Amendment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0" dirty="0" smtClean="0"/>
              <a:t>Note: 16/0310 may be used as a basis.</a:t>
            </a:r>
          </a:p>
          <a:p>
            <a:endParaRPr lang="en-US" dirty="0"/>
          </a:p>
          <a:p>
            <a:r>
              <a:rPr lang="en-US" dirty="0" smtClean="0"/>
              <a:t>Y</a:t>
            </a:r>
          </a:p>
          <a:p>
            <a:r>
              <a:rPr lang="en-US" dirty="0" smtClean="0"/>
              <a:t>N</a:t>
            </a:r>
          </a:p>
          <a:p>
            <a:r>
              <a:rPr lang="en-US" dirty="0"/>
              <a:t>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3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Topography of Indoor Enterprise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6" y="1295401"/>
            <a:ext cx="5865604" cy="47894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1800" y="4114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examine just this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5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Channel re-use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1600200"/>
            <a:ext cx="8055306" cy="31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791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73045"/>
            <a:ext cx="7010400" cy="58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7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CH Scenario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2888"/>
            <a:ext cx="7166485" cy="452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Cell enterprise scenario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28800"/>
            <a:ext cx="3803048" cy="426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0" y="2667000"/>
            <a:ext cx="177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24 STAs per cell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2964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15" y="914400"/>
            <a:ext cx="6793745" cy="529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7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n-US" sz="1800" dirty="0" smtClean="0"/>
              <a:t>UL case example</a:t>
            </a:r>
          </a:p>
          <a:p>
            <a:pPr lvl="1"/>
            <a:r>
              <a:rPr lang="en-US" sz="1400" dirty="0" smtClean="0"/>
              <a:t>For each STA, the wanted UL RSSI at the AP is calculated, </a:t>
            </a:r>
            <a:br>
              <a:rPr lang="en-US" sz="1400" dirty="0" smtClean="0"/>
            </a:br>
            <a:r>
              <a:rPr lang="en-US" sz="1400" dirty="0" smtClean="0"/>
              <a:t>“</a:t>
            </a:r>
            <a:r>
              <a:rPr lang="en-US" sz="1400" dirty="0" err="1" smtClean="0"/>
              <a:t>Pr</a:t>
            </a:r>
            <a:r>
              <a:rPr lang="en-US" sz="1400" dirty="0" smtClean="0"/>
              <a:t> wanted”</a:t>
            </a:r>
          </a:p>
          <a:p>
            <a:pPr lvl="1"/>
            <a:r>
              <a:rPr lang="en-US" sz="1400" dirty="0" smtClean="0"/>
              <a:t>The RSSIs at the AP from all the other STAs and the AP in the other network are calculated, “</a:t>
            </a:r>
            <a:r>
              <a:rPr lang="en-US" sz="1400" dirty="0" err="1" smtClean="0"/>
              <a:t>Pr</a:t>
            </a:r>
            <a:r>
              <a:rPr lang="en-US" sz="1400" dirty="0" smtClean="0"/>
              <a:t> unwanted”</a:t>
            </a:r>
          </a:p>
          <a:p>
            <a:pPr lvl="1"/>
            <a:r>
              <a:rPr lang="en-US" sz="1400" dirty="0"/>
              <a:t>The RSSIs at the </a:t>
            </a:r>
            <a:r>
              <a:rPr lang="en-US" sz="1400" dirty="0" smtClean="0"/>
              <a:t>transmitting STA, </a:t>
            </a:r>
            <a:r>
              <a:rPr lang="en-US" sz="1400" dirty="0"/>
              <a:t>from all the other STAs </a:t>
            </a:r>
            <a:r>
              <a:rPr lang="en-US" sz="1400" dirty="0" smtClean="0"/>
              <a:t>and the AP in </a:t>
            </a:r>
            <a:r>
              <a:rPr lang="en-US" sz="1400" dirty="0"/>
              <a:t>the other network are </a:t>
            </a:r>
            <a:r>
              <a:rPr lang="en-US" sz="1400" dirty="0" smtClean="0"/>
              <a:t>calculated, “</a:t>
            </a:r>
            <a:r>
              <a:rPr lang="en-US" sz="1400" dirty="0" err="1" smtClean="0"/>
              <a:t>Pr</a:t>
            </a:r>
            <a:r>
              <a:rPr lang="en-US" sz="1400" dirty="0" smtClean="0"/>
              <a:t> interference”</a:t>
            </a:r>
          </a:p>
          <a:p>
            <a:pPr lvl="1"/>
            <a:r>
              <a:rPr lang="en-US" sz="1400" dirty="0" smtClean="0"/>
              <a:t>If “</a:t>
            </a:r>
            <a:r>
              <a:rPr lang="en-US" sz="1400" b="1" dirty="0" err="1" smtClean="0"/>
              <a:t>Pr</a:t>
            </a:r>
            <a:r>
              <a:rPr lang="en-US" sz="1400" b="1" dirty="0" smtClean="0"/>
              <a:t> interference” &lt; CCA Threshold</a:t>
            </a:r>
            <a:r>
              <a:rPr lang="en-US" sz="1400" dirty="0" smtClean="0"/>
              <a:t>, the STA will transmit</a:t>
            </a:r>
          </a:p>
          <a:p>
            <a:pPr lvl="2"/>
            <a:r>
              <a:rPr lang="en-US" sz="1200" b="1" dirty="0" smtClean="0"/>
              <a:t>If “</a:t>
            </a:r>
            <a:r>
              <a:rPr lang="en-US" sz="1200" b="1" dirty="0" err="1" smtClean="0"/>
              <a:t>Pr</a:t>
            </a:r>
            <a:r>
              <a:rPr lang="en-US" sz="1200" b="1" dirty="0" smtClean="0"/>
              <a:t> wanted – </a:t>
            </a:r>
            <a:r>
              <a:rPr lang="en-US" sz="1200" b="1" dirty="0" err="1" smtClean="0"/>
              <a:t>Pr</a:t>
            </a:r>
            <a:r>
              <a:rPr lang="en-US" sz="1200" b="1" dirty="0" smtClean="0"/>
              <a:t> unwanted” &gt; 20dB, SUCCESS</a:t>
            </a:r>
          </a:p>
          <a:p>
            <a:pPr lvl="2"/>
            <a:r>
              <a:rPr lang="en-US" sz="1200" b="1" dirty="0"/>
              <a:t>If “</a:t>
            </a:r>
            <a:r>
              <a:rPr lang="en-US" sz="1200" b="1" dirty="0" err="1"/>
              <a:t>Pr</a:t>
            </a:r>
            <a:r>
              <a:rPr lang="en-US" sz="1200" b="1" dirty="0"/>
              <a:t> wanted – </a:t>
            </a:r>
            <a:r>
              <a:rPr lang="en-US" sz="1200" b="1" dirty="0" err="1"/>
              <a:t>Pr</a:t>
            </a:r>
            <a:r>
              <a:rPr lang="en-US" sz="1200" b="1" dirty="0"/>
              <a:t> unwanted” </a:t>
            </a:r>
            <a:r>
              <a:rPr lang="en-US" sz="1200" b="1" dirty="0" smtClean="0"/>
              <a:t>&lt; </a:t>
            </a:r>
            <a:r>
              <a:rPr lang="en-US" sz="1200" b="1" dirty="0"/>
              <a:t>20dB, </a:t>
            </a:r>
            <a:r>
              <a:rPr lang="en-US" sz="1200" b="1" dirty="0" smtClean="0"/>
              <a:t>BLOCKED</a:t>
            </a:r>
          </a:p>
          <a:p>
            <a:pPr lvl="1"/>
            <a:r>
              <a:rPr lang="en-US" sz="1400" dirty="0"/>
              <a:t>If “</a:t>
            </a:r>
            <a:r>
              <a:rPr lang="en-US" sz="1400" dirty="0" err="1"/>
              <a:t>Pr</a:t>
            </a:r>
            <a:r>
              <a:rPr lang="en-US" sz="1400" dirty="0"/>
              <a:t> interference” </a:t>
            </a:r>
            <a:r>
              <a:rPr lang="en-US" sz="1400" dirty="0" smtClean="0"/>
              <a:t>&gt; </a:t>
            </a:r>
            <a:r>
              <a:rPr lang="en-US" sz="1400" dirty="0"/>
              <a:t>CCA Threshold, the STA will </a:t>
            </a:r>
            <a:r>
              <a:rPr lang="en-US" sz="1400" dirty="0" smtClean="0"/>
              <a:t>not transmit</a:t>
            </a:r>
            <a:br>
              <a:rPr lang="en-US" sz="1400" dirty="0" smtClean="0"/>
            </a:br>
            <a:r>
              <a:rPr lang="en-US" sz="1400" b="1" dirty="0" smtClean="0"/>
              <a:t>SHARE</a:t>
            </a:r>
            <a:endParaRPr lang="en-US" sz="1400" b="1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“</a:t>
            </a:r>
            <a:r>
              <a:rPr lang="en-US" sz="1800" dirty="0"/>
              <a:t>Blocked” and “Share” terminology </a:t>
            </a:r>
          </a:p>
          <a:p>
            <a:r>
              <a:rPr lang="en-US" sz="1600" b="0" dirty="0"/>
              <a:t>“Blocked” – Transmission allowed when SNIR &lt; 20dB, then both signals fail.</a:t>
            </a:r>
          </a:p>
          <a:p>
            <a:r>
              <a:rPr lang="en-US" sz="1600" b="0" dirty="0"/>
              <a:t>“Share” – Transmission prevented when SNIR &lt; 20dB, standard contention.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171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91826</TotalTime>
  <Words>2077</Words>
  <Application>Microsoft Office PowerPoint</Application>
  <PresentationFormat>On-screen Show (4:3)</PresentationFormat>
  <Paragraphs>912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Default Design</vt:lpstr>
      <vt:lpstr>Document</vt:lpstr>
      <vt:lpstr>TG ax Indoor Enterprise Scenarios,  Color, DSC and TPC</vt:lpstr>
      <vt:lpstr>Background</vt:lpstr>
      <vt:lpstr>Topography of Indoor Enterprise</vt:lpstr>
      <vt:lpstr>4 Channel re-use</vt:lpstr>
      <vt:lpstr>PowerPoint Presentation</vt:lpstr>
      <vt:lpstr>9 CH Scenario</vt:lpstr>
      <vt:lpstr>Indoor Cell enterprise scenario</vt:lpstr>
      <vt:lpstr>PowerPoint Presentation</vt:lpstr>
      <vt:lpstr>Methodology</vt:lpstr>
      <vt:lpstr>Methodology</vt:lpstr>
      <vt:lpstr>DSC and Color</vt:lpstr>
      <vt:lpstr>TPC from 15/1609</vt:lpstr>
      <vt:lpstr>Display of results – Shared and Blocked</vt:lpstr>
      <vt:lpstr>Display of results – Figure of Merit</vt:lpstr>
      <vt:lpstr>Results Indoor Enterprise 4CH, 15dBm, 7dB</vt:lpstr>
      <vt:lpstr>Results Indoor Enterprise 4CH, 18dBm, 3dB</vt:lpstr>
      <vt:lpstr>Results Indoor Enterprise 9CH, 18dBm, 3dB</vt:lpstr>
      <vt:lpstr>Results Indoor Cell Enterprise 3CH, 15dBm, 0dB</vt:lpstr>
      <vt:lpstr>Results Indoor Cell Enterprise 7CH, 18dBm, 0dB</vt:lpstr>
      <vt:lpstr>Results Indoor Cell Enterprise 7CH, 18dBm, 2dB</vt:lpstr>
      <vt:lpstr>Discussion of results – Enterprise </vt:lpstr>
      <vt:lpstr>Discussion of results – Cell Enterprise </vt:lpstr>
      <vt:lpstr>DSC or Color?</vt:lpstr>
      <vt:lpstr>TPC?</vt:lpstr>
      <vt:lpstr>Discussion and Conclusion</vt:lpstr>
      <vt:lpstr>Straw Poll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Motions</dc:title>
  <dc:creator>Adrian Stephens</dc:creator>
  <cp:lastModifiedBy>Graham Smith</cp:lastModifiedBy>
  <cp:revision>1572</cp:revision>
  <cp:lastPrinted>1998-02-10T13:28:06Z</cp:lastPrinted>
  <dcterms:created xsi:type="dcterms:W3CDTF">1998-02-10T13:07:52Z</dcterms:created>
  <dcterms:modified xsi:type="dcterms:W3CDTF">2016-05-12T19:47:45Z</dcterms:modified>
</cp:coreProperties>
</file>