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529" r:id="rId2"/>
    <p:sldId id="514" r:id="rId3"/>
    <p:sldId id="540" r:id="rId4"/>
    <p:sldId id="543" r:id="rId5"/>
    <p:sldId id="545" r:id="rId6"/>
    <p:sldId id="536" r:id="rId7"/>
    <p:sldId id="538" r:id="rId8"/>
    <p:sldId id="53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7" autoAdjust="0"/>
    <p:restoredTop sz="97994" autoAdjust="0"/>
  </p:normalViewPr>
  <p:slideViewPr>
    <p:cSldViewPr>
      <p:cViewPr varScale="1">
        <p:scale>
          <a:sx n="117" d="100"/>
          <a:sy n="117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11-16/0592r0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454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May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Stéphane Baron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Follow up on Issue </a:t>
            </a:r>
            <a:r>
              <a:rPr lang="en-US" sz="2800" dirty="0">
                <a:latin typeface="+mj-lt"/>
                <a:cs typeface="+mj-cs"/>
              </a:rPr>
              <a:t>related to unused </a:t>
            </a:r>
            <a:r>
              <a:rPr lang="en-US" sz="2800" dirty="0" smtClean="0">
                <a:latin typeface="+mj-lt"/>
                <a:cs typeface="+mj-cs"/>
              </a:rPr>
              <a:t>UL OFDMA </a:t>
            </a:r>
            <a:r>
              <a:rPr lang="en-US" sz="2800" dirty="0">
                <a:latin typeface="+mj-lt"/>
                <a:cs typeface="+mj-cs"/>
              </a:rPr>
              <a:t>RUs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2016-05-16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sz="2000" kern="0" dirty="0" smtClean="0"/>
              <a:t>In March 2016, we raised the issue of the consequences of having unused </a:t>
            </a:r>
            <a:r>
              <a:rPr lang="en-GB" sz="2000" kern="0" dirty="0" err="1" smtClean="0"/>
              <a:t>Rus</a:t>
            </a:r>
            <a:r>
              <a:rPr lang="en-GB" sz="2000" kern="0" dirty="0" smtClean="0"/>
              <a:t> in a UL </a:t>
            </a:r>
            <a:r>
              <a:rPr lang="en-GB" sz="2000" kern="0" dirty="0"/>
              <a:t>MU OFDMA </a:t>
            </a:r>
            <a:r>
              <a:rPr lang="en-US" sz="2000" dirty="0" smtClean="0"/>
              <a:t>transmission [2].</a:t>
            </a:r>
            <a:endParaRPr lang="en-US" sz="3200" b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kern="0" dirty="0"/>
              <a:t>The </a:t>
            </a:r>
            <a:r>
              <a:rPr lang="en-GB" sz="1800" kern="0" dirty="0" err="1"/>
              <a:t>TGax</a:t>
            </a:r>
            <a:r>
              <a:rPr lang="en-GB" sz="1800" kern="0" dirty="0"/>
              <a:t> SFD [1] includes </a:t>
            </a:r>
            <a:r>
              <a:rPr lang="en-GB" sz="1800" kern="0" dirty="0" smtClean="0"/>
              <a:t>specifications for the </a:t>
            </a:r>
            <a:r>
              <a:rPr lang="en-GB" sz="1800" u="sng" kern="0" dirty="0" smtClean="0"/>
              <a:t>random access </a:t>
            </a:r>
            <a:r>
              <a:rPr lang="en-GB" sz="1800" kern="0" dirty="0" smtClean="0"/>
              <a:t>Trigger Frame (TF-R)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smtClean="0"/>
              <a:t>A STA randomly </a:t>
            </a:r>
            <a:r>
              <a:rPr lang="en-GB" sz="1400" dirty="0"/>
              <a:t>selects any one of the assigned RUs for random access and transmits its UL PPDU in the selected </a:t>
            </a:r>
            <a:r>
              <a:rPr lang="en-GB" sz="1400" dirty="0" smtClean="0"/>
              <a:t>RU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smtClean="0">
                <a:solidFill>
                  <a:schemeClr val="tx1"/>
                </a:solidFill>
              </a:rPr>
              <a:t>Through simulation, </a:t>
            </a:r>
            <a:r>
              <a:rPr lang="en-GB" sz="1400" b="1" dirty="0" smtClean="0">
                <a:solidFill>
                  <a:schemeClr val="tx1"/>
                </a:solidFill>
              </a:rPr>
              <a:t>ratio of unused RUs can be high </a:t>
            </a:r>
            <a:r>
              <a:rPr lang="en-GB" sz="1400" dirty="0" smtClean="0">
                <a:solidFill>
                  <a:schemeClr val="tx1"/>
                </a:solidFill>
              </a:rPr>
              <a:t>(slide 3)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/>
              <a:t>This </a:t>
            </a:r>
            <a:r>
              <a:rPr lang="en-US" sz="2000" kern="0" dirty="0"/>
              <a:t>presentation </a:t>
            </a:r>
            <a:r>
              <a:rPr lang="en-US" sz="2000" kern="0" dirty="0" smtClean="0"/>
              <a:t>proposes a solution to limit the impact of the unused random </a:t>
            </a:r>
            <a:r>
              <a:rPr lang="en-US" sz="2000" kern="0" dirty="0" err="1" smtClean="0"/>
              <a:t>RUs.</a:t>
            </a:r>
            <a:r>
              <a:rPr lang="en-US" sz="2000" kern="0" dirty="0" smtClean="0"/>
              <a:t>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237" y="2039312"/>
            <a:ext cx="3760563" cy="3423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Number of unused RUs in MU_UL OFDMA</a:t>
            </a:r>
            <a:r>
              <a:rPr lang="en-US" dirty="0">
                <a:latin typeface="+mj-lt"/>
                <a:cs typeface="+mj-cs"/>
              </a:rPr>
              <a:t> is also significant</a:t>
            </a:r>
            <a:r>
              <a:rPr lang="en-US" dirty="0" smtClean="0">
                <a:latin typeface="+mj-lt"/>
                <a:cs typeface="+mj-cs"/>
              </a:rPr>
              <a:t>… </a:t>
            </a:r>
            <a:r>
              <a:rPr lang="en-US" sz="2400" dirty="0" smtClean="0">
                <a:latin typeface="+mj-lt"/>
                <a:cs typeface="+mj-cs"/>
              </a:rPr>
              <a:t>(especially in random access)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041189"/>
          </a:xfrm>
        </p:spPr>
        <p:txBody>
          <a:bodyPr/>
          <a:lstStyle/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simulation results for random RU allocation (TF-R):</a:t>
            </a: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some scheduled RUs may also be empty (because scheduled station still in doze state, or no data ready for </a:t>
            </a:r>
            <a:r>
              <a:rPr lang="en-GB" sz="1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32168"/>
            <a:ext cx="3546022" cy="342374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1600200" y="3343345"/>
            <a:ext cx="1219200" cy="1838255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1741712" y="2632061"/>
            <a:ext cx="2296888" cy="711284"/>
          </a:xfrm>
          <a:prstGeom prst="wedgeEllipseCallout">
            <a:avLst>
              <a:gd name="adj1" fmla="val -28769"/>
              <a:gd name="adj2" fmla="val 77422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Efficiency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fr-FR" dirty="0" smtClean="0"/>
              <a:t>&gt; 33%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20% &lt; </a:t>
            </a:r>
            <a:r>
              <a:rPr lang="fr-FR" dirty="0" err="1"/>
              <a:t>U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nused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&lt; 57%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Callout 12"/>
          <p:cNvSpPr/>
          <p:nvPr/>
        </p:nvSpPr>
        <p:spPr bwMode="auto">
          <a:xfrm>
            <a:off x="6095999" y="2672542"/>
            <a:ext cx="2057400" cy="533274"/>
          </a:xfrm>
          <a:prstGeom prst="wedgeEllipseCallout">
            <a:avLst>
              <a:gd name="adj1" fmla="val -28769"/>
              <a:gd name="adj2" fmla="val 77422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Efficiency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&gt; 33%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35%&lt;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Unused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RU&lt;57%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791200" y="3377336"/>
            <a:ext cx="2362199" cy="1804264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4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623384"/>
          </a:xfrm>
        </p:spPr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Issue : unused RUs modify busy detection ?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223364"/>
            <a:ext cx="8305800" cy="1180025"/>
          </a:xfrm>
        </p:spPr>
        <p:txBody>
          <a:bodyPr/>
          <a:lstStyle/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 performs 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energy-detect (ED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single 20 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MHz 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channel.</a:t>
            </a:r>
          </a:p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Unused RUs can mislead (legacy or foreign OBSS) STAs, so they start transmitting.</a:t>
            </a:r>
          </a:p>
          <a:p>
            <a:pPr lvl="1"/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 thinks the 20MHz sub-channel is free (false ED)</a:t>
            </a:r>
          </a:p>
          <a:p>
            <a:pPr lvl="0"/>
            <a:endParaRPr lang="en-GB" sz="16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43000" y="1295400"/>
            <a:ext cx="6766532" cy="3855940"/>
            <a:chOff x="1676400" y="1248932"/>
            <a:chExt cx="6610122" cy="3743205"/>
          </a:xfrm>
        </p:grpSpPr>
        <p:sp>
          <p:nvSpPr>
            <p:cNvPr id="50" name="TextBox 49"/>
            <p:cNvSpPr txBox="1">
              <a:spLocks/>
            </p:cNvSpPr>
            <p:nvPr/>
          </p:nvSpPr>
          <p:spPr>
            <a:xfrm>
              <a:off x="2826437" y="2026422"/>
              <a:ext cx="612000" cy="257762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en-GB" sz="1050" kern="0" dirty="0" smtClean="0">
                <a:solidFill>
                  <a:srgbClr val="000000"/>
                </a:solidFill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51" name="TextBox 50"/>
            <p:cNvSpPr txBox="1">
              <a:spLocks/>
            </p:cNvSpPr>
            <p:nvPr/>
          </p:nvSpPr>
          <p:spPr>
            <a:xfrm>
              <a:off x="2880437" y="2060116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fr-FR" sz="1050" kern="0" dirty="0" smtClean="0">
                  <a:solidFill>
                    <a:srgbClr val="000000"/>
                  </a:solidFill>
                  <a:latin typeface="Lucida Sans Unicode" pitchFamily="34" charset="0"/>
                  <a:ea typeface="ＭＳ Ｐゴシック" pitchFamily="34" charset="-128"/>
                  <a:cs typeface="Arial" charset="0"/>
                </a:rPr>
                <a:t>TF-R</a:t>
              </a:r>
              <a:endParaRPr kumimoji="1" lang="en-GB" sz="1050" kern="0" dirty="0" smtClean="0">
                <a:solidFill>
                  <a:srgbClr val="000000"/>
                </a:solidFill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2296375" y="2628652"/>
              <a:ext cx="4624951" cy="15000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V="1">
              <a:off x="2296375" y="3348732"/>
              <a:ext cx="4620423" cy="14952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2296375" y="4625870"/>
              <a:ext cx="4612027" cy="19006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2296375" y="3977846"/>
              <a:ext cx="4624951" cy="18958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296375" y="1980580"/>
              <a:ext cx="4618239" cy="0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2880437" y="2772724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688469" y="4102217"/>
              <a:ext cx="8883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Quaternary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714378" y="2138243"/>
              <a:ext cx="7184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Primary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76400" y="2882155"/>
              <a:ext cx="85953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Secondary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687680" y="3421901"/>
              <a:ext cx="6799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Tertiary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Right Brace 61"/>
            <p:cNvSpPr/>
            <p:nvPr/>
          </p:nvSpPr>
          <p:spPr bwMode="auto">
            <a:xfrm rot="16200000">
              <a:off x="4630204" y="614661"/>
              <a:ext cx="356525" cy="2038477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789230" y="2052591"/>
              <a:ext cx="2048355" cy="1882431"/>
              <a:chOff x="5778889" y="3765828"/>
              <a:chExt cx="2492825" cy="1464915"/>
            </a:xfrm>
            <a:solidFill>
              <a:srgbClr val="FFFFFF"/>
            </a:solidFill>
          </p:grpSpPr>
          <p:sp>
            <p:nvSpPr>
              <p:cNvPr id="64" name="Rectangle 63"/>
              <p:cNvSpPr/>
              <p:nvPr/>
            </p:nvSpPr>
            <p:spPr bwMode="auto">
              <a:xfrm>
                <a:off x="5790907" y="5143783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5778889" y="4475759"/>
                <a:ext cx="2480807" cy="8696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 bwMode="auto">
            <a:xfrm>
              <a:off x="3789228" y="3115231"/>
              <a:ext cx="2038477" cy="111744"/>
            </a:xfrm>
            <a:prstGeom prst="rect">
              <a:avLst/>
            </a:prstGeom>
            <a:solidFill>
              <a:srgbClr val="808080">
                <a:lumMod val="60000"/>
                <a:lumOff val="40000"/>
              </a:srgb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3789228" y="4068868"/>
              <a:ext cx="2038477" cy="504000"/>
              <a:chOff x="5778897" y="3765828"/>
              <a:chExt cx="2480807" cy="392215"/>
            </a:xfrm>
            <a:solidFill>
              <a:srgbClr val="FFFFFF"/>
            </a:solidFill>
          </p:grpSpPr>
          <p:sp>
            <p:nvSpPr>
              <p:cNvPr id="72" name="Rectangle 71"/>
              <p:cNvSpPr/>
              <p:nvPr/>
            </p:nvSpPr>
            <p:spPr bwMode="auto">
              <a:xfrm>
                <a:off x="5778897" y="4071083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74" name="Straight Arrow Connector 73"/>
            <p:cNvCxnSpPr/>
            <p:nvPr/>
          </p:nvCxnSpPr>
          <p:spPr bwMode="auto">
            <a:xfrm flipV="1">
              <a:off x="3477137" y="4702053"/>
              <a:ext cx="324000" cy="8031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TextBox 74"/>
            <p:cNvSpPr txBox="1">
              <a:spLocks/>
            </p:cNvSpPr>
            <p:nvPr/>
          </p:nvSpPr>
          <p:spPr>
            <a:xfrm>
              <a:off x="2880437" y="3420740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6" name="TextBox 75"/>
            <p:cNvSpPr txBox="1">
              <a:spLocks/>
            </p:cNvSpPr>
            <p:nvPr/>
          </p:nvSpPr>
          <p:spPr>
            <a:xfrm>
              <a:off x="2880437" y="4068852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7" name="Right Brace 76"/>
            <p:cNvSpPr/>
            <p:nvPr/>
          </p:nvSpPr>
          <p:spPr bwMode="auto">
            <a:xfrm rot="16200000">
              <a:off x="2943986" y="1324532"/>
              <a:ext cx="356525" cy="618731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148871" y="2014264"/>
              <a:ext cx="612000" cy="2577621"/>
              <a:chOff x="4600651" y="2178822"/>
              <a:chExt cx="612000" cy="2577621"/>
            </a:xfrm>
          </p:grpSpPr>
          <p:sp>
            <p:nvSpPr>
              <p:cNvPr id="87" name="TextBox 86"/>
              <p:cNvSpPr txBox="1">
                <a:spLocks/>
              </p:cNvSpPr>
              <p:nvPr/>
            </p:nvSpPr>
            <p:spPr>
              <a:xfrm>
                <a:off x="4600651" y="2178822"/>
                <a:ext cx="612000" cy="2577621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prstDash val="dash"/>
              </a:ln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GB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88" name="TextBox 87"/>
              <p:cNvSpPr txBox="1">
                <a:spLocks noChangeAspect="1"/>
              </p:cNvSpPr>
              <p:nvPr/>
            </p:nvSpPr>
            <p:spPr>
              <a:xfrm>
                <a:off x="4654651" y="2212516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Arial" charset="0"/>
                  </a:rPr>
                  <a:t>ACK</a:t>
                </a:r>
                <a:endParaRPr kumimoji="1" lang="en-GB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89" name="TextBox 88"/>
              <p:cNvSpPr txBox="1">
                <a:spLocks/>
              </p:cNvSpPr>
              <p:nvPr/>
            </p:nvSpPr>
            <p:spPr>
              <a:xfrm>
                <a:off x="4654651" y="2925124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90" name="TextBox 89"/>
              <p:cNvSpPr txBox="1">
                <a:spLocks/>
              </p:cNvSpPr>
              <p:nvPr/>
            </p:nvSpPr>
            <p:spPr>
              <a:xfrm>
                <a:off x="4654651" y="3573140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91" name="TextBox 90"/>
              <p:cNvSpPr txBox="1">
                <a:spLocks/>
              </p:cNvSpPr>
              <p:nvPr/>
            </p:nvSpPr>
            <p:spPr>
              <a:xfrm>
                <a:off x="4654651" y="4221252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</p:grpSp>
        <p:cxnSp>
          <p:nvCxnSpPr>
            <p:cNvPr id="92" name="Straight Arrow Connector 91"/>
            <p:cNvCxnSpPr/>
            <p:nvPr/>
          </p:nvCxnSpPr>
          <p:spPr bwMode="auto">
            <a:xfrm flipV="1">
              <a:off x="5840324" y="4724595"/>
              <a:ext cx="324000" cy="8031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7" name="TextBox 96"/>
            <p:cNvSpPr txBox="1"/>
            <p:nvPr/>
          </p:nvSpPr>
          <p:spPr>
            <a:xfrm>
              <a:off x="3397948" y="4707984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05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SIFS</a:t>
              </a:r>
              <a:endParaRPr lang="en-US" sz="105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761135" y="4730527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05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SIFS</a:t>
              </a:r>
              <a:endParaRPr lang="en-US" sz="105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886200" y="1248932"/>
              <a:ext cx="201529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0" dirty="0" smtClean="0"/>
                <a:t>OFDMA UL (random allocation) </a:t>
              </a:r>
              <a:endParaRPr lang="en-US" sz="1050" b="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952775" y="1580837"/>
              <a:ext cx="7521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Used RU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212377" y="3178798"/>
              <a:ext cx="9685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Collided RU</a:t>
              </a:r>
              <a:endParaRPr lang="en-US" dirty="0"/>
            </a:p>
          </p:txBody>
        </p:sp>
        <p:cxnSp>
          <p:nvCxnSpPr>
            <p:cNvPr id="103" name="Straight Arrow Connector 102"/>
            <p:cNvCxnSpPr>
              <a:stCxn id="100" idx="1"/>
              <a:endCxn id="67" idx="3"/>
            </p:cNvCxnSpPr>
            <p:nvPr/>
          </p:nvCxnSpPr>
          <p:spPr bwMode="auto">
            <a:xfrm flipH="1">
              <a:off x="5827714" y="1719337"/>
              <a:ext cx="1125061" cy="3891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7257073" y="2232899"/>
              <a:ext cx="1029449" cy="30777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Unused RU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106" name="Straight Arrow Connector 105"/>
            <p:cNvCxnSpPr>
              <a:stCxn id="101" idx="1"/>
              <a:endCxn id="66" idx="3"/>
            </p:cNvCxnSpPr>
            <p:nvPr/>
          </p:nvCxnSpPr>
          <p:spPr bwMode="auto">
            <a:xfrm flipH="1" flipV="1">
              <a:off x="5827710" y="3020732"/>
              <a:ext cx="1384668" cy="2965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cxnSp>
          <p:nvCxnSpPr>
            <p:cNvPr id="109" name="Straight Arrow Connector 108"/>
            <p:cNvCxnSpPr/>
            <p:nvPr/>
          </p:nvCxnSpPr>
          <p:spPr bwMode="auto">
            <a:xfrm flipH="1" flipV="1">
              <a:off x="5767139" y="2344494"/>
              <a:ext cx="1435934" cy="63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sp>
          <p:nvSpPr>
            <p:cNvPr id="113" name="TextBox 112"/>
            <p:cNvSpPr txBox="1"/>
            <p:nvPr/>
          </p:nvSpPr>
          <p:spPr>
            <a:xfrm>
              <a:off x="2548046" y="1271499"/>
              <a:ext cx="112402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0" dirty="0" smtClean="0"/>
                <a:t>Non-</a:t>
              </a:r>
              <a:r>
                <a:rPr lang="en-US" sz="1050" b="0" dirty="0" err="1" smtClean="0"/>
                <a:t>ht</a:t>
              </a:r>
              <a:r>
                <a:rPr lang="en-US" sz="1050" b="0" dirty="0" smtClean="0"/>
                <a:t> duplicate</a:t>
              </a:r>
              <a:endParaRPr lang="en-US" sz="1050" b="0" dirty="0"/>
            </a:p>
          </p:txBody>
        </p:sp>
      </p:grpSp>
      <p:sp>
        <p:nvSpPr>
          <p:cNvPr id="68" name="Rectangle 67"/>
          <p:cNvSpPr/>
          <p:nvPr/>
        </p:nvSpPr>
        <p:spPr bwMode="auto">
          <a:xfrm>
            <a:off x="3318013" y="3573604"/>
            <a:ext cx="2086712" cy="115109"/>
          </a:xfrm>
          <a:prstGeom prst="rect">
            <a:avLst/>
          </a:prstGeom>
          <a:solidFill>
            <a:srgbClr val="808080">
              <a:lumMod val="60000"/>
              <a:lumOff val="4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0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623384"/>
          </a:xfrm>
        </p:spPr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Proposed solution : random RUs interleaving.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223364"/>
            <a:ext cx="8305800" cy="1180025"/>
          </a:xfrm>
        </p:spPr>
        <p:txBody>
          <a:bodyPr/>
          <a:lstStyle/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 uniformly distributes the random RUs among the 20Mhz channel, to reduce the impact of having several unused RUs per 20Hz channel.</a:t>
            </a:r>
          </a:p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 can group scheduled RUs but should avoid grouping random RUs in a single 20MHz channel.</a:t>
            </a:r>
          </a:p>
          <a:p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6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0" name="TextBox 49"/>
          <p:cNvSpPr txBox="1">
            <a:spLocks/>
          </p:cNvSpPr>
          <p:nvPr/>
        </p:nvSpPr>
        <p:spPr>
          <a:xfrm>
            <a:off x="2346532" y="2033890"/>
            <a:ext cx="626481" cy="2655252"/>
          </a:xfrm>
          <a:prstGeom prst="rect">
            <a:avLst/>
          </a:prstGeom>
          <a:noFill/>
          <a:ln w="25400">
            <a:solidFill>
              <a:srgbClr val="000000"/>
            </a:solidFill>
            <a:prstDash val="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en-GB" sz="1050" kern="0" dirty="0" smtClean="0">
              <a:solidFill>
                <a:srgbClr val="000000"/>
              </a:solidFill>
              <a:latin typeface="Lucida Sans Unicode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" name="TextBox 50"/>
          <p:cNvSpPr txBox="1">
            <a:spLocks/>
          </p:cNvSpPr>
          <p:nvPr/>
        </p:nvSpPr>
        <p:spPr>
          <a:xfrm>
            <a:off x="2401810" y="2068599"/>
            <a:ext cx="515926" cy="519179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fr-FR" sz="1050" kern="0" dirty="0" smtClean="0">
                <a:solidFill>
                  <a:srgbClr val="000000"/>
                </a:solidFill>
                <a:latin typeface="Lucida Sans Unicode" pitchFamily="34" charset="0"/>
                <a:ea typeface="ＭＳ Ｐゴシック" pitchFamily="34" charset="-128"/>
                <a:cs typeface="Arial" charset="0"/>
              </a:rPr>
              <a:t>TF-R</a:t>
            </a:r>
            <a:endParaRPr kumimoji="1" lang="en-GB" sz="1050" kern="0" dirty="0" smtClean="0">
              <a:solidFill>
                <a:srgbClr val="000000"/>
              </a:solidFill>
              <a:latin typeface="Lucida Sans Unicode" pitchFamily="34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1803928" y="2654257"/>
            <a:ext cx="4734388" cy="15452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1803928" y="3396024"/>
            <a:ext cx="4729752" cy="15402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1803928" y="4711626"/>
            <a:ext cx="4721158" cy="19578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1803928" y="4044085"/>
            <a:ext cx="4734388" cy="19529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803928" y="1986667"/>
            <a:ext cx="4727517" cy="0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>
            <a:spLocks/>
          </p:cNvSpPr>
          <p:nvPr/>
        </p:nvSpPr>
        <p:spPr>
          <a:xfrm>
            <a:off x="2401810" y="2802668"/>
            <a:ext cx="515926" cy="519179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>
            <a:defPPr>
              <a:defRPr lang="fr-FR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105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TF-R</a:t>
            </a:r>
            <a:endParaRPr kumimoji="1" lang="en-GB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81638" y="4172202"/>
            <a:ext cx="909406" cy="443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Quaternary</a:t>
            </a:r>
          </a:p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  <a:endParaRPr lang="en-US" sz="11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08160" y="2149079"/>
            <a:ext cx="735467" cy="443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Primary</a:t>
            </a:r>
          </a:p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channel</a:t>
            </a:r>
            <a:endParaRPr lang="en-US" sz="11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69283" y="2915395"/>
            <a:ext cx="879869" cy="443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Secondary</a:t>
            </a:r>
          </a:p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channel</a:t>
            </a:r>
            <a:endParaRPr lang="en-US" sz="11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0830" y="3471397"/>
            <a:ext cx="696084" cy="443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Tertiary</a:t>
            </a:r>
          </a:p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  <a:endParaRPr lang="en-US" sz="11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Right Brace 61"/>
          <p:cNvSpPr/>
          <p:nvPr/>
        </p:nvSpPr>
        <p:spPr bwMode="auto">
          <a:xfrm rot="16200000">
            <a:off x="4191830" y="586190"/>
            <a:ext cx="367263" cy="2086712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3012629" y="4790103"/>
            <a:ext cx="331667" cy="8273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Box 74"/>
          <p:cNvSpPr txBox="1">
            <a:spLocks/>
          </p:cNvSpPr>
          <p:nvPr/>
        </p:nvSpPr>
        <p:spPr>
          <a:xfrm>
            <a:off x="2401810" y="3470201"/>
            <a:ext cx="515926" cy="519179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>
            <a:defPPr>
              <a:defRPr lang="fr-FR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105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TF-R</a:t>
            </a:r>
            <a:endParaRPr kumimoji="1" lang="en-GB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76" name="TextBox 75"/>
          <p:cNvSpPr txBox="1">
            <a:spLocks/>
          </p:cNvSpPr>
          <p:nvPr/>
        </p:nvSpPr>
        <p:spPr>
          <a:xfrm>
            <a:off x="2401810" y="4137832"/>
            <a:ext cx="515926" cy="519179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>
            <a:defPPr>
              <a:defRPr lang="fr-FR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105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TF-R</a:t>
            </a:r>
            <a:endParaRPr kumimoji="1" lang="en-GB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77" name="Right Brace 76"/>
          <p:cNvSpPr/>
          <p:nvPr/>
        </p:nvSpPr>
        <p:spPr bwMode="auto">
          <a:xfrm rot="16200000">
            <a:off x="2465712" y="1312858"/>
            <a:ext cx="367263" cy="633372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5747583" y="2021366"/>
            <a:ext cx="626481" cy="2655252"/>
            <a:chOff x="4600651" y="2178822"/>
            <a:chExt cx="612000" cy="2577621"/>
          </a:xfrm>
        </p:grpSpPr>
        <p:sp>
          <p:nvSpPr>
            <p:cNvPr id="87" name="TextBox 86"/>
            <p:cNvSpPr txBox="1">
              <a:spLocks/>
            </p:cNvSpPr>
            <p:nvPr/>
          </p:nvSpPr>
          <p:spPr>
            <a:xfrm>
              <a:off x="4600651" y="2178822"/>
              <a:ext cx="612000" cy="257762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88" name="TextBox 87"/>
            <p:cNvSpPr txBox="1">
              <a:spLocks noChangeAspect="1"/>
            </p:cNvSpPr>
            <p:nvPr/>
          </p:nvSpPr>
          <p:spPr>
            <a:xfrm>
              <a:off x="4654651" y="2212516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Arial" charset="0"/>
                </a:rPr>
                <a:t>ACK</a:t>
              </a:r>
              <a:endParaRPr kumimoji="1" lang="en-GB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89" name="TextBox 88"/>
            <p:cNvSpPr txBox="1">
              <a:spLocks/>
            </p:cNvSpPr>
            <p:nvPr/>
          </p:nvSpPr>
          <p:spPr>
            <a:xfrm>
              <a:off x="4654651" y="2925124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ACK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0" name="TextBox 89"/>
            <p:cNvSpPr txBox="1">
              <a:spLocks/>
            </p:cNvSpPr>
            <p:nvPr/>
          </p:nvSpPr>
          <p:spPr>
            <a:xfrm>
              <a:off x="4654651" y="3573140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ACK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1" name="TextBox 90"/>
            <p:cNvSpPr txBox="1">
              <a:spLocks/>
            </p:cNvSpPr>
            <p:nvPr/>
          </p:nvSpPr>
          <p:spPr>
            <a:xfrm>
              <a:off x="4654651" y="4221252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ACK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2931567" y="4796213"/>
            <a:ext cx="510659" cy="269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05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SIFS</a:t>
            </a:r>
            <a:endParaRPr lang="en-US" sz="105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350672" y="4819435"/>
            <a:ext cx="510659" cy="269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05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SIFS</a:t>
            </a:r>
            <a:endParaRPr lang="en-US" sz="105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431372" y="1232984"/>
            <a:ext cx="22894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OFDMA UL (random RUs allocation) </a:t>
            </a:r>
            <a:endParaRPr lang="en-US" sz="1050" b="0" dirty="0"/>
          </a:p>
        </p:txBody>
      </p:sp>
      <p:sp>
        <p:nvSpPr>
          <p:cNvPr id="100" name="TextBox 99"/>
          <p:cNvSpPr txBox="1"/>
          <p:nvPr/>
        </p:nvSpPr>
        <p:spPr>
          <a:xfrm>
            <a:off x="6570509" y="1574885"/>
            <a:ext cx="1138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Scheduled RUs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742029" y="4184254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 Random RUs</a:t>
            </a:r>
            <a:endParaRPr lang="en-US" dirty="0"/>
          </a:p>
        </p:txBody>
      </p:sp>
      <p:cxnSp>
        <p:nvCxnSpPr>
          <p:cNvPr id="103" name="Straight Arrow Connector 102"/>
          <p:cNvCxnSpPr>
            <a:stCxn id="100" idx="1"/>
            <a:endCxn id="73" idx="3"/>
          </p:cNvCxnSpPr>
          <p:nvPr/>
        </p:nvCxnSpPr>
        <p:spPr bwMode="auto">
          <a:xfrm flipH="1">
            <a:off x="5418817" y="1713385"/>
            <a:ext cx="1151692" cy="395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106" name="Straight Arrow Connector 105"/>
          <p:cNvCxnSpPr>
            <a:stCxn id="101" idx="1"/>
          </p:cNvCxnSpPr>
          <p:nvPr/>
        </p:nvCxnSpPr>
        <p:spPr bwMode="auto">
          <a:xfrm flipH="1" flipV="1">
            <a:off x="5350672" y="3989380"/>
            <a:ext cx="1391357" cy="333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113" name="TextBox 112"/>
          <p:cNvSpPr txBox="1"/>
          <p:nvPr/>
        </p:nvSpPr>
        <p:spPr>
          <a:xfrm>
            <a:off x="2061554" y="1256231"/>
            <a:ext cx="1150623" cy="261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Non-</a:t>
            </a:r>
            <a:r>
              <a:rPr lang="en-US" sz="1050" b="0" dirty="0" err="1" smtClean="0"/>
              <a:t>ht</a:t>
            </a:r>
            <a:r>
              <a:rPr lang="en-US" sz="1050" b="0" dirty="0" smtClean="0"/>
              <a:t> duplicate</a:t>
            </a:r>
            <a:endParaRPr lang="en-US" sz="1050" b="0" dirty="0"/>
          </a:p>
        </p:txBody>
      </p:sp>
      <p:grpSp>
        <p:nvGrpSpPr>
          <p:cNvPr id="7" name="Group 6"/>
          <p:cNvGrpSpPr/>
          <p:nvPr/>
        </p:nvGrpSpPr>
        <p:grpSpPr>
          <a:xfrm>
            <a:off x="3320308" y="2740351"/>
            <a:ext cx="2092708" cy="562392"/>
            <a:chOff x="3326119" y="2060837"/>
            <a:chExt cx="2092708" cy="562392"/>
          </a:xfrm>
        </p:grpSpPr>
        <p:grpSp>
          <p:nvGrpSpPr>
            <p:cNvPr id="63" name="Group 62"/>
            <p:cNvGrpSpPr/>
            <p:nvPr/>
          </p:nvGrpSpPr>
          <p:grpSpPr>
            <a:xfrm>
              <a:off x="3332106" y="2060837"/>
              <a:ext cx="2086721" cy="269421"/>
              <a:chOff x="5778889" y="3765828"/>
              <a:chExt cx="2480815" cy="203535"/>
            </a:xfrm>
            <a:solidFill>
              <a:srgbClr val="FFFFFF"/>
            </a:solidFill>
          </p:grpSpPr>
          <p:sp>
            <p:nvSpPr>
              <p:cNvPr id="64" name="Rectangle 63"/>
              <p:cNvSpPr/>
              <p:nvPr/>
            </p:nvSpPr>
            <p:spPr bwMode="auto">
              <a:xfrm>
                <a:off x="5778889" y="3882403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pattFill prst="ltUpDiag">
                <a:fgClr>
                  <a:srgbClr val="808080">
                    <a:lumMod val="60000"/>
                    <a:lumOff val="40000"/>
                  </a:srgbClr>
                </a:fgClr>
                <a:bgClr>
                  <a:schemeClr val="bg1"/>
                </a:bgClr>
              </a:patt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9" name="Rectangle 48"/>
            <p:cNvSpPr/>
            <p:nvPr/>
          </p:nvSpPr>
          <p:spPr bwMode="auto">
            <a:xfrm>
              <a:off x="3326119" y="2362200"/>
              <a:ext cx="2086714" cy="115110"/>
            </a:xfrm>
            <a:prstGeom prst="rect">
              <a:avLst/>
            </a:prstGeom>
            <a:pattFill prst="ltUpDiag">
              <a:fgClr>
                <a:srgbClr val="808080">
                  <a:lumMod val="60000"/>
                  <a:lumOff val="40000"/>
                </a:srgbClr>
              </a:fgClr>
              <a:bgClr>
                <a:schemeClr val="bg1"/>
              </a:bgClr>
            </a:patt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326119" y="2508119"/>
              <a:ext cx="2086714" cy="11511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319561" y="3447724"/>
            <a:ext cx="2086721" cy="269421"/>
            <a:chOff x="5778889" y="3765828"/>
            <a:chExt cx="2480815" cy="203535"/>
          </a:xfrm>
          <a:solidFill>
            <a:srgbClr val="FFFFFF"/>
          </a:solidFill>
        </p:grpSpPr>
        <p:sp>
          <p:nvSpPr>
            <p:cNvPr id="78" name="Rectangle 77"/>
            <p:cNvSpPr/>
            <p:nvPr/>
          </p:nvSpPr>
          <p:spPr bwMode="auto">
            <a:xfrm>
              <a:off x="5778889" y="3882403"/>
              <a:ext cx="2480807" cy="86960"/>
            </a:xfrm>
            <a:prstGeom prst="rect">
              <a:avLst/>
            </a:prstGeom>
            <a:solidFill>
              <a:srgbClr val="808080">
                <a:lumMod val="60000"/>
                <a:lumOff val="40000"/>
              </a:srgb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5778897" y="3765828"/>
              <a:ext cx="2480807" cy="86960"/>
            </a:xfrm>
            <a:prstGeom prst="rect">
              <a:avLst/>
            </a:prstGeom>
            <a:pattFill prst="ltUpDiag">
              <a:fgClr>
                <a:srgbClr val="808080">
                  <a:lumMod val="60000"/>
                  <a:lumOff val="40000"/>
                </a:srgbClr>
              </a:fgClr>
              <a:bgClr>
                <a:schemeClr val="bg1"/>
              </a:bgClr>
            </a:patt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80" name="Rectangle 79"/>
          <p:cNvSpPr/>
          <p:nvPr/>
        </p:nvSpPr>
        <p:spPr bwMode="auto">
          <a:xfrm>
            <a:off x="3313574" y="3749087"/>
            <a:ext cx="2086714" cy="115110"/>
          </a:xfrm>
          <a:prstGeom prst="rect">
            <a:avLst/>
          </a:prstGeom>
          <a:pattFill prst="ltUpDiag">
            <a:fgClr>
              <a:srgbClr val="808080">
                <a:lumMod val="60000"/>
                <a:lumOff val="40000"/>
              </a:srgbClr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326121" y="2051179"/>
            <a:ext cx="2405834" cy="2769936"/>
            <a:chOff x="3326121" y="4137849"/>
            <a:chExt cx="2405834" cy="2769936"/>
          </a:xfrm>
        </p:grpSpPr>
        <p:grpSp>
          <p:nvGrpSpPr>
            <p:cNvPr id="71" name="Group 70"/>
            <p:cNvGrpSpPr/>
            <p:nvPr/>
          </p:nvGrpSpPr>
          <p:grpSpPr>
            <a:xfrm>
              <a:off x="3332105" y="4137849"/>
              <a:ext cx="2086712" cy="519179"/>
              <a:chOff x="5778897" y="3765828"/>
              <a:chExt cx="2480807" cy="392215"/>
            </a:xfrm>
            <a:solidFill>
              <a:srgbClr val="FFFFFF"/>
            </a:solidFill>
          </p:grpSpPr>
          <p:sp>
            <p:nvSpPr>
              <p:cNvPr id="72" name="Rectangle 71"/>
              <p:cNvSpPr/>
              <p:nvPr/>
            </p:nvSpPr>
            <p:spPr bwMode="auto">
              <a:xfrm>
                <a:off x="5778897" y="4071083"/>
                <a:ext cx="2480807" cy="86960"/>
              </a:xfrm>
              <a:prstGeom prst="rect">
                <a:avLst/>
              </a:prstGeom>
              <a:pattFill prst="ltUpDiag">
                <a:fgClr>
                  <a:srgbClr val="808080">
                    <a:lumMod val="60000"/>
                    <a:lumOff val="40000"/>
                  </a:srgbClr>
                </a:fgClr>
                <a:bgClr>
                  <a:schemeClr val="bg1"/>
                </a:bgClr>
              </a:patt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pattFill prst="ltUpDiag">
                <a:fgClr>
                  <a:srgbClr val="808080">
                    <a:lumMod val="60000"/>
                    <a:lumOff val="40000"/>
                  </a:srgbClr>
                </a:fgClr>
                <a:bgClr>
                  <a:schemeClr val="bg1"/>
                </a:bgClr>
              </a:patt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92" name="Straight Arrow Connector 91"/>
            <p:cNvCxnSpPr/>
            <p:nvPr/>
          </p:nvCxnSpPr>
          <p:spPr bwMode="auto">
            <a:xfrm flipV="1">
              <a:off x="5400288" y="6899512"/>
              <a:ext cx="331667" cy="8273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Rectangle 81"/>
            <p:cNvSpPr/>
            <p:nvPr/>
          </p:nvSpPr>
          <p:spPr bwMode="auto">
            <a:xfrm>
              <a:off x="3326121" y="4269147"/>
              <a:ext cx="2086712" cy="115109"/>
            </a:xfrm>
            <a:prstGeom prst="rect">
              <a:avLst/>
            </a:prstGeom>
            <a:pattFill prst="ltUpDiag">
              <a:fgClr>
                <a:srgbClr val="808080">
                  <a:lumMod val="60000"/>
                  <a:lumOff val="40000"/>
                </a:srgbClr>
              </a:fgClr>
              <a:bgClr>
                <a:schemeClr val="bg1"/>
              </a:bgClr>
            </a:patt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85" name="Rectangle 84"/>
          <p:cNvSpPr/>
          <p:nvPr/>
        </p:nvSpPr>
        <p:spPr bwMode="auto">
          <a:xfrm>
            <a:off x="3320720" y="4102216"/>
            <a:ext cx="2086714" cy="11511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314727" y="4403565"/>
            <a:ext cx="2086714" cy="115110"/>
          </a:xfrm>
          <a:prstGeom prst="rect">
            <a:avLst/>
          </a:prstGeom>
          <a:pattFill prst="ltUpDiag">
            <a:fgClr>
              <a:srgbClr val="808080">
                <a:lumMod val="60000"/>
                <a:lumOff val="40000"/>
              </a:srgbClr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3314727" y="4549484"/>
            <a:ext cx="2086714" cy="115110"/>
          </a:xfrm>
          <a:prstGeom prst="rect">
            <a:avLst/>
          </a:prstGeom>
          <a:solidFill>
            <a:srgbClr val="808080">
              <a:lumMod val="60000"/>
              <a:lumOff val="4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912905" y="2661983"/>
            <a:ext cx="1372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Used Random RUs</a:t>
            </a:r>
            <a:endParaRPr lang="en-US" dirty="0"/>
          </a:p>
        </p:txBody>
      </p:sp>
      <p:cxnSp>
        <p:nvCxnSpPr>
          <p:cNvPr id="102" name="Straight Arrow Connector 101"/>
          <p:cNvCxnSpPr>
            <a:stCxn id="96" idx="1"/>
            <a:endCxn id="64" idx="3"/>
          </p:cNvCxnSpPr>
          <p:nvPr/>
        </p:nvCxnSpPr>
        <p:spPr bwMode="auto">
          <a:xfrm flipH="1">
            <a:off x="5413009" y="2800483"/>
            <a:ext cx="1499896" cy="1517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804703" y="3428065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Collided Random RUs</a:t>
            </a:r>
            <a:endParaRPr lang="en-US" dirty="0"/>
          </a:p>
        </p:txBody>
      </p:sp>
      <p:cxnSp>
        <p:nvCxnSpPr>
          <p:cNvPr id="107" name="Straight Arrow Connector 106"/>
          <p:cNvCxnSpPr/>
          <p:nvPr/>
        </p:nvCxnSpPr>
        <p:spPr bwMode="auto">
          <a:xfrm flipH="1" flipV="1">
            <a:off x="5391404" y="3277128"/>
            <a:ext cx="1488831" cy="2503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108" name="Straight Arrow Connector 107"/>
          <p:cNvCxnSpPr>
            <a:stCxn id="101" idx="1"/>
          </p:cNvCxnSpPr>
          <p:nvPr/>
        </p:nvCxnSpPr>
        <p:spPr bwMode="auto">
          <a:xfrm flipH="1">
            <a:off x="5400288" y="4322754"/>
            <a:ext cx="13417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2777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</a:t>
            </a:r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the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MU uplink transmission may lead to have unused RUs, and thus low-energy on corresponding 20MHz channel. 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We suppose that this could impact the tentatively reserved MU TXOP, by letting other (legacy/OBSS) transmission occur (same issue as the case of early termination of RU).</a:t>
            </a:r>
          </a:p>
          <a:p>
            <a:pPr lvl="1" eaLnBrk="0" hangingPunct="0"/>
            <a:r>
              <a:rPr lang="en-GB" sz="1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efficiency of OFDMA random access is already low (&lt;37%), it shall not be more damaged due to amount of unused </a:t>
            </a:r>
            <a:r>
              <a:rPr lang="en-GB" sz="1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RUs.</a:t>
            </a:r>
            <a:endParaRPr lang="en-US" sz="16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We propose a solution to reduce the risk of collision by legacy devices due to the unused RUs by interleaving (</a:t>
            </a:r>
            <a:r>
              <a:rPr lang="en-US" sz="2000" b="0" dirty="0"/>
              <a:t>uniformly </a:t>
            </a:r>
            <a:r>
              <a:rPr lang="en-US" sz="2000" b="0" dirty="0" smtClean="0"/>
              <a:t>distributing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) the Random and Scheduled RUs in a Trigger Frame.</a:t>
            </a: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to the 802.11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25.5.1.1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: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When an AP allocates random RUs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in a trigger frame, the AP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should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interleave </a:t>
            </a:r>
            <a:r>
              <a:rPr lang="en-GB" altLang="zh-CN" sz="2000" kern="0" dirty="0">
                <a:solidFill>
                  <a:srgbClr val="000000"/>
                </a:solidFill>
              </a:rPr>
              <a:t>random RUs with scheduled RUs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over the overall reserved channel, to avoid having only Random RUs in a 20MHz channel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 indent="-342900">
              <a:buFontTx/>
              <a:buChar char="•"/>
              <a:defRPr/>
            </a:pPr>
            <a:endParaRPr kumimoji="0" lang="en-GB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11-16/0333r0 “</a:t>
            </a:r>
            <a:r>
              <a:rPr lang="en-US" dirty="0"/>
              <a:t>Issue related to unused UL OFDMA </a:t>
            </a:r>
            <a:r>
              <a:rPr lang="en-US" dirty="0" smtClean="0"/>
              <a:t>RUs”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73141</TotalTime>
  <Words>599</Words>
  <Application>Microsoft Office PowerPoint</Application>
  <PresentationFormat>On-screen Show (4:3)</PresentationFormat>
  <Paragraphs>128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굴림</vt:lpstr>
      <vt:lpstr>ＭＳ Ｐゴシック</vt:lpstr>
      <vt:lpstr>宋体</vt:lpstr>
      <vt:lpstr>arial</vt:lpstr>
      <vt:lpstr>arial</vt:lpstr>
      <vt:lpstr>Calibri</vt:lpstr>
      <vt:lpstr>Lucida Sans Unicode</vt:lpstr>
      <vt:lpstr>Times New Roman</vt:lpstr>
      <vt:lpstr>1_Extend Submission Template</vt:lpstr>
      <vt:lpstr>Follow up on Issue related to unused UL OFDMA RUs</vt:lpstr>
      <vt:lpstr>Introduction</vt:lpstr>
      <vt:lpstr>Number of unused RUs in MU_UL OFDMA is also significant… (especially in random access)</vt:lpstr>
      <vt:lpstr>Issue : unused RUs modify busy detection ?</vt:lpstr>
      <vt:lpstr>Proposed solution : random RUs interleaving.</vt:lpstr>
      <vt:lpstr>Conclusion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unused RU</dc:title>
  <dc:creator>stephane.baron@crf.canon.fr</dc:creator>
  <cp:lastModifiedBy>BARON Stephane</cp:lastModifiedBy>
  <cp:revision>2922</cp:revision>
  <cp:lastPrinted>1998-02-10T13:28:06Z</cp:lastPrinted>
  <dcterms:created xsi:type="dcterms:W3CDTF">2009-12-02T19:05:24Z</dcterms:created>
  <dcterms:modified xsi:type="dcterms:W3CDTF">2016-05-12T15:14:07Z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