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4"/>
  </p:notesMasterIdLst>
  <p:handoutMasterIdLst>
    <p:handoutMasterId r:id="rId15"/>
  </p:handoutMasterIdLst>
  <p:sldIdLst>
    <p:sldId id="529" r:id="rId2"/>
    <p:sldId id="514" r:id="rId3"/>
    <p:sldId id="544" r:id="rId4"/>
    <p:sldId id="546" r:id="rId5"/>
    <p:sldId id="545" r:id="rId6"/>
    <p:sldId id="553" r:id="rId7"/>
    <p:sldId id="547" r:id="rId8"/>
    <p:sldId id="536" r:id="rId9"/>
    <p:sldId id="537" r:id="rId10"/>
    <p:sldId id="538" r:id="rId11"/>
    <p:sldId id="550" r:id="rId12"/>
    <p:sldId id="552" r:id="rId13"/>
  </p:sldIdLst>
  <p:sldSz cx="9144000" cy="6858000" type="screen4x3"/>
  <p:notesSz cx="6797675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00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7" autoAdjust="0"/>
    <p:restoredTop sz="96635" autoAdjust="0"/>
  </p:normalViewPr>
  <p:slideViewPr>
    <p:cSldViewPr>
      <p:cViewPr varScale="1">
        <p:scale>
          <a:sx n="117" d="100"/>
          <a:sy n="117" d="100"/>
        </p:scale>
        <p:origin x="138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798" y="96"/>
      </p:cViewPr>
      <p:guideLst>
        <p:guide orient="horz" pos="3110"/>
        <p:guide pos="214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as-1\project\VSDN\Standard\802.11ax\Contributions\Pub1xx\Divers...warf.warf.warf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as-1\project\VSDN\Standard\802.11ax\Contributions\Pub1xx\Optimal%20OCW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 err="1"/>
              <a:t>Doubling</a:t>
            </a:r>
            <a:r>
              <a:rPr lang="fr-FR" dirty="0"/>
              <a:t> OCW vs </a:t>
            </a:r>
            <a:r>
              <a:rPr lang="fr-FR" dirty="0" err="1"/>
              <a:t>Fixed</a:t>
            </a:r>
            <a:r>
              <a:rPr lang="fr-FR" dirty="0"/>
              <a:t> </a:t>
            </a:r>
            <a:r>
              <a:rPr lang="fr-FR" dirty="0" smtClean="0"/>
              <a:t>OCW (</a:t>
            </a:r>
            <a:r>
              <a:rPr lang="fr-FR" dirty="0" err="1" smtClean="0"/>
              <a:t>fixed</a:t>
            </a:r>
            <a:r>
              <a:rPr lang="fr-FR" dirty="0" smtClean="0"/>
              <a:t> </a:t>
            </a:r>
            <a:r>
              <a:rPr lang="fr-FR" dirty="0" err="1" smtClean="0"/>
              <a:t>Nbr</a:t>
            </a:r>
            <a:r>
              <a:rPr lang="fr-FR" dirty="0" smtClean="0"/>
              <a:t> </a:t>
            </a:r>
            <a:r>
              <a:rPr lang="fr-FR" dirty="0" err="1" smtClean="0"/>
              <a:t>RUs</a:t>
            </a:r>
            <a:r>
              <a:rPr lang="fr-FR" dirty="0" smtClean="0"/>
              <a:t> = 16)</a:t>
            </a:r>
            <a:endParaRPr lang="fr-FR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7764893567679511E-2"/>
          <c:y val="0.13331158336837171"/>
          <c:w val="0.87442298471460567"/>
          <c:h val="0.71043818037699547"/>
        </c:manualLayout>
      </c:layout>
      <c:lineChart>
        <c:grouping val="standard"/>
        <c:varyColors val="0"/>
        <c:ser>
          <c:idx val="1"/>
          <c:order val="0"/>
          <c:tx>
            <c:strRef>
              <c:f>Sheet1!$C$147</c:f>
              <c:strCache>
                <c:ptCount val="1"/>
                <c:pt idx="0">
                  <c:v>Doubling OCW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Sheet1!$A$148:$A$197</c:f>
              <c:numCache>
                <c:formatCode>General</c:formatCode>
                <c:ptCount val="50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  <c:pt idx="9">
                  <c:v>19</c:v>
                </c:pt>
                <c:pt idx="10">
                  <c:v>21</c:v>
                </c:pt>
                <c:pt idx="11">
                  <c:v>23</c:v>
                </c:pt>
                <c:pt idx="12">
                  <c:v>25</c:v>
                </c:pt>
                <c:pt idx="13">
                  <c:v>27</c:v>
                </c:pt>
                <c:pt idx="14">
                  <c:v>29</c:v>
                </c:pt>
                <c:pt idx="15">
                  <c:v>31</c:v>
                </c:pt>
                <c:pt idx="16">
                  <c:v>33</c:v>
                </c:pt>
                <c:pt idx="17">
                  <c:v>35</c:v>
                </c:pt>
                <c:pt idx="18">
                  <c:v>37</c:v>
                </c:pt>
                <c:pt idx="19">
                  <c:v>39</c:v>
                </c:pt>
                <c:pt idx="20">
                  <c:v>41</c:v>
                </c:pt>
                <c:pt idx="21">
                  <c:v>43</c:v>
                </c:pt>
                <c:pt idx="22">
                  <c:v>45</c:v>
                </c:pt>
                <c:pt idx="23">
                  <c:v>47</c:v>
                </c:pt>
                <c:pt idx="24">
                  <c:v>49</c:v>
                </c:pt>
                <c:pt idx="25">
                  <c:v>51</c:v>
                </c:pt>
                <c:pt idx="26">
                  <c:v>53</c:v>
                </c:pt>
                <c:pt idx="27">
                  <c:v>55</c:v>
                </c:pt>
                <c:pt idx="28">
                  <c:v>57</c:v>
                </c:pt>
                <c:pt idx="29">
                  <c:v>59</c:v>
                </c:pt>
                <c:pt idx="30">
                  <c:v>61</c:v>
                </c:pt>
                <c:pt idx="31">
                  <c:v>63</c:v>
                </c:pt>
                <c:pt idx="32">
                  <c:v>65</c:v>
                </c:pt>
                <c:pt idx="33">
                  <c:v>67</c:v>
                </c:pt>
                <c:pt idx="34">
                  <c:v>69</c:v>
                </c:pt>
                <c:pt idx="35">
                  <c:v>71</c:v>
                </c:pt>
                <c:pt idx="36">
                  <c:v>73</c:v>
                </c:pt>
                <c:pt idx="37">
                  <c:v>75</c:v>
                </c:pt>
                <c:pt idx="38">
                  <c:v>77</c:v>
                </c:pt>
                <c:pt idx="39">
                  <c:v>79</c:v>
                </c:pt>
                <c:pt idx="40">
                  <c:v>81</c:v>
                </c:pt>
                <c:pt idx="41">
                  <c:v>83</c:v>
                </c:pt>
                <c:pt idx="42">
                  <c:v>85</c:v>
                </c:pt>
                <c:pt idx="43">
                  <c:v>87</c:v>
                </c:pt>
                <c:pt idx="44">
                  <c:v>89</c:v>
                </c:pt>
                <c:pt idx="45">
                  <c:v>91</c:v>
                </c:pt>
                <c:pt idx="46">
                  <c:v>93</c:v>
                </c:pt>
                <c:pt idx="47">
                  <c:v>95</c:v>
                </c:pt>
                <c:pt idx="48">
                  <c:v>97</c:v>
                </c:pt>
                <c:pt idx="49">
                  <c:v>99</c:v>
                </c:pt>
              </c:numCache>
            </c:numRef>
          </c:cat>
          <c:val>
            <c:numRef>
              <c:f>Sheet1!$C$148:$C$197</c:f>
              <c:numCache>
                <c:formatCode>General</c:formatCode>
                <c:ptCount val="50"/>
                <c:pt idx="0">
                  <c:v>6.24</c:v>
                </c:pt>
                <c:pt idx="1">
                  <c:v>15.52</c:v>
                </c:pt>
                <c:pt idx="2">
                  <c:v>21.59</c:v>
                </c:pt>
                <c:pt idx="3">
                  <c:v>25.77</c:v>
                </c:pt>
                <c:pt idx="4">
                  <c:v>28.73</c:v>
                </c:pt>
                <c:pt idx="5">
                  <c:v>30.71</c:v>
                </c:pt>
                <c:pt idx="6">
                  <c:v>32.21</c:v>
                </c:pt>
                <c:pt idx="7">
                  <c:v>33.299999999999997</c:v>
                </c:pt>
                <c:pt idx="8">
                  <c:v>34.380000000000003</c:v>
                </c:pt>
                <c:pt idx="9">
                  <c:v>35.01</c:v>
                </c:pt>
                <c:pt idx="10">
                  <c:v>35.54</c:v>
                </c:pt>
                <c:pt idx="11">
                  <c:v>36.03</c:v>
                </c:pt>
                <c:pt idx="12">
                  <c:v>36.270000000000003</c:v>
                </c:pt>
                <c:pt idx="13">
                  <c:v>36.51</c:v>
                </c:pt>
                <c:pt idx="14">
                  <c:v>36.74</c:v>
                </c:pt>
                <c:pt idx="15">
                  <c:v>36.869999999999997</c:v>
                </c:pt>
                <c:pt idx="16">
                  <c:v>36.92</c:v>
                </c:pt>
                <c:pt idx="17">
                  <c:v>36.93</c:v>
                </c:pt>
                <c:pt idx="18">
                  <c:v>37.08</c:v>
                </c:pt>
                <c:pt idx="19">
                  <c:v>37.03</c:v>
                </c:pt>
                <c:pt idx="20">
                  <c:v>36.909999999999997</c:v>
                </c:pt>
                <c:pt idx="21">
                  <c:v>36.950000000000003</c:v>
                </c:pt>
                <c:pt idx="22">
                  <c:v>36.82</c:v>
                </c:pt>
                <c:pt idx="23">
                  <c:v>36.82</c:v>
                </c:pt>
                <c:pt idx="24">
                  <c:v>36.64</c:v>
                </c:pt>
                <c:pt idx="25">
                  <c:v>36.64</c:v>
                </c:pt>
                <c:pt idx="26">
                  <c:v>36.47</c:v>
                </c:pt>
                <c:pt idx="27">
                  <c:v>36.36</c:v>
                </c:pt>
                <c:pt idx="28">
                  <c:v>36.270000000000003</c:v>
                </c:pt>
                <c:pt idx="29">
                  <c:v>36.15</c:v>
                </c:pt>
                <c:pt idx="30">
                  <c:v>36.03</c:v>
                </c:pt>
                <c:pt idx="31">
                  <c:v>35.85</c:v>
                </c:pt>
                <c:pt idx="32">
                  <c:v>35.659999999999997</c:v>
                </c:pt>
                <c:pt idx="33">
                  <c:v>35.49</c:v>
                </c:pt>
                <c:pt idx="34">
                  <c:v>35.39</c:v>
                </c:pt>
                <c:pt idx="35">
                  <c:v>35.24</c:v>
                </c:pt>
                <c:pt idx="36">
                  <c:v>35.090000000000003</c:v>
                </c:pt>
                <c:pt idx="37">
                  <c:v>34.909999999999997</c:v>
                </c:pt>
                <c:pt idx="38">
                  <c:v>34.75</c:v>
                </c:pt>
                <c:pt idx="39">
                  <c:v>34.590000000000003</c:v>
                </c:pt>
                <c:pt idx="40">
                  <c:v>34.46</c:v>
                </c:pt>
                <c:pt idx="41">
                  <c:v>34.28</c:v>
                </c:pt>
                <c:pt idx="42">
                  <c:v>34.020000000000003</c:v>
                </c:pt>
                <c:pt idx="43">
                  <c:v>33.869999999999997</c:v>
                </c:pt>
                <c:pt idx="44">
                  <c:v>33.659999999999997</c:v>
                </c:pt>
                <c:pt idx="45">
                  <c:v>33.5</c:v>
                </c:pt>
                <c:pt idx="46">
                  <c:v>33.32</c:v>
                </c:pt>
                <c:pt idx="47">
                  <c:v>33.19</c:v>
                </c:pt>
                <c:pt idx="48">
                  <c:v>33.04</c:v>
                </c:pt>
                <c:pt idx="49">
                  <c:v>32.82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Sheet1!$D$147</c:f>
              <c:strCache>
                <c:ptCount val="1"/>
                <c:pt idx="0">
                  <c:v>Fixed OCW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Sheet1!$A$148:$A$197</c:f>
              <c:numCache>
                <c:formatCode>General</c:formatCode>
                <c:ptCount val="50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  <c:pt idx="9">
                  <c:v>19</c:v>
                </c:pt>
                <c:pt idx="10">
                  <c:v>21</c:v>
                </c:pt>
                <c:pt idx="11">
                  <c:v>23</c:v>
                </c:pt>
                <c:pt idx="12">
                  <c:v>25</c:v>
                </c:pt>
                <c:pt idx="13">
                  <c:v>27</c:v>
                </c:pt>
                <c:pt idx="14">
                  <c:v>29</c:v>
                </c:pt>
                <c:pt idx="15">
                  <c:v>31</c:v>
                </c:pt>
                <c:pt idx="16">
                  <c:v>33</c:v>
                </c:pt>
                <c:pt idx="17">
                  <c:v>35</c:v>
                </c:pt>
                <c:pt idx="18">
                  <c:v>37</c:v>
                </c:pt>
                <c:pt idx="19">
                  <c:v>39</c:v>
                </c:pt>
                <c:pt idx="20">
                  <c:v>41</c:v>
                </c:pt>
                <c:pt idx="21">
                  <c:v>43</c:v>
                </c:pt>
                <c:pt idx="22">
                  <c:v>45</c:v>
                </c:pt>
                <c:pt idx="23">
                  <c:v>47</c:v>
                </c:pt>
                <c:pt idx="24">
                  <c:v>49</c:v>
                </c:pt>
                <c:pt idx="25">
                  <c:v>51</c:v>
                </c:pt>
                <c:pt idx="26">
                  <c:v>53</c:v>
                </c:pt>
                <c:pt idx="27">
                  <c:v>55</c:v>
                </c:pt>
                <c:pt idx="28">
                  <c:v>57</c:v>
                </c:pt>
                <c:pt idx="29">
                  <c:v>59</c:v>
                </c:pt>
                <c:pt idx="30">
                  <c:v>61</c:v>
                </c:pt>
                <c:pt idx="31">
                  <c:v>63</c:v>
                </c:pt>
                <c:pt idx="32">
                  <c:v>65</c:v>
                </c:pt>
                <c:pt idx="33">
                  <c:v>67</c:v>
                </c:pt>
                <c:pt idx="34">
                  <c:v>69</c:v>
                </c:pt>
                <c:pt idx="35">
                  <c:v>71</c:v>
                </c:pt>
                <c:pt idx="36">
                  <c:v>73</c:v>
                </c:pt>
                <c:pt idx="37">
                  <c:v>75</c:v>
                </c:pt>
                <c:pt idx="38">
                  <c:v>77</c:v>
                </c:pt>
                <c:pt idx="39">
                  <c:v>79</c:v>
                </c:pt>
                <c:pt idx="40">
                  <c:v>81</c:v>
                </c:pt>
                <c:pt idx="41">
                  <c:v>83</c:v>
                </c:pt>
                <c:pt idx="42">
                  <c:v>85</c:v>
                </c:pt>
                <c:pt idx="43">
                  <c:v>87</c:v>
                </c:pt>
                <c:pt idx="44">
                  <c:v>89</c:v>
                </c:pt>
                <c:pt idx="45">
                  <c:v>91</c:v>
                </c:pt>
                <c:pt idx="46">
                  <c:v>93</c:v>
                </c:pt>
                <c:pt idx="47">
                  <c:v>95</c:v>
                </c:pt>
                <c:pt idx="48">
                  <c:v>97</c:v>
                </c:pt>
                <c:pt idx="49">
                  <c:v>99</c:v>
                </c:pt>
              </c:numCache>
            </c:numRef>
          </c:cat>
          <c:val>
            <c:numRef>
              <c:f>Sheet1!$D$148:$D$197</c:f>
              <c:numCache>
                <c:formatCode>General</c:formatCode>
                <c:ptCount val="50"/>
                <c:pt idx="0">
                  <c:v>6.24</c:v>
                </c:pt>
                <c:pt idx="1">
                  <c:v>16.489999999999998</c:v>
                </c:pt>
                <c:pt idx="2">
                  <c:v>24.08</c:v>
                </c:pt>
                <c:pt idx="3">
                  <c:v>29.69</c:v>
                </c:pt>
                <c:pt idx="4">
                  <c:v>33.51</c:v>
                </c:pt>
                <c:pt idx="5">
                  <c:v>36</c:v>
                </c:pt>
                <c:pt idx="6">
                  <c:v>37.47</c:v>
                </c:pt>
                <c:pt idx="7">
                  <c:v>37.880000000000003</c:v>
                </c:pt>
                <c:pt idx="8">
                  <c:v>37.869999999999997</c:v>
                </c:pt>
                <c:pt idx="9">
                  <c:v>37.08</c:v>
                </c:pt>
                <c:pt idx="10">
                  <c:v>36.07</c:v>
                </c:pt>
                <c:pt idx="11">
                  <c:v>34.659999999999997</c:v>
                </c:pt>
                <c:pt idx="12">
                  <c:v>33.15</c:v>
                </c:pt>
                <c:pt idx="13">
                  <c:v>31.45</c:v>
                </c:pt>
                <c:pt idx="14">
                  <c:v>29.74</c:v>
                </c:pt>
                <c:pt idx="15">
                  <c:v>27.92</c:v>
                </c:pt>
                <c:pt idx="16">
                  <c:v>26.12</c:v>
                </c:pt>
                <c:pt idx="17">
                  <c:v>24.35</c:v>
                </c:pt>
                <c:pt idx="18">
                  <c:v>22.64</c:v>
                </c:pt>
                <c:pt idx="19">
                  <c:v>20.91</c:v>
                </c:pt>
                <c:pt idx="20">
                  <c:v>19.37</c:v>
                </c:pt>
                <c:pt idx="21">
                  <c:v>17.850000000000001</c:v>
                </c:pt>
                <c:pt idx="22">
                  <c:v>16.420000000000002</c:v>
                </c:pt>
                <c:pt idx="23">
                  <c:v>15.05</c:v>
                </c:pt>
                <c:pt idx="24">
                  <c:v>13.83</c:v>
                </c:pt>
                <c:pt idx="25">
                  <c:v>12.62</c:v>
                </c:pt>
                <c:pt idx="26">
                  <c:v>11.54</c:v>
                </c:pt>
                <c:pt idx="27">
                  <c:v>10.55</c:v>
                </c:pt>
                <c:pt idx="28">
                  <c:v>9.57</c:v>
                </c:pt>
                <c:pt idx="29">
                  <c:v>8.7200000000000006</c:v>
                </c:pt>
                <c:pt idx="30">
                  <c:v>7.93</c:v>
                </c:pt>
                <c:pt idx="31">
                  <c:v>7.19</c:v>
                </c:pt>
                <c:pt idx="32">
                  <c:v>6.52</c:v>
                </c:pt>
                <c:pt idx="33">
                  <c:v>5.9</c:v>
                </c:pt>
                <c:pt idx="34">
                  <c:v>5.37</c:v>
                </c:pt>
                <c:pt idx="35">
                  <c:v>4.8600000000000003</c:v>
                </c:pt>
                <c:pt idx="36">
                  <c:v>4.37</c:v>
                </c:pt>
                <c:pt idx="37">
                  <c:v>3.94</c:v>
                </c:pt>
                <c:pt idx="38">
                  <c:v>3.55</c:v>
                </c:pt>
                <c:pt idx="39">
                  <c:v>3.23</c:v>
                </c:pt>
                <c:pt idx="40">
                  <c:v>2.89</c:v>
                </c:pt>
                <c:pt idx="41">
                  <c:v>2.61</c:v>
                </c:pt>
                <c:pt idx="42">
                  <c:v>2.36</c:v>
                </c:pt>
                <c:pt idx="43">
                  <c:v>2.11</c:v>
                </c:pt>
                <c:pt idx="44">
                  <c:v>1.91</c:v>
                </c:pt>
                <c:pt idx="45">
                  <c:v>1.72</c:v>
                </c:pt>
                <c:pt idx="46">
                  <c:v>1.53</c:v>
                </c:pt>
                <c:pt idx="47">
                  <c:v>1.38</c:v>
                </c:pt>
                <c:pt idx="48">
                  <c:v>1.24</c:v>
                </c:pt>
                <c:pt idx="49">
                  <c:v>1.1200000000000001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6419368"/>
        <c:axId val="116419760"/>
      </c:lineChart>
      <c:catAx>
        <c:axId val="1164193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Nbr STA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419760"/>
        <c:crosses val="autoZero"/>
        <c:auto val="1"/>
        <c:lblAlgn val="ctr"/>
        <c:lblOffset val="100"/>
        <c:noMultiLvlLbl val="0"/>
      </c:catAx>
      <c:valAx>
        <c:axId val="116419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Efficiency (%)</a:t>
                </a:r>
              </a:p>
            </c:rich>
          </c:tx>
          <c:layout>
            <c:manualLayout>
              <c:xMode val="edge"/>
              <c:yMode val="edge"/>
              <c:x val="6.887575357124062E-3"/>
              <c:y val="0.4458957990582382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419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922356193172074"/>
          <c:y val="0.42867145514825744"/>
          <c:w val="0.30941047746592348"/>
          <c:h val="0.117176482356067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fr-FR" sz="1400"/>
              <a:t>Optimal OCW value for the best efficiency</a:t>
            </a:r>
          </a:p>
        </c:rich>
      </c:tx>
      <c:layout>
        <c:manualLayout>
          <c:xMode val="edge"/>
          <c:yMode val="edge"/>
          <c:x val="0.15526509968286392"/>
          <c:y val="2.108990102374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949348436708569"/>
          <c:y val="0.1340723468079581"/>
          <c:w val="0.87108256204816492"/>
          <c:h val="0.72540373116045975"/>
        </c:manualLayout>
      </c:layout>
      <c:lineChart>
        <c:grouping val="standard"/>
        <c:varyColors val="0"/>
        <c:ser>
          <c:idx val="1"/>
          <c:order val="0"/>
          <c:tx>
            <c:strRef>
              <c:f>Sheet1!$B$303</c:f>
              <c:strCache>
                <c:ptCount val="1"/>
                <c:pt idx="0">
                  <c:v>8 RU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Sheet1!$A$304:$A$320</c:f>
              <c:numCache>
                <c:formatCode>General</c:formatCode>
                <c:ptCount val="17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</c:numCache>
            </c:numRef>
          </c:cat>
          <c:val>
            <c:numRef>
              <c:f>Sheet1!$B$304:$B$320</c:f>
              <c:numCache>
                <c:formatCode>General</c:formatCode>
                <c:ptCount val="17"/>
                <c:pt idx="0">
                  <c:v>8</c:v>
                </c:pt>
                <c:pt idx="1">
                  <c:v>11</c:v>
                </c:pt>
                <c:pt idx="2">
                  <c:v>20</c:v>
                </c:pt>
                <c:pt idx="3">
                  <c:v>29</c:v>
                </c:pt>
                <c:pt idx="4">
                  <c:v>38</c:v>
                </c:pt>
                <c:pt idx="5">
                  <c:v>45</c:v>
                </c:pt>
                <c:pt idx="6">
                  <c:v>55</c:v>
                </c:pt>
                <c:pt idx="7">
                  <c:v>65</c:v>
                </c:pt>
                <c:pt idx="8">
                  <c:v>74</c:v>
                </c:pt>
                <c:pt idx="9">
                  <c:v>81</c:v>
                </c:pt>
                <c:pt idx="10">
                  <c:v>89</c:v>
                </c:pt>
                <c:pt idx="11">
                  <c:v>98</c:v>
                </c:pt>
                <c:pt idx="12">
                  <c:v>106</c:v>
                </c:pt>
                <c:pt idx="13">
                  <c:v>116</c:v>
                </c:pt>
                <c:pt idx="14">
                  <c:v>120</c:v>
                </c:pt>
                <c:pt idx="15">
                  <c:v>128</c:v>
                </c:pt>
                <c:pt idx="16">
                  <c:v>141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Sheet1!$C$303</c:f>
              <c:strCache>
                <c:ptCount val="1"/>
                <c:pt idx="0">
                  <c:v>16 RU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Sheet1!$A$304:$A$320</c:f>
              <c:numCache>
                <c:formatCode>General</c:formatCode>
                <c:ptCount val="17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</c:numCache>
            </c:numRef>
          </c:cat>
          <c:val>
            <c:numRef>
              <c:f>Sheet1!$C$304:$C$320</c:f>
              <c:numCache>
                <c:formatCode>General</c:formatCode>
                <c:ptCount val="17"/>
                <c:pt idx="0">
                  <c:v>16</c:v>
                </c:pt>
                <c:pt idx="1">
                  <c:v>16</c:v>
                </c:pt>
                <c:pt idx="2">
                  <c:v>16</c:v>
                </c:pt>
                <c:pt idx="3">
                  <c:v>21</c:v>
                </c:pt>
                <c:pt idx="4">
                  <c:v>32</c:v>
                </c:pt>
                <c:pt idx="5">
                  <c:v>41</c:v>
                </c:pt>
                <c:pt idx="6">
                  <c:v>51</c:v>
                </c:pt>
                <c:pt idx="7">
                  <c:v>59</c:v>
                </c:pt>
                <c:pt idx="8">
                  <c:v>69</c:v>
                </c:pt>
                <c:pt idx="9">
                  <c:v>77</c:v>
                </c:pt>
                <c:pt idx="10">
                  <c:v>86</c:v>
                </c:pt>
                <c:pt idx="11">
                  <c:v>97</c:v>
                </c:pt>
                <c:pt idx="12">
                  <c:v>107</c:v>
                </c:pt>
                <c:pt idx="13">
                  <c:v>114</c:v>
                </c:pt>
                <c:pt idx="14">
                  <c:v>122</c:v>
                </c:pt>
                <c:pt idx="15">
                  <c:v>136</c:v>
                </c:pt>
                <c:pt idx="16">
                  <c:v>143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Sheet1!$D$303</c:f>
              <c:strCache>
                <c:ptCount val="1"/>
                <c:pt idx="0">
                  <c:v>32RU</c:v>
                </c:pt>
              </c:strCache>
            </c:strRef>
          </c:tx>
          <c:spPr>
            <a:ln w="2222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Sheet1!$A$304:$A$320</c:f>
              <c:numCache>
                <c:formatCode>General</c:formatCode>
                <c:ptCount val="17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</c:numCache>
            </c:numRef>
          </c:cat>
          <c:val>
            <c:numRef>
              <c:f>Sheet1!$D$304:$D$320</c:f>
              <c:numCache>
                <c:formatCode>General</c:formatCode>
                <c:ptCount val="17"/>
                <c:pt idx="0">
                  <c:v>32</c:v>
                </c:pt>
                <c:pt idx="1">
                  <c:v>32</c:v>
                </c:pt>
                <c:pt idx="2">
                  <c:v>32</c:v>
                </c:pt>
                <c:pt idx="3">
                  <c:v>32</c:v>
                </c:pt>
                <c:pt idx="4">
                  <c:v>32</c:v>
                </c:pt>
                <c:pt idx="5">
                  <c:v>32</c:v>
                </c:pt>
                <c:pt idx="6">
                  <c:v>36</c:v>
                </c:pt>
                <c:pt idx="7">
                  <c:v>43</c:v>
                </c:pt>
                <c:pt idx="8">
                  <c:v>53</c:v>
                </c:pt>
                <c:pt idx="9">
                  <c:v>65</c:v>
                </c:pt>
                <c:pt idx="10">
                  <c:v>73</c:v>
                </c:pt>
                <c:pt idx="11">
                  <c:v>83</c:v>
                </c:pt>
                <c:pt idx="12">
                  <c:v>94</c:v>
                </c:pt>
                <c:pt idx="13">
                  <c:v>103</c:v>
                </c:pt>
                <c:pt idx="14">
                  <c:v>112</c:v>
                </c:pt>
                <c:pt idx="15">
                  <c:v>124</c:v>
                </c:pt>
                <c:pt idx="16">
                  <c:v>133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7190384"/>
        <c:axId val="117190776"/>
      </c:lineChart>
      <c:catAx>
        <c:axId val="117190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Nbr STA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190776"/>
        <c:crosses val="autoZero"/>
        <c:auto val="1"/>
        <c:lblAlgn val="ctr"/>
        <c:lblOffset val="100"/>
        <c:noMultiLvlLbl val="0"/>
      </c:catAx>
      <c:valAx>
        <c:axId val="117190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OCW Value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19038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958097343095271"/>
          <c:y val="0.14256804606013057"/>
          <c:w val="0.51052723672698808"/>
          <c:h val="4.58965536458451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1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3594" y="201170"/>
            <a:ext cx="2192446" cy="214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1170"/>
            <a:ext cx="933682" cy="214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59484" y="9555171"/>
            <a:ext cx="527753" cy="18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80" y="412064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80" y="9555171"/>
            <a:ext cx="731992" cy="18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80" y="9543349"/>
            <a:ext cx="55884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5613" y="116731"/>
            <a:ext cx="2192446" cy="214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6731"/>
            <a:ext cx="933682" cy="214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46125"/>
            <a:ext cx="4921250" cy="36909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689769"/>
            <a:ext cx="4986207" cy="4443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19920" y="9558548"/>
            <a:ext cx="2038140" cy="18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34091" y="9558548"/>
            <a:ext cx="527753" cy="18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7" y="9558548"/>
            <a:ext cx="731992" cy="18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9" y="9556860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804"/>
            <a:ext cx="552777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65613" y="116730"/>
            <a:ext cx="2192446" cy="214273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173" y="116730"/>
            <a:ext cx="933682" cy="214273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37925" y="9559383"/>
            <a:ext cx="423183" cy="183662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8213" y="746125"/>
            <a:ext cx="4921250" cy="369093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67912" y="9558548"/>
            <a:ext cx="2038140" cy="183662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66025" y="240268"/>
            <a:ext cx="31549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</a:t>
            </a:r>
            <a:r>
              <a:rPr lang="en-US" altLang="ko-KR" sz="1600" b="1" dirty="0" smtClean="0">
                <a:solidFill>
                  <a:schemeClr val="tx1"/>
                </a:solidFill>
                <a:ea typeface="굴림" pitchFamily="34" charset="-127"/>
              </a:rPr>
              <a:t>IEEE 802.</a:t>
            </a:r>
            <a:r>
              <a:rPr lang="fr-FR" sz="1600" b="1" dirty="0" smtClean="0"/>
              <a:t>11-16/0591r0</a:t>
            </a:r>
            <a:endParaRPr lang="en-US" altLang="ko-KR" sz="1600" b="1" dirty="0" smtClean="0">
              <a:solidFill>
                <a:srgbClr val="FF0000"/>
              </a:solidFill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0454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i="0" dirty="0" smtClean="0">
                <a:solidFill>
                  <a:schemeClr val="tx1"/>
                </a:solidFill>
                <a:ea typeface="굴림" pitchFamily="34" charset="-127"/>
              </a:rPr>
              <a:t>May 2016</a:t>
            </a:r>
            <a:endParaRPr lang="en-US" altLang="ko-KR" sz="1600" b="1" i="0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629400" y="6477000"/>
            <a:ext cx="20483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aseline="0" dirty="0" smtClean="0"/>
              <a:t>Patrice NEZOU et al., Canon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atrice.nezou@crf.canon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ascal.viger@crf.canon.fr" TargetMode="External"/><Relationship Id="rId5" Type="http://schemas.openxmlformats.org/officeDocument/2006/relationships/hyperlink" Target="mailto:romain.guignard@crf.canon.fr" TargetMode="External"/><Relationship Id="rId4" Type="http://schemas.openxmlformats.org/officeDocument/2006/relationships/hyperlink" Target="mailto:stephane.baron@crf.canon.fr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sz="2800" dirty="0" smtClean="0">
                <a:latin typeface="+mj-lt"/>
                <a:cs typeface="+mj-cs"/>
              </a:rPr>
              <a:t>Issues </a:t>
            </a:r>
            <a:r>
              <a:rPr lang="en-US" sz="2800" dirty="0">
                <a:latin typeface="+mj-lt"/>
                <a:cs typeface="+mj-cs"/>
              </a:rPr>
              <a:t>related to </a:t>
            </a:r>
            <a:r>
              <a:rPr lang="en-US" sz="2800" dirty="0" smtClean="0">
                <a:latin typeface="+mj-lt"/>
                <a:cs typeface="+mj-cs"/>
              </a:rPr>
              <a:t>OCW management</a:t>
            </a:r>
            <a:endParaRPr lang="en-US" sz="2800" dirty="0">
              <a:latin typeface="+mj-lt"/>
              <a:cs typeface="+mj-cs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</a:t>
            </a:r>
            <a:r>
              <a:rPr lang="en-US" sz="2000" smtClean="0">
                <a:latin typeface="+mn-lt"/>
              </a:rPr>
              <a:t>:</a:t>
            </a:r>
            <a:r>
              <a:rPr lang="en-US" sz="2000" b="0" smtClean="0">
                <a:latin typeface="+mn-lt"/>
              </a:rPr>
              <a:t> </a:t>
            </a:r>
            <a:r>
              <a:rPr lang="en-US" sz="2000" b="0" smtClean="0">
                <a:latin typeface="+mn-lt"/>
              </a:rPr>
              <a:t>2016-05-16 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9845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520923"/>
              </p:ext>
            </p:extLst>
          </p:nvPr>
        </p:nvGraphicFramePr>
        <p:xfrm>
          <a:off x="685800" y="3556000"/>
          <a:ext cx="792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371600"/>
                <a:gridCol w="1905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Patrice NEZOU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Canon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Cesson-Sevigné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, France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3"/>
                        </a:rPr>
                        <a:t>patrice.nezou@crf.canon.fr</a:t>
                      </a:r>
                      <a:endParaRPr kumimoji="0" lang="zh-CN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Stéphane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BARON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4"/>
                        </a:rPr>
                        <a:t>stephane.baron@crf.canon.fr</a:t>
                      </a:r>
                      <a:r>
                        <a:rPr lang="en-US" sz="1200" dirty="0" smtClean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Romain GUIGNARD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5"/>
                        </a:rPr>
                        <a:t>romain.guignard@crf.canon.fr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Pascal VIGER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6"/>
                        </a:rPr>
                        <a:t>pascal.viger@crf.canon.fr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</a:t>
            </a:r>
            <a:r>
              <a:rPr lang="en-US" altLang="zh-CN" sz="3200" b="1" kern="0" dirty="0" smtClean="0">
                <a:solidFill>
                  <a:srgbClr val="000000"/>
                </a:solidFill>
              </a:rPr>
              <a:t>Poll 1 (AP)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add the following text in </a:t>
            </a: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the .11ax draft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:</a:t>
            </a:r>
          </a:p>
          <a:p>
            <a:pPr lvl="1" indent="-342900">
              <a:buFontTx/>
              <a:buChar char="•"/>
              <a:defRPr/>
            </a:pPr>
            <a:r>
              <a:rPr lang="en-GB" altLang="zh-CN" sz="1600" b="1" kern="0" dirty="0" smtClean="0">
                <a:solidFill>
                  <a:srgbClr val="000000"/>
                </a:solidFill>
                <a:latin typeface="Times New Roman"/>
              </a:rPr>
              <a:t>25.5.2.6.1</a:t>
            </a:r>
            <a:r>
              <a:rPr lang="en-GB" altLang="zh-CN" sz="1600" b="1" kern="0" noProof="0" dirty="0" smtClean="0">
                <a:solidFill>
                  <a:srgbClr val="000000"/>
                </a:solidFill>
                <a:latin typeface="Times New Roman"/>
              </a:rPr>
              <a:t> An AP indicates the value of </a:t>
            </a:r>
            <a:r>
              <a:rPr lang="en-GB" altLang="zh-CN" sz="1600" b="1" kern="0" noProof="0" dirty="0" err="1" smtClean="0">
                <a:solidFill>
                  <a:srgbClr val="000000"/>
                </a:solidFill>
                <a:latin typeface="Times New Roman"/>
              </a:rPr>
              <a:t>OCW</a:t>
            </a:r>
            <a:r>
              <a:rPr lang="en-GB" altLang="zh-CN" sz="1600" b="1" kern="0" baseline="-25000" noProof="0" dirty="0" err="1" smtClean="0">
                <a:solidFill>
                  <a:srgbClr val="000000"/>
                </a:solidFill>
                <a:latin typeface="Times New Roman"/>
              </a:rPr>
              <a:t>min</a:t>
            </a:r>
            <a:r>
              <a:rPr lang="en-GB" altLang="zh-CN" sz="1600" b="1" kern="0" noProof="0" dirty="0" smtClean="0">
                <a:solidFill>
                  <a:srgbClr val="000000"/>
                </a:solidFill>
                <a:latin typeface="Times New Roman"/>
              </a:rPr>
              <a:t> used by all STAs for the random RU allocation process </a:t>
            </a:r>
            <a:r>
              <a:rPr lang="en-GB" altLang="zh-CN" sz="1600" b="1" kern="0" dirty="0" smtClean="0">
                <a:solidFill>
                  <a:srgbClr val="000000"/>
                </a:solidFill>
                <a:latin typeface="Times New Roman"/>
              </a:rPr>
              <a:t>for the next </a:t>
            </a:r>
            <a:r>
              <a:rPr lang="en-GB" altLang="zh-CN" sz="1600" b="1" kern="0" noProof="0" dirty="0" smtClean="0">
                <a:solidFill>
                  <a:srgbClr val="000000"/>
                </a:solidFill>
                <a:latin typeface="Times New Roman"/>
              </a:rPr>
              <a:t>UL MU OFDMA transmission. </a:t>
            </a:r>
            <a:r>
              <a:rPr lang="en-GB" altLang="zh-CN" sz="1600" b="1" kern="0" dirty="0">
                <a:solidFill>
                  <a:srgbClr val="000000"/>
                </a:solidFill>
              </a:rPr>
              <a:t>The value of </a:t>
            </a:r>
            <a:r>
              <a:rPr lang="en-GB" altLang="zh-CN" sz="1600" b="1" kern="0" dirty="0" err="1">
                <a:solidFill>
                  <a:srgbClr val="000000"/>
                </a:solidFill>
              </a:rPr>
              <a:t>OCW</a:t>
            </a:r>
            <a:r>
              <a:rPr lang="en-GB" altLang="zh-CN" sz="1600" b="1" kern="0" baseline="-25000" dirty="0" err="1">
                <a:solidFill>
                  <a:srgbClr val="000000"/>
                </a:solidFill>
              </a:rPr>
              <a:t>min</a:t>
            </a:r>
            <a:r>
              <a:rPr lang="en-GB" altLang="zh-CN" sz="1600" b="1" kern="0" noProof="0" dirty="0" smtClean="0">
                <a:solidFill>
                  <a:srgbClr val="000000"/>
                </a:solidFill>
                <a:latin typeface="Times New Roman"/>
              </a:rPr>
              <a:t> is transmitted through a dedicated field in the beacon frame.</a:t>
            </a:r>
            <a:endParaRPr kumimoji="0" lang="en-GB" altLang="zh-CN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GB" altLang="zh-CN" sz="2000" kern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585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</a:t>
            </a:r>
            <a:r>
              <a:rPr lang="en-US" altLang="zh-CN" sz="3200" b="1" kern="0" dirty="0" smtClean="0">
                <a:solidFill>
                  <a:srgbClr val="000000"/>
                </a:solidFill>
              </a:rPr>
              <a:t>Poll 2 (AP)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defRPr/>
            </a:pP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amend the clause </a:t>
            </a:r>
            <a:r>
              <a:rPr lang="en-GB" altLang="zh-CN" sz="2000" kern="0" dirty="0">
                <a:solidFill>
                  <a:srgbClr val="000000"/>
                </a:solidFill>
              </a:rPr>
              <a:t>25.5.2.6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in </a:t>
            </a:r>
            <a:r>
              <a:rPr lang="en-GB" altLang="zh-CN" sz="2000" kern="0" dirty="0">
                <a:solidFill>
                  <a:srgbClr val="000000"/>
                </a:solidFill>
              </a:rPr>
              <a:t>the .11ax draft </a:t>
            </a:r>
            <a:r>
              <a:rPr lang="en-GB" altLang="zh-CN" sz="2000" kern="0" dirty="0" smtClean="0">
                <a:solidFill>
                  <a:srgbClr val="000000"/>
                </a:solidFill>
              </a:rPr>
              <a:t>as follow:</a:t>
            </a:r>
            <a:endParaRPr kumimoji="0" lang="en-GB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lvl="1" indent="-342900">
              <a:buFontTx/>
              <a:buChar char="•"/>
              <a:defRPr/>
            </a:pPr>
            <a:r>
              <a:rPr lang="en-GB" sz="1600" b="1" dirty="0" smtClean="0"/>
              <a:t>The </a:t>
            </a:r>
            <a:r>
              <a:rPr lang="en-GB" sz="1600" b="1" dirty="0"/>
              <a:t>HE AP indicates </a:t>
            </a:r>
            <a:r>
              <a:rPr lang="en-GB" sz="1600" b="1" dirty="0" smtClean="0"/>
              <a:t>an </a:t>
            </a:r>
            <a:r>
              <a:rPr lang="en-GB" sz="1600" b="1" u="sng" dirty="0" smtClean="0"/>
              <a:t>Contention Policy</a:t>
            </a:r>
            <a:r>
              <a:rPr lang="en-GB" sz="1600" b="1" dirty="0" smtClean="0"/>
              <a:t> </a:t>
            </a:r>
            <a:r>
              <a:rPr lang="en-GB" sz="1600" b="1" dirty="0"/>
              <a:t>parameter in the Trigger frame for HE STAs to initiate random access following the Trigger frame transmission</a:t>
            </a:r>
            <a:r>
              <a:rPr lang="en-GB" sz="1600" b="1" dirty="0" smtClean="0"/>
              <a:t>. </a:t>
            </a:r>
            <a:endParaRPr lang="en-GB" sz="1600" b="1" dirty="0" smtClean="0"/>
          </a:p>
          <a:p>
            <a:pPr lvl="1" indent="-342900">
              <a:buFontTx/>
              <a:buChar char="•"/>
              <a:defRPr/>
            </a:pPr>
            <a:endParaRPr kumimoji="0" lang="en-GB" altLang="zh-CN" sz="140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400050" lvl="1" indent="0">
              <a:buNone/>
              <a:defRPr/>
            </a:pPr>
            <a:r>
              <a:rPr kumimoji="0" lang="en-GB" altLang="zh-CN" sz="1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(replaced text</a:t>
            </a:r>
            <a:r>
              <a:rPr kumimoji="0" lang="en-GB" altLang="zh-CN" sz="14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in clause 25.5.2.6 : “</a:t>
            </a:r>
            <a:r>
              <a:rPr lang="en-GB" sz="1400" dirty="0"/>
              <a:t>The HE AP indicates a </a:t>
            </a:r>
            <a:r>
              <a:rPr lang="en-GB" sz="1400" u="sng" dirty="0"/>
              <a:t>TBD</a:t>
            </a:r>
            <a:r>
              <a:rPr lang="en-GB" sz="1400" dirty="0"/>
              <a:t> parameter in the Trigger frame for HE STAs to initiate random access following the Trigger frame transmission</a:t>
            </a:r>
            <a:r>
              <a:rPr lang="en-GB" sz="1400" dirty="0" smtClean="0"/>
              <a:t>.”)</a:t>
            </a:r>
          </a:p>
          <a:p>
            <a:pPr marL="400050" lvl="1" indent="0">
              <a:buNone/>
              <a:defRPr/>
            </a:pPr>
            <a:endParaRPr kumimoji="0" lang="en-GB" altLang="zh-CN" sz="140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99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</a:t>
            </a:r>
            <a:r>
              <a:rPr lang="en-US" altLang="zh-CN" sz="3200" b="1" kern="0" dirty="0" smtClean="0">
                <a:solidFill>
                  <a:srgbClr val="000000"/>
                </a:solidFill>
              </a:rPr>
              <a:t>Poll 3 (STA)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484784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defRPr/>
            </a:pP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the following text in </a:t>
            </a:r>
            <a:r>
              <a:rPr lang="en-GB" altLang="zh-CN" sz="2000" kern="0" dirty="0">
                <a:solidFill>
                  <a:srgbClr val="000000"/>
                </a:solidFill>
              </a:rPr>
              <a:t>the .11ax draft </a:t>
            </a:r>
            <a:r>
              <a:rPr lang="en-GB" altLang="zh-CN" sz="2000" kern="0" dirty="0" smtClean="0">
                <a:solidFill>
                  <a:srgbClr val="000000"/>
                </a:solidFill>
              </a:rPr>
              <a:t>:</a:t>
            </a:r>
          </a:p>
          <a:p>
            <a:pPr marL="0" lvl="0" indent="0">
              <a:buNone/>
              <a:defRPr/>
            </a:pPr>
            <a:r>
              <a:rPr lang="en-GB" altLang="zh-CN" sz="2000" kern="0" dirty="0" smtClean="0">
                <a:solidFill>
                  <a:srgbClr val="000000"/>
                </a:solidFill>
              </a:rPr>
              <a:t>	</a:t>
            </a:r>
            <a:r>
              <a:rPr lang="en-GB" altLang="zh-CN" sz="1600" kern="0" dirty="0" smtClean="0">
                <a:solidFill>
                  <a:srgbClr val="000000"/>
                </a:solidFill>
              </a:rPr>
              <a:t>25.5.2.6 </a:t>
            </a:r>
            <a:r>
              <a:rPr lang="en-GB" sz="1600" dirty="0" smtClean="0"/>
              <a:t>An </a:t>
            </a:r>
            <a:r>
              <a:rPr lang="en-GB" sz="1600" dirty="0"/>
              <a:t>HE STA that uses the random access procedure maintains an internal counter termed as OBO counter. The OFDMA contention window (OCW) </a:t>
            </a:r>
            <a:r>
              <a:rPr lang="en-GB" sz="1600" dirty="0" smtClean="0"/>
              <a:t>management is based on the following:</a:t>
            </a:r>
            <a:endParaRPr kumimoji="0" lang="en-GB" altLang="zh-CN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400050" lvl="1" indent="0">
              <a:buNone/>
            </a:pPr>
            <a:r>
              <a:rPr lang="en-US" sz="1400" b="1" u="sng" dirty="0"/>
              <a:t>Upon Beacon frame reception:</a:t>
            </a:r>
          </a:p>
          <a:p>
            <a:pPr lvl="1"/>
            <a:r>
              <a:rPr lang="en-US" sz="1400" b="1" dirty="0"/>
              <a:t>Update </a:t>
            </a:r>
            <a:r>
              <a:rPr lang="en-US" sz="1400" b="1" dirty="0" err="1"/>
              <a:t>OCW</a:t>
            </a:r>
            <a:r>
              <a:rPr lang="en-US" sz="1400" b="1" baseline="-25000" dirty="0" err="1"/>
              <a:t>min</a:t>
            </a:r>
            <a:r>
              <a:rPr lang="en-US" sz="1400" b="1" dirty="0"/>
              <a:t> with beacon frame </a:t>
            </a:r>
            <a:r>
              <a:rPr lang="en-US" sz="1400" b="1" dirty="0" smtClean="0"/>
              <a:t>information</a:t>
            </a:r>
            <a:endParaRPr lang="en-US" sz="2400" b="1" dirty="0"/>
          </a:p>
          <a:p>
            <a:pPr marL="400050" lvl="1" indent="0">
              <a:buNone/>
            </a:pPr>
            <a:r>
              <a:rPr lang="en-US" sz="1400" b="1" u="sng" dirty="0"/>
              <a:t>Upon Trigger Frame reception:</a:t>
            </a:r>
          </a:p>
          <a:p>
            <a:pPr lvl="1"/>
            <a:r>
              <a:rPr lang="en-US" sz="1400" b="1" dirty="0"/>
              <a:t>If </a:t>
            </a:r>
            <a:r>
              <a:rPr lang="en-US" sz="1400" b="1" dirty="0" smtClean="0"/>
              <a:t>Contention Policy parameter  </a:t>
            </a:r>
            <a:r>
              <a:rPr lang="en-US" sz="1400" b="1" dirty="0"/>
              <a:t>= 0,</a:t>
            </a:r>
          </a:p>
          <a:p>
            <a:pPr lvl="2"/>
            <a:r>
              <a:rPr lang="en-US" sz="1400" b="1" dirty="0" err="1"/>
              <a:t>OCW</a:t>
            </a:r>
            <a:r>
              <a:rPr lang="en-US" sz="1400" b="1" baseline="-25000" dirty="0" err="1"/>
              <a:t>min</a:t>
            </a:r>
            <a:r>
              <a:rPr lang="en-US" sz="1400" b="1" dirty="0"/>
              <a:t> = </a:t>
            </a:r>
            <a:r>
              <a:rPr lang="en-US" sz="1400" b="1" dirty="0" err="1"/>
              <a:t>Nbr</a:t>
            </a:r>
            <a:r>
              <a:rPr lang="en-US" sz="1400" b="1" dirty="0"/>
              <a:t> RUs of the current trigger frame </a:t>
            </a:r>
          </a:p>
          <a:p>
            <a:pPr lvl="2"/>
            <a:r>
              <a:rPr lang="en-US" sz="1400" b="1" dirty="0"/>
              <a:t>OCW = </a:t>
            </a:r>
            <a:r>
              <a:rPr lang="en-US" sz="1400" b="1" dirty="0" err="1"/>
              <a:t>OCW</a:t>
            </a:r>
            <a:r>
              <a:rPr lang="en-US" sz="1400" b="1" baseline="-25000" dirty="0" err="1"/>
              <a:t>min</a:t>
            </a:r>
            <a:r>
              <a:rPr lang="en-US" sz="1400" b="1" dirty="0"/>
              <a:t> (no doubling upon transmission failure</a:t>
            </a:r>
            <a:r>
              <a:rPr lang="en-US" sz="1400" b="1" dirty="0" smtClean="0"/>
              <a:t>)</a:t>
            </a:r>
            <a:endParaRPr lang="en-US" sz="1400" b="1" dirty="0"/>
          </a:p>
          <a:p>
            <a:pPr lvl="1"/>
            <a:r>
              <a:rPr lang="en-US" sz="1400" b="1" dirty="0"/>
              <a:t>If Contention Policy parameter = 1,</a:t>
            </a:r>
          </a:p>
          <a:p>
            <a:pPr lvl="2"/>
            <a:r>
              <a:rPr lang="en-US" sz="1400" b="1" dirty="0" err="1"/>
              <a:t>OCW</a:t>
            </a:r>
            <a:r>
              <a:rPr lang="en-US" sz="1400" b="1" baseline="-25000" dirty="0" err="1"/>
              <a:t>min</a:t>
            </a:r>
            <a:r>
              <a:rPr lang="en-US" sz="1400" b="1" dirty="0"/>
              <a:t> unchanged</a:t>
            </a:r>
          </a:p>
          <a:p>
            <a:pPr lvl="2"/>
            <a:r>
              <a:rPr lang="pt-BR" sz="1400" b="1" dirty="0"/>
              <a:t>If previous MU UL transmission failed,</a:t>
            </a:r>
          </a:p>
          <a:p>
            <a:pPr lvl="3"/>
            <a:r>
              <a:rPr lang="en-US" sz="1400" b="1" dirty="0"/>
              <a:t>OCW= OCW x 2</a:t>
            </a:r>
          </a:p>
          <a:p>
            <a:pPr lvl="2"/>
            <a:r>
              <a:rPr lang="pt-BR" sz="1400" b="1" dirty="0"/>
              <a:t>If previous MU UL transmission succeeded,</a:t>
            </a:r>
          </a:p>
          <a:p>
            <a:pPr lvl="3"/>
            <a:r>
              <a:rPr lang="en-US" sz="1400" b="1" dirty="0"/>
              <a:t>OCW = </a:t>
            </a:r>
            <a:r>
              <a:rPr lang="pt-BR" sz="1400" b="1" dirty="0" smtClean="0"/>
              <a:t>OCWmin</a:t>
            </a:r>
            <a:endParaRPr kumimoji="0" lang="en-GB" altLang="zh-CN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677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762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>
                <a:latin typeface="+mj-lt"/>
                <a:cs typeface="+mj-cs"/>
              </a:rPr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/>
        </p:nvSpPr>
        <p:spPr bwMode="auto">
          <a:xfrm>
            <a:off x="657109" y="1717879"/>
            <a:ext cx="7770813" cy="44890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 smtClean="0"/>
              <a:t>The </a:t>
            </a:r>
            <a:r>
              <a:rPr lang="en-US" sz="1800" kern="0" dirty="0" err="1" smtClean="0"/>
              <a:t>TGax</a:t>
            </a:r>
            <a:r>
              <a:rPr lang="en-US" sz="1800" kern="0" dirty="0" smtClean="0"/>
              <a:t> SFD [1] includes specifications for the </a:t>
            </a:r>
            <a:r>
              <a:rPr lang="en-US" sz="1800" u="sng" kern="0" dirty="0" smtClean="0"/>
              <a:t>random access </a:t>
            </a:r>
            <a:r>
              <a:rPr lang="en-US" sz="1800" kern="0" dirty="0" smtClean="0"/>
              <a:t>Trigger Frame (TF-R) allocating a set of random resource units (RUs) for UL MU OFDMA: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kern="0" dirty="0" smtClean="0"/>
              <a:t>The RU allocation procedure is not clearly described.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kern="0" dirty="0" smtClean="0"/>
              <a:t>The settings and management of parameters associated (OCW, </a:t>
            </a:r>
            <a:r>
              <a:rPr lang="en-US" sz="1600" kern="0" dirty="0" err="1" smtClean="0"/>
              <a:t>OCW</a:t>
            </a:r>
            <a:r>
              <a:rPr lang="en-US" sz="1600" kern="0" baseline="-25000" dirty="0" err="1" smtClean="0"/>
              <a:t>min</a:t>
            </a:r>
            <a:r>
              <a:rPr lang="en-US" sz="1600" kern="0" dirty="0" smtClean="0"/>
              <a:t>, OBO …) to the RU allocation procedure are not specified.</a:t>
            </a: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kern="0" dirty="0" smtClean="0"/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 smtClean="0"/>
              <a:t>This contribution aims to provide clarification and clear mechanisms to optimize the efficiency of the UL MU OFDMA transmission using random trigger frames.</a:t>
            </a: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kern="0" dirty="0" smtClean="0"/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 smtClean="0"/>
              <a:t>This contribution addresses the following 14 CIDs: 49, 179, 442, 600, 773, 1084, 1085, 1199, 1201, 2177, 2178, 2291, 2384, 2385.</a:t>
            </a: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153400" cy="1066800"/>
          </a:xfrm>
        </p:spPr>
        <p:txBody>
          <a:bodyPr/>
          <a:lstStyle/>
          <a:p>
            <a:r>
              <a:rPr lang="en-US" dirty="0" smtClean="0"/>
              <a:t>Random RU allocation procedure [1,2]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89616" y="16764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kern="0" dirty="0" smtClean="0"/>
              <a:t>When a STA has a frame to send, it initializes an OBO counter (OFDMA backoff) to a random value in a range [0,OCW] (OCW: OFDMA Contention Window)</a:t>
            </a:r>
          </a:p>
          <a:p>
            <a:r>
              <a:rPr lang="en-US" sz="2000" b="0" kern="0" dirty="0" smtClean="0"/>
              <a:t>OCW is in a range [</a:t>
            </a:r>
            <a:r>
              <a:rPr lang="en-US" sz="2000" b="0" kern="0" dirty="0" err="1" smtClean="0"/>
              <a:t>OCW</a:t>
            </a:r>
            <a:r>
              <a:rPr lang="en-US" sz="2000" b="0" kern="0" baseline="-25000" dirty="0" err="1" smtClean="0"/>
              <a:t>min</a:t>
            </a:r>
            <a:r>
              <a:rPr lang="en-US" sz="2000" b="0" kern="0" dirty="0" smtClean="0"/>
              <a:t>, </a:t>
            </a:r>
            <a:r>
              <a:rPr lang="en-US" sz="2000" b="0" kern="0" dirty="0" err="1" smtClean="0"/>
              <a:t>OCW</a:t>
            </a:r>
            <a:r>
              <a:rPr lang="en-US" sz="2000" b="0" kern="0" baseline="-25000" dirty="0" err="1"/>
              <a:t>max</a:t>
            </a:r>
            <a:r>
              <a:rPr lang="en-US" sz="2000" b="0" kern="0" dirty="0" smtClean="0"/>
              <a:t>] where </a:t>
            </a:r>
            <a:r>
              <a:rPr lang="en-US" sz="2000" b="0" kern="0" dirty="0" err="1"/>
              <a:t>OCW</a:t>
            </a:r>
            <a:r>
              <a:rPr lang="en-US" sz="2000" b="0" kern="0" baseline="-25000" dirty="0" err="1"/>
              <a:t>min</a:t>
            </a:r>
            <a:r>
              <a:rPr lang="en-US" sz="2000" b="0" kern="0" baseline="-25000" dirty="0"/>
              <a:t> </a:t>
            </a:r>
            <a:r>
              <a:rPr lang="en-US" sz="2000" b="0" kern="0" dirty="0" smtClean="0"/>
              <a:t>is provided by the AP</a:t>
            </a:r>
          </a:p>
          <a:p>
            <a:r>
              <a:rPr lang="en-US" sz="2000" b="0" kern="0" dirty="0" smtClean="0"/>
              <a:t>Upon the reception of a random trigger frame (TF-R), each STA decrements its OBO by the number of RUs specified in the TF-R.</a:t>
            </a:r>
          </a:p>
          <a:p>
            <a:r>
              <a:rPr lang="en-US" sz="2000" b="0" kern="0" dirty="0" smtClean="0"/>
              <a:t>When OBO reaches 0, the STA randomly selects any one of the RUs assigned in the TF-R and initiates a transmission (UL MU OFDMA transmission) </a:t>
            </a: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88901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1828800"/>
          </a:xfrm>
        </p:spPr>
        <p:txBody>
          <a:bodyPr/>
          <a:lstStyle/>
          <a:p>
            <a:r>
              <a:rPr lang="en-US" sz="1800" b="0" dirty="0" smtClean="0"/>
              <a:t>As commonly known for the EDCA protocol, a good solution is to double OCW upon each collision detection and to set OCW to </a:t>
            </a:r>
            <a:r>
              <a:rPr lang="en-US" sz="1800" b="0" dirty="0" err="1" smtClean="0"/>
              <a:t>OCW</a:t>
            </a:r>
            <a:r>
              <a:rPr lang="en-US" sz="1800" b="0" baseline="-25000" dirty="0" err="1" smtClean="0"/>
              <a:t>min</a:t>
            </a:r>
            <a:r>
              <a:rPr lang="en-US" sz="1800" b="0" dirty="0" smtClean="0"/>
              <a:t> upon the successful transmission.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7524" y="457200"/>
            <a:ext cx="8399276" cy="914400"/>
          </a:xfrm>
        </p:spPr>
        <p:txBody>
          <a:bodyPr/>
          <a:lstStyle/>
          <a:p>
            <a:r>
              <a:rPr lang="en-US" dirty="0" smtClean="0"/>
              <a:t>STA side: Effect of OCW « Doubling » policy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2255748"/>
              </p:ext>
            </p:extLst>
          </p:nvPr>
        </p:nvGraphicFramePr>
        <p:xfrm>
          <a:off x="287524" y="2276872"/>
          <a:ext cx="4788532" cy="4212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076056" y="2924944"/>
            <a:ext cx="3888432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sz="1800" i="1" u="sng" kern="0" dirty="0" smtClean="0"/>
              <a:t>Results: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b="0" i="1" kern="0" dirty="0" smtClean="0"/>
              <a:t>OCW Doubling policy guarantees an efficiency greater than 35% for a high  number of STAs.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1600" b="0" i="1" kern="0" dirty="0" smtClean="0"/>
          </a:p>
          <a:p>
            <a:pPr marL="0" indent="0" algn="just">
              <a:buNone/>
            </a:pPr>
            <a:r>
              <a:rPr lang="en-US" sz="1600" i="1" u="sng" kern="0" dirty="0" smtClean="0"/>
              <a:t>Remaining Issues:</a:t>
            </a:r>
            <a:endParaRPr lang="en-US" sz="1600" i="1" u="sng" kern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b="0" i="1" kern="0" dirty="0" smtClean="0"/>
              <a:t>When </a:t>
            </a:r>
            <a:r>
              <a:rPr lang="en-US" sz="1600" b="0" i="1" kern="0" dirty="0"/>
              <a:t>the number of STAs </a:t>
            </a:r>
            <a:r>
              <a:rPr lang="en-US" sz="1600" b="0" i="1" kern="0" dirty="0" smtClean="0"/>
              <a:t>is low, the efficiency hardly decreases.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1583668" y="2816932"/>
            <a:ext cx="36004" cy="28443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45748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71600"/>
            <a:ext cx="4428492" cy="2093404"/>
          </a:xfrm>
        </p:spPr>
        <p:txBody>
          <a:bodyPr/>
          <a:lstStyle/>
          <a:p>
            <a:r>
              <a:rPr lang="en-US" sz="2000" b="0" dirty="0" smtClean="0"/>
              <a:t>AP is the best place to compute </a:t>
            </a:r>
            <a:r>
              <a:rPr lang="en-US" sz="2000" b="0" dirty="0" err="1" smtClean="0"/>
              <a:t>OCWmin</a:t>
            </a:r>
            <a:r>
              <a:rPr lang="en-US" sz="2000" b="0" dirty="0" smtClean="0"/>
              <a:t>. </a:t>
            </a:r>
          </a:p>
          <a:p>
            <a:pPr lvl="1"/>
            <a:r>
              <a:rPr lang="en-US" sz="1600" b="0" dirty="0" err="1" smtClean="0"/>
              <a:t>OCW</a:t>
            </a:r>
            <a:r>
              <a:rPr lang="en-US" sz="1600" b="0" baseline="-25000" dirty="0" err="1" smtClean="0"/>
              <a:t>min</a:t>
            </a:r>
            <a:r>
              <a:rPr lang="en-US" sz="1600" b="0" dirty="0" smtClean="0"/>
              <a:t> should take into account:</a:t>
            </a:r>
          </a:p>
          <a:p>
            <a:pPr lvl="2"/>
            <a:r>
              <a:rPr lang="en-US" sz="1400" b="0" dirty="0" smtClean="0"/>
              <a:t>the number of STA waiting an UL MU OFDMA transmission. </a:t>
            </a:r>
          </a:p>
          <a:p>
            <a:pPr lvl="2"/>
            <a:r>
              <a:rPr lang="en-US" sz="1400" dirty="0" smtClean="0"/>
              <a:t>The number of available RUs inside each random trigger frame</a:t>
            </a:r>
          </a:p>
          <a:p>
            <a:pPr lvl="2"/>
            <a:endParaRPr lang="en-US" sz="1400" b="0" dirty="0" smtClean="0"/>
          </a:p>
          <a:p>
            <a:pPr lvl="1"/>
            <a:r>
              <a:rPr lang="en-US" sz="1600" b="0" dirty="0"/>
              <a:t>But it is impossible to determine </a:t>
            </a:r>
            <a:r>
              <a:rPr lang="en-US" sz="1600" b="0" dirty="0" err="1"/>
              <a:t>OCW</a:t>
            </a:r>
            <a:r>
              <a:rPr lang="en-US" sz="1600" b="0" baseline="-25000" dirty="0" err="1"/>
              <a:t>min</a:t>
            </a:r>
            <a:r>
              <a:rPr lang="en-US" sz="1600" b="0" dirty="0"/>
              <a:t> </a:t>
            </a:r>
            <a:r>
              <a:rPr lang="en-US" sz="1600" b="0" dirty="0" smtClean="0"/>
              <a:t>precisely (mainly due to evaluation of number of STAs).</a:t>
            </a:r>
          </a:p>
          <a:p>
            <a:pPr marL="0" indent="0">
              <a:buNone/>
            </a:pPr>
            <a:endParaRPr lang="en-US" sz="2000" b="0" dirty="0"/>
          </a:p>
          <a:p>
            <a:r>
              <a:rPr lang="en-US" sz="2000" b="0" dirty="0" smtClean="0"/>
              <a:t>Multiple algorithms could be applied to compute </a:t>
            </a:r>
            <a:r>
              <a:rPr lang="en-US" sz="2000" b="0" dirty="0" err="1" smtClean="0"/>
              <a:t>OCWmin</a:t>
            </a:r>
            <a:r>
              <a:rPr lang="en-US" sz="2000" b="0" dirty="0"/>
              <a:t> </a:t>
            </a:r>
            <a:r>
              <a:rPr lang="en-US" sz="2000" b="0" dirty="0" smtClean="0"/>
              <a:t>by the AP. But simulation results show that a simple  </a:t>
            </a:r>
            <a:r>
              <a:rPr lang="en-US" sz="2000" b="0" dirty="0" err="1"/>
              <a:t>OCW</a:t>
            </a:r>
            <a:r>
              <a:rPr lang="en-US" sz="2000" b="0" baseline="-25000" dirty="0" err="1"/>
              <a:t>min</a:t>
            </a:r>
            <a:r>
              <a:rPr lang="en-US" sz="2000" b="0" dirty="0"/>
              <a:t> </a:t>
            </a:r>
            <a:r>
              <a:rPr lang="en-US" sz="2000" b="0" dirty="0" smtClean="0"/>
              <a:t>value could be the mean number of available </a:t>
            </a:r>
            <a:r>
              <a:rPr lang="en-US" sz="2000" b="0" dirty="0" err="1" smtClean="0"/>
              <a:t>RUs.</a:t>
            </a:r>
            <a:r>
              <a:rPr lang="en-US" sz="2000" b="0" dirty="0" smtClean="0"/>
              <a:t> </a:t>
            </a:r>
            <a:endParaRPr lang="en-US" sz="1600" dirty="0" smtClean="0"/>
          </a:p>
          <a:p>
            <a:pPr lvl="1"/>
            <a:endParaRPr lang="en-US" sz="16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914400"/>
          </a:xfrm>
        </p:spPr>
        <p:txBody>
          <a:bodyPr/>
          <a:lstStyle/>
          <a:p>
            <a:r>
              <a:rPr lang="fr-FR" sz="2800" dirty="0" smtClean="0"/>
              <a:t>AP </a:t>
            </a:r>
            <a:r>
              <a:rPr lang="fr-FR" sz="2800" dirty="0" err="1" smtClean="0"/>
              <a:t>side</a:t>
            </a:r>
            <a:r>
              <a:rPr lang="fr-FR" sz="2800" dirty="0" smtClean="0"/>
              <a:t>: </a:t>
            </a:r>
            <a:r>
              <a:rPr lang="fr-FR" sz="2800" dirty="0" err="1" smtClean="0"/>
              <a:t>OCW</a:t>
            </a:r>
            <a:r>
              <a:rPr lang="fr-FR" sz="2800" baseline="-25000" dirty="0" err="1" smtClean="0"/>
              <a:t>min</a:t>
            </a:r>
            <a:r>
              <a:rPr lang="fr-FR" sz="2800" dirty="0" smtClean="0"/>
              <a:t> </a:t>
            </a:r>
            <a:r>
              <a:rPr lang="fr-FR" sz="2800" dirty="0" err="1" smtClean="0"/>
              <a:t>Determination</a:t>
            </a:r>
            <a:endParaRPr lang="fr-FR" sz="28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4105206"/>
              </p:ext>
            </p:extLst>
          </p:nvPr>
        </p:nvGraphicFramePr>
        <p:xfrm>
          <a:off x="4608004" y="1248466"/>
          <a:ext cx="4343400" cy="4844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Connector 6"/>
          <p:cNvCxnSpPr/>
          <p:nvPr/>
        </p:nvCxnSpPr>
        <p:spPr bwMode="auto">
          <a:xfrm flipV="1">
            <a:off x="6804248" y="3284984"/>
            <a:ext cx="0" cy="21602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06618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36530" y="6475413"/>
            <a:ext cx="4119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914400"/>
          </a:xfrm>
        </p:spPr>
        <p:txBody>
          <a:bodyPr/>
          <a:lstStyle/>
          <a:p>
            <a:r>
              <a:rPr lang="en-US" sz="2800" dirty="0" smtClean="0"/>
              <a:t>AP side: </a:t>
            </a:r>
            <a:r>
              <a:rPr lang="en-US" sz="2800" dirty="0" err="1" smtClean="0"/>
              <a:t>OCW</a:t>
            </a:r>
            <a:r>
              <a:rPr lang="en-US" sz="2800" baseline="-25000" dirty="0" err="1" smtClean="0"/>
              <a:t>min</a:t>
            </a:r>
            <a:r>
              <a:rPr lang="en-US" sz="2800" dirty="0" smtClean="0"/>
              <a:t> and TBD parameter Transmission</a:t>
            </a:r>
            <a:endParaRPr lang="en-US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77416" y="1371600"/>
            <a:ext cx="871296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u="sng" dirty="0" err="1"/>
              <a:t>OCW</a:t>
            </a:r>
            <a:r>
              <a:rPr lang="en-US" sz="1800" b="0" u="sng" baseline="-25000" dirty="0" err="1"/>
              <a:t>min</a:t>
            </a:r>
            <a:r>
              <a:rPr lang="en-US" sz="1800" b="0" u="sng" dirty="0"/>
              <a:t> is transmitted in the beacon frame.</a:t>
            </a:r>
          </a:p>
          <a:p>
            <a:pPr lvl="1"/>
            <a:r>
              <a:rPr lang="en-US" sz="1600" dirty="0"/>
              <a:t>It can be decoded by all STAs.</a:t>
            </a:r>
          </a:p>
          <a:p>
            <a:pPr lvl="1"/>
            <a:r>
              <a:rPr lang="en-US" sz="1600" dirty="0"/>
              <a:t>Dedicated field is already available.</a:t>
            </a:r>
          </a:p>
          <a:p>
            <a:pPr lvl="1"/>
            <a:r>
              <a:rPr lang="en-US" sz="1600" dirty="0"/>
              <a:t>A </a:t>
            </a:r>
            <a:r>
              <a:rPr lang="en-US" sz="1600" dirty="0" smtClean="0"/>
              <a:t>rough </a:t>
            </a:r>
            <a:r>
              <a:rPr lang="en-US" sz="1600" dirty="0"/>
              <a:t>value is enough to define a global behavior of the network (</a:t>
            </a:r>
            <a:r>
              <a:rPr lang="en-US" sz="1600" dirty="0" err="1"/>
              <a:t>Nbr</a:t>
            </a:r>
            <a:r>
              <a:rPr lang="en-US" sz="1600" dirty="0"/>
              <a:t> of STAs willing to participate to MU UL OFDMA transmission and </a:t>
            </a:r>
            <a:r>
              <a:rPr lang="en-US" sz="1600" dirty="0" err="1"/>
              <a:t>nbr</a:t>
            </a:r>
            <a:r>
              <a:rPr lang="en-US" sz="1600" dirty="0"/>
              <a:t> of available random RUs for trigger frames</a:t>
            </a:r>
            <a:r>
              <a:rPr lang="en-US" sz="1600" dirty="0" smtClean="0"/>
              <a:t>)</a:t>
            </a:r>
          </a:p>
          <a:p>
            <a:pPr lvl="1"/>
            <a:endParaRPr lang="en-US" sz="1600" dirty="0"/>
          </a:p>
          <a:p>
            <a:r>
              <a:rPr lang="en-US" sz="1800" b="0" u="sng" kern="0" dirty="0" smtClean="0"/>
              <a:t>TBD parameter (clause 25.5.2.6) transmitted in the trigger frame = Contention Policy (CP) parameter</a:t>
            </a:r>
          </a:p>
          <a:p>
            <a:pPr lvl="1"/>
            <a:r>
              <a:rPr lang="en-US" sz="1600" kern="0" dirty="0" smtClean="0"/>
              <a:t>Define a bit in the trigger frame named “Contention policy” (CP) parameter and indicating an information about the collision rate</a:t>
            </a:r>
          </a:p>
          <a:p>
            <a:pPr marL="857250" lvl="2" indent="0">
              <a:buNone/>
            </a:pPr>
            <a:r>
              <a:rPr lang="en-US" sz="1400" kern="0" dirty="0" smtClean="0"/>
              <a:t>(For instance: set to 1 if the collision rate is greater than 20%) </a:t>
            </a:r>
          </a:p>
          <a:p>
            <a:pPr lvl="1"/>
            <a:r>
              <a:rPr lang="en-US" sz="1600" kern="0" dirty="0" smtClean="0"/>
              <a:t>This CP parameter is inserted in  “</a:t>
            </a:r>
            <a:r>
              <a:rPr lang="en-US" sz="1600" dirty="0"/>
              <a:t>Trigger-dependent Common </a:t>
            </a:r>
            <a:r>
              <a:rPr lang="en-US" sz="1600" dirty="0" smtClean="0"/>
              <a:t>Info” field of the trigger frame</a:t>
            </a:r>
            <a:endParaRPr lang="en-US" sz="1600" kern="0" dirty="0"/>
          </a:p>
          <a:p>
            <a:pPr lvl="1"/>
            <a:r>
              <a:rPr lang="en-US" sz="1600" kern="0" dirty="0" smtClean="0"/>
              <a:t>Thanks </a:t>
            </a:r>
            <a:r>
              <a:rPr lang="en-US" sz="1600" kern="0" dirty="0"/>
              <a:t>to </a:t>
            </a:r>
            <a:r>
              <a:rPr lang="en-US" sz="1600" kern="0" dirty="0" smtClean="0"/>
              <a:t>the CP parameter </a:t>
            </a:r>
            <a:r>
              <a:rPr lang="en-US" sz="1600" kern="0" dirty="0"/>
              <a:t>, </a:t>
            </a:r>
            <a:r>
              <a:rPr lang="en-US" sz="1600" kern="0" dirty="0" smtClean="0"/>
              <a:t>each STA can drive its OCW to reach the best efficiency.</a:t>
            </a:r>
          </a:p>
          <a:p>
            <a:pPr lvl="1"/>
            <a:r>
              <a:rPr lang="en-US" sz="1600" kern="0" dirty="0" smtClean="0"/>
              <a:t>The default value of the CP parameter is 1.</a:t>
            </a:r>
          </a:p>
        </p:txBody>
      </p:sp>
    </p:spTree>
    <p:extLst>
      <p:ext uri="{BB962C8B-B14F-4D97-AF65-F5344CB8AC3E}">
        <p14:creationId xmlns:p14="http://schemas.microsoft.com/office/powerpoint/2010/main" val="138352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7984" y="1248420"/>
            <a:ext cx="4615072" cy="515156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36530" y="6475413"/>
            <a:ext cx="4119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476672"/>
            <a:ext cx="8305800" cy="914400"/>
          </a:xfrm>
        </p:spPr>
        <p:txBody>
          <a:bodyPr/>
          <a:lstStyle/>
          <a:p>
            <a:r>
              <a:rPr lang="en-US" dirty="0" smtClean="0"/>
              <a:t>STA side: OCW update proposed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87" y="1248420"/>
            <a:ext cx="4659052" cy="4859849"/>
          </a:xfrm>
        </p:spPr>
        <p:txBody>
          <a:bodyPr/>
          <a:lstStyle/>
          <a:p>
            <a:pPr marL="0" indent="0">
              <a:buNone/>
            </a:pPr>
            <a:r>
              <a:rPr lang="en-US" sz="1800" b="0" u="sng" dirty="0" smtClean="0"/>
              <a:t>Upon Beacon frame reception:</a:t>
            </a:r>
          </a:p>
          <a:p>
            <a:r>
              <a:rPr lang="en-US" sz="1800" b="0" dirty="0" smtClean="0"/>
              <a:t>Update </a:t>
            </a:r>
            <a:r>
              <a:rPr lang="en-US" sz="1800" b="0" dirty="0" err="1" smtClean="0"/>
              <a:t>OCW</a:t>
            </a:r>
            <a:r>
              <a:rPr lang="en-US" sz="1800" b="0" baseline="-25000" dirty="0" err="1" smtClean="0"/>
              <a:t>min</a:t>
            </a:r>
            <a:r>
              <a:rPr lang="en-US" sz="1800" b="0" dirty="0" smtClean="0"/>
              <a:t> with beacon frame information</a:t>
            </a:r>
          </a:p>
          <a:p>
            <a:pPr marL="457200" lvl="1" indent="0">
              <a:buNone/>
            </a:pPr>
            <a:endParaRPr lang="en-US" sz="1600" b="0" dirty="0" smtClean="0"/>
          </a:p>
          <a:p>
            <a:pPr marL="0" indent="0">
              <a:buNone/>
            </a:pPr>
            <a:r>
              <a:rPr lang="en-US" sz="1800" b="0" u="sng" dirty="0" smtClean="0"/>
              <a:t>Upon Trigger Frame reception:</a:t>
            </a:r>
          </a:p>
          <a:p>
            <a:r>
              <a:rPr lang="en-US" sz="1800" b="0" dirty="0" smtClean="0"/>
              <a:t>If Contention Policy (CP) parameter  = 0,</a:t>
            </a:r>
          </a:p>
          <a:p>
            <a:pPr lvl="1"/>
            <a:r>
              <a:rPr lang="en-US" sz="1600" dirty="0" err="1" smtClean="0"/>
              <a:t>OCW</a:t>
            </a:r>
            <a:r>
              <a:rPr lang="en-US" sz="1600" baseline="-25000" dirty="0" err="1" smtClean="0"/>
              <a:t>min</a:t>
            </a:r>
            <a:r>
              <a:rPr lang="en-US" sz="1600" dirty="0" smtClean="0"/>
              <a:t> = </a:t>
            </a:r>
            <a:r>
              <a:rPr lang="en-US" sz="1600" dirty="0" err="1" smtClean="0"/>
              <a:t>Nbr</a:t>
            </a:r>
            <a:r>
              <a:rPr lang="en-US" sz="1600" dirty="0" smtClean="0"/>
              <a:t> RUs of the current trigger frame </a:t>
            </a:r>
          </a:p>
          <a:p>
            <a:pPr lvl="1"/>
            <a:r>
              <a:rPr lang="en-US" sz="1600" dirty="0" smtClean="0"/>
              <a:t>OCW = </a:t>
            </a:r>
            <a:r>
              <a:rPr lang="en-US" sz="1600" dirty="0" err="1" smtClean="0"/>
              <a:t>OCW</a:t>
            </a:r>
            <a:r>
              <a:rPr lang="en-US" sz="1600" baseline="-25000" dirty="0" err="1" smtClean="0"/>
              <a:t>min</a:t>
            </a:r>
            <a:r>
              <a:rPr lang="en-US" sz="1600" dirty="0" smtClean="0"/>
              <a:t> (no doubling upon transmission failure)</a:t>
            </a:r>
          </a:p>
          <a:p>
            <a:pPr lvl="1"/>
            <a:endParaRPr lang="en-US" sz="1600" dirty="0" smtClean="0"/>
          </a:p>
          <a:p>
            <a:r>
              <a:rPr lang="en-US" sz="1800" b="0" dirty="0" smtClean="0"/>
              <a:t>If Contention Policy (CP) parameter = 1,</a:t>
            </a:r>
          </a:p>
          <a:p>
            <a:pPr lvl="1"/>
            <a:r>
              <a:rPr lang="en-US" sz="1600" dirty="0" err="1" smtClean="0"/>
              <a:t>OCW</a:t>
            </a:r>
            <a:r>
              <a:rPr lang="en-US" sz="1600" baseline="-25000" dirty="0" err="1" smtClean="0"/>
              <a:t>min</a:t>
            </a:r>
            <a:r>
              <a:rPr lang="en-US" sz="1600" dirty="0" smtClean="0"/>
              <a:t> unchanged</a:t>
            </a:r>
            <a:endParaRPr lang="en-US" sz="1600" b="0" dirty="0" smtClean="0"/>
          </a:p>
          <a:p>
            <a:pPr lvl="1"/>
            <a:r>
              <a:rPr lang="en-US" sz="1600" dirty="0" smtClean="0"/>
              <a:t>If previous MU UL transmission failed,</a:t>
            </a:r>
          </a:p>
          <a:p>
            <a:pPr lvl="2"/>
            <a:r>
              <a:rPr lang="en-US" sz="1600" dirty="0" smtClean="0"/>
              <a:t>OCW= OCW x 2</a:t>
            </a:r>
            <a:endParaRPr lang="en-US" sz="1600" b="0" dirty="0" smtClean="0"/>
          </a:p>
          <a:p>
            <a:pPr lvl="1"/>
            <a:r>
              <a:rPr lang="en-US" sz="1600" dirty="0" smtClean="0"/>
              <a:t>If previous MU UL transmission succeeded,</a:t>
            </a:r>
          </a:p>
          <a:p>
            <a:pPr lvl="2"/>
            <a:r>
              <a:rPr lang="en-US" sz="1600" dirty="0" smtClean="0"/>
              <a:t>OCW = </a:t>
            </a:r>
            <a:r>
              <a:rPr lang="en-US" sz="1600" dirty="0" err="1" smtClean="0"/>
              <a:t>OCWmin</a:t>
            </a:r>
            <a:endParaRPr lang="en-US" sz="1600" dirty="0" smtClean="0"/>
          </a:p>
          <a:p>
            <a:pPr lvl="2"/>
            <a:endParaRPr lang="en-US" sz="1200" b="0" dirty="0" smtClean="0"/>
          </a:p>
          <a:p>
            <a:endParaRPr lang="en-US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202266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36530" y="6477000"/>
            <a:ext cx="4119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+mj-lt"/>
                <a:cs typeface="+mj-cs"/>
              </a:rPr>
              <a:t>Conclusion</a:t>
            </a:r>
            <a:endParaRPr lang="en-US" dirty="0">
              <a:latin typeface="+mj-lt"/>
              <a:cs typeface="+mj-c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31540" y="1628800"/>
            <a:ext cx="8206215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0" hangingPunct="0"/>
            <a:r>
              <a:rPr lang="en-US" sz="18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We propose a OCW mechanism allowing to obtain the best efficiency for the MU UL OFDMA transmission.</a:t>
            </a:r>
          </a:p>
          <a:p>
            <a:pPr marL="0" lvl="0" indent="0" eaLnBrk="0" hangingPunct="0">
              <a:buNone/>
            </a:pPr>
            <a:endParaRPr lang="en-US" sz="1800" b="0" kern="0" dirty="0" smtClean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hangingPunct="0"/>
            <a:r>
              <a:rPr lang="en-US" sz="18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AP is the best candidate to define a rough value of </a:t>
            </a:r>
            <a:r>
              <a:rPr lang="en-US" sz="1800" b="0" kern="0" dirty="0" err="1" smtClean="0">
                <a:solidFill>
                  <a:srgbClr val="000000"/>
                </a:solidFill>
                <a:latin typeface="Times New Roman"/>
                <a:cs typeface="+mn-cs"/>
              </a:rPr>
              <a:t>OCW</a:t>
            </a:r>
            <a:r>
              <a:rPr lang="en-US" sz="1800" b="0" kern="0" baseline="-25000" dirty="0" err="1" smtClean="0">
                <a:solidFill>
                  <a:srgbClr val="000000"/>
                </a:solidFill>
                <a:latin typeface="Times New Roman"/>
                <a:cs typeface="+mn-cs"/>
              </a:rPr>
              <a:t>min</a:t>
            </a:r>
            <a:r>
              <a:rPr lang="en-US" sz="18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 transmitted in the beacon frame.</a:t>
            </a:r>
          </a:p>
          <a:p>
            <a:pPr lvl="0" eaLnBrk="0" hangingPunct="0"/>
            <a:endParaRPr lang="en-US" sz="1800" b="0" kern="0" dirty="0" smtClean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hangingPunct="0"/>
            <a:r>
              <a:rPr lang="en-US" sz="18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STA must refine the OCW/</a:t>
            </a:r>
            <a:r>
              <a:rPr lang="en-US" sz="1800" b="0" kern="0" dirty="0" err="1" smtClean="0">
                <a:solidFill>
                  <a:srgbClr val="000000"/>
                </a:solidFill>
                <a:latin typeface="Times New Roman"/>
                <a:cs typeface="+mn-cs"/>
              </a:rPr>
              <a:t>OCW</a:t>
            </a:r>
            <a:r>
              <a:rPr lang="en-US" sz="1800" b="0" kern="0" baseline="-25000" dirty="0" err="1" smtClean="0">
                <a:solidFill>
                  <a:srgbClr val="000000"/>
                </a:solidFill>
                <a:latin typeface="Times New Roman"/>
                <a:cs typeface="+mn-cs"/>
              </a:rPr>
              <a:t>min</a:t>
            </a:r>
            <a:r>
              <a:rPr lang="en-US" sz="18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 values to react as soon as possible to the channel conditions:</a:t>
            </a:r>
          </a:p>
          <a:p>
            <a:pPr lvl="1" eaLnBrk="0" hangingPunct="0"/>
            <a:r>
              <a:rPr lang="en-US" sz="1600" kern="0" dirty="0" smtClean="0">
                <a:solidFill>
                  <a:srgbClr val="000000"/>
                </a:solidFill>
                <a:latin typeface="Times New Roman"/>
                <a:cs typeface="+mn-cs"/>
              </a:rPr>
              <a:t>Double the OCW upon collision detection</a:t>
            </a:r>
          </a:p>
          <a:p>
            <a:pPr lvl="1" eaLnBrk="0" hangingPunct="0"/>
            <a:r>
              <a:rPr lang="en-US" sz="16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Adapt the </a:t>
            </a:r>
            <a:r>
              <a:rPr lang="en-US" sz="1600" b="0" kern="0" dirty="0" err="1" smtClean="0">
                <a:solidFill>
                  <a:srgbClr val="000000"/>
                </a:solidFill>
                <a:latin typeface="Times New Roman"/>
                <a:cs typeface="+mn-cs"/>
              </a:rPr>
              <a:t>OCW</a:t>
            </a:r>
            <a:r>
              <a:rPr lang="en-US" sz="1600" b="0" kern="0" baseline="-25000" dirty="0" err="1" smtClean="0">
                <a:solidFill>
                  <a:srgbClr val="000000"/>
                </a:solidFill>
                <a:latin typeface="Times New Roman"/>
                <a:cs typeface="+mn-cs"/>
              </a:rPr>
              <a:t>min</a:t>
            </a:r>
            <a:r>
              <a:rPr lang="en-US" sz="16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 value according to the number of available RUs and to the collision rate </a:t>
            </a:r>
          </a:p>
          <a:p>
            <a:pPr lvl="1" eaLnBrk="0" hangingPunct="0"/>
            <a:endParaRPr lang="en-US" sz="1600" b="0" kern="0" dirty="0" smtClean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hangingPunct="0"/>
            <a:r>
              <a:rPr lang="en-US" sz="18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The Contention Policy (CP) parameter is a key parameter to get the best efficiency. </a:t>
            </a:r>
          </a:p>
        </p:txBody>
      </p:sp>
    </p:spTree>
    <p:extLst>
      <p:ext uri="{BB962C8B-B14F-4D97-AF65-F5344CB8AC3E}">
        <p14:creationId xmlns:p14="http://schemas.microsoft.com/office/powerpoint/2010/main" val="168392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200" b="1" dirty="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>
              <a:spcBef>
                <a:spcPct val="20000"/>
              </a:spcBef>
              <a:buChar char="•"/>
              <a:defRPr sz="2000" b="1">
                <a:latin typeface="+mn-lt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+mn-lt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latin typeface="+mn-lt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latin typeface="+mn-lt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latin typeface="+mn-lt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9pPr>
          </a:lstStyle>
          <a:p>
            <a:r>
              <a:rPr lang="en-US" dirty="0"/>
              <a:t>[1</a:t>
            </a:r>
            <a:r>
              <a:rPr lang="en-US" dirty="0" smtClean="0"/>
              <a:t>] 11-15/0132r15 “Tgax </a:t>
            </a:r>
            <a:r>
              <a:rPr lang="en-US" dirty="0"/>
              <a:t>Specification Framework</a:t>
            </a:r>
            <a:r>
              <a:rPr lang="en-US" dirty="0" smtClean="0"/>
              <a:t>” </a:t>
            </a:r>
            <a:endParaRPr lang="en-US" dirty="0"/>
          </a:p>
          <a:p>
            <a:r>
              <a:rPr lang="en-US" dirty="0" smtClean="0"/>
              <a:t>[2] 11-16/0024r1 </a:t>
            </a:r>
            <a:r>
              <a:rPr lang="en-US" dirty="0"/>
              <a:t>“Proposed </a:t>
            </a:r>
            <a:r>
              <a:rPr lang="en-US" dirty="0" err="1"/>
              <a:t>TGax</a:t>
            </a:r>
            <a:r>
              <a:rPr lang="en-US" dirty="0"/>
              <a:t> draft specification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[3] 11-15/1105r0 “</a:t>
            </a:r>
            <a:r>
              <a:rPr lang="en-US" altLang="zh-CN" kern="0" dirty="0"/>
              <a:t>UL OFDMA-based Random Access </a:t>
            </a:r>
            <a:r>
              <a:rPr lang="en-US" altLang="zh-CN" kern="0" dirty="0" smtClean="0"/>
              <a:t>Procedure</a:t>
            </a:r>
            <a:r>
              <a:rPr lang="en-US" dirty="0" smtClean="0"/>
              <a:t>”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99261</TotalTime>
  <Words>1030</Words>
  <Application>Microsoft Office PowerPoint</Application>
  <PresentationFormat>On-screen Show (4:3)</PresentationFormat>
  <Paragraphs>138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굴림</vt:lpstr>
      <vt:lpstr>宋体</vt:lpstr>
      <vt:lpstr>Arial</vt:lpstr>
      <vt:lpstr>Arial</vt:lpstr>
      <vt:lpstr>Calibri</vt:lpstr>
      <vt:lpstr>Times New Roman</vt:lpstr>
      <vt:lpstr>1_Extend Submission Template</vt:lpstr>
      <vt:lpstr>Issues related to OCW management</vt:lpstr>
      <vt:lpstr>Introduction</vt:lpstr>
      <vt:lpstr>Random RU allocation procedure [1,2] </vt:lpstr>
      <vt:lpstr>STA side: Effect of OCW « Doubling » policy</vt:lpstr>
      <vt:lpstr>AP side: OCWmin Determination</vt:lpstr>
      <vt:lpstr>AP side: OCWmin and TBD parameter Transmission</vt:lpstr>
      <vt:lpstr>STA side: OCW update proposed mechanism</vt:lpstr>
      <vt:lpstr>Conclusion</vt:lpstr>
      <vt:lpstr>PowerPoint Presentation</vt:lpstr>
      <vt:lpstr>PowerPoint Presentation</vt:lpstr>
      <vt:lpstr>PowerPoint Presentation</vt:lpstr>
      <vt:lpstr>PowerPoint Presentation</vt:lpstr>
    </vt:vector>
  </TitlesOfParts>
  <Company>Marvell Semiconductor,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of unused RU</dc:title>
  <dc:creator>stephane.baron@crf.canon.fr</dc:creator>
  <cp:lastModifiedBy>NEZOU Patrice</cp:lastModifiedBy>
  <cp:revision>3045</cp:revision>
  <cp:lastPrinted>2016-04-27T13:01:01Z</cp:lastPrinted>
  <dcterms:created xsi:type="dcterms:W3CDTF">2009-12-02T19:05:24Z</dcterms:created>
  <dcterms:modified xsi:type="dcterms:W3CDTF">2016-05-13T09:22:41Z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