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9" r:id="rId2"/>
    <p:sldId id="331" r:id="rId3"/>
    <p:sldId id="382" r:id="rId4"/>
    <p:sldId id="375" r:id="rId5"/>
    <p:sldId id="383" r:id="rId6"/>
    <p:sldId id="381" r:id="rId7"/>
    <p:sldId id="380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74" d="100"/>
          <a:sy n="74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64729" y="6475413"/>
            <a:ext cx="127919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xxxx</a:t>
            </a:r>
            <a:r>
              <a:rPr lang="en-US" altLang="zh-CN" dirty="0" smtClean="0"/>
              <a:t>, et al. (NWPU)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4729" y="6475413"/>
            <a:ext cx="1279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xxxx</a:t>
            </a:r>
            <a:r>
              <a:rPr lang="en-US" dirty="0" smtClean="0"/>
              <a:t>, et al. (</a:t>
            </a:r>
            <a:r>
              <a:rPr lang="en-US" altLang="zh-CN" dirty="0" smtClean="0"/>
              <a:t>NWPU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3576" y="334189"/>
            <a:ext cx="39819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802.11-16-0588-00-00ax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Channel State Estimation </a:t>
            </a:r>
            <a:r>
              <a:rPr lang="en-US" altLang="zh-CN" kern="0" dirty="0"/>
              <a:t>based </a:t>
            </a:r>
            <a:r>
              <a:rPr lang="en-US" altLang="zh-CN" kern="0" dirty="0" smtClean="0"/>
              <a:t>Bidirectional Initialized Random Access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2016-05-12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39455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Northwestern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Polytechnical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University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127 West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Youyi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Xi’an Shaanxi,710072,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P.R.China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+86-18192187626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libo.npu@nwpu.edu.cn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Mao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yangmao@nwpu.edu.cn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Zhongjiang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Yan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zhjyan@nwpu.edu.cn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Xiaoya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Zuo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zuoxy@nwpu.edu.cn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Run Zhou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zhourun_xsy@163.com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r>
              <a:rPr lang="en-US" sz="2000" dirty="0" smtClean="0"/>
              <a:t>In the current 802.11 WLAN, it is always the sender node that initializes the transmission through CSMA/CA.</a:t>
            </a:r>
          </a:p>
          <a:p>
            <a:endParaRPr lang="en-US" sz="2000" dirty="0"/>
          </a:p>
          <a:p>
            <a:r>
              <a:rPr lang="en-US" sz="2000" dirty="0" smtClean="0"/>
              <a:t>BUT, the channel state, e.g. idle or busy, detected by the sender can hardly precisely reflects the real-time channel state of the receiver. This results in low transmission reliability. </a:t>
            </a:r>
          </a:p>
          <a:p>
            <a:pPr lvl="1"/>
            <a:r>
              <a:rPr lang="en-US" altLang="zh-CN" dirty="0" smtClean="0"/>
              <a:t>e.g. the sender believes that the channel is idle and transmits data after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but, actually, the receiver is now experiencing severe interference. </a:t>
            </a:r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r>
              <a:rPr lang="en-US" sz="2000" dirty="0" smtClean="0"/>
              <a:t>To improve the </a:t>
            </a:r>
            <a:r>
              <a:rPr lang="en-US" altLang="zh-CN" sz="2000" dirty="0"/>
              <a:t>transmission </a:t>
            </a:r>
            <a:r>
              <a:rPr lang="en-US" altLang="zh-CN" sz="2000" dirty="0" smtClean="0"/>
              <a:t>reliability, two possible methods:</a:t>
            </a:r>
            <a:endParaRPr lang="en-US" sz="2000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sender is able to estimate the receiver’s channel </a:t>
            </a:r>
            <a:r>
              <a:rPr lang="en-US" altLang="zh-CN" dirty="0" smtClean="0"/>
              <a:t>state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receiver can </a:t>
            </a:r>
            <a:r>
              <a:rPr lang="en-US" altLang="zh-CN" dirty="0" smtClean="0"/>
              <a:t>initialize </a:t>
            </a:r>
            <a:r>
              <a:rPr lang="en-US" altLang="zh-CN" dirty="0"/>
              <a:t>the </a:t>
            </a:r>
            <a:r>
              <a:rPr lang="en-US" altLang="zh-CN" dirty="0" smtClean="0"/>
              <a:t>transmission rather than just the sender does it.</a:t>
            </a:r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242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Channel State </a:t>
            </a:r>
            <a:r>
              <a:rPr lang="en-US" altLang="zh-CN" dirty="0" smtClean="0"/>
              <a:t>Estimation based Random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82156" y="1827211"/>
            <a:ext cx="8255887" cy="461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 smtClean="0"/>
              <a:t>The sender maintains the average interference difference </a:t>
            </a:r>
            <a:r>
              <a:rPr lang="zh-CN" altLang="en-US" sz="2000" dirty="0"/>
              <a:t>△</a:t>
            </a:r>
            <a:r>
              <a:rPr lang="en-US" altLang="zh-CN" sz="2000" dirty="0" err="1"/>
              <a:t>I</a:t>
            </a:r>
            <a:r>
              <a:rPr lang="en-US" altLang="zh-CN" sz="2000" baseline="-25000" dirty="0" err="1"/>
              <a:t>sd</a:t>
            </a:r>
            <a:r>
              <a:rPr lang="en-US" altLang="zh-CN" sz="2000" dirty="0" smtClean="0"/>
              <a:t> between the sender and the receiver through the historic transmission.</a:t>
            </a:r>
          </a:p>
          <a:p>
            <a:pPr lvl="1"/>
            <a:r>
              <a:rPr lang="en-US" altLang="zh-CN" dirty="0" smtClean="0"/>
              <a:t>The sender and the receiver can exchange </a:t>
            </a:r>
            <a:r>
              <a:rPr lang="en-US" altLang="zh-CN" dirty="0"/>
              <a:t>their average interference </a:t>
            </a:r>
            <a:r>
              <a:rPr lang="en-US" altLang="zh-CN" dirty="0" smtClean="0"/>
              <a:t>information during RTS/CTS.</a:t>
            </a:r>
            <a:endParaRPr lang="en-US" altLang="zh-CN" dirty="0"/>
          </a:p>
          <a:p>
            <a:endParaRPr lang="en-US" altLang="zh-CN" sz="2000" dirty="0"/>
          </a:p>
          <a:p>
            <a:r>
              <a:rPr lang="en-US" altLang="zh-CN" sz="2000" dirty="0" smtClean="0"/>
              <a:t>During the sender’s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period, the sender detects the RSSI, and estimates the interference at the receiver I</a:t>
            </a:r>
            <a:r>
              <a:rPr lang="en-US" altLang="zh-CN" sz="2000" baseline="-25000" dirty="0" smtClean="0"/>
              <a:t>d</a:t>
            </a:r>
            <a:r>
              <a:rPr lang="en-US" altLang="zh-CN" sz="2000" baseline="30000" dirty="0" smtClean="0"/>
              <a:t>e </a:t>
            </a:r>
            <a:r>
              <a:rPr lang="en-US" altLang="zh-CN" sz="2000" dirty="0" smtClean="0"/>
              <a:t>= RSSI - </a:t>
            </a:r>
            <a:r>
              <a:rPr lang="zh-CN" altLang="en-US" sz="2000" dirty="0"/>
              <a:t>△</a:t>
            </a:r>
            <a:r>
              <a:rPr lang="en-US" altLang="zh-CN" sz="2000" dirty="0" err="1" smtClean="0"/>
              <a:t>I</a:t>
            </a:r>
            <a:r>
              <a:rPr lang="en-US" altLang="zh-CN" sz="2000" baseline="-25000" dirty="0" err="1" smtClean="0"/>
              <a:t>sd</a:t>
            </a:r>
            <a:r>
              <a:rPr lang="en-US" altLang="zh-CN" sz="2000" dirty="0" smtClean="0"/>
              <a:t>.</a:t>
            </a:r>
          </a:p>
          <a:p>
            <a:pPr lvl="1"/>
            <a:r>
              <a:rPr lang="en-US" altLang="zh-CN" dirty="0" smtClean="0"/>
              <a:t>If </a:t>
            </a:r>
            <a:r>
              <a:rPr lang="en-US" altLang="zh-CN" dirty="0"/>
              <a:t>I</a:t>
            </a:r>
            <a:r>
              <a:rPr lang="en-US" altLang="zh-CN" baseline="-25000" dirty="0"/>
              <a:t>d</a:t>
            </a:r>
            <a:r>
              <a:rPr lang="en-US" altLang="zh-CN" baseline="30000" dirty="0"/>
              <a:t>e </a:t>
            </a:r>
            <a:r>
              <a:rPr lang="en-US" altLang="zh-CN" dirty="0" smtClean="0"/>
              <a:t>&gt; CCA,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suspend</a:t>
            </a:r>
          </a:p>
          <a:p>
            <a:pPr lvl="1"/>
            <a:r>
              <a:rPr lang="en-US" altLang="zh-CN" dirty="0"/>
              <a:t>If I</a:t>
            </a:r>
            <a:r>
              <a:rPr lang="en-US" altLang="zh-CN" baseline="-25000" dirty="0"/>
              <a:t>d</a:t>
            </a:r>
            <a:r>
              <a:rPr lang="en-US" altLang="zh-CN" baseline="30000" dirty="0"/>
              <a:t>e </a:t>
            </a:r>
            <a:r>
              <a:rPr lang="en-US" altLang="zh-CN" dirty="0" smtClean="0"/>
              <a:t>&lt; CCA,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decreases by 1 and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continues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 </a:t>
            </a:r>
            <a:r>
              <a:rPr lang="en-US" altLang="zh-CN" sz="2000" smtClean="0"/>
              <a:t>sender sends </a:t>
            </a:r>
            <a:r>
              <a:rPr lang="en-US" altLang="zh-CN" sz="2000" dirty="0" smtClean="0"/>
              <a:t>Data or RTS when the </a:t>
            </a:r>
            <a:r>
              <a:rPr lang="en-US" altLang="zh-CN" sz="2000" dirty="0" err="1" smtClean="0"/>
              <a:t>backkoff</a:t>
            </a:r>
            <a:r>
              <a:rPr lang="en-US" altLang="zh-CN" sz="2000" dirty="0" smtClean="0"/>
              <a:t> period completes.</a:t>
            </a:r>
            <a:endParaRPr lang="en-US" altLang="zh-CN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448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Bidirectional Initialized Random Access</a:t>
            </a: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2156" y="1827211"/>
            <a:ext cx="8255887" cy="461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 smtClean="0"/>
              <a:t>Step 1: At the end of the TXOP initialized by the sender, if the sender still has large enough data to send, it fills one bit </a:t>
            </a:r>
            <a:r>
              <a:rPr lang="en-US" altLang="zh-CN" sz="2000" dirty="0" err="1" smtClean="0"/>
              <a:t>Rq</a:t>
            </a:r>
            <a:r>
              <a:rPr lang="en-US" altLang="zh-CN" sz="2000" dirty="0" smtClean="0"/>
              <a:t> in the last data frame to ask the receiver to directly initialize the following TXOP from the sender to the receiver.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/>
              <a:t>Step </a:t>
            </a:r>
            <a:r>
              <a:rPr lang="en-US" altLang="zh-CN" sz="2000" dirty="0" smtClean="0"/>
              <a:t>2: If the receiver receives the last data frame with </a:t>
            </a:r>
            <a:r>
              <a:rPr lang="en-US" altLang="zh-CN" sz="2000" dirty="0" err="1" smtClean="0"/>
              <a:t>Rq</a:t>
            </a:r>
            <a:r>
              <a:rPr lang="en-US" altLang="zh-CN" sz="2000" dirty="0" smtClean="0"/>
              <a:t>, it responds with ACK with one bit named </a:t>
            </a:r>
            <a:r>
              <a:rPr lang="en-US" altLang="zh-CN" sz="2000" dirty="0" err="1" smtClean="0"/>
              <a:t>Rs</a:t>
            </a:r>
            <a:r>
              <a:rPr lang="en-US" altLang="zh-CN" sz="2000" dirty="0" smtClean="0"/>
              <a:t> filling in.</a:t>
            </a:r>
            <a:endParaRPr lang="en-US" altLang="zh-CN" sz="200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139142"/>
              </p:ext>
            </p:extLst>
          </p:nvPr>
        </p:nvGraphicFramePr>
        <p:xfrm>
          <a:off x="0" y="4267200"/>
          <a:ext cx="906568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Visio" r:id="rId3" imgW="6799271" imgH="971761" progId="Visio.Drawing.11">
                  <p:embed/>
                </p:oleObj>
              </mc:Choice>
              <mc:Fallback>
                <p:oleObj name="Visio" r:id="rId3" imgW="6799271" imgH="97176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4267200"/>
                        <a:ext cx="9065683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222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Bidirectional </a:t>
            </a:r>
            <a:r>
              <a:rPr lang="en-US" altLang="zh-CN" dirty="0"/>
              <a:t>Initialized Random Access</a:t>
            </a: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2156" y="1827211"/>
            <a:ext cx="8255887" cy="461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 smtClean="0"/>
              <a:t>Step 3: the receiver runs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period according to </a:t>
            </a:r>
            <a:r>
              <a:rPr lang="en-US" altLang="zh-CN" sz="2000" dirty="0" err="1" smtClean="0"/>
              <a:t>itself’s</a:t>
            </a:r>
            <a:r>
              <a:rPr lang="en-US" altLang="zh-CN" sz="2000" dirty="0" smtClean="0"/>
              <a:t> channel state. 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Step 4: if the receive finishes its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period, it directly sends CTS to the sender to initialize the transmission.</a:t>
            </a:r>
            <a:endParaRPr lang="en-US" altLang="zh-CN" sz="200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864268"/>
              </p:ext>
            </p:extLst>
          </p:nvPr>
        </p:nvGraphicFramePr>
        <p:xfrm>
          <a:off x="1371600" y="4267200"/>
          <a:ext cx="5867400" cy="1063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Visio" r:id="rId3" imgW="3451194" imgH="625976" progId="Visio.Drawing.11">
                  <p:embed/>
                </p:oleObj>
              </mc:Choice>
              <mc:Fallback>
                <p:oleObj name="Visio" r:id="rId3" imgW="3451194" imgH="62597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4267200"/>
                        <a:ext cx="5867400" cy="1063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8597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presentation, in order to improve the </a:t>
            </a:r>
            <a:r>
              <a:rPr lang="en-US" altLang="zh-CN" sz="2000" smtClean="0"/>
              <a:t>transmission reliability, </a:t>
            </a:r>
            <a:r>
              <a:rPr lang="en-US" altLang="zh-CN" sz="2000" dirty="0" smtClean="0"/>
              <a:t>we introduce channel state </a:t>
            </a:r>
            <a:r>
              <a:rPr lang="en-US" altLang="zh-CN" sz="2000" dirty="0"/>
              <a:t>e</a:t>
            </a:r>
            <a:r>
              <a:rPr lang="en-US" altLang="zh-CN" sz="2000" dirty="0" smtClean="0"/>
              <a:t>stimation and bidirectional initialized, i.e. both the sender and the receiver, based random access.</a:t>
            </a:r>
            <a:endParaRPr lang="en-US" altLang="zh-CN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32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25737</TotalTime>
  <Words>511</Words>
  <Application>Microsoft Office PowerPoint</Application>
  <PresentationFormat>全屏显示(4:3)</PresentationFormat>
  <Paragraphs>72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Visio</vt:lpstr>
      <vt:lpstr>PowerPoint 演示文稿</vt:lpstr>
      <vt:lpstr>Background</vt:lpstr>
      <vt:lpstr>Motivation</vt:lpstr>
      <vt:lpstr>Channel State Estimation based Random Access</vt:lpstr>
      <vt:lpstr>Bidirectional Initialized Random Access</vt:lpstr>
      <vt:lpstr>Bidirectional Initialized Random Access</vt:lpstr>
      <vt:lpstr>Conclusion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keywords>CTPClassification=CTP_PUBLIC:VisualMarkings=</cp:keywords>
  <cp:lastModifiedBy>LIBO</cp:lastModifiedBy>
  <cp:revision>297</cp:revision>
  <cp:lastPrinted>1998-02-10T13:28:06Z</cp:lastPrinted>
  <dcterms:created xsi:type="dcterms:W3CDTF">2008-11-13T20:03:38Z</dcterms:created>
  <dcterms:modified xsi:type="dcterms:W3CDTF">2016-05-12T12:38:12Z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  <property fmtid="{D5CDD505-2E9C-101B-9397-08002B2CF9AE}" pid="32" name="TitusGUID">
    <vt:lpwstr>b3b4dabd-658b-48a8-a5db-f40f5d797a57</vt:lpwstr>
  </property>
  <property fmtid="{D5CDD505-2E9C-101B-9397-08002B2CF9AE}" pid="33" name="CTP_TimeStamp">
    <vt:lpwstr>2016-03-15 04:16:58Z</vt:lpwstr>
  </property>
  <property fmtid="{D5CDD505-2E9C-101B-9397-08002B2CF9AE}" pid="34" name="CTP_BU">
    <vt:lpwstr>NA</vt:lpwstr>
  </property>
  <property fmtid="{D5CDD505-2E9C-101B-9397-08002B2CF9AE}" pid="35" name="CTP_IDSID">
    <vt:lpwstr>NA</vt:lpwstr>
  </property>
  <property fmtid="{D5CDD505-2E9C-101B-9397-08002B2CF9AE}" pid="36" name="CTP_WWID">
    <vt:lpwstr>NA</vt:lpwstr>
  </property>
  <property fmtid="{D5CDD505-2E9C-101B-9397-08002B2CF9AE}" pid="37" name="CTPClassification">
    <vt:lpwstr>CTP_PUBLIC</vt:lpwstr>
  </property>
</Properties>
</file>