
<file path=[Content_Types].xml><?xml version="1.0" encoding="utf-8"?>
<Types xmlns="http://schemas.openxmlformats.org/package/2006/content-types">
  <Default Extension="xml" ContentType="application/xml"/>
  <Default Extension="doc" ContentType="application/msword"/>
  <Default Extension="jpg" ContentType="image/jpeg"/>
  <Default Extension="jpeg" ContentType="image/jpeg"/>
  <Default Extension="emf" ContentType="image/x-emf"/>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73" r:id="rId4"/>
    <p:sldId id="274" r:id="rId5"/>
    <p:sldId id="263" r:id="rId6"/>
    <p:sldId id="275" r:id="rId7"/>
    <p:sldId id="276" r:id="rId8"/>
    <p:sldId id="272" r:id="rId9"/>
    <p:sldId id="277" r:id="rId10"/>
    <p:sldId id="278" r:id="rId11"/>
    <p:sldId id="271" r:id="rId12"/>
    <p:sldId id="279" r:id="rId13"/>
    <p:sldId id="270"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ter Khoury" initials="P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0" autoAdjust="0"/>
    <p:restoredTop sz="89327" autoAdjust="0"/>
  </p:normalViewPr>
  <p:slideViewPr>
    <p:cSldViewPr>
      <p:cViewPr varScale="1">
        <p:scale>
          <a:sx n="106" d="100"/>
          <a:sy n="106" d="100"/>
        </p:scale>
        <p:origin x="-752" y="-104"/>
      </p:cViewPr>
      <p:guideLst>
        <p:guide orient="horz" pos="2160"/>
        <p:guide pos="2880"/>
      </p:guideLst>
    </p:cSldViewPr>
  </p:slideViewPr>
  <p:outlineViewPr>
    <p:cViewPr varScale="1">
      <p:scale>
        <a:sx n="170" d="200"/>
        <a:sy n="170" d="200"/>
      </p:scale>
      <p:origin x="16" y="74928"/>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commentAuthors" Target="commentAuthors.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smtClean="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42391539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4239153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423915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361444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baseline="0" dirty="0" smtClean="0"/>
              <a:t>Expand Labels</a:t>
            </a:r>
          </a:p>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baseline="0" dirty="0" smtClean="0"/>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baseline="0" dirty="0" smtClean="0"/>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a:p>
        </p:txBody>
      </p:sp>
    </p:spTree>
    <p:extLst>
      <p:ext uri="{BB962C8B-B14F-4D97-AF65-F5344CB8AC3E}">
        <p14:creationId xmlns:p14="http://schemas.microsoft.com/office/powerpoint/2010/main" val="28079445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2807944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a:p>
        </p:txBody>
      </p:sp>
    </p:spTree>
    <p:extLst>
      <p:ext uri="{BB962C8B-B14F-4D97-AF65-F5344CB8AC3E}">
        <p14:creationId xmlns:p14="http://schemas.microsoft.com/office/powerpoint/2010/main" val="2807944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Peter Khoury, Ruckus Wireless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Peter Khoury, Ruckus Wireless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Peter Khoury, Ruckus Wireless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0586r1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image" Target="../media/image6.emf"/><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Peter Khoury, Ruckus Wireless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latin typeface="Helvetica"/>
                <a:cs typeface="Helvetica"/>
              </a:rPr>
              <a:t>Multiple </a:t>
            </a:r>
            <a:r>
              <a:rPr lang="en-GB" dirty="0" smtClean="0">
                <a:latin typeface="Helvetica"/>
                <a:cs typeface="Helvetica"/>
              </a:rPr>
              <a:t>BSSID </a:t>
            </a:r>
            <a:r>
              <a:rPr lang="en-GB" dirty="0" smtClean="0">
                <a:latin typeface="Helvetica"/>
                <a:cs typeface="Helvetica"/>
              </a:rPr>
              <a:t>Support</a:t>
            </a:r>
            <a:endParaRPr lang="en-GB" dirty="0">
              <a:latin typeface="Helvetica"/>
              <a:cs typeface="Helvetica"/>
            </a:endParaRPr>
          </a:p>
        </p:txBody>
      </p:sp>
      <p:sp>
        <p:nvSpPr>
          <p:cNvPr id="3074" name="Rectangle 2"/>
          <p:cNvSpPr>
            <a:spLocks noGrp="1" noChangeArrowheads="1"/>
          </p:cNvSpPr>
          <p:nvPr>
            <p:ph type="body" idx="1"/>
          </p:nvPr>
        </p:nvSpPr>
        <p:spPr>
          <a:xfrm>
            <a:off x="683568" y="16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Helvetica"/>
                <a:cs typeface="Helvetica"/>
              </a:rPr>
              <a:t>Date:</a:t>
            </a:r>
            <a:r>
              <a:rPr lang="en-GB" sz="2000" b="0" dirty="0">
                <a:latin typeface="Helvetica"/>
                <a:cs typeface="Helvetica"/>
              </a:rPr>
              <a:t> </a:t>
            </a:r>
            <a:r>
              <a:rPr lang="en-GB" sz="2000" b="0" dirty="0" smtClean="0">
                <a:latin typeface="Helvetica"/>
                <a:cs typeface="Helvetica"/>
              </a:rPr>
              <a:t>2016</a:t>
            </a:r>
            <a:r>
              <a:rPr lang="en-GB" sz="2000" b="0" dirty="0" smtClean="0">
                <a:latin typeface="Helvetica"/>
                <a:cs typeface="Helvetica"/>
              </a:rPr>
              <a:t>-05-16</a:t>
            </a:r>
            <a:endParaRPr lang="en-GB" sz="2000" b="0" dirty="0">
              <a:latin typeface="Helvetica"/>
              <a:cs typeface="Helvetica"/>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3047003739"/>
              </p:ext>
            </p:extLst>
          </p:nvPr>
        </p:nvGraphicFramePr>
        <p:xfrm>
          <a:off x="539750" y="2430463"/>
          <a:ext cx="8156575" cy="2555875"/>
        </p:xfrm>
        <a:graphic>
          <a:graphicData uri="http://schemas.openxmlformats.org/presentationml/2006/ole">
            <mc:AlternateContent xmlns:mc="http://schemas.openxmlformats.org/markup-compatibility/2006">
              <mc:Choice xmlns:v="urn:schemas-microsoft-com:vml" Requires="v">
                <p:oleObj spid="_x0000_s3151" name="Document" r:id="rId4" imgW="8255000" imgH="2590800" progId="Word.Document.8">
                  <p:embed/>
                </p:oleObj>
              </mc:Choice>
              <mc:Fallback>
                <p:oleObj name="Document" r:id="rId4" imgW="8255000" imgH="2590800" progId="Word.Document.8">
                  <p:embed/>
                  <p:pic>
                    <p:nvPicPr>
                      <p:cNvPr id="0" name="Picture 3"/>
                      <p:cNvPicPr>
                        <a:picLocks noChangeAspect="1" noChangeArrowheads="1"/>
                      </p:cNvPicPr>
                      <p:nvPr/>
                    </p:nvPicPr>
                    <p:blipFill>
                      <a:blip r:embed="rId5"/>
                      <a:srcRect/>
                      <a:stretch>
                        <a:fillRect/>
                      </a:stretch>
                    </p:blipFill>
                    <p:spPr bwMode="auto">
                      <a:xfrm>
                        <a:off x="539750" y="2430463"/>
                        <a:ext cx="8156575" cy="25558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20688"/>
            <a:ext cx="9144000" cy="864096"/>
          </a:xfrm>
        </p:spPr>
        <p:txBody>
          <a:bodyPr anchor="ctr"/>
          <a:lstStyle/>
          <a:p>
            <a:r>
              <a:rPr lang="en-US" dirty="0" smtClean="0">
                <a:latin typeface="Helvetica"/>
                <a:cs typeface="Helvetica"/>
              </a:rPr>
              <a:t>Time Savings for Probe Response</a:t>
            </a:r>
            <a:br>
              <a:rPr lang="en-US" dirty="0" smtClean="0">
                <a:latin typeface="Helvetica"/>
                <a:cs typeface="Helvetica"/>
              </a:rPr>
            </a:br>
            <a:r>
              <a:rPr lang="en-US" dirty="0" smtClean="0">
                <a:latin typeface="Helvetica"/>
                <a:cs typeface="Helvetica"/>
              </a:rPr>
              <a:t>in a Network with 5 SSIDs</a:t>
            </a:r>
            <a:endParaRPr lang="en-US" dirty="0">
              <a:latin typeface="Helvetica"/>
              <a:cs typeface="Helvetica"/>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Peter Khoury, Ruckus Wireless</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221555829"/>
              </p:ext>
            </p:extLst>
          </p:nvPr>
        </p:nvGraphicFramePr>
        <p:xfrm>
          <a:off x="539552" y="1484784"/>
          <a:ext cx="8280920" cy="4949129"/>
        </p:xfrm>
        <a:graphic>
          <a:graphicData uri="http://schemas.openxmlformats.org/drawingml/2006/table">
            <a:tbl>
              <a:tblPr firstRow="1" bandRow="1">
                <a:tableStyleId>{EB344D84-9AFB-497E-A393-DC336BA19D2E}</a:tableStyleId>
              </a:tblPr>
              <a:tblGrid>
                <a:gridCol w="2232248"/>
                <a:gridCol w="792088"/>
                <a:gridCol w="1008112"/>
                <a:gridCol w="864096"/>
                <a:gridCol w="504056"/>
                <a:gridCol w="741082"/>
                <a:gridCol w="1035115"/>
                <a:gridCol w="1104123"/>
              </a:tblGrid>
              <a:tr h="568569">
                <a:tc>
                  <a:txBody>
                    <a:bodyPr/>
                    <a:lstStyle/>
                    <a:p>
                      <a:pPr algn="ctr"/>
                      <a:endParaRPr lang="en-US" sz="1200" dirty="0">
                        <a:solidFill>
                          <a:schemeClr val="tx1"/>
                        </a:solidFill>
                        <a:latin typeface="Helvetica"/>
                        <a:cs typeface="Helvetica"/>
                      </a:endParaRPr>
                    </a:p>
                  </a:txBody>
                  <a:tcPr anchor="b">
                    <a:lnL>
                      <a:noFill/>
                    </a:lnL>
                    <a:lnR>
                      <a:noFill/>
                    </a:lnR>
                    <a:lnT w="25400" cmpd="sng">
                      <a:noFill/>
                    </a:lnT>
                    <a:lnB w="25400" cmpd="sng">
                      <a:noFill/>
                    </a:lnB>
                    <a:lnTlToBr w="12700" cmpd="sng">
                      <a:noFill/>
                      <a:prstDash val="solid"/>
                    </a:lnTlToBr>
                    <a:lnBlToTr w="12700" cmpd="sng">
                      <a:noFill/>
                      <a:prstDash val="solid"/>
                    </a:lnBlToTr>
                  </a:tcPr>
                </a:tc>
                <a:tc gridSpan="3">
                  <a:txBody>
                    <a:bodyPr/>
                    <a:lstStyle/>
                    <a:p>
                      <a:pPr algn="ctr"/>
                      <a:r>
                        <a:rPr lang="en-US" sz="1600" dirty="0" smtClean="0">
                          <a:solidFill>
                            <a:srgbClr val="000000"/>
                          </a:solidFill>
                          <a:latin typeface="Helvetica"/>
                          <a:cs typeface="Helvetica"/>
                        </a:rPr>
                        <a:t>Without</a:t>
                      </a:r>
                    </a:p>
                    <a:p>
                      <a:pPr algn="ctr"/>
                      <a:r>
                        <a:rPr lang="en-US" sz="1600" dirty="0" smtClean="0">
                          <a:solidFill>
                            <a:srgbClr val="000000"/>
                          </a:solidFill>
                          <a:latin typeface="Helvetica"/>
                          <a:cs typeface="Helvetica"/>
                        </a:rPr>
                        <a:t>Multiple BSSIDs</a:t>
                      </a:r>
                      <a:endParaRPr lang="en-US" sz="1600" dirty="0">
                        <a:solidFill>
                          <a:srgbClr val="000000"/>
                        </a:solidFill>
                        <a:latin typeface="Helvetica"/>
                        <a:cs typeface="Helvetica"/>
                      </a:endParaRPr>
                    </a:p>
                  </a:txBody>
                  <a:tcPr anchor="b">
                    <a:lnL>
                      <a:noFill/>
                    </a:lnL>
                    <a:lnR>
                      <a:noFill/>
                    </a:lnR>
                    <a:lnT w="25400" cmpd="sng">
                      <a:noFill/>
                    </a:lnT>
                    <a:lnB w="190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600" dirty="0">
                        <a:solidFill>
                          <a:srgbClr val="000000"/>
                        </a:solidFill>
                        <a:latin typeface="Helvetica"/>
                        <a:cs typeface="Helvetica"/>
                      </a:endParaRPr>
                    </a:p>
                  </a:txBody>
                  <a:tcPr anchor="b">
                    <a:lnL>
                      <a:noFill/>
                    </a:lnL>
                    <a:lnR>
                      <a:noFill/>
                    </a:lnR>
                    <a:lnT w="25400" cmpd="sng">
                      <a:noFill/>
                    </a:lnT>
                    <a:lnB w="190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200" dirty="0">
                        <a:solidFill>
                          <a:srgbClr val="000000"/>
                        </a:solidFill>
                        <a:latin typeface="Helvetica"/>
                        <a:cs typeface="Helvetica"/>
                      </a:endParaRPr>
                    </a:p>
                  </a:txBody>
                  <a:tcPr anchor="b">
                    <a:lnL>
                      <a:noFill/>
                    </a:lnL>
                    <a:lnR>
                      <a:noFill/>
                    </a:lnR>
                    <a:lnT w="25400" cmpd="sng">
                      <a:noFill/>
                    </a:lnT>
                    <a:lnB w="190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200" dirty="0">
                        <a:solidFill>
                          <a:srgbClr val="000000"/>
                        </a:solidFill>
                        <a:latin typeface="Helvetica"/>
                        <a:cs typeface="Helvetica"/>
                      </a:endParaRPr>
                    </a:p>
                  </a:txBody>
                  <a:tcPr anchor="b">
                    <a:lnL>
                      <a:noFill/>
                    </a:lnL>
                    <a:lnR>
                      <a:noFill/>
                    </a:lnR>
                    <a:lnT w="25400" cmpd="sng">
                      <a:noFill/>
                    </a:lnT>
                    <a:lnB w="25400" cmpd="sng">
                      <a:noFill/>
                    </a:lnB>
                    <a:lnTlToBr w="12700" cmpd="sng">
                      <a:noFill/>
                      <a:prstDash val="solid"/>
                    </a:lnTlToBr>
                    <a:lnBlToTr w="12700" cmpd="sng">
                      <a:noFill/>
                      <a:prstDash val="solid"/>
                    </a:lnBlToTr>
                  </a:tcPr>
                </a:tc>
                <a:tc gridSpan="3">
                  <a:txBody>
                    <a:bodyPr/>
                    <a:lstStyle/>
                    <a:p>
                      <a:pPr algn="ctr"/>
                      <a:r>
                        <a:rPr lang="en-US" sz="1600" dirty="0" smtClean="0">
                          <a:solidFill>
                            <a:srgbClr val="000000"/>
                          </a:solidFill>
                          <a:latin typeface="Helvetica"/>
                          <a:cs typeface="Helvetica"/>
                        </a:rPr>
                        <a:t>With</a:t>
                      </a:r>
                    </a:p>
                    <a:p>
                      <a:pPr algn="ctr"/>
                      <a:r>
                        <a:rPr lang="en-US" sz="1600" dirty="0" smtClean="0">
                          <a:solidFill>
                            <a:srgbClr val="000000"/>
                          </a:solidFill>
                          <a:latin typeface="Helvetica"/>
                          <a:cs typeface="Helvetica"/>
                        </a:rPr>
                        <a:t>Multiple BSSIDs</a:t>
                      </a:r>
                      <a:endParaRPr lang="en-US" sz="1600" dirty="0">
                        <a:solidFill>
                          <a:srgbClr val="000000"/>
                        </a:solidFill>
                        <a:latin typeface="Helvetica"/>
                        <a:cs typeface="Helvetica"/>
                      </a:endParaRPr>
                    </a:p>
                  </a:txBody>
                  <a:tcPr anchor="b">
                    <a:lnL>
                      <a:noFill/>
                    </a:lnL>
                    <a:lnR>
                      <a:noFill/>
                    </a:lnR>
                    <a:lnT w="25400" cmpd="sng">
                      <a:noFill/>
                    </a:lnT>
                    <a:lnB w="190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600" dirty="0">
                        <a:solidFill>
                          <a:srgbClr val="000000"/>
                        </a:solidFill>
                        <a:latin typeface="Helvetica"/>
                        <a:cs typeface="Helvetica"/>
                      </a:endParaRPr>
                    </a:p>
                  </a:txBody>
                  <a:tcPr anchor="b">
                    <a:lnL>
                      <a:noFill/>
                    </a:lnL>
                    <a:lnR>
                      <a:noFill/>
                    </a:lnR>
                    <a:lnT w="25400" cmpd="sng">
                      <a:noFill/>
                    </a:lnT>
                    <a:lnB w="190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1200" dirty="0">
                        <a:solidFill>
                          <a:srgbClr val="000000"/>
                        </a:solidFill>
                        <a:latin typeface="Helvetica"/>
                        <a:cs typeface="Helvetica"/>
                      </a:endParaRPr>
                    </a:p>
                  </a:txBody>
                  <a:tcPr anchor="b">
                    <a:lnL>
                      <a:noFill/>
                    </a:lnL>
                    <a:lnR>
                      <a:noFill/>
                    </a:lnR>
                    <a:lnT w="25400" cmpd="sng">
                      <a:noFill/>
                    </a:lnT>
                    <a:lnB w="1905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r>
              <a:tr h="448870">
                <a:tc>
                  <a:txBody>
                    <a:bodyPr/>
                    <a:lstStyle/>
                    <a:p>
                      <a:pPr algn="ctr"/>
                      <a:r>
                        <a:rPr lang="en-US" sz="1200" b="1" dirty="0" smtClean="0">
                          <a:solidFill>
                            <a:schemeClr val="tx1"/>
                          </a:solidFill>
                          <a:latin typeface="Helvetica"/>
                          <a:cs typeface="Helvetica"/>
                        </a:rPr>
                        <a:t>Field</a:t>
                      </a:r>
                      <a:endParaRPr lang="en-US" sz="1200" b="1" dirty="0">
                        <a:solidFill>
                          <a:schemeClr val="tx1"/>
                        </a:solidFill>
                        <a:latin typeface="Helvetica"/>
                        <a:cs typeface="Helvetica"/>
                      </a:endParaRPr>
                    </a:p>
                  </a:txBody>
                  <a:tcPr anchor="b">
                    <a:lnT w="25400" cmpd="sng">
                      <a:noFill/>
                    </a:lnT>
                    <a:lnB w="28575" cap="flat" cmpd="sng" algn="ctr">
                      <a:solidFill>
                        <a:scrgbClr r="0" g="0" b="0"/>
                      </a:solidFill>
                      <a:prstDash val="solid"/>
                      <a:round/>
                      <a:headEnd type="none" w="med" len="med"/>
                      <a:tailEnd type="none" w="med" len="med"/>
                    </a:lnB>
                  </a:tcPr>
                </a:tc>
                <a:tc>
                  <a:txBody>
                    <a:bodyPr/>
                    <a:lstStyle/>
                    <a:p>
                      <a:pPr algn="ctr"/>
                      <a:r>
                        <a:rPr lang="en-US" sz="1200" b="1" dirty="0" smtClean="0">
                          <a:solidFill>
                            <a:srgbClr val="000000"/>
                          </a:solidFill>
                          <a:latin typeface="Helvetica"/>
                          <a:cs typeface="Helvetica"/>
                        </a:rPr>
                        <a:t>Octets </a:t>
                      </a:r>
                    </a:p>
                    <a:p>
                      <a:pPr algn="ctr"/>
                      <a:r>
                        <a:rPr lang="en-US" sz="1200" b="1" dirty="0" smtClean="0">
                          <a:solidFill>
                            <a:srgbClr val="000000"/>
                          </a:solidFill>
                          <a:latin typeface="Helvetica"/>
                          <a:cs typeface="Helvetica"/>
                        </a:rPr>
                        <a:t>in Field</a:t>
                      </a:r>
                      <a:endParaRPr lang="en-US" sz="1200" b="1" dirty="0">
                        <a:solidFill>
                          <a:srgbClr val="000000"/>
                        </a:solidFill>
                        <a:latin typeface="Helvetica"/>
                        <a:cs typeface="Helvetica"/>
                      </a:endParaRPr>
                    </a:p>
                  </a:txBody>
                  <a:tcPr anchor="b">
                    <a:lnT w="1905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200" b="1" dirty="0" smtClean="0">
                          <a:solidFill>
                            <a:srgbClr val="000000"/>
                          </a:solidFill>
                          <a:latin typeface="Helvetica"/>
                          <a:cs typeface="Helvetica"/>
                        </a:rPr>
                        <a:t>Repetitions</a:t>
                      </a:r>
                      <a:endParaRPr lang="en-US" sz="1200" b="1" dirty="0">
                        <a:solidFill>
                          <a:srgbClr val="000000"/>
                        </a:solidFill>
                        <a:latin typeface="Helvetica"/>
                        <a:cs typeface="Helvetica"/>
                      </a:endParaRPr>
                    </a:p>
                  </a:txBody>
                  <a:tcPr anchor="b">
                    <a:lnT w="1905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200" b="1" dirty="0" smtClean="0">
                          <a:solidFill>
                            <a:srgbClr val="000000"/>
                          </a:solidFill>
                          <a:latin typeface="Helvetica"/>
                          <a:cs typeface="Helvetica"/>
                        </a:rPr>
                        <a:t>Total Octets</a:t>
                      </a:r>
                      <a:endParaRPr lang="en-US" sz="1200" b="1" dirty="0">
                        <a:solidFill>
                          <a:srgbClr val="000000"/>
                        </a:solidFill>
                        <a:latin typeface="Helvetica"/>
                        <a:cs typeface="Helvetica"/>
                      </a:endParaRPr>
                    </a:p>
                  </a:txBody>
                  <a:tcPr anchor="b">
                    <a:lnT w="1905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b="1" dirty="0">
                        <a:solidFill>
                          <a:srgbClr val="000000"/>
                        </a:solidFill>
                        <a:latin typeface="Helvetica"/>
                        <a:cs typeface="Helvetica"/>
                      </a:endParaRPr>
                    </a:p>
                  </a:txBody>
                  <a:tcPr anchor="b">
                    <a:lnT w="25400" cmpd="sng">
                      <a:noFill/>
                    </a:lnT>
                    <a:lnB w="28575" cap="flat" cmpd="sng" algn="ctr">
                      <a:solidFill>
                        <a:scrgbClr r="0" g="0" b="0"/>
                      </a:solidFill>
                      <a:prstDash val="solid"/>
                      <a:round/>
                      <a:headEnd type="none" w="med" len="med"/>
                      <a:tailEnd type="none" w="med" len="med"/>
                    </a:lnB>
                  </a:tcPr>
                </a:tc>
                <a:tc>
                  <a:txBody>
                    <a:bodyPr/>
                    <a:lstStyle/>
                    <a:p>
                      <a:pPr algn="ctr"/>
                      <a:r>
                        <a:rPr lang="en-US" sz="1200" b="1" dirty="0" smtClean="0">
                          <a:solidFill>
                            <a:srgbClr val="000000"/>
                          </a:solidFill>
                          <a:latin typeface="Helvetica"/>
                          <a:cs typeface="Helvetica"/>
                        </a:rPr>
                        <a:t>Octets </a:t>
                      </a:r>
                    </a:p>
                    <a:p>
                      <a:pPr algn="ctr"/>
                      <a:r>
                        <a:rPr lang="en-US" sz="1200" b="1" dirty="0" smtClean="0">
                          <a:solidFill>
                            <a:srgbClr val="000000"/>
                          </a:solidFill>
                          <a:latin typeface="Helvetica"/>
                          <a:cs typeface="Helvetica"/>
                        </a:rPr>
                        <a:t>in Field</a:t>
                      </a:r>
                    </a:p>
                  </a:txBody>
                  <a:tcPr anchor="b">
                    <a:lnT w="1905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200" b="1" dirty="0" smtClean="0">
                          <a:solidFill>
                            <a:srgbClr val="000000"/>
                          </a:solidFill>
                          <a:latin typeface="Helvetica"/>
                          <a:cs typeface="Helvetica"/>
                        </a:rPr>
                        <a:t>Repetitions</a:t>
                      </a:r>
                      <a:endParaRPr lang="en-US" sz="1200" b="1" dirty="0">
                        <a:solidFill>
                          <a:srgbClr val="000000"/>
                        </a:solidFill>
                        <a:latin typeface="Helvetica"/>
                        <a:cs typeface="Helvetica"/>
                      </a:endParaRPr>
                    </a:p>
                  </a:txBody>
                  <a:tcPr anchor="b">
                    <a:lnT w="1905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r>
                        <a:rPr lang="en-US" sz="1200" b="1" dirty="0" smtClean="0">
                          <a:solidFill>
                            <a:srgbClr val="000000"/>
                          </a:solidFill>
                          <a:latin typeface="Helvetica"/>
                          <a:cs typeface="Helvetica"/>
                        </a:rPr>
                        <a:t>Total Octets</a:t>
                      </a:r>
                      <a:endParaRPr lang="en-US" sz="1200" b="1" dirty="0">
                        <a:solidFill>
                          <a:srgbClr val="000000"/>
                        </a:solidFill>
                        <a:latin typeface="Helvetica"/>
                        <a:cs typeface="Helvetica"/>
                      </a:endParaRPr>
                    </a:p>
                  </a:txBody>
                  <a:tcPr anchor="b">
                    <a:lnT w="1905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309531">
                <a:tc>
                  <a:txBody>
                    <a:bodyPr/>
                    <a:lstStyle/>
                    <a:p>
                      <a:r>
                        <a:rPr lang="en-US" sz="1200" dirty="0" smtClean="0">
                          <a:latin typeface="Helvetica"/>
                          <a:cs typeface="Helvetica"/>
                        </a:rPr>
                        <a:t>3</a:t>
                      </a:r>
                      <a:r>
                        <a:rPr lang="en-US" sz="1200" baseline="0" dirty="0" smtClean="0">
                          <a:latin typeface="Helvetica"/>
                          <a:cs typeface="Helvetica"/>
                        </a:rPr>
                        <a:t> Address Header w/o BSSID</a:t>
                      </a:r>
                      <a:endParaRPr lang="en-US" sz="1200"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dirty="0" smtClean="0">
                          <a:latin typeface="Helvetica"/>
                          <a:cs typeface="Helvetica"/>
                        </a:rPr>
                        <a:t>18</a:t>
                      </a:r>
                      <a:endParaRPr lang="en-US" sz="1200"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dirty="0" smtClean="0">
                          <a:latin typeface="Helvetica"/>
                          <a:cs typeface="Helvetica"/>
                        </a:rPr>
                        <a:t>5</a:t>
                      </a:r>
                      <a:endParaRPr lang="en-US" sz="1200"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dirty="0" smtClean="0">
                          <a:latin typeface="Helvetica"/>
                          <a:cs typeface="Helvetica"/>
                        </a:rPr>
                        <a:t>90</a:t>
                      </a:r>
                      <a:endParaRPr lang="en-US" sz="1200"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endParaRPr lang="en-US" sz="1200"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dirty="0" smtClean="0">
                          <a:latin typeface="Helvetica"/>
                          <a:cs typeface="Helvetica"/>
                        </a:rPr>
                        <a:t>18</a:t>
                      </a:r>
                      <a:endParaRPr lang="en-US" sz="1200"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dirty="0" smtClean="0">
                          <a:latin typeface="Helvetica"/>
                          <a:cs typeface="Helvetica"/>
                        </a:rPr>
                        <a:t>1</a:t>
                      </a:r>
                      <a:endParaRPr lang="en-US" sz="1200"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dirty="0" smtClean="0">
                          <a:latin typeface="Helvetica"/>
                          <a:cs typeface="Helvetica"/>
                        </a:rPr>
                        <a:t>18</a:t>
                      </a:r>
                      <a:endParaRPr lang="en-US" sz="1200" dirty="0">
                        <a:latin typeface="Helvetica"/>
                        <a:cs typeface="Helvetica"/>
                      </a:endParaRPr>
                    </a:p>
                  </a:txBody>
                  <a:tcPr>
                    <a:lnT w="28575" cap="flat" cmpd="sng" algn="ctr">
                      <a:solidFill>
                        <a:scrgbClr r="0" g="0" b="0"/>
                      </a:solidFill>
                      <a:prstDash val="solid"/>
                      <a:round/>
                      <a:headEnd type="none" w="med" len="med"/>
                      <a:tailEnd type="none" w="med" len="med"/>
                    </a:lnT>
                  </a:tcPr>
                </a:tc>
              </a:tr>
              <a:tr h="278363">
                <a:tc>
                  <a:txBody>
                    <a:bodyPr/>
                    <a:lstStyle/>
                    <a:p>
                      <a:r>
                        <a:rPr lang="en-US" sz="1200" dirty="0" smtClean="0">
                          <a:latin typeface="Helvetica"/>
                          <a:cs typeface="Helvetica"/>
                        </a:rPr>
                        <a:t>BSSID</a:t>
                      </a:r>
                      <a:endParaRPr lang="en-US" sz="1200" dirty="0">
                        <a:latin typeface="Helvetica"/>
                        <a:cs typeface="Helvetica"/>
                      </a:endParaRPr>
                    </a:p>
                  </a:txBody>
                  <a:tcPr/>
                </a:tc>
                <a:tc>
                  <a:txBody>
                    <a:bodyPr/>
                    <a:lstStyle/>
                    <a:p>
                      <a:pPr algn="ctr"/>
                      <a:r>
                        <a:rPr lang="en-US" sz="1200" dirty="0" smtClean="0">
                          <a:latin typeface="Helvetica"/>
                          <a:cs typeface="Helvetica"/>
                        </a:rPr>
                        <a:t>6</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30</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8</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40</a:t>
                      </a:r>
                      <a:endParaRPr lang="en-US" sz="1200" dirty="0">
                        <a:latin typeface="Helvetica"/>
                        <a:cs typeface="Helvetica"/>
                      </a:endParaRPr>
                    </a:p>
                  </a:txBody>
                  <a:tcPr/>
                </a:tc>
              </a:tr>
              <a:tr h="307395">
                <a:tc>
                  <a:txBody>
                    <a:bodyPr/>
                    <a:lstStyle/>
                    <a:p>
                      <a:r>
                        <a:rPr lang="en-US" sz="1200" dirty="0" smtClean="0">
                          <a:latin typeface="Helvetica"/>
                          <a:cs typeface="Helvetica"/>
                        </a:rPr>
                        <a:t>Fixed </a:t>
                      </a:r>
                      <a:r>
                        <a:rPr lang="en-US" sz="1200" dirty="0" err="1" smtClean="0">
                          <a:latin typeface="Helvetica"/>
                          <a:cs typeface="Helvetica"/>
                        </a:rPr>
                        <a:t>Params</a:t>
                      </a:r>
                      <a:r>
                        <a:rPr lang="en-US" sz="1200" dirty="0" smtClean="0">
                          <a:latin typeface="Helvetica"/>
                          <a:cs typeface="Helvetica"/>
                        </a:rPr>
                        <a:t> (time &amp; interval)</a:t>
                      </a:r>
                      <a:endParaRPr lang="en-US" sz="1200" dirty="0">
                        <a:latin typeface="Helvetica"/>
                        <a:cs typeface="Helvetica"/>
                      </a:endParaRPr>
                    </a:p>
                  </a:txBody>
                  <a:tcPr/>
                </a:tc>
                <a:tc>
                  <a:txBody>
                    <a:bodyPr/>
                    <a:lstStyle/>
                    <a:p>
                      <a:pPr algn="ctr"/>
                      <a:r>
                        <a:rPr lang="en-US" sz="1200" dirty="0" smtClean="0">
                          <a:latin typeface="Helvetica"/>
                          <a:cs typeface="Helvetica"/>
                        </a:rPr>
                        <a:t>10</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50</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10</a:t>
                      </a:r>
                      <a:endParaRPr lang="en-US" sz="1200" dirty="0">
                        <a:latin typeface="Helvetica"/>
                        <a:cs typeface="Helvetica"/>
                      </a:endParaRPr>
                    </a:p>
                  </a:txBody>
                  <a:tcPr/>
                </a:tc>
                <a:tc>
                  <a:txBody>
                    <a:bodyPr/>
                    <a:lstStyle/>
                    <a:p>
                      <a:pPr algn="ctr"/>
                      <a:r>
                        <a:rPr lang="en-US" sz="1200" dirty="0" smtClean="0">
                          <a:latin typeface="Helvetica"/>
                          <a:cs typeface="Helvetica"/>
                        </a:rPr>
                        <a:t>1</a:t>
                      </a:r>
                      <a:endParaRPr lang="en-US" sz="1200" dirty="0">
                        <a:latin typeface="Helvetica"/>
                        <a:cs typeface="Helvetica"/>
                      </a:endParaRPr>
                    </a:p>
                  </a:txBody>
                  <a:tcPr/>
                </a:tc>
                <a:tc>
                  <a:txBody>
                    <a:bodyPr/>
                    <a:lstStyle/>
                    <a:p>
                      <a:pPr algn="ctr"/>
                      <a:r>
                        <a:rPr lang="en-US" sz="1200" dirty="0" smtClean="0">
                          <a:latin typeface="Helvetica"/>
                          <a:cs typeface="Helvetica"/>
                        </a:rPr>
                        <a:t>12</a:t>
                      </a:r>
                      <a:endParaRPr lang="en-US" sz="1200" dirty="0">
                        <a:latin typeface="Helvetica"/>
                        <a:cs typeface="Helvetica"/>
                      </a:endParaRPr>
                    </a:p>
                  </a:txBody>
                  <a:tcPr/>
                </a:tc>
              </a:tr>
              <a:tr h="269322">
                <a:tc>
                  <a:txBody>
                    <a:bodyPr/>
                    <a:lstStyle/>
                    <a:p>
                      <a:r>
                        <a:rPr lang="en-US" sz="1200" dirty="0" smtClean="0">
                          <a:latin typeface="Helvetica"/>
                          <a:cs typeface="Helvetica"/>
                        </a:rPr>
                        <a:t>Fixed </a:t>
                      </a:r>
                      <a:r>
                        <a:rPr lang="en-US" sz="1200" dirty="0" err="1" smtClean="0">
                          <a:latin typeface="Helvetica"/>
                          <a:cs typeface="Helvetica"/>
                        </a:rPr>
                        <a:t>params</a:t>
                      </a:r>
                      <a:r>
                        <a:rPr lang="en-US" sz="1200" dirty="0" smtClean="0">
                          <a:latin typeface="Helvetica"/>
                          <a:cs typeface="Helvetica"/>
                        </a:rPr>
                        <a:t> (capabilities)</a:t>
                      </a:r>
                      <a:endParaRPr lang="en-US" sz="1200" dirty="0">
                        <a:latin typeface="Helvetica"/>
                        <a:cs typeface="Helvetica"/>
                      </a:endParaRPr>
                    </a:p>
                  </a:txBody>
                  <a:tcPr/>
                </a:tc>
                <a:tc>
                  <a:txBody>
                    <a:bodyPr/>
                    <a:lstStyle/>
                    <a:p>
                      <a:pPr algn="ctr"/>
                      <a:r>
                        <a:rPr lang="en-US" sz="1200" dirty="0" smtClean="0">
                          <a:latin typeface="Helvetica"/>
                          <a:cs typeface="Helvetica"/>
                        </a:rPr>
                        <a:t>2</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10</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4</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20</a:t>
                      </a:r>
                      <a:endParaRPr lang="en-US" sz="1200" dirty="0">
                        <a:latin typeface="Helvetica"/>
                        <a:cs typeface="Helvetica"/>
                      </a:endParaRPr>
                    </a:p>
                  </a:txBody>
                  <a:tcPr/>
                </a:tc>
              </a:tr>
              <a:tr h="270849">
                <a:tc>
                  <a:txBody>
                    <a:bodyPr/>
                    <a:lstStyle/>
                    <a:p>
                      <a:r>
                        <a:rPr lang="en-US" sz="1200" dirty="0" smtClean="0">
                          <a:latin typeface="Helvetica"/>
                          <a:cs typeface="Helvetica"/>
                        </a:rPr>
                        <a:t>SSID</a:t>
                      </a:r>
                      <a:endParaRPr lang="en-US" sz="1200" dirty="0">
                        <a:latin typeface="Helvetica"/>
                        <a:cs typeface="Helvetica"/>
                      </a:endParaRPr>
                    </a:p>
                  </a:txBody>
                  <a:tcPr/>
                </a:tc>
                <a:tc>
                  <a:txBody>
                    <a:bodyPr/>
                    <a:lstStyle/>
                    <a:p>
                      <a:pPr algn="ctr"/>
                      <a:r>
                        <a:rPr lang="en-US" sz="1200" dirty="0" smtClean="0">
                          <a:latin typeface="Helvetica"/>
                          <a:cs typeface="Helvetica"/>
                        </a:rPr>
                        <a:t>9</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45</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9</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45</a:t>
                      </a:r>
                      <a:endParaRPr lang="en-US" sz="1200" dirty="0">
                        <a:latin typeface="Helvetica"/>
                        <a:cs typeface="Helvetica"/>
                      </a:endParaRPr>
                    </a:p>
                  </a:txBody>
                  <a:tcPr/>
                </a:tc>
              </a:tr>
              <a:tr h="270849">
                <a:tc>
                  <a:txBody>
                    <a:bodyPr/>
                    <a:lstStyle/>
                    <a:p>
                      <a:r>
                        <a:rPr lang="en-US" sz="1200" dirty="0" smtClean="0">
                          <a:latin typeface="Helvetica"/>
                          <a:cs typeface="Helvetica"/>
                        </a:rPr>
                        <a:t>Supported</a:t>
                      </a:r>
                      <a:r>
                        <a:rPr lang="en-US" sz="1200" baseline="0" dirty="0" smtClean="0">
                          <a:latin typeface="Helvetica"/>
                          <a:cs typeface="Helvetica"/>
                        </a:rPr>
                        <a:t> Rates</a:t>
                      </a:r>
                      <a:endParaRPr lang="en-US" sz="1200" dirty="0">
                        <a:latin typeface="Helvetica"/>
                        <a:cs typeface="Helvetica"/>
                      </a:endParaRPr>
                    </a:p>
                  </a:txBody>
                  <a:tcPr/>
                </a:tc>
                <a:tc>
                  <a:txBody>
                    <a:bodyPr/>
                    <a:lstStyle/>
                    <a:p>
                      <a:pPr algn="ctr"/>
                      <a:r>
                        <a:rPr lang="en-US" sz="1200" dirty="0" smtClean="0">
                          <a:latin typeface="Helvetica"/>
                          <a:cs typeface="Helvetica"/>
                        </a:rPr>
                        <a:t>6</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30</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6</a:t>
                      </a:r>
                      <a:endParaRPr lang="en-US" sz="1200" dirty="0">
                        <a:latin typeface="Helvetica"/>
                        <a:cs typeface="Helvetica"/>
                      </a:endParaRPr>
                    </a:p>
                  </a:txBody>
                  <a:tcPr/>
                </a:tc>
                <a:tc>
                  <a:txBody>
                    <a:bodyPr/>
                    <a:lstStyle/>
                    <a:p>
                      <a:pPr algn="ctr"/>
                      <a:r>
                        <a:rPr lang="en-US" sz="1200" dirty="0" smtClean="0">
                          <a:latin typeface="Helvetica"/>
                          <a:cs typeface="Helvetica"/>
                        </a:rPr>
                        <a:t>1</a:t>
                      </a:r>
                      <a:endParaRPr lang="en-US" sz="1200" dirty="0">
                        <a:latin typeface="Helvetica"/>
                        <a:cs typeface="Helvetica"/>
                      </a:endParaRPr>
                    </a:p>
                  </a:txBody>
                  <a:tcPr/>
                </a:tc>
                <a:tc>
                  <a:txBody>
                    <a:bodyPr/>
                    <a:lstStyle/>
                    <a:p>
                      <a:pPr algn="ctr"/>
                      <a:r>
                        <a:rPr lang="en-US" sz="1200" dirty="0" smtClean="0">
                          <a:latin typeface="Helvetica"/>
                          <a:cs typeface="Helvetica"/>
                        </a:rPr>
                        <a:t>6</a:t>
                      </a:r>
                      <a:endParaRPr lang="en-US" sz="1200" dirty="0">
                        <a:latin typeface="Helvetica"/>
                        <a:cs typeface="Helvetica"/>
                      </a:endParaRPr>
                    </a:p>
                  </a:txBody>
                  <a:tcPr/>
                </a:tc>
              </a:tr>
              <a:tr h="270849">
                <a:tc>
                  <a:txBody>
                    <a:bodyPr/>
                    <a:lstStyle/>
                    <a:p>
                      <a:r>
                        <a:rPr lang="en-US" sz="1200" dirty="0" smtClean="0">
                          <a:latin typeface="Helvetica"/>
                          <a:cs typeface="Helvetica"/>
                        </a:rPr>
                        <a:t>DS </a:t>
                      </a:r>
                      <a:r>
                        <a:rPr lang="en-US" sz="1200" dirty="0" err="1" smtClean="0">
                          <a:latin typeface="Helvetica"/>
                          <a:cs typeface="Helvetica"/>
                        </a:rPr>
                        <a:t>Param</a:t>
                      </a:r>
                      <a:r>
                        <a:rPr lang="en-US" sz="1200" dirty="0" smtClean="0">
                          <a:latin typeface="Helvetica"/>
                          <a:cs typeface="Helvetica"/>
                        </a:rPr>
                        <a:t> Set</a:t>
                      </a:r>
                      <a:endParaRPr lang="en-US" sz="1200" dirty="0">
                        <a:latin typeface="Helvetica"/>
                        <a:cs typeface="Helvetica"/>
                      </a:endParaRPr>
                    </a:p>
                  </a:txBody>
                  <a:tcPr/>
                </a:tc>
                <a:tc>
                  <a:txBody>
                    <a:bodyPr/>
                    <a:lstStyle/>
                    <a:p>
                      <a:pPr algn="ctr"/>
                      <a:r>
                        <a:rPr lang="en-US" sz="1200" dirty="0" smtClean="0">
                          <a:latin typeface="Helvetica"/>
                          <a:cs typeface="Helvetica"/>
                        </a:rPr>
                        <a:t>3</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15</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3</a:t>
                      </a:r>
                      <a:endParaRPr lang="en-US" sz="1200" dirty="0">
                        <a:latin typeface="Helvetica"/>
                        <a:cs typeface="Helvetica"/>
                      </a:endParaRPr>
                    </a:p>
                  </a:txBody>
                  <a:tcPr/>
                </a:tc>
                <a:tc>
                  <a:txBody>
                    <a:bodyPr/>
                    <a:lstStyle/>
                    <a:p>
                      <a:pPr algn="ctr"/>
                      <a:r>
                        <a:rPr lang="en-US" sz="1200" dirty="0" smtClean="0">
                          <a:latin typeface="Helvetica"/>
                          <a:cs typeface="Helvetica"/>
                        </a:rPr>
                        <a:t>1</a:t>
                      </a:r>
                      <a:endParaRPr lang="en-US" sz="1200" dirty="0">
                        <a:latin typeface="Helvetica"/>
                        <a:cs typeface="Helvetica"/>
                      </a:endParaRPr>
                    </a:p>
                  </a:txBody>
                  <a:tcPr/>
                </a:tc>
                <a:tc>
                  <a:txBody>
                    <a:bodyPr/>
                    <a:lstStyle/>
                    <a:p>
                      <a:pPr algn="ctr"/>
                      <a:r>
                        <a:rPr lang="en-US" sz="1200" dirty="0" smtClean="0">
                          <a:latin typeface="Helvetica"/>
                          <a:cs typeface="Helvetica"/>
                        </a:rPr>
                        <a:t>3</a:t>
                      </a:r>
                      <a:endParaRPr lang="en-US" sz="1200" dirty="0">
                        <a:latin typeface="Helvetica"/>
                        <a:cs typeface="Helvetica"/>
                      </a:endParaRPr>
                    </a:p>
                  </a:txBody>
                  <a:tcPr/>
                </a:tc>
              </a:tr>
              <a:tr h="270849">
                <a:tc>
                  <a:txBody>
                    <a:bodyPr/>
                    <a:lstStyle/>
                    <a:p>
                      <a:r>
                        <a:rPr lang="en-US" sz="1200" dirty="0" smtClean="0">
                          <a:latin typeface="Helvetica"/>
                          <a:cs typeface="Helvetica"/>
                        </a:rPr>
                        <a:t>Country</a:t>
                      </a:r>
                      <a:r>
                        <a:rPr lang="en-US" sz="1200" baseline="0" dirty="0" smtClean="0">
                          <a:latin typeface="Helvetica"/>
                          <a:cs typeface="Helvetica"/>
                        </a:rPr>
                        <a:t> Info</a:t>
                      </a:r>
                      <a:endParaRPr lang="en-US" sz="1200" dirty="0">
                        <a:latin typeface="Helvetica"/>
                        <a:cs typeface="Helvetica"/>
                      </a:endParaRPr>
                    </a:p>
                  </a:txBody>
                  <a:tcPr/>
                </a:tc>
                <a:tc>
                  <a:txBody>
                    <a:bodyPr/>
                    <a:lstStyle/>
                    <a:p>
                      <a:pPr algn="ctr"/>
                      <a:r>
                        <a:rPr lang="en-US" sz="1200" dirty="0" smtClean="0">
                          <a:latin typeface="Helvetica"/>
                          <a:cs typeface="Helvetica"/>
                        </a:rPr>
                        <a:t>18</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90</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18</a:t>
                      </a:r>
                      <a:endParaRPr lang="en-US" sz="1200" dirty="0">
                        <a:latin typeface="Helvetica"/>
                        <a:cs typeface="Helvetica"/>
                      </a:endParaRPr>
                    </a:p>
                  </a:txBody>
                  <a:tcPr/>
                </a:tc>
                <a:tc>
                  <a:txBody>
                    <a:bodyPr/>
                    <a:lstStyle/>
                    <a:p>
                      <a:pPr algn="ctr"/>
                      <a:r>
                        <a:rPr lang="en-US" sz="1200" dirty="0" smtClean="0">
                          <a:latin typeface="Helvetica"/>
                          <a:cs typeface="Helvetica"/>
                        </a:rPr>
                        <a:t>1</a:t>
                      </a:r>
                      <a:endParaRPr lang="en-US" sz="1200" dirty="0">
                        <a:latin typeface="Helvetica"/>
                        <a:cs typeface="Helvetica"/>
                      </a:endParaRPr>
                    </a:p>
                  </a:txBody>
                  <a:tcPr/>
                </a:tc>
                <a:tc>
                  <a:txBody>
                    <a:bodyPr/>
                    <a:lstStyle/>
                    <a:p>
                      <a:pPr algn="ctr"/>
                      <a:r>
                        <a:rPr lang="en-US" sz="1200" dirty="0" smtClean="0">
                          <a:latin typeface="Helvetica"/>
                          <a:cs typeface="Helvetica"/>
                        </a:rPr>
                        <a:t>18</a:t>
                      </a:r>
                      <a:endParaRPr lang="en-US" sz="1200" dirty="0">
                        <a:latin typeface="Helvetica"/>
                        <a:cs typeface="Helvetica"/>
                      </a:endParaRPr>
                    </a:p>
                  </a:txBody>
                  <a:tcPr/>
                </a:tc>
              </a:tr>
              <a:tr h="270849">
                <a:tc>
                  <a:txBody>
                    <a:bodyPr/>
                    <a:lstStyle/>
                    <a:p>
                      <a:r>
                        <a:rPr lang="en-US" sz="1200" dirty="0" smtClean="0">
                          <a:latin typeface="Helvetica"/>
                          <a:cs typeface="Helvetica"/>
                        </a:rPr>
                        <a:t>ERP Info</a:t>
                      </a:r>
                      <a:endParaRPr lang="en-US" sz="1200" dirty="0">
                        <a:latin typeface="Helvetica"/>
                        <a:cs typeface="Helvetica"/>
                      </a:endParaRPr>
                    </a:p>
                  </a:txBody>
                  <a:tcPr/>
                </a:tc>
                <a:tc>
                  <a:txBody>
                    <a:bodyPr/>
                    <a:lstStyle/>
                    <a:p>
                      <a:pPr algn="ctr"/>
                      <a:r>
                        <a:rPr lang="en-US" sz="1200" dirty="0" smtClean="0">
                          <a:latin typeface="Helvetica"/>
                          <a:cs typeface="Helvetica"/>
                        </a:rPr>
                        <a:t>3</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15</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3</a:t>
                      </a:r>
                      <a:endParaRPr lang="en-US" sz="1200" dirty="0">
                        <a:latin typeface="Helvetica"/>
                        <a:cs typeface="Helvetica"/>
                      </a:endParaRPr>
                    </a:p>
                  </a:txBody>
                  <a:tcPr/>
                </a:tc>
                <a:tc>
                  <a:txBody>
                    <a:bodyPr/>
                    <a:lstStyle/>
                    <a:p>
                      <a:pPr algn="ctr"/>
                      <a:r>
                        <a:rPr lang="en-US" sz="1200" dirty="0" smtClean="0">
                          <a:latin typeface="Helvetica"/>
                          <a:cs typeface="Helvetica"/>
                        </a:rPr>
                        <a:t>1</a:t>
                      </a:r>
                      <a:endParaRPr lang="en-US" sz="1200" dirty="0">
                        <a:latin typeface="Helvetica"/>
                        <a:cs typeface="Helvetica"/>
                      </a:endParaRPr>
                    </a:p>
                  </a:txBody>
                  <a:tcPr/>
                </a:tc>
                <a:tc>
                  <a:txBody>
                    <a:bodyPr/>
                    <a:lstStyle/>
                    <a:p>
                      <a:pPr algn="ctr"/>
                      <a:r>
                        <a:rPr lang="en-US" sz="1200" dirty="0" smtClean="0">
                          <a:latin typeface="Helvetica"/>
                          <a:cs typeface="Helvetica"/>
                        </a:rPr>
                        <a:t>3</a:t>
                      </a:r>
                      <a:endParaRPr lang="en-US" sz="1200" dirty="0">
                        <a:latin typeface="Helvetica"/>
                        <a:cs typeface="Helvetica"/>
                      </a:endParaRPr>
                    </a:p>
                  </a:txBody>
                  <a:tcPr/>
                </a:tc>
              </a:tr>
              <a:tr h="270849">
                <a:tc>
                  <a:txBody>
                    <a:bodyPr/>
                    <a:lstStyle/>
                    <a:p>
                      <a:r>
                        <a:rPr lang="en-US" sz="1200" dirty="0" smtClean="0">
                          <a:latin typeface="Helvetica"/>
                          <a:cs typeface="Helvetica"/>
                        </a:rPr>
                        <a:t>Extended Supported Rates</a:t>
                      </a:r>
                      <a:endParaRPr lang="en-US" sz="1200" dirty="0">
                        <a:latin typeface="Helvetica"/>
                        <a:cs typeface="Helvetica"/>
                      </a:endParaRPr>
                    </a:p>
                  </a:txBody>
                  <a:tcPr/>
                </a:tc>
                <a:tc>
                  <a:txBody>
                    <a:bodyPr/>
                    <a:lstStyle/>
                    <a:p>
                      <a:pPr algn="ctr"/>
                      <a:r>
                        <a:rPr lang="en-US" sz="1200" dirty="0" smtClean="0">
                          <a:latin typeface="Helvetica"/>
                          <a:cs typeface="Helvetica"/>
                        </a:rPr>
                        <a:t>10</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50</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10</a:t>
                      </a:r>
                      <a:endParaRPr lang="en-US" sz="1200" dirty="0">
                        <a:latin typeface="Helvetica"/>
                        <a:cs typeface="Helvetica"/>
                      </a:endParaRPr>
                    </a:p>
                  </a:txBody>
                  <a:tcPr/>
                </a:tc>
                <a:tc>
                  <a:txBody>
                    <a:bodyPr/>
                    <a:lstStyle/>
                    <a:p>
                      <a:pPr algn="ctr"/>
                      <a:r>
                        <a:rPr lang="en-US" sz="1200" dirty="0" smtClean="0">
                          <a:latin typeface="Helvetica"/>
                          <a:cs typeface="Helvetica"/>
                        </a:rPr>
                        <a:t>1</a:t>
                      </a:r>
                      <a:endParaRPr lang="en-US" sz="1200" dirty="0">
                        <a:latin typeface="Helvetica"/>
                        <a:cs typeface="Helvetica"/>
                      </a:endParaRPr>
                    </a:p>
                  </a:txBody>
                  <a:tcPr/>
                </a:tc>
                <a:tc>
                  <a:txBody>
                    <a:bodyPr/>
                    <a:lstStyle/>
                    <a:p>
                      <a:pPr algn="ctr"/>
                      <a:r>
                        <a:rPr lang="en-US" sz="1200" dirty="0" smtClean="0">
                          <a:latin typeface="Helvetica"/>
                          <a:cs typeface="Helvetica"/>
                        </a:rPr>
                        <a:t>10</a:t>
                      </a:r>
                      <a:endParaRPr lang="en-US" sz="1200" dirty="0">
                        <a:latin typeface="Helvetica"/>
                        <a:cs typeface="Helvetica"/>
                      </a:endParaRPr>
                    </a:p>
                  </a:txBody>
                  <a:tcPr/>
                </a:tc>
              </a:tr>
              <a:tr h="270849">
                <a:tc>
                  <a:txBody>
                    <a:bodyPr/>
                    <a:lstStyle/>
                    <a:p>
                      <a:r>
                        <a:rPr lang="en-US" sz="1200" dirty="0" smtClean="0">
                          <a:latin typeface="Helvetica"/>
                          <a:cs typeface="Helvetica"/>
                        </a:rPr>
                        <a:t>WMM/WME</a:t>
                      </a:r>
                      <a:endParaRPr lang="en-US" sz="1200" dirty="0">
                        <a:latin typeface="Helvetica"/>
                        <a:cs typeface="Helvetica"/>
                      </a:endParaRPr>
                    </a:p>
                  </a:txBody>
                  <a:tcPr/>
                </a:tc>
                <a:tc>
                  <a:txBody>
                    <a:bodyPr/>
                    <a:lstStyle/>
                    <a:p>
                      <a:pPr algn="ctr"/>
                      <a:r>
                        <a:rPr lang="en-US" sz="1200" dirty="0" smtClean="0">
                          <a:latin typeface="Helvetica"/>
                          <a:cs typeface="Helvetica"/>
                        </a:rPr>
                        <a:t>26</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130</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26</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130</a:t>
                      </a:r>
                      <a:endParaRPr lang="en-US" sz="1200" dirty="0">
                        <a:latin typeface="Helvetica"/>
                        <a:cs typeface="Helvetica"/>
                      </a:endParaRPr>
                    </a:p>
                  </a:txBody>
                  <a:tcPr/>
                </a:tc>
              </a:tr>
              <a:tr h="270849">
                <a:tc>
                  <a:txBody>
                    <a:bodyPr/>
                    <a:lstStyle/>
                    <a:p>
                      <a:r>
                        <a:rPr lang="en-US" sz="1200" dirty="0" smtClean="0">
                          <a:latin typeface="Helvetica"/>
                          <a:cs typeface="Helvetica"/>
                        </a:rPr>
                        <a:t>HT Capabilities</a:t>
                      </a:r>
                      <a:endParaRPr lang="en-US" sz="1200" dirty="0">
                        <a:latin typeface="Helvetica"/>
                        <a:cs typeface="Helvetica"/>
                      </a:endParaRPr>
                    </a:p>
                  </a:txBody>
                  <a:tcPr/>
                </a:tc>
                <a:tc>
                  <a:txBody>
                    <a:bodyPr/>
                    <a:lstStyle/>
                    <a:p>
                      <a:pPr algn="ctr"/>
                      <a:r>
                        <a:rPr lang="en-US" sz="1200" dirty="0" smtClean="0">
                          <a:latin typeface="Helvetica"/>
                          <a:cs typeface="Helvetica"/>
                        </a:rPr>
                        <a:t>28</a:t>
                      </a:r>
                      <a:endParaRPr lang="en-US" sz="1200" dirty="0">
                        <a:latin typeface="Helvetica"/>
                        <a:cs typeface="Helvetica"/>
                      </a:endParaRPr>
                    </a:p>
                  </a:txBody>
                  <a:tcPr/>
                </a:tc>
                <a:tc>
                  <a:txBody>
                    <a:bodyPr/>
                    <a:lstStyle/>
                    <a:p>
                      <a:pPr algn="ctr"/>
                      <a:r>
                        <a:rPr lang="en-US" sz="1200" dirty="0" smtClean="0">
                          <a:latin typeface="Helvetica"/>
                          <a:cs typeface="Helvetica"/>
                        </a:rPr>
                        <a:t>5</a:t>
                      </a:r>
                      <a:endParaRPr lang="en-US" sz="1200" dirty="0">
                        <a:latin typeface="Helvetica"/>
                        <a:cs typeface="Helvetica"/>
                      </a:endParaRPr>
                    </a:p>
                  </a:txBody>
                  <a:tcPr/>
                </a:tc>
                <a:tc>
                  <a:txBody>
                    <a:bodyPr/>
                    <a:lstStyle/>
                    <a:p>
                      <a:pPr algn="ctr"/>
                      <a:r>
                        <a:rPr lang="en-US" sz="1200" dirty="0" smtClean="0">
                          <a:latin typeface="Helvetica"/>
                          <a:cs typeface="Helvetica"/>
                        </a:rPr>
                        <a:t>140</a:t>
                      </a:r>
                      <a:endParaRPr lang="en-US" sz="1200" dirty="0">
                        <a:latin typeface="Helvetica"/>
                        <a:cs typeface="Helvetica"/>
                      </a:endParaRPr>
                    </a:p>
                  </a:txBody>
                  <a:tcPr/>
                </a:tc>
                <a:tc>
                  <a:txBody>
                    <a:bodyPr/>
                    <a:lstStyle/>
                    <a:p>
                      <a:pPr algn="ctr"/>
                      <a:endParaRPr lang="en-US" sz="1200" dirty="0">
                        <a:latin typeface="Helvetica"/>
                        <a:cs typeface="Helvetica"/>
                      </a:endParaRPr>
                    </a:p>
                  </a:txBody>
                  <a:tcPr/>
                </a:tc>
                <a:tc>
                  <a:txBody>
                    <a:bodyPr/>
                    <a:lstStyle/>
                    <a:p>
                      <a:pPr algn="ctr"/>
                      <a:r>
                        <a:rPr lang="en-US" sz="1200" dirty="0" smtClean="0">
                          <a:latin typeface="Helvetica"/>
                          <a:cs typeface="Helvetica"/>
                        </a:rPr>
                        <a:t>28</a:t>
                      </a:r>
                      <a:endParaRPr lang="en-US" sz="1200" dirty="0">
                        <a:latin typeface="Helvetica"/>
                        <a:cs typeface="Helvetica"/>
                      </a:endParaRPr>
                    </a:p>
                  </a:txBody>
                  <a:tcPr/>
                </a:tc>
                <a:tc>
                  <a:txBody>
                    <a:bodyPr/>
                    <a:lstStyle/>
                    <a:p>
                      <a:pPr algn="ctr"/>
                      <a:r>
                        <a:rPr lang="en-US" sz="1200" dirty="0" smtClean="0">
                          <a:latin typeface="Helvetica"/>
                          <a:cs typeface="Helvetica"/>
                        </a:rPr>
                        <a:t>1</a:t>
                      </a:r>
                      <a:endParaRPr lang="en-US" sz="1200" dirty="0">
                        <a:latin typeface="Helvetica"/>
                        <a:cs typeface="Helvetica"/>
                      </a:endParaRPr>
                    </a:p>
                  </a:txBody>
                  <a:tcPr/>
                </a:tc>
                <a:tc>
                  <a:txBody>
                    <a:bodyPr/>
                    <a:lstStyle/>
                    <a:p>
                      <a:pPr algn="ctr"/>
                      <a:r>
                        <a:rPr lang="en-US" sz="1200" dirty="0" smtClean="0">
                          <a:latin typeface="Helvetica"/>
                          <a:cs typeface="Helvetica"/>
                        </a:rPr>
                        <a:t>28</a:t>
                      </a:r>
                      <a:endParaRPr lang="en-US" sz="1200" dirty="0">
                        <a:latin typeface="Helvetica"/>
                        <a:cs typeface="Helvetica"/>
                      </a:endParaRPr>
                    </a:p>
                  </a:txBody>
                  <a:tcPr/>
                </a:tc>
              </a:tr>
              <a:tr h="270849">
                <a:tc>
                  <a:txBody>
                    <a:bodyPr/>
                    <a:lstStyle/>
                    <a:p>
                      <a:r>
                        <a:rPr lang="en-US" sz="1200" dirty="0" smtClean="0">
                          <a:latin typeface="Helvetica"/>
                          <a:cs typeface="Helvetica"/>
                        </a:rPr>
                        <a:t>HT Information</a:t>
                      </a:r>
                      <a:endParaRPr lang="en-US" sz="1200" dirty="0">
                        <a:latin typeface="Helvetica"/>
                        <a:cs typeface="Helvetica"/>
                      </a:endParaRPr>
                    </a:p>
                  </a:txBody>
                  <a:tcPr>
                    <a:lnB w="28575" cap="flat" cmpd="sng" algn="ctr">
                      <a:solidFill>
                        <a:scrgbClr r="0" g="0" b="0"/>
                      </a:solidFill>
                      <a:prstDash val="solid"/>
                      <a:round/>
                      <a:headEnd type="none" w="med" len="med"/>
                      <a:tailEnd type="none" w="med" len="med"/>
                    </a:lnB>
                  </a:tcPr>
                </a:tc>
                <a:tc>
                  <a:txBody>
                    <a:bodyPr/>
                    <a:lstStyle/>
                    <a:p>
                      <a:pPr algn="ctr"/>
                      <a:r>
                        <a:rPr lang="en-US" sz="1200" dirty="0" smtClean="0">
                          <a:latin typeface="Helvetica"/>
                          <a:cs typeface="Helvetica"/>
                        </a:rPr>
                        <a:t>24</a:t>
                      </a:r>
                      <a:endParaRPr lang="en-US" sz="1200" dirty="0">
                        <a:latin typeface="Helvetica"/>
                        <a:cs typeface="Helvetica"/>
                      </a:endParaRPr>
                    </a:p>
                  </a:txBody>
                  <a:tcPr>
                    <a:lnB w="28575" cap="flat" cmpd="sng" algn="ctr">
                      <a:solidFill>
                        <a:scrgbClr r="0" g="0" b="0"/>
                      </a:solidFill>
                      <a:prstDash val="solid"/>
                      <a:round/>
                      <a:headEnd type="none" w="med" len="med"/>
                      <a:tailEnd type="none" w="med" len="med"/>
                    </a:lnB>
                  </a:tcPr>
                </a:tc>
                <a:tc>
                  <a:txBody>
                    <a:bodyPr/>
                    <a:lstStyle/>
                    <a:p>
                      <a:pPr algn="ctr"/>
                      <a:r>
                        <a:rPr lang="en-US" sz="1200" dirty="0" smtClean="0">
                          <a:latin typeface="Helvetica"/>
                          <a:cs typeface="Helvetica"/>
                        </a:rPr>
                        <a:t>5</a:t>
                      </a:r>
                      <a:endParaRPr lang="en-US" sz="1200" dirty="0">
                        <a:latin typeface="Helvetica"/>
                        <a:cs typeface="Helvetica"/>
                      </a:endParaRPr>
                    </a:p>
                  </a:txBody>
                  <a:tcPr>
                    <a:lnB w="28575" cap="flat" cmpd="sng" algn="ctr">
                      <a:solidFill>
                        <a:scrgbClr r="0" g="0" b="0"/>
                      </a:solidFill>
                      <a:prstDash val="solid"/>
                      <a:round/>
                      <a:headEnd type="none" w="med" len="med"/>
                      <a:tailEnd type="none" w="med" len="med"/>
                    </a:lnB>
                  </a:tcPr>
                </a:tc>
                <a:tc>
                  <a:txBody>
                    <a:bodyPr/>
                    <a:lstStyle/>
                    <a:p>
                      <a:pPr algn="ctr"/>
                      <a:r>
                        <a:rPr lang="en-US" sz="1200" dirty="0" smtClean="0">
                          <a:latin typeface="Helvetica"/>
                          <a:cs typeface="Helvetica"/>
                        </a:rPr>
                        <a:t>120</a:t>
                      </a:r>
                      <a:endParaRPr lang="en-US" sz="1200" dirty="0">
                        <a:latin typeface="Helvetica"/>
                        <a:cs typeface="Helvetica"/>
                      </a:endParaRPr>
                    </a:p>
                  </a:txBody>
                  <a:tcPr>
                    <a:lnB w="28575" cap="flat" cmpd="sng" algn="ctr">
                      <a:solidFill>
                        <a:scrgbClr r="0" g="0" b="0"/>
                      </a:solidFill>
                      <a:prstDash val="solid"/>
                      <a:round/>
                      <a:headEnd type="none" w="med" len="med"/>
                      <a:tailEnd type="none" w="med" len="med"/>
                    </a:lnB>
                  </a:tcPr>
                </a:tc>
                <a:tc>
                  <a:txBody>
                    <a:bodyPr/>
                    <a:lstStyle/>
                    <a:p>
                      <a:pPr algn="ctr"/>
                      <a:endParaRPr lang="en-US" sz="1200" dirty="0">
                        <a:latin typeface="Helvetica"/>
                        <a:cs typeface="Helvetica"/>
                      </a:endParaRPr>
                    </a:p>
                  </a:txBody>
                  <a:tcPr>
                    <a:lnB w="28575" cap="flat" cmpd="sng" algn="ctr">
                      <a:solidFill>
                        <a:scrgbClr r="0" g="0" b="0"/>
                      </a:solidFill>
                      <a:prstDash val="solid"/>
                      <a:round/>
                      <a:headEnd type="none" w="med" len="med"/>
                      <a:tailEnd type="none" w="med" len="med"/>
                    </a:lnB>
                  </a:tcPr>
                </a:tc>
                <a:tc>
                  <a:txBody>
                    <a:bodyPr/>
                    <a:lstStyle/>
                    <a:p>
                      <a:pPr algn="ctr"/>
                      <a:r>
                        <a:rPr lang="en-US" sz="1200" dirty="0" smtClean="0">
                          <a:latin typeface="Helvetica"/>
                          <a:cs typeface="Helvetica"/>
                        </a:rPr>
                        <a:t>24</a:t>
                      </a:r>
                      <a:endParaRPr lang="en-US" sz="1200" dirty="0">
                        <a:latin typeface="Helvetica"/>
                        <a:cs typeface="Helvetica"/>
                      </a:endParaRPr>
                    </a:p>
                  </a:txBody>
                  <a:tcPr>
                    <a:lnB w="28575" cap="flat" cmpd="sng" algn="ctr">
                      <a:solidFill>
                        <a:scrgbClr r="0" g="0" b="0"/>
                      </a:solidFill>
                      <a:prstDash val="solid"/>
                      <a:round/>
                      <a:headEnd type="none" w="med" len="med"/>
                      <a:tailEnd type="none" w="med" len="med"/>
                    </a:lnB>
                  </a:tcPr>
                </a:tc>
                <a:tc>
                  <a:txBody>
                    <a:bodyPr/>
                    <a:lstStyle/>
                    <a:p>
                      <a:pPr algn="ctr"/>
                      <a:r>
                        <a:rPr lang="en-US" sz="1200" dirty="0" smtClean="0">
                          <a:latin typeface="Helvetica"/>
                          <a:cs typeface="Helvetica"/>
                        </a:rPr>
                        <a:t>1</a:t>
                      </a:r>
                      <a:endParaRPr lang="en-US" sz="1200" dirty="0">
                        <a:latin typeface="Helvetica"/>
                        <a:cs typeface="Helvetica"/>
                      </a:endParaRPr>
                    </a:p>
                  </a:txBody>
                  <a:tcPr>
                    <a:lnB w="28575" cap="flat" cmpd="sng" algn="ctr">
                      <a:solidFill>
                        <a:scrgbClr r="0" g="0" b="0"/>
                      </a:solidFill>
                      <a:prstDash val="solid"/>
                      <a:round/>
                      <a:headEnd type="none" w="med" len="med"/>
                      <a:tailEnd type="none" w="med" len="med"/>
                    </a:lnB>
                  </a:tcPr>
                </a:tc>
                <a:tc>
                  <a:txBody>
                    <a:bodyPr/>
                    <a:lstStyle/>
                    <a:p>
                      <a:pPr algn="ctr"/>
                      <a:r>
                        <a:rPr lang="en-US" sz="1200" dirty="0" smtClean="0">
                          <a:latin typeface="Helvetica"/>
                          <a:cs typeface="Helvetica"/>
                        </a:rPr>
                        <a:t>24</a:t>
                      </a:r>
                      <a:endParaRPr lang="en-US" sz="1200" dirty="0">
                        <a:latin typeface="Helvetica"/>
                        <a:cs typeface="Helvetica"/>
                      </a:endParaRPr>
                    </a:p>
                  </a:txBody>
                  <a:tcPr>
                    <a:lnB w="28575" cap="flat" cmpd="sng" algn="ctr">
                      <a:solidFill>
                        <a:scrgbClr r="0" g="0" b="0"/>
                      </a:solidFill>
                      <a:prstDash val="solid"/>
                      <a:round/>
                      <a:headEnd type="none" w="med" len="med"/>
                      <a:tailEnd type="none" w="med" len="med"/>
                    </a:lnB>
                  </a:tcPr>
                </a:tc>
              </a:tr>
              <a:tr h="270849">
                <a:tc>
                  <a:txBody>
                    <a:bodyPr/>
                    <a:lstStyle/>
                    <a:p>
                      <a:r>
                        <a:rPr lang="en-US" sz="1200" b="1" dirty="0" smtClean="0">
                          <a:latin typeface="Helvetica"/>
                          <a:cs typeface="Helvetica"/>
                        </a:rPr>
                        <a:t>Total</a:t>
                      </a:r>
                      <a:endParaRPr lang="en-US" sz="1200" b="1"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b="1" dirty="0" smtClean="0">
                          <a:latin typeface="Helvetica"/>
                          <a:cs typeface="Helvetica"/>
                        </a:rPr>
                        <a:t>163</a:t>
                      </a:r>
                      <a:endParaRPr lang="en-US" sz="1200" b="1"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endParaRPr lang="en-US" sz="1200" b="1"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b="1" dirty="0" smtClean="0">
                          <a:latin typeface="Helvetica"/>
                          <a:cs typeface="Helvetica"/>
                        </a:rPr>
                        <a:t>815</a:t>
                      </a:r>
                      <a:endParaRPr lang="en-US" sz="1200" b="1"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endParaRPr lang="en-US" sz="1200" b="1"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endParaRPr lang="en-US" sz="1200" b="1"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endParaRPr lang="en-US" sz="1200" b="1" dirty="0">
                        <a:latin typeface="Helvetica"/>
                        <a:cs typeface="Helvetica"/>
                      </a:endParaRPr>
                    </a:p>
                  </a:txBody>
                  <a:tcPr>
                    <a:lnT w="28575" cap="flat" cmpd="sng" algn="ctr">
                      <a:solidFill>
                        <a:scrgbClr r="0" g="0" b="0"/>
                      </a:solidFill>
                      <a:prstDash val="solid"/>
                      <a:round/>
                      <a:headEnd type="none" w="med" len="med"/>
                      <a:tailEnd type="none" w="med" len="med"/>
                    </a:lnT>
                  </a:tcPr>
                </a:tc>
                <a:tc>
                  <a:txBody>
                    <a:bodyPr/>
                    <a:lstStyle/>
                    <a:p>
                      <a:pPr algn="ctr"/>
                      <a:r>
                        <a:rPr lang="en-US" sz="1200" b="1" dirty="0" smtClean="0">
                          <a:latin typeface="Helvetica"/>
                          <a:cs typeface="Helvetica"/>
                        </a:rPr>
                        <a:t>357</a:t>
                      </a:r>
                      <a:endParaRPr lang="en-US" sz="1200" b="1" dirty="0">
                        <a:latin typeface="Helvetica"/>
                        <a:cs typeface="Helvetica"/>
                      </a:endParaRPr>
                    </a:p>
                  </a:txBody>
                  <a:tcPr>
                    <a:lnT w="28575" cap="flat" cmpd="sng" algn="ctr">
                      <a:solidFill>
                        <a:scrgbClr r="0" g="0" b="0"/>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3547720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Multiple BSSID Packet Time Savings</a:t>
            </a:r>
            <a:endParaRPr lang="en-US" dirty="0">
              <a:latin typeface="Helvetica"/>
              <a:cs typeface="Helvetica"/>
            </a:endParaRPr>
          </a:p>
        </p:txBody>
      </p:sp>
      <p:sp>
        <p:nvSpPr>
          <p:cNvPr id="3" name="Content Placeholder 2"/>
          <p:cNvSpPr>
            <a:spLocks noGrp="1"/>
          </p:cNvSpPr>
          <p:nvPr>
            <p:ph idx="1"/>
          </p:nvPr>
        </p:nvSpPr>
        <p:spPr>
          <a:xfrm>
            <a:off x="685800" y="1981200"/>
            <a:ext cx="8134672" cy="4113213"/>
          </a:xfrm>
        </p:spPr>
        <p:txBody>
          <a:bodyPr/>
          <a:lstStyle/>
          <a:p>
            <a:pPr marL="0" indent="0"/>
            <a:r>
              <a:rPr lang="en-US" sz="2000" b="0" dirty="0">
                <a:solidFill>
                  <a:schemeClr val="tx1"/>
                </a:solidFill>
                <a:latin typeface="Helvetica"/>
                <a:cs typeface="Helvetica"/>
              </a:rPr>
              <a:t>5 SSID’s in Stadium Environment</a:t>
            </a:r>
          </a:p>
          <a:p>
            <a:pPr marL="0" indent="0"/>
            <a:r>
              <a:rPr lang="en-US" sz="2000" b="0" dirty="0" smtClean="0">
                <a:solidFill>
                  <a:schemeClr val="tx1"/>
                </a:solidFill>
                <a:latin typeface="Helvetica"/>
                <a:cs typeface="Helvetica"/>
              </a:rPr>
              <a:t>Current Probe Response Transmission</a:t>
            </a:r>
          </a:p>
          <a:p>
            <a:pPr lvl="1">
              <a:buFont typeface="Arial"/>
              <a:buChar char="•"/>
            </a:pPr>
            <a:r>
              <a:rPr lang="en-US" sz="1600" b="0" dirty="0" smtClean="0">
                <a:solidFill>
                  <a:schemeClr val="tx1"/>
                </a:solidFill>
                <a:latin typeface="Helvetica"/>
                <a:cs typeface="Helvetica"/>
              </a:rPr>
              <a:t>163 octet payload at 12Mbs takes </a:t>
            </a:r>
            <a:r>
              <a:rPr lang="en-US" sz="1600" dirty="0" smtClean="0">
                <a:solidFill>
                  <a:schemeClr val="tx1"/>
                </a:solidFill>
                <a:latin typeface="Helvetica"/>
                <a:cs typeface="Helvetica"/>
              </a:rPr>
              <a:t>132us</a:t>
            </a:r>
          </a:p>
          <a:p>
            <a:pPr lvl="1">
              <a:buFont typeface="Arial"/>
              <a:buChar char="•"/>
            </a:pPr>
            <a:r>
              <a:rPr lang="en-US" sz="1600" dirty="0">
                <a:solidFill>
                  <a:schemeClr val="tx1"/>
                </a:solidFill>
                <a:latin typeface="Helvetica"/>
                <a:cs typeface="Helvetica"/>
              </a:rPr>
              <a:t>Repeated 5 times takes </a:t>
            </a:r>
            <a:r>
              <a:rPr lang="en-US" sz="1600" dirty="0" smtClean="0">
                <a:solidFill>
                  <a:schemeClr val="tx1"/>
                </a:solidFill>
                <a:latin typeface="Helvetica"/>
                <a:cs typeface="Helvetica"/>
              </a:rPr>
              <a:t>660us</a:t>
            </a:r>
            <a:endParaRPr lang="en-US" sz="1600" dirty="0">
              <a:solidFill>
                <a:schemeClr val="tx1"/>
              </a:solidFill>
              <a:latin typeface="Helvetica"/>
              <a:cs typeface="Helvetica"/>
            </a:endParaRPr>
          </a:p>
          <a:p>
            <a:pPr marL="0" indent="0"/>
            <a:r>
              <a:rPr lang="en-US" sz="2000" b="0" dirty="0" smtClean="0">
                <a:solidFill>
                  <a:schemeClr val="tx1"/>
                </a:solidFill>
                <a:latin typeface="Helvetica"/>
                <a:cs typeface="Helvetica"/>
              </a:rPr>
              <a:t>Proposed Probe Response Transmission</a:t>
            </a:r>
          </a:p>
          <a:p>
            <a:pPr lvl="1">
              <a:buFont typeface="Arial"/>
              <a:buChar char="•"/>
            </a:pPr>
            <a:r>
              <a:rPr lang="en-US" sz="1600" b="0" dirty="0" smtClean="0">
                <a:solidFill>
                  <a:schemeClr val="tx1"/>
                </a:solidFill>
                <a:latin typeface="Helvetica"/>
                <a:cs typeface="Helvetica"/>
              </a:rPr>
              <a:t>357 </a:t>
            </a:r>
            <a:r>
              <a:rPr lang="en-US" sz="1600" b="0" dirty="0" smtClean="0">
                <a:solidFill>
                  <a:schemeClr val="tx1"/>
                </a:solidFill>
                <a:latin typeface="Helvetica"/>
                <a:cs typeface="Helvetica"/>
              </a:rPr>
              <a:t>octet payload at 12Mbs takes </a:t>
            </a:r>
            <a:r>
              <a:rPr lang="en-US" sz="1600" b="0" dirty="0" smtClean="0">
                <a:solidFill>
                  <a:schemeClr val="tx1"/>
                </a:solidFill>
                <a:latin typeface="Helvetica"/>
                <a:cs typeface="Helvetica"/>
              </a:rPr>
              <a:t>260us</a:t>
            </a:r>
            <a:endParaRPr lang="en-US" sz="1600" b="0" dirty="0" smtClean="0">
              <a:solidFill>
                <a:schemeClr val="tx1"/>
              </a:solidFill>
              <a:latin typeface="Helvetica"/>
              <a:cs typeface="Helvetica"/>
            </a:endParaRPr>
          </a:p>
          <a:p>
            <a:pPr lvl="1">
              <a:buFont typeface="Arial"/>
              <a:buChar char="•"/>
            </a:pPr>
            <a:r>
              <a:rPr lang="en-US" sz="1600" b="0" dirty="0" smtClean="0">
                <a:solidFill>
                  <a:schemeClr val="tx1"/>
                </a:solidFill>
                <a:latin typeface="Helvetica"/>
                <a:cs typeface="Helvetica"/>
              </a:rPr>
              <a:t>Only </a:t>
            </a:r>
            <a:r>
              <a:rPr lang="en-US" sz="1600" b="0" dirty="0">
                <a:solidFill>
                  <a:schemeClr val="tx1"/>
                </a:solidFill>
                <a:latin typeface="Helvetica"/>
                <a:cs typeface="Helvetica"/>
              </a:rPr>
              <a:t>transmitted once</a:t>
            </a:r>
          </a:p>
          <a:p>
            <a:pPr marL="0" indent="0"/>
            <a:r>
              <a:rPr lang="en-US" sz="2000" b="0" dirty="0" smtClean="0">
                <a:solidFill>
                  <a:schemeClr val="tx1"/>
                </a:solidFill>
                <a:latin typeface="Helvetica"/>
                <a:cs typeface="Helvetica"/>
              </a:rPr>
              <a:t>Savings of </a:t>
            </a:r>
            <a:r>
              <a:rPr lang="en-US" sz="2000" b="0" dirty="0" smtClean="0">
                <a:solidFill>
                  <a:schemeClr val="tx1"/>
                </a:solidFill>
                <a:latin typeface="Helvetica"/>
                <a:cs typeface="Helvetica"/>
              </a:rPr>
              <a:t>400ms </a:t>
            </a:r>
            <a:r>
              <a:rPr lang="en-US" sz="2000" b="0" dirty="0" smtClean="0">
                <a:solidFill>
                  <a:schemeClr val="tx1"/>
                </a:solidFill>
                <a:latin typeface="Helvetica"/>
                <a:cs typeface="Helvetica"/>
              </a:rPr>
              <a:t>or </a:t>
            </a:r>
            <a:r>
              <a:rPr lang="en-US" sz="2000" b="0" dirty="0" smtClean="0">
                <a:solidFill>
                  <a:schemeClr val="tx1"/>
                </a:solidFill>
                <a:latin typeface="Helvetica"/>
                <a:cs typeface="Helvetica"/>
              </a:rPr>
              <a:t>61% </a:t>
            </a:r>
            <a:r>
              <a:rPr lang="en-US" sz="2000" b="0" dirty="0" smtClean="0">
                <a:solidFill>
                  <a:schemeClr val="tx1"/>
                </a:solidFill>
                <a:latin typeface="Helvetica"/>
                <a:cs typeface="Helvetica"/>
              </a:rPr>
              <a:t>savings</a:t>
            </a:r>
          </a:p>
          <a:p>
            <a:pPr marL="0" indent="0"/>
            <a:r>
              <a:rPr lang="en-US" sz="2000" b="0" dirty="0" smtClean="0">
                <a:solidFill>
                  <a:schemeClr val="tx1"/>
                </a:solidFill>
                <a:latin typeface="Helvetica"/>
                <a:cs typeface="Helvetica"/>
              </a:rPr>
              <a:t>Effect in Rio Tinto</a:t>
            </a:r>
          </a:p>
          <a:p>
            <a:pPr lvl="1">
              <a:buFont typeface="Arial"/>
              <a:buChar char="•"/>
            </a:pPr>
            <a:r>
              <a:rPr lang="en-US" sz="1600" dirty="0" smtClean="0">
                <a:solidFill>
                  <a:schemeClr val="tx1"/>
                </a:solidFill>
                <a:latin typeface="Helvetica"/>
                <a:cs typeface="Helvetica"/>
              </a:rPr>
              <a:t>Currently </a:t>
            </a:r>
            <a:r>
              <a:rPr lang="en-US" sz="1600" dirty="0">
                <a:solidFill>
                  <a:schemeClr val="tx1"/>
                </a:solidFill>
                <a:latin typeface="Helvetica"/>
                <a:cs typeface="Helvetica"/>
              </a:rPr>
              <a:t>9% of Network Airtime Consumed by Probe </a:t>
            </a:r>
            <a:r>
              <a:rPr lang="en-US" sz="1600" dirty="0" smtClean="0">
                <a:solidFill>
                  <a:schemeClr val="tx1"/>
                </a:solidFill>
                <a:latin typeface="Helvetica"/>
                <a:cs typeface="Helvetica"/>
              </a:rPr>
              <a:t>Responses</a:t>
            </a:r>
          </a:p>
          <a:p>
            <a:pPr lvl="1">
              <a:buFont typeface="Arial"/>
              <a:buChar char="•"/>
            </a:pPr>
            <a:r>
              <a:rPr lang="en-US" sz="1600" dirty="0" smtClean="0">
                <a:solidFill>
                  <a:schemeClr val="tx1"/>
                </a:solidFill>
                <a:latin typeface="Helvetica"/>
                <a:cs typeface="Helvetica"/>
              </a:rPr>
              <a:t>Becomes only </a:t>
            </a:r>
            <a:r>
              <a:rPr lang="en-US" sz="1600" dirty="0" smtClean="0">
                <a:solidFill>
                  <a:schemeClr val="tx1"/>
                </a:solidFill>
                <a:latin typeface="Helvetica"/>
                <a:cs typeface="Helvetica"/>
              </a:rPr>
              <a:t>3.5% </a:t>
            </a:r>
            <a:r>
              <a:rPr lang="en-US" sz="1600" dirty="0" smtClean="0">
                <a:solidFill>
                  <a:schemeClr val="tx1"/>
                </a:solidFill>
                <a:latin typeface="Helvetica"/>
                <a:cs typeface="Helvetica"/>
              </a:rPr>
              <a:t>of Network Airtime</a:t>
            </a:r>
            <a:endParaRPr lang="en-US" sz="1600" dirty="0">
              <a:solidFill>
                <a:schemeClr val="tx1"/>
              </a:solidFill>
              <a:latin typeface="Helvetica"/>
              <a:cs typeface="Helvetica"/>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Peter Khoury, Ruckus Wireless</a:t>
            </a:r>
            <a:endParaRPr lang="en-GB" dirty="0"/>
          </a:p>
        </p:txBody>
      </p:sp>
      <p:sp>
        <p:nvSpPr>
          <p:cNvPr id="6" name="Date Placeholder 5"/>
          <p:cNvSpPr>
            <a:spLocks noGrp="1"/>
          </p:cNvSpPr>
          <p:nvPr>
            <p:ph type="dt" idx="15"/>
          </p:nvPr>
        </p:nvSpPr>
        <p:spPr/>
        <p:txBody>
          <a:bodyPr/>
          <a:lstStyle/>
          <a:p>
            <a:r>
              <a:rPr lang="en-US" dirty="0"/>
              <a:t>May 2016</a:t>
            </a:r>
            <a:endParaRPr lang="en-GB" dirty="0"/>
          </a:p>
        </p:txBody>
      </p:sp>
    </p:spTree>
    <p:extLst>
      <p:ext uri="{BB962C8B-B14F-4D97-AF65-F5344CB8AC3E}">
        <p14:creationId xmlns:p14="http://schemas.microsoft.com/office/powerpoint/2010/main" val="44258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Helvetica"/>
                <a:cs typeface="Helvetica"/>
              </a:rPr>
              <a:t>Multiple BSSID Total Savings</a:t>
            </a:r>
            <a:endParaRPr lang="en-US" dirty="0">
              <a:latin typeface="Helvetica"/>
              <a:cs typeface="Helvetica"/>
            </a:endParaRPr>
          </a:p>
        </p:txBody>
      </p:sp>
      <p:sp>
        <p:nvSpPr>
          <p:cNvPr id="3" name="Content Placeholder 2"/>
          <p:cNvSpPr>
            <a:spLocks noGrp="1"/>
          </p:cNvSpPr>
          <p:nvPr>
            <p:ph idx="1"/>
          </p:nvPr>
        </p:nvSpPr>
        <p:spPr>
          <a:xfrm>
            <a:off x="685800" y="1981200"/>
            <a:ext cx="8134672" cy="4113213"/>
          </a:xfrm>
        </p:spPr>
        <p:txBody>
          <a:bodyPr/>
          <a:lstStyle/>
          <a:p>
            <a:pPr marL="0" indent="0"/>
            <a:r>
              <a:rPr lang="en-US" sz="2000" b="0" dirty="0" smtClean="0">
                <a:solidFill>
                  <a:schemeClr val="tx1"/>
                </a:solidFill>
                <a:latin typeface="Helvetica"/>
                <a:cs typeface="Helvetica"/>
              </a:rPr>
              <a:t>Probe Response Access Time drops from </a:t>
            </a:r>
          </a:p>
          <a:p>
            <a:pPr marL="0" indent="0"/>
            <a:r>
              <a:rPr lang="en-US" sz="2000" b="0" dirty="0">
                <a:solidFill>
                  <a:schemeClr val="tx1"/>
                </a:solidFill>
                <a:latin typeface="Helvetica"/>
                <a:cs typeface="Helvetica"/>
              </a:rPr>
              <a:t>	</a:t>
            </a:r>
            <a:r>
              <a:rPr lang="en-US" sz="2000" b="0" dirty="0" smtClean="0">
                <a:solidFill>
                  <a:schemeClr val="tx1"/>
                </a:solidFill>
                <a:latin typeface="Helvetica"/>
                <a:cs typeface="Helvetica"/>
              </a:rPr>
              <a:t>900us to 180us </a:t>
            </a:r>
            <a:r>
              <a:rPr lang="en-US" sz="2000" b="0" dirty="0">
                <a:solidFill>
                  <a:schemeClr val="tx1"/>
                </a:solidFill>
                <a:latin typeface="Helvetica"/>
                <a:cs typeface="Helvetica"/>
              </a:rPr>
              <a:t>saving </a:t>
            </a:r>
            <a:r>
              <a:rPr lang="en-US" sz="2000" b="0" dirty="0" smtClean="0">
                <a:solidFill>
                  <a:schemeClr val="tx1"/>
                </a:solidFill>
                <a:latin typeface="Helvetica"/>
                <a:cs typeface="Helvetica"/>
              </a:rPr>
              <a:t>720us</a:t>
            </a:r>
          </a:p>
          <a:p>
            <a:pPr marL="0" indent="0"/>
            <a:endParaRPr lang="en-US" sz="2000" b="0" dirty="0" smtClean="0">
              <a:solidFill>
                <a:schemeClr val="tx1"/>
              </a:solidFill>
              <a:latin typeface="Helvetica"/>
              <a:cs typeface="Helvetica"/>
            </a:endParaRPr>
          </a:p>
          <a:p>
            <a:pPr marL="0" indent="0"/>
            <a:r>
              <a:rPr lang="en-US" sz="2000" b="0" dirty="0" smtClean="0">
                <a:solidFill>
                  <a:schemeClr val="tx1"/>
                </a:solidFill>
                <a:latin typeface="Helvetica"/>
                <a:cs typeface="Helvetica"/>
              </a:rPr>
              <a:t>Probe Response Transmission Time drops from</a:t>
            </a:r>
          </a:p>
          <a:p>
            <a:pPr marL="0" indent="0"/>
            <a:r>
              <a:rPr lang="en-US" sz="2000" b="0" dirty="0">
                <a:solidFill>
                  <a:schemeClr val="tx1"/>
                </a:solidFill>
                <a:latin typeface="Helvetica"/>
                <a:cs typeface="Helvetica"/>
              </a:rPr>
              <a:t>	</a:t>
            </a:r>
            <a:r>
              <a:rPr lang="en-US" sz="2000" b="0" dirty="0" smtClean="0">
                <a:solidFill>
                  <a:schemeClr val="tx1"/>
                </a:solidFill>
                <a:latin typeface="Helvetica"/>
                <a:cs typeface="Helvetica"/>
              </a:rPr>
              <a:t>660us to </a:t>
            </a:r>
            <a:r>
              <a:rPr lang="en-US" sz="2000" b="0" dirty="0" smtClean="0">
                <a:solidFill>
                  <a:schemeClr val="tx1"/>
                </a:solidFill>
                <a:latin typeface="Helvetica"/>
                <a:cs typeface="Helvetica"/>
              </a:rPr>
              <a:t>260us </a:t>
            </a:r>
            <a:r>
              <a:rPr lang="en-US" sz="2000" b="0" dirty="0" smtClean="0">
                <a:solidFill>
                  <a:schemeClr val="tx1"/>
                </a:solidFill>
                <a:latin typeface="Helvetica"/>
                <a:cs typeface="Helvetica"/>
              </a:rPr>
              <a:t>saving </a:t>
            </a:r>
            <a:r>
              <a:rPr lang="en-US" sz="2000" b="0" dirty="0" smtClean="0">
                <a:solidFill>
                  <a:schemeClr val="tx1"/>
                </a:solidFill>
                <a:latin typeface="Helvetica"/>
                <a:cs typeface="Helvetica"/>
              </a:rPr>
              <a:t>220us</a:t>
            </a:r>
            <a:endParaRPr lang="en-US" sz="2000" b="0" dirty="0" smtClean="0">
              <a:solidFill>
                <a:schemeClr val="tx1"/>
              </a:solidFill>
              <a:latin typeface="Helvetica"/>
              <a:cs typeface="Helvetica"/>
            </a:endParaRPr>
          </a:p>
          <a:p>
            <a:pPr marL="0" indent="0"/>
            <a:endParaRPr lang="en-US" sz="2000" b="0" dirty="0">
              <a:solidFill>
                <a:schemeClr val="tx1"/>
              </a:solidFill>
              <a:latin typeface="Helvetica"/>
              <a:cs typeface="Helvetica"/>
            </a:endParaRPr>
          </a:p>
          <a:p>
            <a:pPr marL="0" indent="0"/>
            <a:r>
              <a:rPr lang="en-US" sz="2000" b="0" dirty="0" smtClean="0">
                <a:solidFill>
                  <a:schemeClr val="tx1"/>
                </a:solidFill>
                <a:latin typeface="Helvetica"/>
                <a:cs typeface="Helvetica"/>
              </a:rPr>
              <a:t>Total savings</a:t>
            </a:r>
          </a:p>
          <a:p>
            <a:pPr marL="0" indent="0"/>
            <a:r>
              <a:rPr lang="en-US" sz="2000" b="0" dirty="0">
                <a:solidFill>
                  <a:schemeClr val="tx1"/>
                </a:solidFill>
                <a:latin typeface="Helvetica"/>
                <a:cs typeface="Helvetica"/>
              </a:rPr>
              <a:t>	</a:t>
            </a:r>
            <a:r>
              <a:rPr lang="en-US" sz="2000" b="0" dirty="0" smtClean="0">
                <a:solidFill>
                  <a:schemeClr val="tx1"/>
                </a:solidFill>
                <a:latin typeface="Helvetica"/>
                <a:cs typeface="Helvetica"/>
              </a:rPr>
              <a:t>1560us to </a:t>
            </a:r>
            <a:r>
              <a:rPr lang="en-US" sz="2000" b="0" dirty="0" smtClean="0">
                <a:solidFill>
                  <a:schemeClr val="tx1"/>
                </a:solidFill>
                <a:latin typeface="Helvetica"/>
                <a:cs typeface="Helvetica"/>
              </a:rPr>
              <a:t>440us </a:t>
            </a:r>
            <a:r>
              <a:rPr lang="en-US" sz="2000" b="0" dirty="0" smtClean="0">
                <a:solidFill>
                  <a:schemeClr val="tx1"/>
                </a:solidFill>
                <a:latin typeface="Helvetica"/>
                <a:cs typeface="Helvetica"/>
              </a:rPr>
              <a:t>saving </a:t>
            </a:r>
            <a:r>
              <a:rPr lang="en-US" sz="2000" b="0" dirty="0" smtClean="0">
                <a:solidFill>
                  <a:schemeClr val="tx1"/>
                </a:solidFill>
                <a:latin typeface="Helvetica"/>
                <a:cs typeface="Helvetica"/>
              </a:rPr>
              <a:t>1120us</a:t>
            </a:r>
            <a:endParaRPr lang="en-US" sz="2000" b="0" dirty="0" smtClean="0">
              <a:solidFill>
                <a:schemeClr val="tx1"/>
              </a:solidFill>
              <a:latin typeface="Helvetica"/>
              <a:cs typeface="Helvetica"/>
            </a:endParaRPr>
          </a:p>
          <a:p>
            <a:pPr marL="0" indent="0"/>
            <a:r>
              <a:rPr lang="en-US" sz="2000" b="0" dirty="0">
                <a:solidFill>
                  <a:schemeClr val="tx1"/>
                </a:solidFill>
                <a:latin typeface="Helvetica"/>
                <a:cs typeface="Helvetica"/>
              </a:rPr>
              <a:t>	</a:t>
            </a:r>
            <a:r>
              <a:rPr lang="en-US" sz="2000" b="0" dirty="0" smtClean="0">
                <a:solidFill>
                  <a:schemeClr val="tx1"/>
                </a:solidFill>
                <a:latin typeface="Helvetica"/>
                <a:cs typeface="Helvetica"/>
              </a:rPr>
              <a:t>72% </a:t>
            </a:r>
            <a:r>
              <a:rPr lang="en-US" sz="2000" b="0" dirty="0" smtClean="0">
                <a:solidFill>
                  <a:schemeClr val="tx1"/>
                </a:solidFill>
                <a:latin typeface="Helvetica"/>
                <a:cs typeface="Helvetica"/>
              </a:rPr>
              <a:t>improvement from the current 9-10% airtime consumed</a:t>
            </a:r>
            <a:endParaRPr lang="en-US" sz="2000" b="0" dirty="0">
              <a:solidFill>
                <a:schemeClr val="tx1"/>
              </a:solidFill>
              <a:latin typeface="Helvetica"/>
              <a:cs typeface="Helvetica"/>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Peter Khoury, Ruckus Wireless</a:t>
            </a:r>
            <a:endParaRPr lang="en-GB" dirty="0"/>
          </a:p>
        </p:txBody>
      </p:sp>
      <p:sp>
        <p:nvSpPr>
          <p:cNvPr id="6" name="Date Placeholder 5"/>
          <p:cNvSpPr>
            <a:spLocks noGrp="1"/>
          </p:cNvSpPr>
          <p:nvPr>
            <p:ph type="dt" idx="15"/>
          </p:nvPr>
        </p:nvSpPr>
        <p:spPr/>
        <p:txBody>
          <a:bodyPr/>
          <a:lstStyle/>
          <a:p>
            <a:r>
              <a:rPr lang="en-US" dirty="0"/>
              <a:t>May 2016</a:t>
            </a:r>
            <a:endParaRPr lang="en-GB" dirty="0"/>
          </a:p>
        </p:txBody>
      </p:sp>
    </p:spTree>
    <p:extLst>
      <p:ext uri="{BB962C8B-B14F-4D97-AF65-F5344CB8AC3E}">
        <p14:creationId xmlns:p14="http://schemas.microsoft.com/office/powerpoint/2010/main" val="1957761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654968"/>
          </a:xfrm>
        </p:spPr>
        <p:txBody>
          <a:bodyPr/>
          <a:lstStyle/>
          <a:p>
            <a:r>
              <a:rPr lang="en-US" dirty="0" smtClean="0">
                <a:latin typeface="Helvetica"/>
                <a:cs typeface="Helvetica"/>
              </a:rPr>
              <a:t>Summary</a:t>
            </a:r>
            <a:endParaRPr lang="en-US" dirty="0">
              <a:latin typeface="Helvetica"/>
              <a:cs typeface="Helvetica"/>
            </a:endParaRPr>
          </a:p>
        </p:txBody>
      </p:sp>
      <p:sp>
        <p:nvSpPr>
          <p:cNvPr id="3" name="Content Placeholder 2"/>
          <p:cNvSpPr>
            <a:spLocks noGrp="1"/>
          </p:cNvSpPr>
          <p:nvPr>
            <p:ph idx="1"/>
          </p:nvPr>
        </p:nvSpPr>
        <p:spPr>
          <a:xfrm>
            <a:off x="683568" y="1772816"/>
            <a:ext cx="7770813" cy="4680520"/>
          </a:xfrm>
        </p:spPr>
        <p:txBody>
          <a:bodyPr/>
          <a:lstStyle/>
          <a:p>
            <a:r>
              <a:rPr lang="en-US" dirty="0" smtClean="0">
                <a:solidFill>
                  <a:schemeClr val="tx1"/>
                </a:solidFill>
                <a:latin typeface="Helvetica"/>
                <a:cs typeface="Helvetica"/>
              </a:rPr>
              <a:t>The implementation of the straight-forward Multiple BSSID mechanism can produce real immediate savings in existing high density networks.</a:t>
            </a:r>
          </a:p>
          <a:p>
            <a:r>
              <a:rPr lang="en-US" dirty="0" smtClean="0">
                <a:solidFill>
                  <a:schemeClr val="tx1"/>
                </a:solidFill>
                <a:latin typeface="Helvetica"/>
                <a:cs typeface="Helvetica"/>
              </a:rPr>
              <a:t>Additionally mandating this feature now will start the process of getting it implemented in clients allowing future networks to achieve additional savings by allowing Beacons make use of the feature.</a:t>
            </a:r>
          </a:p>
          <a:p>
            <a:endParaRPr lang="en-US" dirty="0" smtClean="0">
              <a:solidFill>
                <a:schemeClr val="tx1"/>
              </a:solidFill>
              <a:latin typeface="Helvetica"/>
              <a:cs typeface="Helvetica"/>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Peter Khoury, Ruckus Wireless</a:t>
            </a:r>
            <a:endParaRPr lang="en-GB" dirty="0"/>
          </a:p>
        </p:txBody>
      </p:sp>
      <p:sp>
        <p:nvSpPr>
          <p:cNvPr id="6" name="Date Placeholder 5"/>
          <p:cNvSpPr>
            <a:spLocks noGrp="1"/>
          </p:cNvSpPr>
          <p:nvPr>
            <p:ph type="dt" idx="15"/>
          </p:nvPr>
        </p:nvSpPr>
        <p:spPr/>
        <p:txBody>
          <a:bodyPr/>
          <a:lstStyle/>
          <a:p>
            <a:r>
              <a:rPr lang="en-US" dirty="0"/>
              <a:t>May 2016</a:t>
            </a:r>
            <a:endParaRPr lang="en-GB" dirty="0"/>
          </a:p>
        </p:txBody>
      </p:sp>
    </p:spTree>
    <p:extLst>
      <p:ext uri="{BB962C8B-B14F-4D97-AF65-F5344CB8AC3E}">
        <p14:creationId xmlns:p14="http://schemas.microsoft.com/office/powerpoint/2010/main" val="4144119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May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Peter Khoury, Ruckus Wireless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atin typeface="Helvetica"/>
                <a:cs typeface="Helvetica"/>
              </a:rPr>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latin typeface="Helvetica"/>
                <a:cs typeface="Helvetica"/>
              </a:rPr>
              <a:t>Support of Multiple BSSID information element will contribute substantially to reducing management overhead.  Because this feature can be used in Probe Responses, these savings accrue even when only some of the network clients support this feature.  This gives an opportunity for introduction of a feature that is universally beneficial.</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May 2016</a:t>
            </a:r>
            <a:endParaRPr lang="en-US" dirty="0"/>
          </a:p>
        </p:txBody>
      </p:sp>
      <p:sp>
        <p:nvSpPr>
          <p:cNvPr id="5" name="Footer Placeholder 4"/>
          <p:cNvSpPr>
            <a:spLocks noGrp="1"/>
          </p:cNvSpPr>
          <p:nvPr>
            <p:ph type="ftr" idx="14"/>
          </p:nvPr>
        </p:nvSpPr>
        <p:spPr>
          <a:xfrm>
            <a:off x="6286512" y="6475413"/>
            <a:ext cx="2255826" cy="180975"/>
          </a:xfrm>
        </p:spPr>
        <p:txBody>
          <a:bodyPr/>
          <a:lstStyle/>
          <a:p>
            <a:r>
              <a:rPr lang="en-US" smtClean="0"/>
              <a:t>Peter Khoury, Ruckus Wireless</a:t>
            </a:r>
            <a:endParaRPr lang="en-US"/>
          </a:p>
        </p:txBody>
      </p:sp>
      <p:sp>
        <p:nvSpPr>
          <p:cNvPr id="6" name="Slide Number Placeholder 5"/>
          <p:cNvSpPr>
            <a:spLocks noGrp="1"/>
          </p:cNvSpPr>
          <p:nvPr>
            <p:ph type="sldNum" idx="12"/>
          </p:nvPr>
        </p:nvSpPr>
        <p:spPr/>
        <p:txBody>
          <a:bodyPr/>
          <a:lstStyle/>
          <a:p>
            <a:r>
              <a:rPr lang="en-US" smtClean="0"/>
              <a:t>Slide </a:t>
            </a:r>
            <a:fld id="{8DC72EFA-1DF8-481C-8B66-C8A1D5DAFDEA}" type="slidenum">
              <a:rPr lang="en-US" smtClean="0"/>
              <a:pPr/>
              <a:t>3</a:t>
            </a:fld>
            <a:endParaRPr lang="en-US"/>
          </a:p>
        </p:txBody>
      </p:sp>
      <p:sp>
        <p:nvSpPr>
          <p:cNvPr id="9217" name="Rectangle 1"/>
          <p:cNvSpPr>
            <a:spLocks noGrp="1" noChangeArrowheads="1"/>
          </p:cNvSpPr>
          <p:nvPr>
            <p:ph type="title"/>
          </p:nvPr>
        </p:nvSpPr>
        <p:spPr>
          <a:xfrm>
            <a:off x="0" y="684213"/>
            <a:ext cx="9144000" cy="656555"/>
          </a:xfrm>
          <a:ln/>
        </p:spPr>
        <p:txBody>
          <a:bodyPr lIns="90000" tIns="46800" rIns="90000" bIns="46800"/>
          <a:lstStyle/>
          <a:p>
            <a:r>
              <a:rPr lang="en-US" sz="2800" noProof="0" dirty="0" smtClean="0">
                <a:latin typeface="Helvetica"/>
                <a:cs typeface="Helvetica"/>
              </a:rPr>
              <a:t>Characterization of Rio Tinto Stadium Environment</a:t>
            </a:r>
            <a:endParaRPr lang="en-US" sz="2800" noProof="0" dirty="0">
              <a:latin typeface="Helvetica"/>
              <a:cs typeface="Helvetica"/>
            </a:endParaRPr>
          </a:p>
        </p:txBody>
      </p:sp>
      <p:sp>
        <p:nvSpPr>
          <p:cNvPr id="9218" name="Rectangle 2"/>
          <p:cNvSpPr>
            <a:spLocks noGrp="1" noChangeArrowheads="1"/>
          </p:cNvSpPr>
          <p:nvPr>
            <p:ph type="body" idx="1"/>
          </p:nvPr>
        </p:nvSpPr>
        <p:spPr>
          <a:xfrm>
            <a:off x="4139952" y="3789040"/>
            <a:ext cx="4972025" cy="2448272"/>
          </a:xfrm>
          <a:ln/>
        </p:spPr>
        <p:txBody>
          <a:bodyPr/>
          <a:lstStyle/>
          <a:p>
            <a:pPr>
              <a:buFont typeface="Times New Roman" pitchFamily="16" charset="0"/>
              <a:buChar char="•"/>
            </a:pPr>
            <a:r>
              <a:rPr lang="en-US" noProof="0" dirty="0" smtClean="0">
                <a:latin typeface="Helvetica"/>
                <a:cs typeface="Helvetica"/>
              </a:rPr>
              <a:t>Salt Lake City Soccer Stadium</a:t>
            </a:r>
          </a:p>
          <a:p>
            <a:pPr lvl="1">
              <a:buFont typeface="Times New Roman" pitchFamily="16" charset="0"/>
              <a:buChar char="•"/>
            </a:pPr>
            <a:r>
              <a:rPr lang="en-US" noProof="0" dirty="0" smtClean="0">
                <a:latin typeface="Helvetica"/>
                <a:cs typeface="Helvetica"/>
              </a:rPr>
              <a:t>~80APs in bowl</a:t>
            </a:r>
          </a:p>
          <a:p>
            <a:pPr lvl="1">
              <a:buFont typeface="Times New Roman" pitchFamily="16" charset="0"/>
              <a:buChar char="•"/>
            </a:pPr>
            <a:r>
              <a:rPr lang="en-US" noProof="0" dirty="0" smtClean="0">
                <a:latin typeface="Helvetica"/>
                <a:cs typeface="Helvetica"/>
              </a:rPr>
              <a:t>~105APs total (for concessions and infrastructure)</a:t>
            </a:r>
          </a:p>
          <a:p>
            <a:pPr lvl="1">
              <a:buFont typeface="Times New Roman" pitchFamily="16" charset="0"/>
              <a:buChar char="•"/>
            </a:pPr>
            <a:r>
              <a:rPr lang="en-US" noProof="0" dirty="0" smtClean="0">
                <a:latin typeface="Helvetica"/>
                <a:cs typeface="Helvetica"/>
              </a:rPr>
              <a:t>~20k seat capacity</a:t>
            </a:r>
          </a:p>
          <a:p>
            <a:pPr lvl="1">
              <a:buFont typeface="Times New Roman" pitchFamily="16" charset="0"/>
              <a:buChar char="•"/>
            </a:pPr>
            <a:r>
              <a:rPr lang="en-US" noProof="0" dirty="0" smtClean="0">
                <a:latin typeface="Helvetica"/>
                <a:cs typeface="Helvetica"/>
              </a:rPr>
              <a:t>½ Full during testing -&gt; ~10k clients</a:t>
            </a:r>
          </a:p>
          <a:p>
            <a:pPr>
              <a:buFont typeface="Times New Roman" pitchFamily="16" charset="0"/>
              <a:buChar char="•"/>
            </a:pPr>
            <a:endParaRPr lang="en-US" noProof="0" dirty="0" smtClean="0">
              <a:latin typeface="Helvetica"/>
              <a:cs typeface="Helvetica"/>
            </a:endParaRPr>
          </a:p>
          <a:p>
            <a:pPr marL="0" indent="0"/>
            <a:r>
              <a:rPr lang="en-US" noProof="0" dirty="0" smtClean="0">
                <a:latin typeface="Helvetica"/>
                <a:cs typeface="Helvetica"/>
              </a:rPr>
              <a:t> </a:t>
            </a:r>
            <a:endParaRPr lang="en-US" noProof="0" dirty="0">
              <a:latin typeface="Helvetica"/>
              <a:cs typeface="Helvetica"/>
            </a:endParaRPr>
          </a:p>
        </p:txBody>
      </p:sp>
      <p:pic>
        <p:nvPicPr>
          <p:cNvPr id="3" name="Picture 2" descr="rioTintoStadiumEvent.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1340768"/>
            <a:ext cx="8128000" cy="2247900"/>
          </a:xfrm>
          <a:prstGeom prst="rect">
            <a:avLst/>
          </a:prstGeom>
        </p:spPr>
      </p:pic>
      <p:sp>
        <p:nvSpPr>
          <p:cNvPr id="9" name="Rectangle 2"/>
          <p:cNvSpPr txBox="1">
            <a:spLocks noChangeArrowheads="1"/>
          </p:cNvSpPr>
          <p:nvPr/>
        </p:nvSpPr>
        <p:spPr bwMode="auto">
          <a:xfrm>
            <a:off x="107504" y="3933056"/>
            <a:ext cx="4104456" cy="244827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dirty="0" smtClean="0">
                <a:latin typeface="Helvetica"/>
                <a:cs typeface="Helvetica"/>
              </a:rPr>
              <a:t>We analyze </a:t>
            </a:r>
            <a:r>
              <a:rPr lang="en-US" dirty="0" err="1" smtClean="0">
                <a:latin typeface="Helvetica"/>
                <a:cs typeface="Helvetica"/>
              </a:rPr>
              <a:t>WiFi</a:t>
            </a:r>
            <a:r>
              <a:rPr lang="en-US" dirty="0" smtClean="0">
                <a:latin typeface="Helvetica"/>
                <a:cs typeface="Helvetica"/>
              </a:rPr>
              <a:t> data sniffed in this environment and take it to be representative of a High Density </a:t>
            </a:r>
            <a:r>
              <a:rPr lang="en-US" dirty="0" err="1" smtClean="0">
                <a:latin typeface="Helvetica"/>
                <a:cs typeface="Helvetica"/>
              </a:rPr>
              <a:t>WiFi</a:t>
            </a:r>
            <a:r>
              <a:rPr lang="en-US" dirty="0" smtClean="0">
                <a:latin typeface="Helvetica"/>
                <a:cs typeface="Helvetica"/>
              </a:rPr>
              <a:t> installation.</a:t>
            </a:r>
          </a:p>
          <a:p>
            <a:pPr>
              <a:buFont typeface="Times New Roman" pitchFamily="16" charset="0"/>
              <a:buChar char="•"/>
            </a:pPr>
            <a:endParaRPr lang="en-US" dirty="0" smtClean="0">
              <a:latin typeface="Helvetica"/>
              <a:cs typeface="Helvetica"/>
            </a:endParaRPr>
          </a:p>
          <a:p>
            <a:pPr marL="0" indent="0"/>
            <a:r>
              <a:rPr lang="en-US" dirty="0" smtClean="0">
                <a:latin typeface="Helvetica"/>
                <a:cs typeface="Helvetica"/>
              </a:rPr>
              <a:t> </a:t>
            </a:r>
            <a:endParaRPr lang="en-US" dirty="0">
              <a:latin typeface="Helvetica"/>
              <a:cs typeface="Helvetica"/>
            </a:endParaRPr>
          </a:p>
        </p:txBody>
      </p:sp>
    </p:spTree>
    <p:extLst>
      <p:ext uri="{BB962C8B-B14F-4D97-AF65-F5344CB8AC3E}">
        <p14:creationId xmlns:p14="http://schemas.microsoft.com/office/powerpoint/2010/main" val="343586021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May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Peter Khoury, Ruckus Wireless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noProof="0" dirty="0" smtClean="0">
                <a:latin typeface="Helvetica"/>
                <a:cs typeface="Helvetica"/>
              </a:rPr>
              <a:t>Airtime Utilization in High Density </a:t>
            </a:r>
            <a:r>
              <a:rPr lang="en-US" noProof="0" dirty="0">
                <a:latin typeface="Helvetica"/>
                <a:cs typeface="Helvetica"/>
              </a:rPr>
              <a:t>E</a:t>
            </a:r>
            <a:r>
              <a:rPr lang="en-US" noProof="0" dirty="0" smtClean="0">
                <a:latin typeface="Helvetica"/>
                <a:cs typeface="Helvetica"/>
              </a:rPr>
              <a:t>nvironment</a:t>
            </a:r>
            <a:endParaRPr lang="en-US" noProof="0" dirty="0">
              <a:latin typeface="Helvetica"/>
              <a:cs typeface="Helvetica"/>
            </a:endParaRPr>
          </a:p>
        </p:txBody>
      </p:sp>
      <p:pic>
        <p:nvPicPr>
          <p:cNvPr id="2" name="Picture 1" descr="mgmtOverhea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9872" y="2204864"/>
            <a:ext cx="5867400" cy="4229100"/>
          </a:xfrm>
          <a:prstGeom prst="rect">
            <a:avLst/>
          </a:prstGeom>
        </p:spPr>
      </p:pic>
      <p:sp>
        <p:nvSpPr>
          <p:cNvPr id="9218" name="Rectangle 2"/>
          <p:cNvSpPr>
            <a:spLocks noGrp="1" noChangeArrowheads="1"/>
          </p:cNvSpPr>
          <p:nvPr>
            <p:ph type="body" idx="1"/>
          </p:nvPr>
        </p:nvSpPr>
        <p:spPr>
          <a:xfrm>
            <a:off x="7882" y="1988840"/>
            <a:ext cx="4104456" cy="4114800"/>
          </a:xfrm>
          <a:ln/>
        </p:spPr>
        <p:txBody>
          <a:bodyPr/>
          <a:lstStyle/>
          <a:p>
            <a:pPr>
              <a:buFont typeface="Times New Roman" pitchFamily="16" charset="0"/>
              <a:buChar char="•"/>
            </a:pPr>
            <a:r>
              <a:rPr lang="en-US" noProof="0" dirty="0" smtClean="0">
                <a:latin typeface="Helvetica"/>
                <a:cs typeface="Helvetica"/>
              </a:rPr>
              <a:t>Management Traffic can consume substantial amounts of airtime.</a:t>
            </a:r>
          </a:p>
          <a:p>
            <a:pPr lvl="1">
              <a:buFont typeface="Times New Roman" pitchFamily="16" charset="0"/>
              <a:buChar char="•"/>
            </a:pPr>
            <a:r>
              <a:rPr lang="en-US" noProof="0" dirty="0" smtClean="0">
                <a:latin typeface="Helvetica"/>
                <a:cs typeface="Helvetica"/>
              </a:rPr>
              <a:t>Beacons up to 8-9%</a:t>
            </a:r>
          </a:p>
          <a:p>
            <a:pPr lvl="1">
              <a:buFont typeface="Times New Roman" pitchFamily="16" charset="0"/>
              <a:buChar char="•"/>
            </a:pPr>
            <a:r>
              <a:rPr lang="en-US" noProof="0" dirty="0" smtClean="0">
                <a:latin typeface="Helvetica"/>
                <a:cs typeface="Helvetica"/>
              </a:rPr>
              <a:t>Probe Responses up to 9-10%</a:t>
            </a:r>
          </a:p>
          <a:p>
            <a:pPr lvl="1">
              <a:buFont typeface="Times New Roman" pitchFamily="16" charset="0"/>
              <a:buChar char="•"/>
            </a:pPr>
            <a:r>
              <a:rPr lang="en-US" noProof="0" dirty="0" smtClean="0">
                <a:latin typeface="Helvetica"/>
                <a:cs typeface="Helvetica"/>
              </a:rPr>
              <a:t>Probe Requests ¼ - ¾%</a:t>
            </a:r>
          </a:p>
          <a:p>
            <a:pPr>
              <a:buFont typeface="Times New Roman" pitchFamily="16" charset="0"/>
              <a:buChar char="•"/>
            </a:pPr>
            <a:r>
              <a:rPr lang="en-US" noProof="0" dirty="0" smtClean="0">
                <a:latin typeface="Helvetica"/>
                <a:cs typeface="Helvetica"/>
              </a:rPr>
              <a:t>Utilization depends on AP placement</a:t>
            </a:r>
          </a:p>
          <a:p>
            <a:pPr lvl="1">
              <a:buFont typeface="Times New Roman" pitchFamily="16" charset="0"/>
              <a:buChar char="•"/>
            </a:pPr>
            <a:r>
              <a:rPr lang="en-US" noProof="0" dirty="0" smtClean="0">
                <a:latin typeface="Helvetica"/>
                <a:cs typeface="Helvetica"/>
              </a:rPr>
              <a:t>APs placed in the center of the stadium hear more clients and other APs.</a:t>
            </a:r>
          </a:p>
          <a:p>
            <a:pPr marL="0" indent="0"/>
            <a:r>
              <a:rPr lang="en-US" noProof="0" dirty="0" smtClean="0">
                <a:latin typeface="Helvetica"/>
                <a:cs typeface="Helvetica"/>
              </a:rPr>
              <a:t> </a:t>
            </a:r>
            <a:endParaRPr lang="en-US" noProof="0" dirty="0">
              <a:latin typeface="Helvetica"/>
              <a:cs typeface="Helvetica"/>
            </a:endParaRPr>
          </a:p>
        </p:txBody>
      </p:sp>
    </p:spTree>
    <p:extLst>
      <p:ext uri="{BB962C8B-B14F-4D97-AF65-F5344CB8AC3E}">
        <p14:creationId xmlns:p14="http://schemas.microsoft.com/office/powerpoint/2010/main" val="14474819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May 2016</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Peter Khoury, Ruckus Wireless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0" y="620688"/>
            <a:ext cx="9144000" cy="584547"/>
          </a:xfrm>
          <a:ln/>
        </p:spPr>
        <p:txBody>
          <a:bodyPr lIns="90000" tIns="46800" rIns="90000" bIns="46800"/>
          <a:lstStyle/>
          <a:p>
            <a:r>
              <a:rPr lang="en-US" dirty="0" smtClean="0">
                <a:latin typeface="Helvetica"/>
                <a:cs typeface="Helvetica"/>
              </a:rPr>
              <a:t>Multiple SSIDs on every AP</a:t>
            </a:r>
            <a:endParaRPr lang="en-US" dirty="0">
              <a:latin typeface="Helvetica"/>
              <a:cs typeface="Helvetica"/>
            </a:endParaRPr>
          </a:p>
        </p:txBody>
      </p:sp>
      <p:sp>
        <p:nvSpPr>
          <p:cNvPr id="10242" name="Rectangle 2"/>
          <p:cNvSpPr>
            <a:spLocks noGrp="1" noChangeArrowheads="1"/>
          </p:cNvSpPr>
          <p:nvPr>
            <p:ph type="body" idx="1"/>
          </p:nvPr>
        </p:nvSpPr>
        <p:spPr>
          <a:xfrm>
            <a:off x="683568" y="1268760"/>
            <a:ext cx="7776864" cy="4896544"/>
          </a:xfrm>
          <a:ln/>
        </p:spPr>
        <p:txBody>
          <a:bodyPr/>
          <a:lstStyle/>
          <a:p>
            <a:pPr algn="just">
              <a:spcBef>
                <a:spcPts val="900"/>
              </a:spcBef>
              <a:spcAft>
                <a:spcPts val="600"/>
              </a:spcAft>
              <a:buFont typeface="Arial"/>
              <a:buChar char="•"/>
            </a:pPr>
            <a:r>
              <a:rPr lang="en-US" b="0" dirty="0" smtClean="0">
                <a:latin typeface="Helvetica"/>
                <a:cs typeface="Helvetica"/>
              </a:rPr>
              <a:t>Many deployed networks have Multiple SSIDs broadcast by every physical AP.</a:t>
            </a:r>
          </a:p>
          <a:p>
            <a:pPr algn="just">
              <a:spcBef>
                <a:spcPts val="900"/>
              </a:spcBef>
              <a:spcAft>
                <a:spcPts val="600"/>
              </a:spcAft>
              <a:buFont typeface="Arial"/>
              <a:buChar char="•"/>
            </a:pPr>
            <a:r>
              <a:rPr lang="en-US" b="0" dirty="0" smtClean="0">
                <a:latin typeface="Helvetica"/>
                <a:cs typeface="Helvetica"/>
              </a:rPr>
              <a:t>This stadium had five SSIDs.</a:t>
            </a:r>
          </a:p>
          <a:p>
            <a:pPr algn="just">
              <a:spcBef>
                <a:spcPts val="900"/>
              </a:spcBef>
              <a:spcAft>
                <a:spcPts val="0"/>
              </a:spcAft>
              <a:buFont typeface="Arial"/>
              <a:buChar char="•"/>
            </a:pPr>
            <a:r>
              <a:rPr lang="en-US" b="0" dirty="0" smtClean="0">
                <a:latin typeface="Helvetica"/>
                <a:cs typeface="Helvetica"/>
              </a:rPr>
              <a:t>Must compromise convenience of multiple SSIDs for performance.</a:t>
            </a:r>
          </a:p>
          <a:p>
            <a:pPr lvl="1" algn="just">
              <a:spcBef>
                <a:spcPts val="0"/>
              </a:spcBef>
              <a:spcAft>
                <a:spcPts val="600"/>
              </a:spcAft>
              <a:buFont typeface="Arial"/>
              <a:buChar char="•"/>
            </a:pPr>
            <a:r>
              <a:rPr lang="en-US" dirty="0" smtClean="0">
                <a:latin typeface="Helvetica"/>
                <a:cs typeface="Helvetica"/>
              </a:rPr>
              <a:t>During every HD installation Ruckus engineers must advocate and explain the necessity of limiting the number of SSIDs.  Ideally only one SSID would be used which oftentimes is not ideal for network management.</a:t>
            </a:r>
            <a:endParaRPr lang="en-US" b="0" dirty="0" smtClean="0">
              <a:latin typeface="Helvetica"/>
              <a:cs typeface="Helvetica"/>
            </a:endParaRPr>
          </a:p>
          <a:p>
            <a:pPr algn="just">
              <a:spcBef>
                <a:spcPts val="900"/>
              </a:spcBef>
              <a:spcAft>
                <a:spcPts val="0"/>
              </a:spcAft>
              <a:buFont typeface="Arial"/>
              <a:buChar char="•"/>
            </a:pPr>
            <a:r>
              <a:rPr lang="en-US" b="0" dirty="0" smtClean="0">
                <a:latin typeface="Helvetica"/>
                <a:cs typeface="Helvetica"/>
              </a:rPr>
              <a:t>Neutral host APs will require more SSIDs which exacerbates this problem.</a:t>
            </a:r>
          </a:p>
          <a:p>
            <a:pPr lvl="1" algn="just">
              <a:spcBef>
                <a:spcPts val="0"/>
              </a:spcBef>
              <a:spcAft>
                <a:spcPts val="600"/>
              </a:spcAft>
              <a:buFont typeface="Arial"/>
              <a:buChar char="•"/>
            </a:pPr>
            <a:r>
              <a:rPr lang="en-US" dirty="0" smtClean="0">
                <a:latin typeface="Helvetica"/>
                <a:cs typeface="Helvetica"/>
              </a:rPr>
              <a:t>One SSID will be needed per provider.</a:t>
            </a:r>
            <a:endParaRPr lang="en-US" b="0" dirty="0" smtClean="0">
              <a:latin typeface="Helvetica"/>
              <a:cs typeface="Helvetica"/>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May 2016</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Peter Khoury, Ruckus Wireless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0" y="620688"/>
            <a:ext cx="9144000" cy="584547"/>
          </a:xfrm>
          <a:ln/>
        </p:spPr>
        <p:txBody>
          <a:bodyPr lIns="90000" tIns="46800" rIns="90000" bIns="46800"/>
          <a:lstStyle/>
          <a:p>
            <a:r>
              <a:rPr lang="en-US" dirty="0" smtClean="0">
                <a:latin typeface="Helvetica"/>
                <a:cs typeface="Helvetica"/>
              </a:rPr>
              <a:t>Multiple SSIDs on every AP</a:t>
            </a:r>
            <a:endParaRPr lang="en-US" dirty="0">
              <a:latin typeface="Helvetica"/>
              <a:cs typeface="Helvetica"/>
            </a:endParaRPr>
          </a:p>
        </p:txBody>
      </p:sp>
      <p:sp>
        <p:nvSpPr>
          <p:cNvPr id="10242" name="Rectangle 2"/>
          <p:cNvSpPr>
            <a:spLocks noGrp="1" noChangeArrowheads="1"/>
          </p:cNvSpPr>
          <p:nvPr>
            <p:ph type="body" idx="1"/>
          </p:nvPr>
        </p:nvSpPr>
        <p:spPr>
          <a:xfrm>
            <a:off x="683568" y="1196752"/>
            <a:ext cx="7776864" cy="1224136"/>
          </a:xfrm>
          <a:ln/>
        </p:spPr>
        <p:txBody>
          <a:bodyPr/>
          <a:lstStyle/>
          <a:p>
            <a:pPr marL="0" indent="0" algn="just"/>
            <a:r>
              <a:rPr lang="en-US" b="0" dirty="0" smtClean="0">
                <a:latin typeface="Helvetica"/>
                <a:cs typeface="Helvetica"/>
              </a:rPr>
              <a:t>With multiple SSIDs multiple Beacons and Probe Responses must be transmitted which wastes access time and airtime.</a:t>
            </a:r>
            <a:endParaRPr lang="en-US" b="0" dirty="0">
              <a:latin typeface="Helvetica"/>
              <a:cs typeface="Helvetica"/>
            </a:endParaRPr>
          </a:p>
        </p:txBody>
      </p:sp>
      <p:pic>
        <p:nvPicPr>
          <p:cNvPr id="8" name="Picture 7"/>
          <p:cNvPicPr>
            <a:picLocks noChangeAspect="1"/>
          </p:cNvPicPr>
          <p:nvPr/>
        </p:nvPicPr>
        <p:blipFill>
          <a:blip r:embed="rId3"/>
          <a:stretch>
            <a:fillRect/>
          </a:stretch>
        </p:blipFill>
        <p:spPr>
          <a:xfrm>
            <a:off x="755576" y="2996952"/>
            <a:ext cx="7505700" cy="3378200"/>
          </a:xfrm>
          <a:prstGeom prst="rect">
            <a:avLst/>
          </a:prstGeom>
        </p:spPr>
      </p:pic>
      <p:sp>
        <p:nvSpPr>
          <p:cNvPr id="9" name="Rectangle 2"/>
          <p:cNvSpPr txBox="1">
            <a:spLocks noChangeArrowheads="1"/>
          </p:cNvSpPr>
          <p:nvPr/>
        </p:nvSpPr>
        <p:spPr bwMode="auto">
          <a:xfrm>
            <a:off x="7946" y="2564904"/>
            <a:ext cx="9136054" cy="4320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r>
              <a:rPr lang="en-US" sz="2200" dirty="0" smtClean="0">
                <a:latin typeface="Helvetica"/>
                <a:cs typeface="Helvetica"/>
              </a:rPr>
              <a:t>Illustration of waste and potential savings for Probe Responses.</a:t>
            </a:r>
            <a:endParaRPr lang="en-US" sz="2200" dirty="0">
              <a:latin typeface="Helvetica"/>
              <a:cs typeface="Helvetica"/>
            </a:endParaRPr>
          </a:p>
        </p:txBody>
      </p:sp>
    </p:spTree>
    <p:extLst>
      <p:ext uri="{BB962C8B-B14F-4D97-AF65-F5344CB8AC3E}">
        <p14:creationId xmlns:p14="http://schemas.microsoft.com/office/powerpoint/2010/main" val="330558758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7"/>
          </a:xfrm>
        </p:spPr>
        <p:txBody>
          <a:bodyPr/>
          <a:lstStyle/>
          <a:p>
            <a:r>
              <a:rPr lang="en-US" dirty="0" smtClean="0">
                <a:latin typeface="Helvetica"/>
                <a:cs typeface="Helvetica"/>
              </a:rPr>
              <a:t>Multiple BSSID Airtime Savings</a:t>
            </a:r>
            <a:endParaRPr lang="en-US" dirty="0">
              <a:latin typeface="Helvetica"/>
              <a:cs typeface="Helvetica"/>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Peter Khoury, Ruckus Wireless</a:t>
            </a:r>
            <a:endParaRPr lang="en-GB" dirty="0"/>
          </a:p>
        </p:txBody>
      </p:sp>
      <p:sp>
        <p:nvSpPr>
          <p:cNvPr id="6" name="Date Placeholder 5"/>
          <p:cNvSpPr>
            <a:spLocks noGrp="1"/>
          </p:cNvSpPr>
          <p:nvPr>
            <p:ph type="dt" idx="15"/>
          </p:nvPr>
        </p:nvSpPr>
        <p:spPr/>
        <p:txBody>
          <a:bodyPr/>
          <a:lstStyle/>
          <a:p>
            <a:r>
              <a:rPr lang="en-US" dirty="0"/>
              <a:t>May 2016</a:t>
            </a:r>
            <a:endParaRPr lang="en-GB" dirty="0"/>
          </a:p>
        </p:txBody>
      </p:sp>
      <p:pic>
        <p:nvPicPr>
          <p:cNvPr id="8" name="Picture 7"/>
          <p:cNvPicPr>
            <a:picLocks noChangeAspect="1"/>
          </p:cNvPicPr>
          <p:nvPr/>
        </p:nvPicPr>
        <p:blipFill>
          <a:blip r:embed="rId3"/>
          <a:stretch>
            <a:fillRect/>
          </a:stretch>
        </p:blipFill>
        <p:spPr>
          <a:xfrm>
            <a:off x="251520" y="2348880"/>
            <a:ext cx="8623300" cy="952500"/>
          </a:xfrm>
          <a:prstGeom prst="rect">
            <a:avLst/>
          </a:prstGeom>
        </p:spPr>
      </p:pic>
      <p:pic>
        <p:nvPicPr>
          <p:cNvPr id="10" name="Picture 9"/>
          <p:cNvPicPr>
            <a:picLocks noChangeAspect="1"/>
          </p:cNvPicPr>
          <p:nvPr/>
        </p:nvPicPr>
        <p:blipFill>
          <a:blip r:embed="rId4"/>
          <a:stretch>
            <a:fillRect/>
          </a:stretch>
        </p:blipFill>
        <p:spPr>
          <a:xfrm>
            <a:off x="251520" y="3429000"/>
            <a:ext cx="6337300" cy="952500"/>
          </a:xfrm>
          <a:prstGeom prst="rect">
            <a:avLst/>
          </a:prstGeom>
        </p:spPr>
      </p:pic>
      <p:sp>
        <p:nvSpPr>
          <p:cNvPr id="12" name="Content Placeholder 2"/>
          <p:cNvSpPr txBox="1">
            <a:spLocks/>
          </p:cNvSpPr>
          <p:nvPr/>
        </p:nvSpPr>
        <p:spPr bwMode="auto">
          <a:xfrm>
            <a:off x="179512" y="4509120"/>
            <a:ext cx="7770813" cy="194421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2200" b="0" dirty="0" smtClean="0">
                <a:solidFill>
                  <a:schemeClr val="tx1"/>
                </a:solidFill>
                <a:latin typeface="Helvetica"/>
                <a:cs typeface="Helvetica"/>
              </a:rPr>
              <a:t>All of the time indicated in light gray is saved when the network can make use of the multiple BSSID feature.</a:t>
            </a:r>
            <a:endParaRPr lang="en-US" sz="2200" b="0" dirty="0">
              <a:solidFill>
                <a:schemeClr val="tx1"/>
              </a:solidFill>
              <a:latin typeface="Helvetica"/>
              <a:cs typeface="Helvetica"/>
            </a:endParaRPr>
          </a:p>
          <a:p>
            <a:r>
              <a:rPr lang="en-US" sz="2200" b="0" dirty="0" smtClean="0">
                <a:solidFill>
                  <a:schemeClr val="tx1"/>
                </a:solidFill>
                <a:latin typeface="Helvetica"/>
                <a:cs typeface="Helvetica"/>
              </a:rPr>
              <a:t>The savings can be broken into two components.</a:t>
            </a:r>
          </a:p>
          <a:p>
            <a:pPr>
              <a:buFont typeface="Arial"/>
              <a:buChar char="•"/>
            </a:pPr>
            <a:r>
              <a:rPr lang="en-US" sz="2000" b="0" dirty="0" smtClean="0">
                <a:solidFill>
                  <a:schemeClr val="tx1"/>
                </a:solidFill>
                <a:latin typeface="Helvetica"/>
                <a:cs typeface="Helvetica"/>
              </a:rPr>
              <a:t>Access Time</a:t>
            </a:r>
          </a:p>
          <a:p>
            <a:pPr>
              <a:buFont typeface="Arial"/>
              <a:buChar char="•"/>
            </a:pPr>
            <a:r>
              <a:rPr lang="en-US" sz="2000" b="0" dirty="0" smtClean="0">
                <a:solidFill>
                  <a:schemeClr val="tx1"/>
                </a:solidFill>
                <a:latin typeface="Helvetica"/>
                <a:cs typeface="Helvetica"/>
              </a:rPr>
              <a:t>Transmission Time</a:t>
            </a:r>
          </a:p>
        </p:txBody>
      </p:sp>
      <p:sp>
        <p:nvSpPr>
          <p:cNvPr id="3" name="Content Placeholder 2"/>
          <p:cNvSpPr>
            <a:spLocks noGrp="1"/>
          </p:cNvSpPr>
          <p:nvPr>
            <p:ph idx="1"/>
          </p:nvPr>
        </p:nvSpPr>
        <p:spPr>
          <a:xfrm>
            <a:off x="179512" y="1340768"/>
            <a:ext cx="7770813" cy="1152128"/>
          </a:xfrm>
        </p:spPr>
        <p:txBody>
          <a:bodyPr/>
          <a:lstStyle/>
          <a:p>
            <a:r>
              <a:rPr lang="en-US" sz="2200" b="0" dirty="0" smtClean="0">
                <a:solidFill>
                  <a:schemeClr val="tx1"/>
                </a:solidFill>
                <a:latin typeface="Helvetica"/>
                <a:cs typeface="Helvetica"/>
              </a:rPr>
              <a:t>The diagrams below show standard broadcast probe request response behavior above the proposed broadcast probe request behavior.</a:t>
            </a:r>
          </a:p>
        </p:txBody>
      </p:sp>
    </p:spTree>
    <p:extLst>
      <p:ext uri="{BB962C8B-B14F-4D97-AF65-F5344CB8AC3E}">
        <p14:creationId xmlns:p14="http://schemas.microsoft.com/office/powerpoint/2010/main" val="2182150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7"/>
          </a:xfrm>
        </p:spPr>
        <p:txBody>
          <a:bodyPr/>
          <a:lstStyle/>
          <a:p>
            <a:r>
              <a:rPr lang="en-US" dirty="0" err="1" smtClean="0">
                <a:latin typeface="Helvetica"/>
                <a:cs typeface="Helvetica"/>
              </a:rPr>
              <a:t>AccessTime</a:t>
            </a:r>
            <a:r>
              <a:rPr lang="en-US" dirty="0" smtClean="0">
                <a:latin typeface="Helvetica"/>
                <a:cs typeface="Helvetica"/>
              </a:rPr>
              <a:t> Benefits</a:t>
            </a:r>
            <a:endParaRPr lang="en-US" dirty="0">
              <a:latin typeface="Helvetica"/>
              <a:cs typeface="Helvetica"/>
            </a:endParaRPr>
          </a:p>
        </p:txBody>
      </p:sp>
      <p:sp>
        <p:nvSpPr>
          <p:cNvPr id="3" name="Content Placeholder 2"/>
          <p:cNvSpPr>
            <a:spLocks noGrp="1"/>
          </p:cNvSpPr>
          <p:nvPr>
            <p:ph idx="1"/>
          </p:nvPr>
        </p:nvSpPr>
        <p:spPr>
          <a:xfrm>
            <a:off x="539552" y="1484784"/>
            <a:ext cx="7770813" cy="4896544"/>
          </a:xfrm>
        </p:spPr>
        <p:txBody>
          <a:bodyPr/>
          <a:lstStyle/>
          <a:p>
            <a:r>
              <a:rPr lang="en-US" b="0" dirty="0" smtClean="0">
                <a:solidFill>
                  <a:schemeClr val="tx1"/>
                </a:solidFill>
                <a:latin typeface="Helvetica"/>
                <a:cs typeface="Helvetica"/>
              </a:rPr>
              <a:t>For management frames </a:t>
            </a:r>
            <a:r>
              <a:rPr lang="en-US" b="0" dirty="0" err="1" smtClean="0">
                <a:solidFill>
                  <a:schemeClr val="tx1"/>
                </a:solidFill>
                <a:latin typeface="Helvetica"/>
                <a:cs typeface="Helvetica"/>
              </a:rPr>
              <a:t>CWmin</a:t>
            </a:r>
            <a:r>
              <a:rPr lang="en-US" b="0" dirty="0" smtClean="0">
                <a:solidFill>
                  <a:schemeClr val="tx1"/>
                </a:solidFill>
                <a:latin typeface="Helvetica"/>
                <a:cs typeface="Helvetica"/>
              </a:rPr>
              <a:t> might be set to 2 or 3 which corresponds to 4 to 8 slots.  In this case 36us to 72us are consumed per medium access.</a:t>
            </a:r>
          </a:p>
          <a:p>
            <a:r>
              <a:rPr lang="en-US" b="0" dirty="0" smtClean="0">
                <a:solidFill>
                  <a:schemeClr val="tx1"/>
                </a:solidFill>
                <a:latin typeface="Helvetica"/>
                <a:cs typeface="Helvetica"/>
              </a:rPr>
              <a:t>A network having 5 SSIDs in which a broadcast probe request is heard by 5 APs will need to access the airtime 25 times.  With implementation of the multiple BSSID feature only 5 accesses would be necessary providing a savings of 720us to 1.4ms.</a:t>
            </a:r>
          </a:p>
          <a:p>
            <a:r>
              <a:rPr lang="en-US" b="0" dirty="0" smtClean="0">
                <a:solidFill>
                  <a:schemeClr val="tx1"/>
                </a:solidFill>
                <a:latin typeface="Helvetica"/>
                <a:cs typeface="Helvetica"/>
              </a:rPr>
              <a:t>The above calculations are conservative assuming no other devices contending for the network and no chance of collision.</a:t>
            </a:r>
            <a:endParaRPr lang="en-US" b="0" dirty="0">
              <a:solidFill>
                <a:schemeClr val="tx1"/>
              </a:solidFill>
              <a:latin typeface="Helvetica"/>
              <a:cs typeface="Helvetica"/>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Peter Khoury, Ruckus Wireless</a:t>
            </a:r>
            <a:endParaRPr lang="en-GB" dirty="0"/>
          </a:p>
        </p:txBody>
      </p:sp>
      <p:sp>
        <p:nvSpPr>
          <p:cNvPr id="6" name="Date Placeholder 5"/>
          <p:cNvSpPr>
            <a:spLocks noGrp="1"/>
          </p:cNvSpPr>
          <p:nvPr>
            <p:ph type="dt" idx="15"/>
          </p:nvPr>
        </p:nvSpPr>
        <p:spPr/>
        <p:txBody>
          <a:bodyPr/>
          <a:lstStyle/>
          <a:p>
            <a:r>
              <a:rPr lang="en-US" dirty="0"/>
              <a:t>May 2016</a:t>
            </a:r>
            <a:endParaRPr lang="en-GB" dirty="0"/>
          </a:p>
        </p:txBody>
      </p:sp>
    </p:spTree>
    <p:extLst>
      <p:ext uri="{BB962C8B-B14F-4D97-AF65-F5344CB8AC3E}">
        <p14:creationId xmlns:p14="http://schemas.microsoft.com/office/powerpoint/2010/main" val="126201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7"/>
          </a:xfrm>
        </p:spPr>
        <p:txBody>
          <a:bodyPr/>
          <a:lstStyle/>
          <a:p>
            <a:r>
              <a:rPr lang="en-US" dirty="0" err="1" smtClean="0">
                <a:latin typeface="Helvetica"/>
                <a:cs typeface="Helvetica"/>
              </a:rPr>
              <a:t>AccessTime</a:t>
            </a:r>
            <a:r>
              <a:rPr lang="en-US" dirty="0" smtClean="0">
                <a:latin typeface="Helvetica"/>
                <a:cs typeface="Helvetica"/>
              </a:rPr>
              <a:t> Benefits Cont.</a:t>
            </a:r>
            <a:endParaRPr lang="en-US" dirty="0">
              <a:latin typeface="Helvetica"/>
              <a:cs typeface="Helvetica"/>
            </a:endParaRPr>
          </a:p>
        </p:txBody>
      </p:sp>
      <p:sp>
        <p:nvSpPr>
          <p:cNvPr id="3" name="Content Placeholder 2"/>
          <p:cNvSpPr>
            <a:spLocks noGrp="1"/>
          </p:cNvSpPr>
          <p:nvPr>
            <p:ph idx="1"/>
          </p:nvPr>
        </p:nvSpPr>
        <p:spPr>
          <a:xfrm>
            <a:off x="539552" y="1484784"/>
            <a:ext cx="7770813" cy="4896544"/>
          </a:xfrm>
        </p:spPr>
        <p:txBody>
          <a:bodyPr/>
          <a:lstStyle/>
          <a:p>
            <a:r>
              <a:rPr lang="en-US" b="0" dirty="0" smtClean="0">
                <a:latin typeface="Helvetica"/>
                <a:cs typeface="Helvetica"/>
              </a:rPr>
              <a:t>In a congested network these numbers can become much worse.</a:t>
            </a:r>
          </a:p>
          <a:p>
            <a:pPr lvl="1">
              <a:buFont typeface="Arial"/>
              <a:buChar char="•"/>
            </a:pPr>
            <a:r>
              <a:rPr lang="en-US" dirty="0" err="1" smtClean="0">
                <a:latin typeface="Helvetica"/>
                <a:cs typeface="Helvetica"/>
              </a:rPr>
              <a:t>CWmin</a:t>
            </a:r>
            <a:r>
              <a:rPr lang="en-US" dirty="0" smtClean="0">
                <a:latin typeface="Helvetica"/>
                <a:cs typeface="Helvetica"/>
              </a:rPr>
              <a:t> should increase in a congested network</a:t>
            </a:r>
          </a:p>
          <a:p>
            <a:pPr lvl="1">
              <a:buFont typeface="Arial"/>
              <a:buChar char="•"/>
            </a:pPr>
            <a:r>
              <a:rPr lang="en-US" b="0" dirty="0" smtClean="0">
                <a:latin typeface="Helvetica"/>
                <a:cs typeface="Helvetica"/>
              </a:rPr>
              <a:t>Collisions require rebroadcast of packets</a:t>
            </a:r>
          </a:p>
          <a:p>
            <a:pPr marL="0" indent="0"/>
            <a:endParaRPr lang="en-US" b="0" dirty="0">
              <a:latin typeface="Helvetica"/>
              <a:cs typeface="Helvetica"/>
            </a:endParaRPr>
          </a:p>
          <a:p>
            <a:pPr marL="0" indent="0"/>
            <a:r>
              <a:rPr lang="en-US" b="0" dirty="0" smtClean="0">
                <a:latin typeface="Helvetica"/>
                <a:cs typeface="Helvetica"/>
              </a:rPr>
              <a:t>Management packets contending for airtime preempt desirable useful data packets.  Implementation of the Multiple BSSID feature can dramatically reduce the number of management packets contending for the medium.  This allows for greater transmission of useful data with less latency.</a:t>
            </a:r>
            <a:endParaRPr lang="en-US" b="0" dirty="0">
              <a:latin typeface="Helvetica"/>
              <a:cs typeface="Helvetica"/>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Peter Khoury, Ruckus Wireless</a:t>
            </a:r>
            <a:endParaRPr lang="en-GB" dirty="0"/>
          </a:p>
        </p:txBody>
      </p:sp>
      <p:sp>
        <p:nvSpPr>
          <p:cNvPr id="6" name="Date Placeholder 5"/>
          <p:cNvSpPr>
            <a:spLocks noGrp="1"/>
          </p:cNvSpPr>
          <p:nvPr>
            <p:ph type="dt" idx="15"/>
          </p:nvPr>
        </p:nvSpPr>
        <p:spPr/>
        <p:txBody>
          <a:bodyPr/>
          <a:lstStyle/>
          <a:p>
            <a:r>
              <a:rPr lang="en-US" smtClean="0"/>
              <a:t>January 2016</a:t>
            </a:r>
            <a:endParaRPr lang="en-GB" dirty="0"/>
          </a:p>
        </p:txBody>
      </p:sp>
    </p:spTree>
    <p:extLst>
      <p:ext uri="{BB962C8B-B14F-4D97-AF65-F5344CB8AC3E}">
        <p14:creationId xmlns:p14="http://schemas.microsoft.com/office/powerpoint/2010/main" val="29186003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17823</TotalTime>
  <Words>1157</Words>
  <Application>Microsoft Macintosh PowerPoint</Application>
  <PresentationFormat>On-screen Show (4:3)</PresentationFormat>
  <Paragraphs>276</Paragraphs>
  <Slides>13</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Office Theme</vt:lpstr>
      <vt:lpstr>Microsoft Word 97 - 2004 Document</vt:lpstr>
      <vt:lpstr>Multiple BSSID Support</vt:lpstr>
      <vt:lpstr>Abstract</vt:lpstr>
      <vt:lpstr>Characterization of Rio Tinto Stadium Environment</vt:lpstr>
      <vt:lpstr>Airtime Utilization in High Density Environment</vt:lpstr>
      <vt:lpstr>Multiple SSIDs on every AP</vt:lpstr>
      <vt:lpstr>Multiple SSIDs on every AP</vt:lpstr>
      <vt:lpstr>Multiple BSSID Airtime Savings</vt:lpstr>
      <vt:lpstr>AccessTime Benefits</vt:lpstr>
      <vt:lpstr>AccessTime Benefits Cont.</vt:lpstr>
      <vt:lpstr>Time Savings for Probe Response in a Network with 5 SSIDs</vt:lpstr>
      <vt:lpstr>Multiple BSSID Packet Time Savings</vt:lpstr>
      <vt:lpstr>Multiple BSSID Total Savings</vt:lpstr>
      <vt:lpstr>Summary</vt:lpstr>
    </vt:vector>
  </TitlesOfParts>
  <Manager/>
  <Company>Ruckus Wireless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Dwell Time In Probe Request Presentation</dc:title>
  <dc:subject/>
  <dc:creator>Peter Khoury</dc:creator>
  <cp:keywords/>
  <dc:description/>
  <cp:lastModifiedBy>Peter Khoury</cp:lastModifiedBy>
  <cp:revision>81</cp:revision>
  <cp:lastPrinted>1601-01-01T00:00:00Z</cp:lastPrinted>
  <dcterms:created xsi:type="dcterms:W3CDTF">2014-04-14T10:59:07Z</dcterms:created>
  <dcterms:modified xsi:type="dcterms:W3CDTF">2016-05-17T18:37:04Z</dcterms:modified>
  <cp:category/>
</cp:coreProperties>
</file>