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4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450" r:id="rId3"/>
    <p:sldId id="453" r:id="rId4"/>
    <p:sldId id="454" r:id="rId5"/>
    <p:sldId id="456" r:id="rId6"/>
    <p:sldId id="479" r:id="rId7"/>
    <p:sldId id="489" r:id="rId8"/>
    <p:sldId id="455" r:id="rId9"/>
    <p:sldId id="480" r:id="rId10"/>
    <p:sldId id="488" r:id="rId11"/>
    <p:sldId id="483" r:id="rId12"/>
    <p:sldId id="481" r:id="rId13"/>
    <p:sldId id="482" r:id="rId14"/>
    <p:sldId id="487" r:id="rId15"/>
    <p:sldId id="466" r:id="rId16"/>
    <p:sldId id="470" r:id="rId17"/>
    <p:sldId id="462" r:id="rId18"/>
    <p:sldId id="438" r:id="rId19"/>
    <p:sldId id="445" r:id="rId20"/>
    <p:sldId id="474" r:id="rId21"/>
    <p:sldId id="484" r:id="rId22"/>
    <p:sldId id="485" r:id="rId23"/>
    <p:sldId id="461" r:id="rId24"/>
    <p:sldId id="452" r:id="rId2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FFD1D1"/>
    <a:srgbClr val="FFFF00"/>
    <a:srgbClr val="FF0000"/>
    <a:srgbClr val="D46C4C"/>
    <a:srgbClr val="E53B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2" autoAdjust="0"/>
    <p:restoredTop sz="94343" autoAdjust="0"/>
  </p:normalViewPr>
  <p:slideViewPr>
    <p:cSldViewPr>
      <p:cViewPr varScale="1">
        <p:scale>
          <a:sx n="65" d="100"/>
          <a:sy n="65" d="100"/>
        </p:scale>
        <p:origin x="135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6730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081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138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138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8649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927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138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2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673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817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564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345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171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4578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6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983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802.11-16/0582r3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horov@frtk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wang@quantenna.com" TargetMode="External"/><Relationship Id="rId5" Type="http://schemas.openxmlformats.org/officeDocument/2006/relationships/hyperlink" Target="mailto:sigurd@quantenna.com" TargetMode="External"/><Relationship Id="rId4" Type="http://schemas.openxmlformats.org/officeDocument/2006/relationships/hyperlink" Target="mailto:ant456@ya.r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077200" cy="1066800"/>
          </a:xfrm>
          <a:noFill/>
        </p:spPr>
        <p:txBody>
          <a:bodyPr/>
          <a:lstStyle/>
          <a:p>
            <a:r>
              <a:rPr lang="en-US" dirty="0" smtClean="0"/>
              <a:t>Random Access RU Allocation </a:t>
            </a:r>
            <a:br>
              <a:rPr lang="en-US" dirty="0" smtClean="0"/>
            </a:br>
            <a:r>
              <a:rPr lang="en-US" dirty="0" smtClean="0"/>
              <a:t>in the Trigger Frame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2016-05-16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336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970991"/>
              </p:ext>
            </p:extLst>
          </p:nvPr>
        </p:nvGraphicFramePr>
        <p:xfrm>
          <a:off x="971600" y="2590800"/>
          <a:ext cx="7467600" cy="3168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Evgeny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Khorov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khorov@frtk.ru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Anton Kiryanov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ant456@ya.ru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Sigurd Schelstraete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5"/>
                        </a:rPr>
                        <a:t>sigurd@quantenna.com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Huizhao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Wang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  <a:hlinkClick r:id="rId6"/>
                        </a:rPr>
                        <a:t>hwang@quantenna.com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404664"/>
            <a:ext cx="8153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1. </a:t>
            </a:r>
            <a:r>
              <a:rPr lang="en-US" altLang="zh-CN" dirty="0" smtClean="0"/>
              <a:t>Example </a:t>
            </a:r>
            <a:r>
              <a:rPr lang="en-US" altLang="zh-CN" dirty="0"/>
              <a:t>of </a:t>
            </a:r>
            <a:r>
              <a:rPr lang="en-US" altLang="zh-CN" dirty="0" smtClean="0"/>
              <a:t>excluding RUs from RA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196753"/>
            <a:ext cx="8443664" cy="772655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buNone/>
              <a:defRPr/>
            </a:pPr>
            <a:r>
              <a:rPr lang="en-US" altLang="zh-CN" sz="1800" b="1" dirty="0" smtClean="0">
                <a:cs typeface="+mn-cs"/>
              </a:rPr>
              <a:t>To allocate </a:t>
            </a:r>
            <a:r>
              <a:rPr lang="en-US" altLang="zh-CN" sz="1800" b="1" dirty="0" smtClean="0">
                <a:solidFill>
                  <a:srgbClr val="FF0000"/>
                </a:solidFill>
                <a:cs typeface="+mn-cs"/>
              </a:rPr>
              <a:t>just</a:t>
            </a:r>
            <a:r>
              <a:rPr lang="en-US" altLang="zh-CN" sz="1800" b="1" dirty="0" smtClean="0">
                <a:cs typeface="+mn-cs"/>
              </a:rPr>
              <a:t> two RUs with the same transmission parameters, we specify them in the descending order (i.e. RU Allocation 1 &gt; RU allocation 2)</a:t>
            </a:r>
            <a:r>
              <a:rPr lang="ru-RU" altLang="zh-CN" sz="1800" b="1" dirty="0" smtClean="0">
                <a:cs typeface="+mn-cs"/>
              </a:rPr>
              <a:t>.</a:t>
            </a:r>
            <a:endParaRPr lang="en-US" altLang="zh-CN" sz="1800" b="1" dirty="0" smtClean="0"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altLang="zh-CN" dirty="0"/>
          </a:p>
        </p:txBody>
      </p:sp>
      <p:sp>
        <p:nvSpPr>
          <p:cNvPr id="4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  <p:graphicFrame>
        <p:nvGraphicFramePr>
          <p:cNvPr id="45" name="Таблица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965051"/>
              </p:ext>
            </p:extLst>
          </p:nvPr>
        </p:nvGraphicFramePr>
        <p:xfrm>
          <a:off x="533402" y="2362200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STA1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 bwMode="auto">
          <a:xfrm>
            <a:off x="7353300" y="2383452"/>
            <a:ext cx="990600" cy="4572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 for STA1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 bwMode="auto">
          <a:xfrm>
            <a:off x="7353300" y="2831848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RU for </a:t>
            </a:r>
            <a:r>
              <a:rPr lang="en-US" dirty="0" smtClean="0"/>
              <a:t>RA</a:t>
            </a:r>
          </a:p>
          <a:p>
            <a:pPr algn="ctr"/>
            <a:r>
              <a:rPr lang="en-US" dirty="0" smtClean="0"/>
              <a:t>(26-tome)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 bwMode="auto">
          <a:xfrm>
            <a:off x="7353300" y="5117156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RU for RA</a:t>
            </a:r>
          </a:p>
          <a:p>
            <a:pPr algn="ctr"/>
            <a:r>
              <a:rPr lang="en-US" dirty="0"/>
              <a:t>(26-tome)</a:t>
            </a:r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 bwMode="auto">
          <a:xfrm>
            <a:off x="7353299" y="5570918"/>
            <a:ext cx="990601" cy="41032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for STA2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Прямая со стрелкой 7"/>
          <p:cNvCxnSpPr>
            <a:stCxn id="45" idx="3"/>
            <a:endCxn id="6" idx="1"/>
          </p:cNvCxnSpPr>
          <p:nvPr/>
        </p:nvCxnSpPr>
        <p:spPr bwMode="auto">
          <a:xfrm>
            <a:off x="6400800" y="2590800"/>
            <a:ext cx="952500" cy="212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786530"/>
              </p:ext>
            </p:extLst>
          </p:nvPr>
        </p:nvGraphicFramePr>
        <p:xfrm>
          <a:off x="533400" y="2831848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RA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Allocation1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134093"/>
              </p:ext>
            </p:extLst>
          </p:nvPr>
        </p:nvGraphicFramePr>
        <p:xfrm>
          <a:off x="533400" y="5129604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RA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Allocation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2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524401"/>
              </p:ext>
            </p:extLst>
          </p:nvPr>
        </p:nvGraphicFramePr>
        <p:xfrm>
          <a:off x="533400" y="5570918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STA2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Прямая со стрелкой 31"/>
          <p:cNvCxnSpPr>
            <a:stCxn id="25" idx="3"/>
            <a:endCxn id="48" idx="1"/>
          </p:cNvCxnSpPr>
          <p:nvPr/>
        </p:nvCxnSpPr>
        <p:spPr bwMode="auto">
          <a:xfrm>
            <a:off x="6400798" y="3060448"/>
            <a:ext cx="95250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8" name="Прямая со стрелкой 37"/>
          <p:cNvCxnSpPr>
            <a:stCxn id="30" idx="3"/>
            <a:endCxn id="52" idx="1"/>
          </p:cNvCxnSpPr>
          <p:nvPr/>
        </p:nvCxnSpPr>
        <p:spPr bwMode="auto">
          <a:xfrm flipV="1">
            <a:off x="6400798" y="5345756"/>
            <a:ext cx="952502" cy="124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Прямая со стрелкой 48"/>
          <p:cNvCxnSpPr>
            <a:stCxn id="31" idx="3"/>
            <a:endCxn id="53" idx="1"/>
          </p:cNvCxnSpPr>
          <p:nvPr/>
        </p:nvCxnSpPr>
        <p:spPr bwMode="auto">
          <a:xfrm flipV="1">
            <a:off x="6400798" y="5776080"/>
            <a:ext cx="952501" cy="234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" name="Левая фигурная скобка 6"/>
          <p:cNvSpPr/>
          <p:nvPr/>
        </p:nvSpPr>
        <p:spPr bwMode="auto">
          <a:xfrm>
            <a:off x="6743699" y="3325269"/>
            <a:ext cx="266699" cy="182973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63618" y="4086247"/>
            <a:ext cx="15648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Not assigned space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100786" y="2819400"/>
            <a:ext cx="963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The first RU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-76200" y="5257800"/>
            <a:ext cx="11865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The second RU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4101636"/>
            <a:ext cx="13244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</a:t>
            </a:r>
            <a:r>
              <a:rPr lang="en-US" sz="1400" dirty="0" smtClean="0"/>
              <a:t>he same values</a:t>
            </a:r>
            <a:endParaRPr lang="ru-RU" sz="1400" dirty="0"/>
          </a:p>
        </p:txBody>
      </p:sp>
      <p:cxnSp>
        <p:nvCxnSpPr>
          <p:cNvPr id="13" name="Прямая со стрелкой 12"/>
          <p:cNvCxnSpPr>
            <a:stCxn id="10" idx="3"/>
          </p:cNvCxnSpPr>
          <p:nvPr/>
        </p:nvCxnSpPr>
        <p:spPr bwMode="auto">
          <a:xfrm flipV="1">
            <a:off x="1857802" y="3281067"/>
            <a:ext cx="1037798" cy="9744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3" name="Прямая со стрелкой 32"/>
          <p:cNvCxnSpPr>
            <a:stCxn id="10" idx="3"/>
          </p:cNvCxnSpPr>
          <p:nvPr/>
        </p:nvCxnSpPr>
        <p:spPr bwMode="auto">
          <a:xfrm flipV="1">
            <a:off x="1857802" y="3270753"/>
            <a:ext cx="1784026" cy="9847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Прямая со стрелкой 33"/>
          <p:cNvCxnSpPr>
            <a:stCxn id="10" idx="3"/>
          </p:cNvCxnSpPr>
          <p:nvPr/>
        </p:nvCxnSpPr>
        <p:spPr bwMode="auto">
          <a:xfrm flipV="1">
            <a:off x="1857802" y="3275911"/>
            <a:ext cx="2399905" cy="979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Прямая со стрелкой 34"/>
          <p:cNvCxnSpPr>
            <a:stCxn id="10" idx="3"/>
          </p:cNvCxnSpPr>
          <p:nvPr/>
        </p:nvCxnSpPr>
        <p:spPr bwMode="auto">
          <a:xfrm flipV="1">
            <a:off x="1857802" y="3281067"/>
            <a:ext cx="3149382" cy="9744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Прямая со стрелкой 36"/>
          <p:cNvCxnSpPr>
            <a:stCxn id="10" idx="3"/>
          </p:cNvCxnSpPr>
          <p:nvPr/>
        </p:nvCxnSpPr>
        <p:spPr bwMode="auto">
          <a:xfrm>
            <a:off x="1857802" y="4255525"/>
            <a:ext cx="3149382" cy="8616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Прямая со стрелкой 39"/>
          <p:cNvCxnSpPr>
            <a:stCxn id="10" idx="3"/>
          </p:cNvCxnSpPr>
          <p:nvPr/>
        </p:nvCxnSpPr>
        <p:spPr bwMode="auto">
          <a:xfrm>
            <a:off x="1857802" y="4255525"/>
            <a:ext cx="2399905" cy="853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Прямая со стрелкой 42"/>
          <p:cNvCxnSpPr>
            <a:stCxn id="10" idx="3"/>
          </p:cNvCxnSpPr>
          <p:nvPr/>
        </p:nvCxnSpPr>
        <p:spPr bwMode="auto">
          <a:xfrm>
            <a:off x="1857802" y="4255525"/>
            <a:ext cx="1784026" cy="853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Прямая со стрелкой 45"/>
          <p:cNvCxnSpPr>
            <a:stCxn id="10" idx="3"/>
          </p:cNvCxnSpPr>
          <p:nvPr/>
        </p:nvCxnSpPr>
        <p:spPr bwMode="auto">
          <a:xfrm>
            <a:off x="1857802" y="4255525"/>
            <a:ext cx="1037798" cy="8994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0769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404664"/>
            <a:ext cx="8367464" cy="10668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1. Example of </a:t>
            </a:r>
            <a:r>
              <a:rPr lang="en-US" dirty="0" smtClean="0"/>
              <a:t>Interval </a:t>
            </a:r>
            <a:r>
              <a:rPr lang="en-US" dirty="0"/>
              <a:t>RUs Allocation for RA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196753"/>
            <a:ext cx="8443664" cy="772655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buNone/>
              <a:defRPr/>
            </a:pPr>
            <a:r>
              <a:rPr lang="en-US" altLang="zh-CN" sz="1800" dirty="0" smtClean="0">
                <a:cs typeface="+mn-cs"/>
              </a:rPr>
              <a:t>What happens if the interval of 52-tone RUs includes a 26-tone RU which is not a part of any 52-tone RUs?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altLang="zh-CN" sz="1800" dirty="0" smtClean="0">
                <a:cs typeface="+mn-cs"/>
              </a:rPr>
              <a:t>26-tone RU is excluded from the interval, but it can be</a:t>
            </a:r>
            <a:r>
              <a:rPr lang="en-US" altLang="zh-CN" sz="1800" dirty="0">
                <a:cs typeface="+mn-cs"/>
              </a:rPr>
              <a:t> </a:t>
            </a:r>
            <a:r>
              <a:rPr lang="en-US" altLang="zh-CN" sz="1800" dirty="0" smtClean="0">
                <a:cs typeface="+mn-cs"/>
              </a:rPr>
              <a:t>explicitly allocated for deterministic or random access</a:t>
            </a:r>
            <a:r>
              <a:rPr lang="ru-RU" altLang="zh-CN" sz="1800" dirty="0">
                <a:cs typeface="+mn-cs"/>
              </a:rPr>
              <a:t>.</a:t>
            </a:r>
            <a:endParaRPr lang="en-GB" altLang="zh-CN" sz="1800" dirty="0" smtClean="0"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altLang="zh-CN" dirty="0"/>
          </a:p>
        </p:txBody>
      </p:sp>
      <p:sp>
        <p:nvSpPr>
          <p:cNvPr id="4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  <p:sp>
        <p:nvSpPr>
          <p:cNvPr id="48" name="Прямоугольник 47"/>
          <p:cNvSpPr/>
          <p:nvPr/>
        </p:nvSpPr>
        <p:spPr bwMode="auto">
          <a:xfrm>
            <a:off x="7391400" y="2374538"/>
            <a:ext cx="990600" cy="66397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RU for </a:t>
            </a:r>
            <a:r>
              <a:rPr lang="en-US" dirty="0" smtClean="0"/>
              <a:t>RA</a:t>
            </a:r>
          </a:p>
          <a:p>
            <a:pPr algn="ctr"/>
            <a:r>
              <a:rPr lang="en-US" dirty="0" smtClean="0"/>
              <a:t>(52-tome)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7391400" y="3038514"/>
            <a:ext cx="990600" cy="66356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RU for RA</a:t>
            </a:r>
          </a:p>
          <a:p>
            <a:pPr algn="ctr"/>
            <a:r>
              <a:rPr lang="en-US" dirty="0" smtClean="0"/>
              <a:t>(52-tome</a:t>
            </a:r>
            <a:r>
              <a:rPr lang="en-US" dirty="0"/>
              <a:t>)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7391400" y="3702076"/>
            <a:ext cx="990600" cy="4572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100" dirty="0"/>
              <a:t>RU for </a:t>
            </a:r>
            <a:r>
              <a:rPr lang="en-US" sz="1100" dirty="0" smtClean="0"/>
              <a:t>STA1</a:t>
            </a:r>
            <a:endParaRPr lang="en-US" sz="1100" dirty="0"/>
          </a:p>
          <a:p>
            <a:pPr algn="ctr"/>
            <a:r>
              <a:rPr lang="en-US" sz="1100" dirty="0"/>
              <a:t>(26-tome)</a:t>
            </a:r>
            <a:endParaRPr lang="ru-RU" sz="1100" dirty="0"/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7391400" y="4158862"/>
            <a:ext cx="990600" cy="66397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RU for </a:t>
            </a:r>
            <a:r>
              <a:rPr lang="en-US" dirty="0" smtClean="0"/>
              <a:t>RA</a:t>
            </a:r>
          </a:p>
          <a:p>
            <a:pPr algn="ctr"/>
            <a:r>
              <a:rPr lang="en-US" dirty="0" smtClean="0"/>
              <a:t>(52-tome)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7391400" y="4822838"/>
            <a:ext cx="990600" cy="66356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RU for RA</a:t>
            </a:r>
          </a:p>
          <a:p>
            <a:pPr algn="ctr"/>
            <a:r>
              <a:rPr lang="en-US" dirty="0" smtClean="0"/>
              <a:t>(52-tome</a:t>
            </a:r>
            <a:r>
              <a:rPr lang="en-US" dirty="0"/>
              <a:t>)</a:t>
            </a:r>
            <a:endParaRPr lang="ru-RU" dirty="0"/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865812"/>
              </p:ext>
            </p:extLst>
          </p:nvPr>
        </p:nvGraphicFramePr>
        <p:xfrm>
          <a:off x="381000" y="4451642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STA1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890801"/>
              </p:ext>
            </p:extLst>
          </p:nvPr>
        </p:nvGraphicFramePr>
        <p:xfrm>
          <a:off x="381000" y="3203541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RA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280172"/>
              </p:ext>
            </p:extLst>
          </p:nvPr>
        </p:nvGraphicFramePr>
        <p:xfrm>
          <a:off x="381000" y="3819302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RA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Прямая со стрелкой 8"/>
          <p:cNvCxnSpPr>
            <a:stCxn id="28" idx="3"/>
            <a:endCxn id="48" idx="1"/>
          </p:cNvCxnSpPr>
          <p:nvPr/>
        </p:nvCxnSpPr>
        <p:spPr bwMode="auto">
          <a:xfrm flipV="1">
            <a:off x="6248398" y="2706526"/>
            <a:ext cx="1143002" cy="7256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Прямая со стрелкой 12"/>
          <p:cNvCxnSpPr>
            <a:endCxn id="24" idx="1"/>
          </p:cNvCxnSpPr>
          <p:nvPr/>
        </p:nvCxnSpPr>
        <p:spPr bwMode="auto">
          <a:xfrm>
            <a:off x="6248398" y="4047902"/>
            <a:ext cx="1143002" cy="11067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Прямая со стрелкой 14"/>
          <p:cNvCxnSpPr>
            <a:endCxn id="22" idx="1"/>
          </p:cNvCxnSpPr>
          <p:nvPr/>
        </p:nvCxnSpPr>
        <p:spPr bwMode="auto">
          <a:xfrm flipV="1">
            <a:off x="6248398" y="3930676"/>
            <a:ext cx="1143002" cy="749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1330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8486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2. Explicit Multiple </a:t>
            </a:r>
            <a:r>
              <a:rPr lang="en-US" dirty="0"/>
              <a:t>RUs Allocation for RA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196753"/>
            <a:ext cx="8443664" cy="772655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buNone/>
              <a:defRPr/>
            </a:pPr>
            <a:r>
              <a:rPr lang="en-US" altLang="zh-CN" sz="1800" b="1" dirty="0" smtClean="0">
                <a:cs typeface="+mn-cs"/>
              </a:rPr>
              <a:t>To allocate multiple RUs </a:t>
            </a:r>
            <a:r>
              <a:rPr lang="en-US" altLang="zh-CN" sz="1800" b="1" dirty="0" smtClean="0">
                <a:solidFill>
                  <a:srgbClr val="FF0000"/>
                </a:solidFill>
                <a:cs typeface="+mn-cs"/>
              </a:rPr>
              <a:t>with the same transmission parameters</a:t>
            </a:r>
            <a:r>
              <a:rPr lang="en-US" altLang="zh-CN" sz="1800" b="1" dirty="0" smtClean="0">
                <a:cs typeface="+mn-cs"/>
              </a:rPr>
              <a:t>, we specify only the first RU and the number of consequent RUs (N). 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altLang="zh-CN" sz="1800" b="1" dirty="0" smtClean="0">
                <a:cs typeface="+mn-cs"/>
              </a:rPr>
              <a:t>In TF for RA, the Per User Info field contains additional field (N). </a:t>
            </a:r>
            <a:endParaRPr lang="en-GB" altLang="zh-CN" sz="1800" b="1" dirty="0" smtClean="0"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altLang="zh-CN" dirty="0"/>
          </a:p>
        </p:txBody>
      </p:sp>
      <p:sp>
        <p:nvSpPr>
          <p:cNvPr id="4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  <p:graphicFrame>
        <p:nvGraphicFramePr>
          <p:cNvPr id="45" name="Таблица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711367"/>
              </p:ext>
            </p:extLst>
          </p:nvPr>
        </p:nvGraphicFramePr>
        <p:xfrm>
          <a:off x="533402" y="2362200"/>
          <a:ext cx="5867398" cy="6096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STA1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4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Batang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(0 or no field)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 bwMode="auto">
          <a:xfrm>
            <a:off x="7353300" y="2383452"/>
            <a:ext cx="990600" cy="4572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 for STA1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 bwMode="auto">
          <a:xfrm>
            <a:off x="7353300" y="2831848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RU for </a:t>
            </a:r>
            <a:r>
              <a:rPr lang="en-US" dirty="0" smtClean="0"/>
              <a:t>RA</a:t>
            </a:r>
          </a:p>
          <a:p>
            <a:pPr algn="ctr"/>
            <a:r>
              <a:rPr lang="en-US" dirty="0" smtClean="0"/>
              <a:t>(26-tome)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 bwMode="auto">
          <a:xfrm>
            <a:off x="7353300" y="4202756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/>
              <a:t>RU for RA</a:t>
            </a:r>
          </a:p>
          <a:p>
            <a:pPr algn="ctr"/>
            <a:r>
              <a:rPr lang="en-US"/>
              <a:t>(26-tome)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 bwMode="auto">
          <a:xfrm>
            <a:off x="7353300" y="4659956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/>
              <a:t>RU for RA</a:t>
            </a:r>
          </a:p>
          <a:p>
            <a:pPr algn="ctr"/>
            <a:r>
              <a:rPr lang="en-US"/>
              <a:t>(26-tome)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 bwMode="auto">
          <a:xfrm>
            <a:off x="7353300" y="5117156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RU for RA</a:t>
            </a:r>
          </a:p>
          <a:p>
            <a:pPr algn="ctr"/>
            <a:r>
              <a:rPr lang="en-US" dirty="0"/>
              <a:t>(26-tome)</a:t>
            </a:r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 bwMode="auto">
          <a:xfrm>
            <a:off x="7353299" y="5570918"/>
            <a:ext cx="990601" cy="41032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for STA2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Прямая со стрелкой 7"/>
          <p:cNvCxnSpPr>
            <a:stCxn id="45" idx="3"/>
            <a:endCxn id="6" idx="1"/>
          </p:cNvCxnSpPr>
          <p:nvPr/>
        </p:nvCxnSpPr>
        <p:spPr bwMode="auto">
          <a:xfrm flipV="1">
            <a:off x="6400800" y="2612052"/>
            <a:ext cx="952500" cy="549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Прямоугольник 19"/>
          <p:cNvSpPr/>
          <p:nvPr/>
        </p:nvSpPr>
        <p:spPr bwMode="auto">
          <a:xfrm>
            <a:off x="7353300" y="3287421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/>
              <a:t>RU for RA</a:t>
            </a:r>
          </a:p>
          <a:p>
            <a:pPr algn="ctr"/>
            <a:r>
              <a:rPr lang="en-US"/>
              <a:t>(26-tome)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7353300" y="3744621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…</a:t>
            </a:r>
            <a:endParaRPr lang="ru-RU" dirty="0"/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275410"/>
              </p:ext>
            </p:extLst>
          </p:nvPr>
        </p:nvGraphicFramePr>
        <p:xfrm>
          <a:off x="533399" y="2972498"/>
          <a:ext cx="5867398" cy="455573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55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RA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N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330938"/>
              </p:ext>
            </p:extLst>
          </p:nvPr>
        </p:nvGraphicFramePr>
        <p:xfrm>
          <a:off x="533400" y="5570917"/>
          <a:ext cx="5867398" cy="523437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23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STA2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0 or no field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Прямая со стрелкой 31"/>
          <p:cNvCxnSpPr>
            <a:stCxn id="25" idx="3"/>
            <a:endCxn id="48" idx="1"/>
          </p:cNvCxnSpPr>
          <p:nvPr/>
        </p:nvCxnSpPr>
        <p:spPr bwMode="auto">
          <a:xfrm flipV="1">
            <a:off x="6400797" y="3060448"/>
            <a:ext cx="952503" cy="1398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Прямая со стрелкой 48"/>
          <p:cNvCxnSpPr>
            <a:stCxn id="31" idx="3"/>
            <a:endCxn id="53" idx="1"/>
          </p:cNvCxnSpPr>
          <p:nvPr/>
        </p:nvCxnSpPr>
        <p:spPr bwMode="auto">
          <a:xfrm flipV="1">
            <a:off x="6400798" y="5776080"/>
            <a:ext cx="952501" cy="234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152400" y="6115607"/>
            <a:ext cx="89154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>
                <a:solidFill>
                  <a:srgbClr val="FF0000"/>
                </a:solidFill>
              </a:rPr>
              <a:t>Instead of N+1 RUs for RA, advertise only 1 RU, however we extend Per User Info field for RA </a:t>
            </a:r>
            <a:endParaRPr lang="ru-RU" sz="1700" dirty="0">
              <a:solidFill>
                <a:srgbClr val="FF0000"/>
              </a:solidFill>
            </a:endParaRPr>
          </a:p>
        </p:txBody>
      </p:sp>
      <p:sp>
        <p:nvSpPr>
          <p:cNvPr id="7" name="Левая фигурная скобка 6"/>
          <p:cNvSpPr/>
          <p:nvPr/>
        </p:nvSpPr>
        <p:spPr bwMode="auto">
          <a:xfrm>
            <a:off x="6743699" y="3325269"/>
            <a:ext cx="266701" cy="2245649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6400" y="4267200"/>
            <a:ext cx="1075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RUs </a:t>
            </a:r>
            <a:r>
              <a:rPr lang="en-US" dirty="0"/>
              <a:t>for RA</a:t>
            </a:r>
            <a:endParaRPr lang="ru-RU" dirty="0"/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454" y="2943952"/>
            <a:ext cx="1051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The first RU</a:t>
            </a:r>
          </a:p>
          <a:p>
            <a:r>
              <a:rPr lang="en-US" dirty="0" smtClean="0"/>
              <a:t>of the interval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78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848600" cy="1066800"/>
          </a:xfrm>
        </p:spPr>
        <p:txBody>
          <a:bodyPr/>
          <a:lstStyle/>
          <a:p>
            <a:pPr>
              <a:defRPr/>
            </a:pPr>
            <a:r>
              <a:rPr lang="en-US" dirty="0"/>
              <a:t>3</a:t>
            </a:r>
            <a:r>
              <a:rPr lang="en-US" dirty="0" smtClean="0"/>
              <a:t>. Implicit Multiple </a:t>
            </a:r>
            <a:r>
              <a:rPr lang="en-US" dirty="0"/>
              <a:t>RUs Allocation for RA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196753"/>
            <a:ext cx="8443664" cy="772655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buNone/>
              <a:defRPr/>
            </a:pPr>
            <a:r>
              <a:rPr lang="en-US" altLang="zh-CN" sz="1800" b="1" dirty="0" smtClean="0">
                <a:cs typeface="+mn-cs"/>
              </a:rPr>
              <a:t>To allocate multiple RUs </a:t>
            </a:r>
            <a:r>
              <a:rPr lang="en-US" altLang="zh-CN" sz="1800" b="1" dirty="0" smtClean="0">
                <a:solidFill>
                  <a:srgbClr val="FF0000"/>
                </a:solidFill>
                <a:cs typeface="+mn-cs"/>
              </a:rPr>
              <a:t>with the same transmission parameters</a:t>
            </a:r>
            <a:r>
              <a:rPr lang="en-US" altLang="zh-CN" sz="1800" b="1" dirty="0" smtClean="0">
                <a:cs typeface="+mn-cs"/>
              </a:rPr>
              <a:t>, we specify only the first RU. The interval ends when the RU defined in the next Per User Info field starts.</a:t>
            </a:r>
            <a:endParaRPr lang="en-GB" altLang="zh-CN" sz="1800" b="1" dirty="0" smtClean="0"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altLang="zh-CN" dirty="0"/>
          </a:p>
        </p:txBody>
      </p:sp>
      <p:sp>
        <p:nvSpPr>
          <p:cNvPr id="4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7353300" y="2383452"/>
            <a:ext cx="990600" cy="4572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 for STA1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 bwMode="auto">
          <a:xfrm>
            <a:off x="7353300" y="2831848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RU for </a:t>
            </a:r>
            <a:r>
              <a:rPr lang="en-US" dirty="0" smtClean="0"/>
              <a:t>RA</a:t>
            </a:r>
          </a:p>
          <a:p>
            <a:pPr algn="ctr"/>
            <a:r>
              <a:rPr lang="en-US" dirty="0" smtClean="0"/>
              <a:t>(26-tome)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 bwMode="auto">
          <a:xfrm>
            <a:off x="7353300" y="4202756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/>
              <a:t>RU for RA</a:t>
            </a:r>
          </a:p>
          <a:p>
            <a:pPr algn="ctr"/>
            <a:r>
              <a:rPr lang="en-US"/>
              <a:t>(26-tome)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 bwMode="auto">
          <a:xfrm>
            <a:off x="7353300" y="4659956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/>
              <a:t>RU for RA</a:t>
            </a:r>
          </a:p>
          <a:p>
            <a:pPr algn="ctr"/>
            <a:r>
              <a:rPr lang="en-US"/>
              <a:t>(26-tome)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 bwMode="auto">
          <a:xfrm>
            <a:off x="7353300" y="5117156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RU for RA</a:t>
            </a:r>
          </a:p>
          <a:p>
            <a:pPr algn="ctr"/>
            <a:r>
              <a:rPr lang="en-US" dirty="0"/>
              <a:t>(26-tome)</a:t>
            </a:r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 bwMode="auto">
          <a:xfrm>
            <a:off x="7353299" y="5570918"/>
            <a:ext cx="990601" cy="41032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for STA2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Прямая со стрелкой 7"/>
          <p:cNvCxnSpPr>
            <a:stCxn id="45" idx="3"/>
            <a:endCxn id="6" idx="1"/>
          </p:cNvCxnSpPr>
          <p:nvPr/>
        </p:nvCxnSpPr>
        <p:spPr bwMode="auto">
          <a:xfrm>
            <a:off x="6400800" y="2590800"/>
            <a:ext cx="952500" cy="212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Прямоугольник 19"/>
          <p:cNvSpPr/>
          <p:nvPr/>
        </p:nvSpPr>
        <p:spPr bwMode="auto">
          <a:xfrm>
            <a:off x="7353300" y="3287421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/>
              <a:t>RU for RA</a:t>
            </a:r>
          </a:p>
          <a:p>
            <a:pPr algn="ctr"/>
            <a:r>
              <a:rPr lang="en-US"/>
              <a:t>(26-tome)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7353300" y="3744621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…</a:t>
            </a:r>
            <a:endParaRPr lang="ru-RU" dirty="0"/>
          </a:p>
        </p:txBody>
      </p:sp>
      <p:cxnSp>
        <p:nvCxnSpPr>
          <p:cNvPr id="32" name="Прямая со стрелкой 31"/>
          <p:cNvCxnSpPr>
            <a:stCxn id="27" idx="3"/>
            <a:endCxn id="48" idx="1"/>
          </p:cNvCxnSpPr>
          <p:nvPr/>
        </p:nvCxnSpPr>
        <p:spPr bwMode="auto">
          <a:xfrm>
            <a:off x="6400798" y="3060448"/>
            <a:ext cx="95250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Прямая со стрелкой 48"/>
          <p:cNvCxnSpPr>
            <a:stCxn id="31" idx="3"/>
            <a:endCxn id="53" idx="1"/>
          </p:cNvCxnSpPr>
          <p:nvPr/>
        </p:nvCxnSpPr>
        <p:spPr bwMode="auto">
          <a:xfrm flipV="1">
            <a:off x="6400798" y="5776080"/>
            <a:ext cx="952501" cy="234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230213" y="6059204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Instead of N RUs for RA, advertise only 1 RU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620" y="2819400"/>
            <a:ext cx="1051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The first RU</a:t>
            </a:r>
          </a:p>
          <a:p>
            <a:r>
              <a:rPr lang="en-US" dirty="0" smtClean="0"/>
              <a:t>of the interval</a:t>
            </a:r>
            <a:endParaRPr lang="ru-RU" dirty="0"/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962063"/>
              </p:ext>
            </p:extLst>
          </p:nvPr>
        </p:nvGraphicFramePr>
        <p:xfrm>
          <a:off x="533402" y="2362200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STA1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598467"/>
              </p:ext>
            </p:extLst>
          </p:nvPr>
        </p:nvGraphicFramePr>
        <p:xfrm>
          <a:off x="533400" y="2831848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RA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Таблица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771785"/>
              </p:ext>
            </p:extLst>
          </p:nvPr>
        </p:nvGraphicFramePr>
        <p:xfrm>
          <a:off x="533400" y="5570918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STA2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Левая фигурная скобка 22"/>
          <p:cNvSpPr/>
          <p:nvPr/>
        </p:nvSpPr>
        <p:spPr bwMode="auto">
          <a:xfrm>
            <a:off x="6770639" y="3325269"/>
            <a:ext cx="239759" cy="2222211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10100" y="4287938"/>
            <a:ext cx="20778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Implicitly defined RUs for RA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-226310" y="5410200"/>
            <a:ext cx="12169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The next </a:t>
            </a:r>
          </a:p>
          <a:p>
            <a:pPr algn="r"/>
            <a:r>
              <a:rPr lang="en-US" dirty="0" smtClean="0"/>
              <a:t>Per User Info </a:t>
            </a:r>
          </a:p>
          <a:p>
            <a:pPr algn="r"/>
            <a:r>
              <a:rPr lang="en-US" dirty="0" smtClean="0"/>
              <a:t>or the end </a:t>
            </a:r>
          </a:p>
          <a:p>
            <a:pPr algn="r"/>
            <a:r>
              <a:rPr lang="en-US" dirty="0" smtClean="0"/>
              <a:t>of TF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900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848600" cy="1066800"/>
          </a:xfrm>
        </p:spPr>
        <p:txBody>
          <a:bodyPr/>
          <a:lstStyle/>
          <a:p>
            <a:pPr>
              <a:defRPr/>
            </a:pPr>
            <a:r>
              <a:rPr lang="en-US" dirty="0"/>
              <a:t>3</a:t>
            </a:r>
            <a:r>
              <a:rPr lang="en-US" dirty="0" smtClean="0"/>
              <a:t>. Implicit Multiple </a:t>
            </a:r>
            <a:r>
              <a:rPr lang="en-US" dirty="0"/>
              <a:t>RUs Allocation for RA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196753"/>
            <a:ext cx="8443664" cy="772655"/>
          </a:xfrm>
        </p:spPr>
        <p:txBody>
          <a:bodyPr>
            <a:noAutofit/>
          </a:bodyPr>
          <a:lstStyle/>
          <a:p>
            <a:pPr marL="0" lvl="1" indent="0" algn="ctr">
              <a:spcBef>
                <a:spcPts val="0"/>
              </a:spcBef>
              <a:buNone/>
              <a:defRPr/>
            </a:pPr>
            <a:r>
              <a:rPr lang="en-US" altLang="zh-CN" sz="1800" b="1" dirty="0" smtClean="0">
                <a:cs typeface="+mn-cs"/>
              </a:rPr>
              <a:t>Special case: Do not use a part of bandwidth</a:t>
            </a:r>
            <a:endParaRPr lang="en-GB" altLang="zh-CN" sz="1800" b="1" dirty="0" smtClean="0"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altLang="zh-CN" dirty="0"/>
          </a:p>
        </p:txBody>
      </p:sp>
      <p:sp>
        <p:nvSpPr>
          <p:cNvPr id="4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7353300" y="2383452"/>
            <a:ext cx="990600" cy="4572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 for STA1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 bwMode="auto">
          <a:xfrm>
            <a:off x="7353300" y="2831848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RU for </a:t>
            </a:r>
            <a:r>
              <a:rPr lang="en-US" dirty="0" smtClean="0"/>
              <a:t>RA</a:t>
            </a:r>
          </a:p>
          <a:p>
            <a:pPr algn="ctr"/>
            <a:r>
              <a:rPr lang="en-US" dirty="0" smtClean="0"/>
              <a:t>(26-tome)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 bwMode="auto">
          <a:xfrm>
            <a:off x="7353300" y="4202756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/>
              <a:t>RU for RA</a:t>
            </a:r>
          </a:p>
          <a:p>
            <a:pPr algn="ctr"/>
            <a:r>
              <a:rPr lang="en-US"/>
              <a:t>(26-tome)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 bwMode="auto">
          <a:xfrm>
            <a:off x="7353300" y="4659956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/>
              <a:t>RU for RA</a:t>
            </a:r>
          </a:p>
          <a:p>
            <a:pPr algn="ctr"/>
            <a:r>
              <a:rPr lang="en-US"/>
              <a:t>(26-tome)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 bwMode="auto">
          <a:xfrm>
            <a:off x="7353300" y="5117156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RU for RA</a:t>
            </a:r>
          </a:p>
          <a:p>
            <a:pPr algn="ctr"/>
            <a:r>
              <a:rPr lang="en-US" dirty="0"/>
              <a:t>(26-tome)</a:t>
            </a:r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 bwMode="auto">
          <a:xfrm>
            <a:off x="7353299" y="5570918"/>
            <a:ext cx="990601" cy="41032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Empty RU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Прямая со стрелкой 7"/>
          <p:cNvCxnSpPr>
            <a:stCxn id="45" idx="3"/>
            <a:endCxn id="6" idx="1"/>
          </p:cNvCxnSpPr>
          <p:nvPr/>
        </p:nvCxnSpPr>
        <p:spPr bwMode="auto">
          <a:xfrm>
            <a:off x="6400800" y="2590800"/>
            <a:ext cx="952500" cy="212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Прямоугольник 19"/>
          <p:cNvSpPr/>
          <p:nvPr/>
        </p:nvSpPr>
        <p:spPr bwMode="auto">
          <a:xfrm>
            <a:off x="7353300" y="3287421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/>
              <a:t>RU for RA</a:t>
            </a:r>
          </a:p>
          <a:p>
            <a:pPr algn="ctr"/>
            <a:r>
              <a:rPr lang="en-US"/>
              <a:t>(26-tome)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7353300" y="3744621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…</a:t>
            </a:r>
            <a:endParaRPr lang="ru-RU" dirty="0"/>
          </a:p>
        </p:txBody>
      </p:sp>
      <p:cxnSp>
        <p:nvCxnSpPr>
          <p:cNvPr id="32" name="Прямая со стрелкой 31"/>
          <p:cNvCxnSpPr>
            <a:stCxn id="27" idx="3"/>
            <a:endCxn id="48" idx="1"/>
          </p:cNvCxnSpPr>
          <p:nvPr/>
        </p:nvCxnSpPr>
        <p:spPr bwMode="auto">
          <a:xfrm>
            <a:off x="6400798" y="3060448"/>
            <a:ext cx="95250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Прямая со стрелкой 48"/>
          <p:cNvCxnSpPr>
            <a:stCxn id="31" idx="3"/>
            <a:endCxn id="53" idx="1"/>
          </p:cNvCxnSpPr>
          <p:nvPr/>
        </p:nvCxnSpPr>
        <p:spPr bwMode="auto">
          <a:xfrm flipV="1">
            <a:off x="6400798" y="5776080"/>
            <a:ext cx="952501" cy="234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230213" y="6059204"/>
            <a:ext cx="5465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We need to define User ID corresponding to No STA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620" y="2819400"/>
            <a:ext cx="1051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The first RU</a:t>
            </a:r>
          </a:p>
          <a:p>
            <a:r>
              <a:rPr lang="en-US" dirty="0" smtClean="0"/>
              <a:t>of the interval</a:t>
            </a:r>
            <a:endParaRPr lang="ru-RU" dirty="0"/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962063"/>
              </p:ext>
            </p:extLst>
          </p:nvPr>
        </p:nvGraphicFramePr>
        <p:xfrm>
          <a:off x="533402" y="2362200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STA1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598467"/>
              </p:ext>
            </p:extLst>
          </p:nvPr>
        </p:nvGraphicFramePr>
        <p:xfrm>
          <a:off x="533400" y="2831848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RA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Таблица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058818"/>
              </p:ext>
            </p:extLst>
          </p:nvPr>
        </p:nvGraphicFramePr>
        <p:xfrm>
          <a:off x="533400" y="5570918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NONE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Левая фигурная скобка 22"/>
          <p:cNvSpPr/>
          <p:nvPr/>
        </p:nvSpPr>
        <p:spPr bwMode="auto">
          <a:xfrm>
            <a:off x="6770639" y="3325269"/>
            <a:ext cx="239759" cy="2222211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10100" y="4287938"/>
            <a:ext cx="20778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Implicitly defined RUs for RA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150681" y="5486400"/>
            <a:ext cx="862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Ends the </a:t>
            </a:r>
          </a:p>
          <a:p>
            <a:pPr algn="r"/>
            <a:r>
              <a:rPr lang="en-US" dirty="0" smtClean="0"/>
              <a:t>interval of </a:t>
            </a:r>
          </a:p>
          <a:p>
            <a:pPr algn="r"/>
            <a:r>
              <a:rPr lang="en-US" dirty="0" smtClean="0"/>
              <a:t>RUs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890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52928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4. Per 20MHz </a:t>
            </a:r>
            <a:r>
              <a:rPr lang="en-US" dirty="0"/>
              <a:t>Random Access RUs </a:t>
            </a:r>
            <a:r>
              <a:rPr lang="en-US" dirty="0" smtClean="0"/>
              <a:t>Allocation</a:t>
            </a:r>
            <a:r>
              <a:rPr lang="ru-RU" dirty="0"/>
              <a:t>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196752"/>
            <a:ext cx="8352928" cy="3466659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GB" altLang="zh-CN" dirty="0" smtClean="0">
                <a:cs typeface="+mn-cs"/>
              </a:rPr>
              <a:t>Another approach – signalling on</a:t>
            </a:r>
            <a:r>
              <a:rPr lang="en-GB" altLang="zh-CN" b="1" dirty="0" smtClean="0">
                <a:cs typeface="+mn-cs"/>
              </a:rPr>
              <a:t> per 20 MHz basis </a:t>
            </a:r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 smtClean="0"/>
              <a:t>Bit </a:t>
            </a:r>
            <a:r>
              <a:rPr lang="en-GB" altLang="zh-CN" sz="1600" b="1" dirty="0" smtClean="0"/>
              <a:t>B0</a:t>
            </a:r>
            <a:r>
              <a:rPr lang="en-GB" altLang="zh-CN" sz="1600" dirty="0" smtClean="0"/>
              <a:t> indicates whether the described RUs for random access is located at the </a:t>
            </a:r>
            <a:r>
              <a:rPr lang="en-US" altLang="zh-CN" sz="1600" dirty="0" smtClean="0"/>
              <a:t>primary </a:t>
            </a:r>
            <a:r>
              <a:rPr lang="en-GB" altLang="zh-CN" sz="1600" dirty="0" smtClean="0"/>
              <a:t>or non-</a:t>
            </a:r>
            <a:r>
              <a:rPr lang="en-US" altLang="zh-CN" sz="1600" dirty="0" smtClean="0"/>
              <a:t>primary </a:t>
            </a:r>
            <a:r>
              <a:rPr lang="en-GB" altLang="zh-CN" sz="1600" dirty="0" smtClean="0"/>
              <a:t>80MHz </a:t>
            </a:r>
          </a:p>
          <a:p>
            <a:pPr marL="800100" lvl="2" indent="-342900" algn="just"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 smtClean="0"/>
              <a:t>Bits </a:t>
            </a:r>
            <a:r>
              <a:rPr lang="en-GB" altLang="zh-CN" sz="1600" b="1" dirty="0" smtClean="0"/>
              <a:t>B1</a:t>
            </a:r>
            <a:r>
              <a:rPr lang="en-GB" altLang="zh-CN" sz="1600" dirty="0" smtClean="0"/>
              <a:t>=1, </a:t>
            </a:r>
            <a:r>
              <a:rPr lang="en-GB" altLang="zh-CN" sz="1600" b="1" dirty="0" smtClean="0"/>
              <a:t>B2</a:t>
            </a:r>
            <a:r>
              <a:rPr lang="en-GB" altLang="zh-CN" sz="1600" dirty="0" smtClean="0"/>
              <a:t>=1, </a:t>
            </a:r>
            <a:r>
              <a:rPr lang="en-GB" altLang="zh-CN" sz="1600" b="1" dirty="0" smtClean="0"/>
              <a:t>B3</a:t>
            </a:r>
            <a:r>
              <a:rPr lang="en-GB" altLang="zh-CN" sz="1600" dirty="0" smtClean="0"/>
              <a:t>=1 to distinguish from signalling allocation described in [1]</a:t>
            </a:r>
          </a:p>
          <a:p>
            <a:pPr marL="800100" lvl="2" indent="-342900" algn="just"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 smtClean="0"/>
              <a:t>Bits </a:t>
            </a:r>
            <a:r>
              <a:rPr lang="en-GB" altLang="zh-CN" sz="1600" b="1" dirty="0" smtClean="0"/>
              <a:t>B4</a:t>
            </a:r>
            <a:r>
              <a:rPr lang="en-GB" altLang="zh-CN" sz="1600" dirty="0" smtClean="0"/>
              <a:t> and </a:t>
            </a:r>
            <a:r>
              <a:rPr lang="en-GB" altLang="zh-CN" sz="1600" b="1" dirty="0" smtClean="0"/>
              <a:t>B5</a:t>
            </a:r>
            <a:r>
              <a:rPr lang="en-GB" altLang="zh-CN" sz="1600" dirty="0" smtClean="0"/>
              <a:t> defines a particular 20 MHz channel within the </a:t>
            </a:r>
            <a:r>
              <a:rPr lang="en-US" altLang="zh-CN" sz="1600" dirty="0"/>
              <a:t>primary </a:t>
            </a:r>
            <a:r>
              <a:rPr lang="en-GB" altLang="zh-CN" sz="1600" dirty="0"/>
              <a:t>or non-</a:t>
            </a:r>
            <a:r>
              <a:rPr lang="en-US" altLang="zh-CN" sz="1600" dirty="0"/>
              <a:t>primary </a:t>
            </a:r>
            <a:r>
              <a:rPr lang="en-GB" altLang="zh-CN" sz="1600" dirty="0" smtClean="0"/>
              <a:t>80MHz.</a:t>
            </a:r>
          </a:p>
          <a:p>
            <a:pPr marL="800100" lvl="2" indent="-342900" algn="just"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 smtClean="0"/>
              <a:t>Bits </a:t>
            </a:r>
            <a:r>
              <a:rPr lang="en-GB" altLang="zh-CN" sz="1600" b="1" dirty="0" smtClean="0"/>
              <a:t>B6</a:t>
            </a:r>
            <a:r>
              <a:rPr lang="en-GB" altLang="zh-CN" sz="1600" dirty="0" smtClean="0"/>
              <a:t> and </a:t>
            </a:r>
            <a:r>
              <a:rPr lang="en-GB" altLang="zh-CN" sz="1600" b="1" dirty="0" smtClean="0"/>
              <a:t>B7 </a:t>
            </a:r>
            <a:r>
              <a:rPr lang="en-GB" altLang="zh-CN" sz="1600" dirty="0" smtClean="0"/>
              <a:t>defines how the 20 MHz channel is split into RUs (partition </a:t>
            </a:r>
            <a:r>
              <a:rPr lang="en-GB" altLang="zh-CN" sz="1600" dirty="0"/>
              <a:t>pattern)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altLang="zh-CN" dirty="0"/>
          </a:p>
        </p:txBody>
      </p:sp>
      <p:cxnSp>
        <p:nvCxnSpPr>
          <p:cNvPr id="19" name="直接箭头连接符 18"/>
          <p:cNvCxnSpPr/>
          <p:nvPr/>
        </p:nvCxnSpPr>
        <p:spPr bwMode="auto">
          <a:xfrm flipV="1">
            <a:off x="6377488" y="4144594"/>
            <a:ext cx="428893" cy="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矩形 19"/>
          <p:cNvSpPr/>
          <p:nvPr/>
        </p:nvSpPr>
        <p:spPr>
          <a:xfrm>
            <a:off x="6301288" y="3920931"/>
            <a:ext cx="615874" cy="2559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sz="1100" dirty="0" smtClean="0">
                <a:solidFill>
                  <a:schemeClr val="tx1"/>
                </a:solidFill>
              </a:rPr>
              <a:t>20MHz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graphicFrame>
        <p:nvGraphicFramePr>
          <p:cNvPr id="92" name="表格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293964"/>
              </p:ext>
            </p:extLst>
          </p:nvPr>
        </p:nvGraphicFramePr>
        <p:xfrm>
          <a:off x="7010400" y="3962400"/>
          <a:ext cx="2057400" cy="1295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87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9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14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</a:rPr>
                        <a:t>B6 B7</a:t>
                      </a:r>
                      <a:endParaRPr lang="zh-CN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</a:rPr>
                        <a:t>Partition pattern </a:t>
                      </a:r>
                      <a:endParaRPr lang="zh-CN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b="0" dirty="0" smtClean="0">
                          <a:solidFill>
                            <a:schemeClr val="dk1"/>
                          </a:solidFill>
                        </a:rPr>
                        <a:t>00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9 x</a:t>
                      </a:r>
                      <a:r>
                        <a:rPr lang="en-US" altLang="zh-CN" sz="11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26-RUs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b="0" dirty="0" smtClean="0">
                          <a:solidFill>
                            <a:schemeClr val="dk1"/>
                          </a:solidFill>
                        </a:rPr>
                        <a:t>01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baseline="0" dirty="0" smtClean="0">
                          <a:solidFill>
                            <a:schemeClr val="tx1"/>
                          </a:solidFill>
                        </a:rPr>
                        <a:t>4 x </a:t>
                      </a: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56-RUs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dirty="0" smtClean="0"/>
                        <a:t>10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2 x 106-RUs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dirty="0" smtClean="0"/>
                        <a:t>11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Reserved </a:t>
                      </a:r>
                      <a:r>
                        <a:rPr lang="en-US" altLang="zh-CN" sz="1100" b="0" strike="sngStrike" baseline="0" dirty="0" smtClean="0">
                          <a:solidFill>
                            <a:schemeClr val="tx1"/>
                          </a:solidFill>
                        </a:rPr>
                        <a:t>(242-RU)</a:t>
                      </a:r>
                      <a:endParaRPr lang="zh-CN" altLang="en-US" sz="1100" b="0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01" name="Группа 100"/>
          <p:cNvGrpSpPr/>
          <p:nvPr/>
        </p:nvGrpSpPr>
        <p:grpSpPr>
          <a:xfrm>
            <a:off x="6385557" y="4211600"/>
            <a:ext cx="419804" cy="1038509"/>
            <a:chOff x="4266562" y="4437942"/>
            <a:chExt cx="419804" cy="1096367"/>
          </a:xfrm>
        </p:grpSpPr>
        <p:sp>
          <p:nvSpPr>
            <p:cNvPr id="16" name="矩形 15"/>
            <p:cNvSpPr/>
            <p:nvPr/>
          </p:nvSpPr>
          <p:spPr bwMode="auto">
            <a:xfrm>
              <a:off x="4267200" y="4437942"/>
              <a:ext cx="45719" cy="2508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4267512" y="5007181"/>
              <a:ext cx="182563" cy="2508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矩形 17"/>
            <p:cNvSpPr/>
            <p:nvPr/>
          </p:nvSpPr>
          <p:spPr bwMode="auto">
            <a:xfrm>
              <a:off x="4496399" y="5007181"/>
              <a:ext cx="182951" cy="2508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矩形 25"/>
            <p:cNvSpPr/>
            <p:nvPr/>
          </p:nvSpPr>
          <p:spPr bwMode="auto">
            <a:xfrm>
              <a:off x="4267512" y="5283445"/>
              <a:ext cx="418854" cy="2508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矩形 29"/>
            <p:cNvSpPr/>
            <p:nvPr/>
          </p:nvSpPr>
          <p:spPr bwMode="auto">
            <a:xfrm>
              <a:off x="4312919" y="4437942"/>
              <a:ext cx="45719" cy="2508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矩形 30"/>
            <p:cNvSpPr/>
            <p:nvPr/>
          </p:nvSpPr>
          <p:spPr bwMode="auto">
            <a:xfrm>
              <a:off x="4358638" y="4437942"/>
              <a:ext cx="45719" cy="2508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矩形 31"/>
            <p:cNvSpPr/>
            <p:nvPr/>
          </p:nvSpPr>
          <p:spPr bwMode="auto">
            <a:xfrm>
              <a:off x="4404357" y="4437942"/>
              <a:ext cx="45719" cy="2508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矩形 32"/>
            <p:cNvSpPr/>
            <p:nvPr/>
          </p:nvSpPr>
          <p:spPr bwMode="auto">
            <a:xfrm>
              <a:off x="4450081" y="4437942"/>
              <a:ext cx="45719" cy="2508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矩形 33"/>
            <p:cNvSpPr/>
            <p:nvPr/>
          </p:nvSpPr>
          <p:spPr bwMode="auto">
            <a:xfrm>
              <a:off x="4495800" y="4437942"/>
              <a:ext cx="45719" cy="2508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矩形 34"/>
            <p:cNvSpPr/>
            <p:nvPr/>
          </p:nvSpPr>
          <p:spPr bwMode="auto">
            <a:xfrm>
              <a:off x="4541519" y="4437942"/>
              <a:ext cx="45719" cy="2508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矩形 35"/>
            <p:cNvSpPr/>
            <p:nvPr/>
          </p:nvSpPr>
          <p:spPr bwMode="auto">
            <a:xfrm>
              <a:off x="4587238" y="4437942"/>
              <a:ext cx="45719" cy="2508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矩形 36"/>
            <p:cNvSpPr/>
            <p:nvPr/>
          </p:nvSpPr>
          <p:spPr bwMode="auto">
            <a:xfrm>
              <a:off x="4632957" y="4437942"/>
              <a:ext cx="45719" cy="2508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矩形 48"/>
            <p:cNvSpPr/>
            <p:nvPr/>
          </p:nvSpPr>
          <p:spPr bwMode="auto">
            <a:xfrm>
              <a:off x="4266562" y="4732765"/>
              <a:ext cx="92075" cy="2508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5" name="矩形 36"/>
            <p:cNvSpPr/>
            <p:nvPr/>
          </p:nvSpPr>
          <p:spPr bwMode="auto">
            <a:xfrm>
              <a:off x="4450081" y="4733212"/>
              <a:ext cx="45719" cy="2508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6" name="矩形 36"/>
            <p:cNvSpPr/>
            <p:nvPr/>
          </p:nvSpPr>
          <p:spPr bwMode="auto">
            <a:xfrm>
              <a:off x="4450081" y="5007181"/>
              <a:ext cx="45719" cy="2508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8" name="矩形 48"/>
            <p:cNvSpPr/>
            <p:nvPr/>
          </p:nvSpPr>
          <p:spPr bwMode="auto">
            <a:xfrm>
              <a:off x="4358001" y="4733212"/>
              <a:ext cx="92075" cy="2508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9" name="矩形 48"/>
            <p:cNvSpPr/>
            <p:nvPr/>
          </p:nvSpPr>
          <p:spPr bwMode="auto">
            <a:xfrm>
              <a:off x="4495800" y="4731527"/>
              <a:ext cx="92075" cy="2508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0" name="矩形 48"/>
            <p:cNvSpPr/>
            <p:nvPr/>
          </p:nvSpPr>
          <p:spPr bwMode="auto">
            <a:xfrm>
              <a:off x="4587875" y="4733212"/>
              <a:ext cx="92075" cy="2508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02" name="矩形 8"/>
          <p:cNvSpPr/>
          <p:nvPr/>
        </p:nvSpPr>
        <p:spPr>
          <a:xfrm>
            <a:off x="1586999" y="4419600"/>
            <a:ext cx="10038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sz="1600" b="1" dirty="0" smtClean="0">
                <a:solidFill>
                  <a:schemeClr val="tx1"/>
                </a:solidFill>
              </a:rPr>
              <a:t>B1 B2 B3</a:t>
            </a:r>
          </a:p>
          <a:p>
            <a:r>
              <a:rPr lang="en-GB" altLang="zh-CN" sz="1600" b="1" dirty="0" smtClean="0">
                <a:solidFill>
                  <a:schemeClr val="tx1"/>
                </a:solidFill>
              </a:rPr>
              <a:t>1     1    1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3" name="十字形 13"/>
          <p:cNvSpPr/>
          <p:nvPr/>
        </p:nvSpPr>
        <p:spPr bwMode="auto">
          <a:xfrm>
            <a:off x="1246131" y="4712833"/>
            <a:ext cx="228600" cy="223663"/>
          </a:xfrm>
          <a:prstGeom prst="plus">
            <a:avLst>
              <a:gd name="adj" fmla="val 3621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十字形 13"/>
          <p:cNvSpPr/>
          <p:nvPr/>
        </p:nvSpPr>
        <p:spPr bwMode="auto">
          <a:xfrm>
            <a:off x="6019800" y="4417435"/>
            <a:ext cx="228600" cy="223663"/>
          </a:xfrm>
          <a:prstGeom prst="plus">
            <a:avLst>
              <a:gd name="adj" fmla="val 3621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05" name="表格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617769"/>
              </p:ext>
            </p:extLst>
          </p:nvPr>
        </p:nvGraphicFramePr>
        <p:xfrm>
          <a:off x="4191000" y="3981076"/>
          <a:ext cx="1752600" cy="1295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78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3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14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</a:rPr>
                        <a:t>B4 B5</a:t>
                      </a:r>
                      <a:endParaRPr lang="zh-CN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</a:rPr>
                        <a:t>20 MHz channel </a:t>
                      </a:r>
                      <a:endParaRPr lang="zh-CN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b="0" dirty="0" smtClean="0">
                          <a:solidFill>
                            <a:schemeClr val="dk1"/>
                          </a:solidFill>
                        </a:rPr>
                        <a:t>00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Fist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b="0" dirty="0" smtClean="0">
                          <a:solidFill>
                            <a:schemeClr val="dk1"/>
                          </a:solidFill>
                        </a:rPr>
                        <a:t>01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baseline="0" dirty="0" smtClean="0">
                          <a:solidFill>
                            <a:schemeClr val="tx1"/>
                          </a:solidFill>
                        </a:rPr>
                        <a:t>Second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dirty="0" smtClean="0"/>
                        <a:t>10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Third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dirty="0" smtClean="0"/>
                        <a:t>11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Fourth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6" name="圆角矩形 6"/>
          <p:cNvSpPr/>
          <p:nvPr/>
        </p:nvSpPr>
        <p:spPr bwMode="auto">
          <a:xfrm>
            <a:off x="3321050" y="4190060"/>
            <a:ext cx="685800" cy="28326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First</a:t>
            </a:r>
            <a:r>
              <a:rPr kumimoji="0" lang="en-US" altLang="zh-CN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圆角矩形 6"/>
          <p:cNvSpPr/>
          <p:nvPr/>
        </p:nvSpPr>
        <p:spPr bwMode="auto">
          <a:xfrm>
            <a:off x="3321050" y="4473324"/>
            <a:ext cx="685800" cy="28326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圆角矩形 6"/>
          <p:cNvSpPr/>
          <p:nvPr/>
        </p:nvSpPr>
        <p:spPr bwMode="auto">
          <a:xfrm>
            <a:off x="3321050" y="4756057"/>
            <a:ext cx="685800" cy="28326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Third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圆角矩形 6"/>
          <p:cNvSpPr/>
          <p:nvPr/>
        </p:nvSpPr>
        <p:spPr bwMode="auto">
          <a:xfrm>
            <a:off x="3321050" y="5033873"/>
            <a:ext cx="685800" cy="28326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Fourth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矩形 19"/>
          <p:cNvSpPr/>
          <p:nvPr/>
        </p:nvSpPr>
        <p:spPr>
          <a:xfrm rot="16200000">
            <a:off x="2580621" y="4631926"/>
            <a:ext cx="7793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sz="1400" dirty="0" smtClean="0"/>
              <a:t>8</a:t>
            </a:r>
            <a:r>
              <a:rPr lang="en-GB" altLang="zh-CN" sz="1400" dirty="0" smtClean="0">
                <a:solidFill>
                  <a:schemeClr val="tx1"/>
                </a:solidFill>
              </a:rPr>
              <a:t>0 MHz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11" name="直接箭头连接符 18"/>
          <p:cNvCxnSpPr/>
          <p:nvPr/>
        </p:nvCxnSpPr>
        <p:spPr bwMode="auto">
          <a:xfrm flipV="1">
            <a:off x="3124200" y="4170489"/>
            <a:ext cx="0" cy="12304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5" name="圆角矩形 6"/>
          <p:cNvSpPr/>
          <p:nvPr/>
        </p:nvSpPr>
        <p:spPr bwMode="auto">
          <a:xfrm rot="16200000">
            <a:off x="116043" y="3867815"/>
            <a:ext cx="1482081" cy="452055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80</a:t>
            </a:r>
            <a:endParaRPr kumimoji="0" lang="zh-CN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6" name="圆角矩形 7"/>
          <p:cNvSpPr/>
          <p:nvPr/>
        </p:nvSpPr>
        <p:spPr bwMode="auto">
          <a:xfrm rot="16200000">
            <a:off x="112378" y="5429052"/>
            <a:ext cx="1461061" cy="44778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non-primary 80</a:t>
            </a:r>
            <a:endParaRPr kumimoji="0" lang="zh-CN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7" name="矩形 8"/>
          <p:cNvSpPr/>
          <p:nvPr/>
        </p:nvSpPr>
        <p:spPr>
          <a:xfrm>
            <a:off x="0" y="3957127"/>
            <a:ext cx="6431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sz="1600" b="1" dirty="0" smtClean="0"/>
              <a:t>B</a:t>
            </a:r>
            <a:r>
              <a:rPr lang="en-GB" altLang="zh-CN" sz="1600" b="1" dirty="0" smtClean="0">
                <a:solidFill>
                  <a:schemeClr val="tx1"/>
                </a:solidFill>
              </a:rPr>
              <a:t>0=0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18" name="矩形 8"/>
          <p:cNvSpPr/>
          <p:nvPr/>
        </p:nvSpPr>
        <p:spPr>
          <a:xfrm>
            <a:off x="0" y="5349572"/>
            <a:ext cx="6431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sz="1600" b="1" dirty="0" smtClean="0"/>
              <a:t>B0</a:t>
            </a:r>
            <a:r>
              <a:rPr lang="en-GB" altLang="zh-CN" sz="1600" b="1" dirty="0" smtClean="0">
                <a:solidFill>
                  <a:schemeClr val="tx1"/>
                </a:solidFill>
              </a:rPr>
              <a:t>=1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19" name="十字形 13"/>
          <p:cNvSpPr/>
          <p:nvPr/>
        </p:nvSpPr>
        <p:spPr bwMode="auto">
          <a:xfrm>
            <a:off x="2579672" y="4674026"/>
            <a:ext cx="228600" cy="223663"/>
          </a:xfrm>
          <a:prstGeom prst="plus">
            <a:avLst>
              <a:gd name="adj" fmla="val 3621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625098" y="5442563"/>
            <a:ext cx="75189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Signaling on per 20 MHz basis can be useful because interference conditions within 20 MHz channel are often similar</a:t>
            </a:r>
          </a:p>
          <a:p>
            <a:pPr marL="0" lvl="1"/>
            <a:r>
              <a:rPr lang="en-US" sz="1600" dirty="0"/>
              <a:t>In addition to 69 combinations used in [1], we propose </a:t>
            </a:r>
            <a:r>
              <a:rPr lang="en-US" sz="1600" dirty="0" smtClean="0"/>
              <a:t>additional </a:t>
            </a:r>
            <a:r>
              <a:rPr lang="en-US" sz="1600" dirty="0"/>
              <a:t>12 combinations. Thus, </a:t>
            </a:r>
            <a:r>
              <a:rPr lang="en-US" sz="1600" dirty="0" smtClean="0"/>
              <a:t>128-69-12=47 </a:t>
            </a:r>
            <a:r>
              <a:rPr lang="en-US" sz="1600" dirty="0"/>
              <a:t>combinations are still available for future use.</a:t>
            </a:r>
          </a:p>
          <a:p>
            <a:endParaRPr lang="ru-RU" sz="1600" dirty="0"/>
          </a:p>
        </p:txBody>
      </p:sp>
      <p:sp>
        <p:nvSpPr>
          <p:cNvPr id="4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99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406916"/>
              </p:ext>
            </p:extLst>
          </p:nvPr>
        </p:nvGraphicFramePr>
        <p:xfrm>
          <a:off x="652529" y="1524000"/>
          <a:ext cx="7805671" cy="4589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1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7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9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599">
                  <a:extLst>
                    <a:ext uri="{9D8B030D-6E8A-4147-A177-3AD203B41FA5}">
                      <a16:colId xmlns:a16="http://schemas.microsoft.com/office/drawing/2014/main" val="1933549833"/>
                    </a:ext>
                  </a:extLst>
                </a:gridCol>
              </a:tblGrid>
              <a:tr h="869806"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Overhead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Modification</a:t>
                      </a:r>
                      <a:r>
                        <a:rPr lang="en-US" baseline="0" dirty="0" smtClean="0"/>
                        <a:t> of the Frame Format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Flexibility of RU selection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Implementation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826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1.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Interval </a:t>
                      </a:r>
                    </a:p>
                    <a:p>
                      <a:pPr algn="l"/>
                      <a:r>
                        <a:rPr lang="en-US" sz="1600" dirty="0" smtClean="0"/>
                        <a:t>(First and Last RU)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Medium 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Good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Easy</a:t>
                      </a:r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96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2.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Explicit </a:t>
                      </a:r>
                    </a:p>
                    <a:p>
                      <a:pPr algn="l"/>
                      <a:r>
                        <a:rPr lang="en-US" sz="1600" dirty="0" smtClean="0"/>
                        <a:t>(First RU, Number of RUs)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Small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Good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Easy</a:t>
                      </a:r>
                      <a:endParaRPr lang="ru-RU" sz="14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2826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3. Implicit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algn="l"/>
                      <a:r>
                        <a:rPr lang="en-US" sz="1600" baseline="0" dirty="0" smtClean="0"/>
                        <a:t>(First RU, the Last RU is defined by the next Per User Info field)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Small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Good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Medium</a:t>
                      </a:r>
                      <a:endParaRPr lang="ru-RU" sz="14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4.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Per-20MHz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Small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Bad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Easy</a:t>
                      </a:r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the Proposed Methods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573892" y="6136859"/>
            <a:ext cx="39629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Note: Scheme 2 excludes Schemes 1, 3, and 4</a:t>
            </a:r>
            <a:endParaRPr lang="ru-RU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9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648200"/>
          </a:xfrm>
        </p:spPr>
        <p:txBody>
          <a:bodyPr/>
          <a:lstStyle/>
          <a:p>
            <a:r>
              <a:rPr lang="en-US" sz="2000" b="0" dirty="0" smtClean="0"/>
              <a:t>In this presentation, we propose to allocate RUs for RA in the same way as they are allocated for deterministic access</a:t>
            </a:r>
          </a:p>
          <a:p>
            <a:r>
              <a:rPr lang="en-US" sz="2000" b="0" dirty="0" smtClean="0"/>
              <a:t>In addition, we propose several ways to </a:t>
            </a:r>
            <a:r>
              <a:rPr lang="en-US" sz="2000" b="0" dirty="0"/>
              <a:t>allocate </a:t>
            </a:r>
            <a:r>
              <a:rPr lang="en-US" sz="2000" b="0" dirty="0" smtClean="0"/>
              <a:t>multiple RUs </a:t>
            </a:r>
            <a:r>
              <a:rPr lang="en-US" sz="2000" b="0" dirty="0"/>
              <a:t>for random access with the same parameters </a:t>
            </a:r>
            <a:r>
              <a:rPr lang="en-US" sz="2000" b="0" dirty="0" smtClean="0"/>
              <a:t>(RU size, Coding </a:t>
            </a:r>
            <a:r>
              <a:rPr lang="en-US" sz="2000" b="0" dirty="0"/>
              <a:t>Type, MCS, DCM, SS Allocation) </a:t>
            </a:r>
            <a:r>
              <a:rPr lang="en-US" sz="2000" b="0" dirty="0" smtClean="0"/>
              <a:t>without creating </a:t>
            </a:r>
            <a:r>
              <a:rPr lang="en-US" sz="2000" b="0" dirty="0"/>
              <a:t>individual entry for each </a:t>
            </a:r>
            <a:r>
              <a:rPr lang="en-US" sz="2000" b="0" dirty="0" smtClean="0"/>
              <a:t>RU</a:t>
            </a:r>
          </a:p>
          <a:p>
            <a:pPr lvl="1"/>
            <a:r>
              <a:rPr lang="en-US" sz="1600" b="0" dirty="0" smtClean="0"/>
              <a:t>In </a:t>
            </a:r>
            <a:r>
              <a:rPr lang="en-US" sz="1600" b="0" dirty="0"/>
              <a:t>such a </a:t>
            </a:r>
            <a:r>
              <a:rPr lang="en-US" sz="1600" b="0" dirty="0" smtClean="0"/>
              <a:t>way, </a:t>
            </a:r>
            <a:r>
              <a:rPr lang="en-US" sz="1600" b="0" dirty="0"/>
              <a:t>signaling overhead is </a:t>
            </a:r>
            <a:r>
              <a:rPr lang="en-US" sz="1600" b="0" dirty="0" smtClean="0"/>
              <a:t>significantly reduced</a:t>
            </a:r>
          </a:p>
          <a:p>
            <a:r>
              <a:rPr lang="en-US" sz="2000" b="0" dirty="0" smtClean="0"/>
              <a:t>The first 3 approaches slightly modify the </a:t>
            </a:r>
            <a:r>
              <a:rPr lang="en-US" sz="2000" b="0" dirty="0"/>
              <a:t>existing signaling mechanism </a:t>
            </a:r>
            <a:endParaRPr lang="en-US" sz="2000" b="0" dirty="0" smtClean="0"/>
          </a:p>
          <a:p>
            <a:pPr lvl="1"/>
            <a:r>
              <a:rPr lang="en-US" sz="1600" b="1" dirty="0" smtClean="0"/>
              <a:t>Signal the first and the last RU</a:t>
            </a:r>
            <a:r>
              <a:rPr lang="en-US" sz="1600" b="1" dirty="0"/>
              <a:t>s</a:t>
            </a:r>
            <a:r>
              <a:rPr lang="en-US" sz="1600" b="1" dirty="0" smtClean="0"/>
              <a:t> for RA</a:t>
            </a:r>
          </a:p>
          <a:p>
            <a:pPr lvl="1"/>
            <a:r>
              <a:rPr lang="en-US" sz="1600" dirty="0"/>
              <a:t>Signal the first RU for RA and the number N of RUs for RA</a:t>
            </a:r>
          </a:p>
          <a:p>
            <a:pPr lvl="1"/>
            <a:r>
              <a:rPr lang="en-US" sz="1600" b="0" dirty="0" smtClean="0"/>
              <a:t>Signal only the first RU for </a:t>
            </a:r>
            <a:r>
              <a:rPr lang="en-US" sz="1600" dirty="0" smtClean="0"/>
              <a:t>RA. The </a:t>
            </a:r>
            <a:r>
              <a:rPr lang="en-US" sz="1600" dirty="0"/>
              <a:t>Last RU is defined by the next Per User Info field</a:t>
            </a:r>
            <a:endParaRPr lang="en-US" sz="1600" b="0" dirty="0" smtClean="0"/>
          </a:p>
          <a:p>
            <a:r>
              <a:rPr lang="en-US" sz="2000" b="0" dirty="0" smtClean="0"/>
              <a:t>The last approach is an extension of the existing signaling. It is designed for signaling on </a:t>
            </a:r>
            <a:r>
              <a:rPr lang="en-US" sz="2000" b="0" dirty="0"/>
              <a:t>per 20 MHz basis because interference conditions within 20 MHz channel are often </a:t>
            </a:r>
            <a:r>
              <a:rPr lang="en-US" sz="2000" b="0" dirty="0" smtClean="0"/>
              <a:t>similar</a:t>
            </a:r>
          </a:p>
          <a:p>
            <a:pPr lvl="1"/>
            <a:r>
              <a:rPr lang="en-US" sz="1600" b="0" dirty="0" smtClean="0"/>
              <a:t>In addition to 69 combinations used in [1], we propose to use another 12 combinations. Thus, 47 combinations are still available for future use.</a:t>
            </a:r>
          </a:p>
          <a:p>
            <a:endParaRPr lang="ru-RU" sz="20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1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#1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Do you agree to add the following </a:t>
            </a:r>
            <a:r>
              <a:rPr lang="en-US" altLang="ko-KR" dirty="0"/>
              <a:t>text in </a:t>
            </a:r>
            <a:r>
              <a:rPr lang="en-US" altLang="ko-KR" dirty="0" smtClean="0"/>
              <a:t>SFD? </a:t>
            </a:r>
            <a:endParaRPr lang="en-US" altLang="ko-KR" dirty="0"/>
          </a:p>
          <a:p>
            <a:pPr lvl="1"/>
            <a:r>
              <a:rPr lang="en-US" altLang="zh-CN" dirty="0" err="1" smtClean="0"/>
              <a:t>x.y.z</a:t>
            </a:r>
            <a:r>
              <a:rPr lang="en-US" altLang="zh-CN" dirty="0" smtClean="0"/>
              <a:t> The spec shall define </a:t>
            </a:r>
            <a:r>
              <a:rPr lang="en-US" altLang="zh-CN" dirty="0" smtClean="0"/>
              <a:t>that </a:t>
            </a:r>
            <a:r>
              <a:rPr lang="en-US" altLang="zh-CN" dirty="0" smtClean="0"/>
              <a:t>AID=0 in the </a:t>
            </a:r>
            <a:r>
              <a:rPr lang="en-US" altLang="zh-CN" dirty="0" smtClean="0"/>
              <a:t>User </a:t>
            </a:r>
            <a:r>
              <a:rPr lang="en-US" altLang="zh-CN" dirty="0" smtClean="0"/>
              <a:t>Identifier subfield of the Per User Info field </a:t>
            </a:r>
            <a:r>
              <a:rPr lang="en-US" altLang="zh-CN" dirty="0" smtClean="0"/>
              <a:t>in a</a:t>
            </a:r>
            <a:r>
              <a:rPr lang="en-US" altLang="zh-CN" dirty="0" smtClean="0"/>
              <a:t> </a:t>
            </a:r>
            <a:r>
              <a:rPr lang="en-US" altLang="zh-CN" dirty="0" smtClean="0"/>
              <a:t>Trigger </a:t>
            </a:r>
            <a:r>
              <a:rPr lang="en-US" altLang="zh-CN" dirty="0" smtClean="0"/>
              <a:t>Frame indicates the resource allocation is used for random </a:t>
            </a:r>
            <a:r>
              <a:rPr lang="en-US" altLang="zh-CN" dirty="0"/>
              <a:t>a</a:t>
            </a:r>
            <a:r>
              <a:rPr lang="en-US" altLang="zh-CN" dirty="0" smtClean="0"/>
              <a:t>ccess by any STA.</a:t>
            </a:r>
          </a:p>
          <a:p>
            <a:pPr marL="457200" lvl="1" indent="0">
              <a:buNone/>
            </a:pPr>
            <a:endParaRPr lang="en-US" altLang="zh-CN" dirty="0" smtClean="0"/>
          </a:p>
          <a:p>
            <a:pPr lvl="1"/>
            <a:endParaRPr lang="zh-CN" altLang="zh-CN" sz="1200" b="0" dirty="0" smtClean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Y 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smtClean="0"/>
              <a:t>IITP RAS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4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#2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Do you agree to add the following </a:t>
            </a:r>
            <a:r>
              <a:rPr lang="en-US" altLang="ko-KR" dirty="0"/>
              <a:t>text in SFD: </a:t>
            </a:r>
          </a:p>
          <a:p>
            <a:pPr lvl="1"/>
            <a:r>
              <a:rPr lang="en-US" altLang="zh-CN" dirty="0" err="1"/>
              <a:t>x</a:t>
            </a:r>
            <a:r>
              <a:rPr lang="en-US" altLang="zh-CN" dirty="0" err="1" smtClean="0"/>
              <a:t>.y.z</a:t>
            </a:r>
            <a:r>
              <a:rPr lang="en-US" altLang="zh-CN" dirty="0" smtClean="0"/>
              <a:t> </a:t>
            </a:r>
            <a:r>
              <a:rPr lang="en-US" altLang="zh-CN" dirty="0"/>
              <a:t>The spec shall provide a way </a:t>
            </a:r>
            <a:r>
              <a:rPr lang="en-US" dirty="0"/>
              <a:t>to allocate multiple RUs for random access with the same RU size </a:t>
            </a:r>
            <a:r>
              <a:rPr lang="en-US" dirty="0" smtClean="0"/>
              <a:t>and other transmission parameters </a:t>
            </a:r>
            <a:r>
              <a:rPr lang="en-US" dirty="0"/>
              <a:t>(Coding Type, MCS, DCM, SS Allocation) without creating an individual entry for each RU.</a:t>
            </a:r>
            <a:endParaRPr lang="en-US" altLang="zh-CN" dirty="0"/>
          </a:p>
          <a:p>
            <a:pPr lvl="1"/>
            <a:endParaRPr lang="zh-CN" altLang="zh-CN" sz="1200" b="0" dirty="0" smtClean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Y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smtClean="0"/>
              <a:t>IITP RAS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43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514600"/>
          </a:xfrm>
        </p:spPr>
        <p:txBody>
          <a:bodyPr/>
          <a:lstStyle/>
          <a:p>
            <a:r>
              <a:rPr lang="en-US" sz="2000" b="0" dirty="0"/>
              <a:t>The Trigger frame is used to allocate resource for UL MU transmission and to solicit an UL MU </a:t>
            </a:r>
            <a:r>
              <a:rPr lang="en-US" sz="2000" b="0" dirty="0" smtClean="0"/>
              <a:t>transmission. </a:t>
            </a:r>
            <a:r>
              <a:rPr lang="en-US" sz="2000" b="0" dirty="0"/>
              <a:t>The Trigger frame also carries other information required by the responding STA to send UL MU</a:t>
            </a:r>
            <a:r>
              <a:rPr lang="en-US" sz="2000" b="0" dirty="0" smtClean="0"/>
              <a:t>.</a:t>
            </a:r>
          </a:p>
          <a:p>
            <a:r>
              <a:rPr lang="en-US" sz="2000" b="0" dirty="0"/>
              <a:t>The spec shall define a Trigger frame that allocates resources for random access. [MU Motion 8, July 16, </a:t>
            </a:r>
            <a:r>
              <a:rPr lang="en-US" sz="2000" b="0" dirty="0" smtClean="0"/>
              <a:t>2015]</a:t>
            </a:r>
          </a:p>
          <a:p>
            <a:r>
              <a:rPr lang="en-US" sz="2000" b="0" dirty="0" smtClean="0"/>
              <a:t>In [</a:t>
            </a:r>
            <a:r>
              <a:rPr lang="en-US" sz="2000" b="0" dirty="0"/>
              <a:t>1] </a:t>
            </a:r>
            <a:r>
              <a:rPr lang="en-US" sz="2000" b="0" dirty="0" smtClean="0"/>
              <a:t>the </a:t>
            </a:r>
            <a:r>
              <a:rPr lang="en-US" sz="2000" b="0" dirty="0"/>
              <a:t>RU allocation signaling for each STA carried </a:t>
            </a:r>
            <a:r>
              <a:rPr lang="en-US" sz="2000" b="0" dirty="0" smtClean="0"/>
              <a:t>in</a:t>
            </a:r>
            <a:r>
              <a:rPr lang="ru-RU" sz="2000" b="0" dirty="0" smtClean="0"/>
              <a:t> </a:t>
            </a:r>
            <a:r>
              <a:rPr lang="en-US" sz="2000" b="0" dirty="0" smtClean="0"/>
              <a:t>the </a:t>
            </a:r>
            <a:r>
              <a:rPr lang="en-US" sz="2000" b="0" dirty="0"/>
              <a:t>P</a:t>
            </a:r>
            <a:r>
              <a:rPr lang="en-US" sz="2000" b="0" dirty="0" smtClean="0"/>
              <a:t>er </a:t>
            </a:r>
            <a:r>
              <a:rPr lang="en-US" sz="2000" b="0" dirty="0"/>
              <a:t>U</a:t>
            </a:r>
            <a:r>
              <a:rPr lang="en-US" sz="2000" b="0" dirty="0" smtClean="0"/>
              <a:t>ser </a:t>
            </a:r>
            <a:r>
              <a:rPr lang="en-US" sz="2000" b="0" dirty="0"/>
              <a:t>I</a:t>
            </a:r>
            <a:r>
              <a:rPr lang="en-US" sz="2000" b="0" dirty="0" smtClean="0"/>
              <a:t>nfo </a:t>
            </a:r>
            <a:r>
              <a:rPr lang="en-US" sz="2000" b="0" dirty="0"/>
              <a:t>F</a:t>
            </a:r>
            <a:r>
              <a:rPr lang="en-US" sz="2000" b="0" dirty="0" smtClean="0"/>
              <a:t>ield </a:t>
            </a:r>
            <a:r>
              <a:rPr lang="en-US" sz="2000" b="0" dirty="0"/>
              <a:t>of the Trigger </a:t>
            </a:r>
            <a:r>
              <a:rPr lang="en-US" sz="2000" b="0" dirty="0" smtClean="0"/>
              <a:t>frame was proposed.</a:t>
            </a:r>
            <a:endParaRPr lang="ru-RU" sz="20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46482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However, current SFD and Draft revisions do not describe how RUs for UL MU random access are signaled.</a:t>
            </a:r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04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#3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Do you agree to add the following </a:t>
            </a:r>
            <a:r>
              <a:rPr lang="en-US" altLang="ko-KR" dirty="0"/>
              <a:t>text in SFD: </a:t>
            </a:r>
          </a:p>
          <a:p>
            <a:pPr lvl="1"/>
            <a:r>
              <a:rPr lang="en-US" altLang="zh-CN" dirty="0" err="1"/>
              <a:t>x</a:t>
            </a:r>
            <a:r>
              <a:rPr lang="en-US" altLang="zh-CN" dirty="0" err="1" smtClean="0"/>
              <a:t>.y.z</a:t>
            </a:r>
            <a:r>
              <a:rPr lang="en-US" altLang="zh-CN" dirty="0" smtClean="0"/>
              <a:t> M</a:t>
            </a:r>
            <a:r>
              <a:rPr lang="en-US" dirty="0" smtClean="0"/>
              <a:t>ultiple </a:t>
            </a:r>
            <a:r>
              <a:rPr lang="en-US" dirty="0"/>
              <a:t>RUs for random access with the </a:t>
            </a:r>
            <a:r>
              <a:rPr lang="en-US" dirty="0" smtClean="0"/>
              <a:t>same RU size and other transmission  </a:t>
            </a:r>
            <a:r>
              <a:rPr lang="en-US" dirty="0"/>
              <a:t>parameters (Coding Type, MCS, DCM, SS Allocation</a:t>
            </a:r>
            <a:r>
              <a:rPr lang="en-US" dirty="0" smtClean="0"/>
              <a:t>) can be allocated as follows:</a:t>
            </a:r>
          </a:p>
          <a:p>
            <a:pPr lvl="2"/>
            <a:r>
              <a:rPr lang="en-US" dirty="0" smtClean="0"/>
              <a:t>A pair of consecutive Per User Info fields </a:t>
            </a:r>
            <a:r>
              <a:rPr lang="en-US" dirty="0"/>
              <a:t>with User Identifier = Random Access User </a:t>
            </a:r>
            <a:r>
              <a:rPr lang="en-US" dirty="0" smtClean="0"/>
              <a:t>ID and with the </a:t>
            </a:r>
            <a:r>
              <a:rPr lang="en-US" dirty="0"/>
              <a:t>same RU size and other transmission parameters</a:t>
            </a:r>
            <a:r>
              <a:rPr lang="en-US" dirty="0" smtClean="0"/>
              <a:t> defines </a:t>
            </a:r>
            <a:r>
              <a:rPr lang="en-US" dirty="0"/>
              <a:t>an interval of RUs for </a:t>
            </a:r>
            <a:r>
              <a:rPr lang="en-US" dirty="0" smtClean="0"/>
              <a:t>RA, if the RU allocation value of the first Per User Info field is smaller than that of the second one.       All RUs from the interval have the same size and other </a:t>
            </a:r>
            <a:r>
              <a:rPr lang="en-US" dirty="0"/>
              <a:t>transmission </a:t>
            </a:r>
            <a:r>
              <a:rPr lang="en-US" dirty="0" smtClean="0"/>
              <a:t>parameters.   </a:t>
            </a:r>
            <a:endParaRPr lang="zh-CN" altLang="zh-CN" sz="1200" b="0" dirty="0" smtClean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Y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smtClean="0"/>
              <a:t>IITP RAS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3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#4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Do you agree to add the following </a:t>
            </a:r>
            <a:r>
              <a:rPr lang="en-US" altLang="ko-KR" dirty="0"/>
              <a:t>text in SFD: </a:t>
            </a:r>
          </a:p>
          <a:p>
            <a:pPr lvl="1"/>
            <a:r>
              <a:rPr lang="en-US" altLang="zh-CN" dirty="0" err="1"/>
              <a:t>x</a:t>
            </a:r>
            <a:r>
              <a:rPr lang="en-US" altLang="zh-CN" dirty="0" err="1" smtClean="0"/>
              <a:t>.y.z</a:t>
            </a:r>
            <a:r>
              <a:rPr lang="en-US" altLang="zh-CN" dirty="0" smtClean="0"/>
              <a:t> M</a:t>
            </a:r>
            <a:r>
              <a:rPr lang="en-US" dirty="0" smtClean="0"/>
              <a:t>ultiple </a:t>
            </a:r>
            <a:r>
              <a:rPr lang="en-US" dirty="0"/>
              <a:t>RUs for random access with the </a:t>
            </a:r>
            <a:r>
              <a:rPr lang="en-US" dirty="0" smtClean="0"/>
              <a:t>same RU size and other transmission  </a:t>
            </a:r>
            <a:r>
              <a:rPr lang="en-US" dirty="0"/>
              <a:t>parameters (Coding Type, MCS, DCM, SS Allocation) can be allocated as </a:t>
            </a:r>
            <a:r>
              <a:rPr lang="en-US" dirty="0" smtClean="0"/>
              <a:t>follows</a:t>
            </a:r>
          </a:p>
          <a:p>
            <a:pPr lvl="2"/>
            <a:r>
              <a:rPr lang="en-US" dirty="0" smtClean="0"/>
              <a:t>If a Per User Info field has User Identifier = Random Access User ID, the Trigger Dependent Per </a:t>
            </a:r>
            <a:r>
              <a:rPr lang="en-US" dirty="0"/>
              <a:t>U</a:t>
            </a:r>
            <a:r>
              <a:rPr lang="en-US" dirty="0" smtClean="0"/>
              <a:t>ser info contains the number of RUs (N) for random access which follow the defined RU </a:t>
            </a:r>
            <a:r>
              <a:rPr lang="en-US" dirty="0"/>
              <a:t>and </a:t>
            </a:r>
            <a:r>
              <a:rPr lang="en-US" dirty="0" smtClean="0"/>
              <a:t>have the </a:t>
            </a:r>
            <a:r>
              <a:rPr lang="en-US" dirty="0"/>
              <a:t>same RU size and other transmission  </a:t>
            </a:r>
            <a:r>
              <a:rPr lang="en-US" dirty="0" smtClean="0"/>
              <a:t>parameters as </a:t>
            </a:r>
            <a:r>
              <a:rPr lang="en-US" dirty="0"/>
              <a:t>the defined RU</a:t>
            </a:r>
            <a:r>
              <a:rPr lang="en-US" dirty="0" smtClean="0"/>
              <a:t>. </a:t>
            </a:r>
          </a:p>
          <a:p>
            <a:pPr lvl="1"/>
            <a:r>
              <a:rPr lang="en-US" altLang="zh-CN" dirty="0" smtClean="0"/>
              <a:t>Y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smtClean="0"/>
              <a:t>IITP RAS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68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#5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Do you agree to add the following </a:t>
            </a:r>
            <a:r>
              <a:rPr lang="en-US" altLang="ko-KR" dirty="0"/>
              <a:t>text in SFD: </a:t>
            </a:r>
          </a:p>
          <a:p>
            <a:pPr lvl="1"/>
            <a:r>
              <a:rPr lang="en-US" altLang="zh-CN" dirty="0" err="1" smtClean="0"/>
              <a:t>x.y.z</a:t>
            </a:r>
            <a:r>
              <a:rPr lang="en-US" altLang="zh-CN" dirty="0" smtClean="0"/>
              <a:t> M</a:t>
            </a:r>
            <a:r>
              <a:rPr lang="en-US" dirty="0" smtClean="0"/>
              <a:t>ultiple </a:t>
            </a:r>
            <a:r>
              <a:rPr lang="en-US" dirty="0"/>
              <a:t>RUs for random access with the </a:t>
            </a:r>
            <a:r>
              <a:rPr lang="en-US" dirty="0" smtClean="0"/>
              <a:t>same RU size and other transmission  </a:t>
            </a:r>
            <a:r>
              <a:rPr lang="en-US" dirty="0"/>
              <a:t>parameters (Coding Type, MCS, DCM, SS Allocation) can be allocated as </a:t>
            </a:r>
            <a:r>
              <a:rPr lang="en-US" dirty="0" smtClean="0"/>
              <a:t>follows </a:t>
            </a:r>
          </a:p>
          <a:p>
            <a:pPr lvl="2"/>
            <a:r>
              <a:rPr lang="en-US" dirty="0" smtClean="0"/>
              <a:t>When a Per User Info field has User Identifier = Random Access User ID,  the field defines a series of RUs for random </a:t>
            </a:r>
            <a:r>
              <a:rPr lang="en-US" dirty="0"/>
              <a:t>access with the same RU size and other transmission  </a:t>
            </a:r>
            <a:r>
              <a:rPr lang="en-US" dirty="0" smtClean="0"/>
              <a:t>parameters. The series includes all RUs up to but not including the RU, defined in the next Per User Info field, if any. </a:t>
            </a:r>
          </a:p>
          <a:p>
            <a:pPr lvl="1"/>
            <a:r>
              <a:rPr lang="en-US" altLang="zh-CN" dirty="0" smtClean="0"/>
              <a:t>Y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smtClean="0"/>
              <a:t>IITP RAS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12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#6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r>
              <a:rPr lang="en-US" altLang="ko-KR" sz="1800" dirty="0" smtClean="0"/>
              <a:t>Do you agree to add the following to SFD</a:t>
            </a:r>
            <a:r>
              <a:rPr lang="en-US" altLang="ko-KR" sz="1800" dirty="0"/>
              <a:t>: </a:t>
            </a:r>
          </a:p>
          <a:p>
            <a:pPr marL="457200" lvl="1" indent="0">
              <a:buNone/>
            </a:pPr>
            <a:r>
              <a:rPr lang="en-US" altLang="zh-CN" dirty="0" err="1"/>
              <a:t>x.y.z</a:t>
            </a:r>
            <a:r>
              <a:rPr lang="en-US" altLang="zh-CN" dirty="0"/>
              <a:t> M</a:t>
            </a:r>
            <a:r>
              <a:rPr lang="en-US" dirty="0"/>
              <a:t>ultiple RUs for random access with the same RU size and other transmission  parameters (Coding Type, MCS, DCM, SS Allocation) can be allocated as </a:t>
            </a:r>
            <a:r>
              <a:rPr lang="en-US" dirty="0" smtClean="0"/>
              <a:t>follows: </a:t>
            </a:r>
            <a:endParaRPr lang="en-US" dirty="0"/>
          </a:p>
          <a:p>
            <a:pPr lvl="1"/>
            <a:r>
              <a:rPr lang="en-US" dirty="0"/>
              <a:t>When a Per User Info field has User Identifier = Random Access User ID, </a:t>
            </a:r>
            <a:r>
              <a:rPr lang="en-US" altLang="zh-CN" sz="1800" dirty="0" smtClean="0"/>
              <a:t>the RU </a:t>
            </a:r>
            <a:r>
              <a:rPr lang="en-US" altLang="zh-CN" sz="1800" dirty="0"/>
              <a:t>allocation </a:t>
            </a:r>
            <a:r>
              <a:rPr lang="en-GB" sz="1800" dirty="0" smtClean="0"/>
              <a:t>subfield content is as follows.</a:t>
            </a:r>
          </a:p>
          <a:p>
            <a:pPr lvl="2"/>
            <a:r>
              <a:rPr lang="en-US" altLang="zh-CN" sz="1400" dirty="0" smtClean="0"/>
              <a:t>Bit </a:t>
            </a:r>
            <a:r>
              <a:rPr lang="en-US" altLang="zh-CN" sz="1400" dirty="0"/>
              <a:t>B0 indicates whether the described RUs for random access is located at the primary or non-primary 80MHz </a:t>
            </a:r>
          </a:p>
          <a:p>
            <a:pPr lvl="2"/>
            <a:r>
              <a:rPr lang="en-US" altLang="zh-CN" sz="1400" dirty="0" smtClean="0"/>
              <a:t>Bits B1, B2, B3 are set to 1,1,1.</a:t>
            </a:r>
            <a:endParaRPr lang="en-US" altLang="zh-CN" sz="1400" dirty="0"/>
          </a:p>
          <a:p>
            <a:pPr lvl="2"/>
            <a:r>
              <a:rPr lang="en-US" altLang="zh-CN" sz="1400" dirty="0"/>
              <a:t>Bits </a:t>
            </a:r>
            <a:r>
              <a:rPr lang="en-US" altLang="zh-CN" sz="1400" dirty="0" smtClean="0"/>
              <a:t>B4-B7 are defined as follows</a:t>
            </a:r>
          </a:p>
          <a:p>
            <a:pPr lvl="1"/>
            <a:endParaRPr lang="en-US" altLang="zh-CN" sz="1100" b="0" dirty="0" smtClean="0"/>
          </a:p>
          <a:p>
            <a:pPr lvl="1"/>
            <a:endParaRPr lang="en-US" altLang="zh-CN" sz="1100" dirty="0"/>
          </a:p>
          <a:p>
            <a:pPr lvl="1"/>
            <a:endParaRPr lang="zh-CN" altLang="zh-CN" sz="1100" b="0" dirty="0" smtClean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sz="1600" dirty="0" smtClean="0"/>
              <a:t>Y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sz="1600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sz="1600" dirty="0" smtClean="0"/>
              <a:t>A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smtClean="0"/>
              <a:t>IITP RAS</a:t>
            </a:r>
            <a:endParaRPr lang="en-US" dirty="0"/>
          </a:p>
        </p:txBody>
      </p:sp>
      <p:graphicFrame>
        <p:nvGraphicFramePr>
          <p:cNvPr id="8" name="表格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402099"/>
              </p:ext>
            </p:extLst>
          </p:nvPr>
        </p:nvGraphicFramePr>
        <p:xfrm>
          <a:off x="6400800" y="3962400"/>
          <a:ext cx="2057400" cy="1295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87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9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14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</a:rPr>
                        <a:t>B6 B7</a:t>
                      </a:r>
                      <a:endParaRPr lang="zh-CN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</a:rPr>
                        <a:t>Partition pattern </a:t>
                      </a:r>
                      <a:endParaRPr lang="zh-CN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b="0" dirty="0" smtClean="0">
                          <a:solidFill>
                            <a:schemeClr val="dk1"/>
                          </a:solidFill>
                        </a:rPr>
                        <a:t>00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9 x</a:t>
                      </a:r>
                      <a:r>
                        <a:rPr lang="en-US" altLang="zh-CN" sz="11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26-RUs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b="0" dirty="0" smtClean="0">
                          <a:solidFill>
                            <a:schemeClr val="dk1"/>
                          </a:solidFill>
                        </a:rPr>
                        <a:t>01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baseline="0" dirty="0" smtClean="0">
                          <a:solidFill>
                            <a:schemeClr val="tx1"/>
                          </a:solidFill>
                        </a:rPr>
                        <a:t>4 x </a:t>
                      </a: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56-RUs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dirty="0" smtClean="0"/>
                        <a:t>10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2 x 106-RUs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dirty="0" smtClean="0"/>
                        <a:t>11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zh-CN" altLang="en-US" sz="1100" b="0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表格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780404"/>
              </p:ext>
            </p:extLst>
          </p:nvPr>
        </p:nvGraphicFramePr>
        <p:xfrm>
          <a:off x="4316413" y="3962400"/>
          <a:ext cx="1752600" cy="1295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78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3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14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</a:rPr>
                        <a:t>B4 B5</a:t>
                      </a:r>
                      <a:endParaRPr lang="zh-CN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</a:rPr>
                        <a:t>20 MHz channel </a:t>
                      </a:r>
                      <a:endParaRPr lang="zh-CN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b="0" dirty="0" smtClean="0">
                          <a:solidFill>
                            <a:schemeClr val="dk1"/>
                          </a:solidFill>
                        </a:rPr>
                        <a:t>00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Fist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b="0" dirty="0" smtClean="0">
                          <a:solidFill>
                            <a:schemeClr val="dk1"/>
                          </a:solidFill>
                        </a:rPr>
                        <a:t>01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baseline="0" dirty="0" smtClean="0">
                          <a:solidFill>
                            <a:schemeClr val="tx1"/>
                          </a:solidFill>
                        </a:rPr>
                        <a:t>Second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dirty="0" smtClean="0"/>
                        <a:t>10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Third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dirty="0" smtClean="0"/>
                        <a:t>11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Fourth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77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Reference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内容占位符 2"/>
          <p:cNvSpPr>
            <a:spLocks noGrp="1"/>
          </p:cNvSpPr>
          <p:nvPr>
            <p:ph idx="1"/>
          </p:nvPr>
        </p:nvSpPr>
        <p:spPr>
          <a:xfrm>
            <a:off x="457200" y="1447800"/>
            <a:ext cx="8001000" cy="4724400"/>
          </a:xfrm>
        </p:spPr>
        <p:txBody>
          <a:bodyPr/>
          <a:lstStyle/>
          <a:p>
            <a:pPr lvl="1">
              <a:buNone/>
            </a:pPr>
            <a:r>
              <a:rPr lang="en-US" altLang="zh-CN" dirty="0" smtClean="0"/>
              <a:t>[</a:t>
            </a:r>
            <a:r>
              <a:rPr lang="en-US" altLang="zh-CN" dirty="0"/>
              <a:t>1</a:t>
            </a:r>
            <a:r>
              <a:rPr lang="en-US" altLang="zh-CN" dirty="0" smtClean="0"/>
              <a:t>] </a:t>
            </a:r>
            <a:r>
              <a:rPr lang="en-US" altLang="zh-CN" dirty="0" err="1"/>
              <a:t>Yunbo</a:t>
            </a:r>
            <a:r>
              <a:rPr lang="en-US" altLang="zh-CN" dirty="0"/>
              <a:t> Li (</a:t>
            </a:r>
            <a:r>
              <a:rPr lang="en-US" altLang="zh-CN" dirty="0" smtClean="0"/>
              <a:t>Huawei), “0386r0 RU </a:t>
            </a:r>
            <a:r>
              <a:rPr lang="en-US" altLang="zh-CN" dirty="0"/>
              <a:t>Signaling in Trigger </a:t>
            </a:r>
            <a:r>
              <a:rPr lang="en-US" altLang="zh-CN" dirty="0" smtClean="0"/>
              <a:t>Frame”</a:t>
            </a:r>
            <a:endParaRPr lang="en-US" altLang="zh-CN" dirty="0"/>
          </a:p>
          <a:p>
            <a:pPr lvl="1">
              <a:buNone/>
            </a:pPr>
            <a:r>
              <a:rPr lang="en-US" altLang="zh-CN" dirty="0" smtClean="0"/>
              <a:t>IEEE P802.11-REVmcTM/D4.3</a:t>
            </a:r>
            <a:endParaRPr lang="en-US" altLang="zh-CN" sz="1800" dirty="0"/>
          </a:p>
          <a:p>
            <a:pPr lvl="1">
              <a:buNone/>
            </a:pPr>
            <a:endParaRPr lang="en-US" altLang="zh-CN" sz="1800" dirty="0" smtClean="0"/>
          </a:p>
          <a:p>
            <a:pPr lvl="1">
              <a:buNone/>
            </a:pPr>
            <a:endParaRPr lang="en-US" altLang="zh-CN" sz="1800" dirty="0" smtClean="0"/>
          </a:p>
          <a:p>
            <a:pPr lvl="1">
              <a:buNone/>
            </a:pPr>
            <a:endParaRPr lang="en-US" altLang="zh-CN" sz="1400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smtClean="0"/>
              <a:t>IITP RAS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03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Trigger Frame for Random Access or</a:t>
            </a:r>
            <a:br>
              <a:rPr lang="en-US" dirty="0" smtClean="0"/>
            </a:br>
            <a:r>
              <a:rPr lang="en-US" dirty="0" smtClean="0"/>
              <a:t> Random Access RUs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The Draft describes the following Trigger types</a:t>
            </a:r>
          </a:p>
          <a:p>
            <a:endParaRPr lang="en-US" b="0" dirty="0"/>
          </a:p>
          <a:p>
            <a:endParaRPr lang="en-US" b="0" dirty="0" smtClean="0"/>
          </a:p>
          <a:p>
            <a:endParaRPr lang="en-US" b="0" dirty="0"/>
          </a:p>
          <a:p>
            <a:r>
              <a:rPr lang="en-US" b="0" dirty="0" smtClean="0"/>
              <a:t>One way is to have an additional Trigger type, i.e. Trigger Frame Random (TF-R), which allocates resource in UL for random access </a:t>
            </a:r>
            <a:r>
              <a:rPr lang="en-US" dirty="0" smtClean="0"/>
              <a:t>only.</a:t>
            </a:r>
          </a:p>
          <a:p>
            <a:r>
              <a:rPr lang="en-US" b="0" dirty="0" smtClean="0"/>
              <a:t>Another way is to allow Basic Trigger also allocating RUs for random access.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565161"/>
              </p:ext>
            </p:extLst>
          </p:nvPr>
        </p:nvGraphicFramePr>
        <p:xfrm>
          <a:off x="2209800" y="2590800"/>
          <a:ext cx="4570413" cy="1188720"/>
        </p:xfrm>
        <a:graphic>
          <a:graphicData uri="http://schemas.openxmlformats.org/drawingml/2006/table">
            <a:tbl>
              <a:tblPr firstRow="1" firstCol="1" bandRow="1"/>
              <a:tblGrid>
                <a:gridCol w="1792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60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/>
                          <a:ea typeface="Batang"/>
                        </a:rPr>
                        <a:t>Trigger Type value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98035" marR="98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/>
                          <a:ea typeface="Batang"/>
                        </a:rPr>
                        <a:t>Trigger Type description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98035" marR="98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0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Batang"/>
                        </a:rPr>
                        <a:t>0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98035" marR="98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Batang"/>
                        </a:rPr>
                        <a:t>Basic Trigger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98035" marR="98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0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Batang"/>
                        </a:rPr>
                        <a:t>1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98035" marR="98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Batang"/>
                        </a:rPr>
                        <a:t>Beamforming Report Poll Trigger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98035" marR="98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0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Batang"/>
                        </a:rPr>
                        <a:t>2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98035" marR="98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Batang"/>
                        </a:rPr>
                        <a:t>MU-BAR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98035" marR="98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0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Batang"/>
                        </a:rPr>
                        <a:t>3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98035" marR="98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Batang"/>
                        </a:rPr>
                        <a:t>MU-RTS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98035" marR="98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0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/>
                          <a:ea typeface="Batang"/>
                        </a:rPr>
                        <a:t>4-TBD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98035" marR="98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/>
                          <a:ea typeface="Batang"/>
                        </a:rPr>
                        <a:t>Reserved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98035" marR="98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80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Random </a:t>
            </a:r>
            <a:r>
              <a:rPr lang="en-US" dirty="0"/>
              <a:t>Access </a:t>
            </a:r>
            <a:r>
              <a:rPr lang="en-US" dirty="0" smtClean="0"/>
              <a:t>RUs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0" dirty="0"/>
              <a:t>Currently the </a:t>
            </a:r>
            <a:r>
              <a:rPr lang="en-GB" sz="2000" dirty="0"/>
              <a:t>User Identifier</a:t>
            </a:r>
            <a:r>
              <a:rPr lang="en-GB" sz="2000" b="0" dirty="0"/>
              <a:t> subfield of the Per User Info </a:t>
            </a:r>
            <a:r>
              <a:rPr lang="en-GB" sz="2000" b="0" dirty="0" smtClean="0"/>
              <a:t>field of Trigger Frame </a:t>
            </a:r>
            <a:r>
              <a:rPr lang="en-GB" sz="2000" b="0" dirty="0"/>
              <a:t>indicates the AID of the STA to which an RU described in </a:t>
            </a:r>
            <a:r>
              <a:rPr lang="en-GB" sz="2000" dirty="0"/>
              <a:t>RU Allocation</a:t>
            </a:r>
            <a:r>
              <a:rPr lang="en-GB" sz="2000" b="0" dirty="0"/>
              <a:t> subfield is allocated.</a:t>
            </a:r>
            <a:endParaRPr lang="ru-RU" sz="2000" b="0" dirty="0"/>
          </a:p>
          <a:p>
            <a:endParaRPr lang="en-US" sz="2000" b="0" dirty="0" smtClean="0"/>
          </a:p>
          <a:p>
            <a:endParaRPr lang="en-US" sz="2000" b="0" dirty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pPr marL="0" indent="0">
              <a:buNone/>
            </a:pPr>
            <a:r>
              <a:rPr lang="en-US" sz="2000" b="0" dirty="0" smtClean="0"/>
              <a:t>Following the allocation signaling adopted from [1], it is possible </a:t>
            </a:r>
            <a:endParaRPr lang="ru-RU" sz="2000" b="0" dirty="0" smtClean="0"/>
          </a:p>
          <a:p>
            <a:pPr marL="0" indent="0">
              <a:buNone/>
            </a:pPr>
            <a:r>
              <a:rPr lang="en-US" sz="2000" dirty="0" smtClean="0"/>
              <a:t>to introduce Random Access User ID </a:t>
            </a:r>
            <a:r>
              <a:rPr lang="en-US" sz="2000" b="0" dirty="0" smtClean="0"/>
              <a:t>(the exact value is TBD) which is placed </a:t>
            </a:r>
            <a:r>
              <a:rPr lang="en-US" sz="2000" b="0" dirty="0"/>
              <a:t>to </a:t>
            </a:r>
            <a:r>
              <a:rPr lang="en-US" sz="2000" dirty="0" smtClean="0"/>
              <a:t>User </a:t>
            </a:r>
            <a:r>
              <a:rPr lang="en-US" sz="2000" dirty="0"/>
              <a:t>Identifier</a:t>
            </a:r>
            <a:r>
              <a:rPr lang="en-US" sz="2000" b="0" dirty="0"/>
              <a:t> subfield of the Per User Info </a:t>
            </a:r>
            <a:r>
              <a:rPr lang="en-US" sz="2000" b="0" dirty="0" smtClean="0"/>
              <a:t>field to let an RU be the Random Access RU.</a:t>
            </a:r>
            <a:endParaRPr lang="en-US" b="0" dirty="0"/>
          </a:p>
          <a:p>
            <a:endParaRPr lang="en-US" b="0" dirty="0" smtClean="0"/>
          </a:p>
          <a:p>
            <a:endParaRPr lang="en-US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382909"/>
              </p:ext>
            </p:extLst>
          </p:nvPr>
        </p:nvGraphicFramePr>
        <p:xfrm>
          <a:off x="696913" y="3153093"/>
          <a:ext cx="6976269" cy="548640"/>
        </p:xfrm>
        <a:graphic>
          <a:graphicData uri="http://schemas.openxmlformats.org/drawingml/2006/table">
            <a:tbl>
              <a:tblPr firstRow="1" firstCol="1" bandRow="1"/>
              <a:tblGrid>
                <a:gridCol w="578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2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7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6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77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0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14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219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72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100727" marR="10072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Identifier</a:t>
                      </a:r>
                      <a:endParaRPr lang="ru-RU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100727" marR="1007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100727" marR="1007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100727" marR="1007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100727" marR="1007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100727" marR="1007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100727" marR="1007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100727" marR="1007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152400" y="388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1" i="0" u="none" strike="noStrike" cap="none" normalizeH="0" baseline="0" dirty="0" smtClean="0" bmk="_Ref438479928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charset="-127"/>
                <a:cs typeface="Times New Roman" pitchFamily="18" charset="0"/>
              </a:rPr>
              <a:t>Figure 9‑1 - Per User Info</a:t>
            </a:r>
            <a:r>
              <a: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charset="-127"/>
                <a:cs typeface="Times New Roman" pitchFamily="18" charset="0"/>
              </a:rPr>
              <a:t> field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05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Recall: RU Allocation info for each STA [1]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196752"/>
            <a:ext cx="8443664" cy="3466659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GB" altLang="zh-CN" b="1" dirty="0" smtClean="0">
                <a:cs typeface="+mn-cs"/>
              </a:rPr>
              <a:t>Proposed to use 8 bits RU allocation signalling to cover all the different BW cases (e.g. 20/40/80/160MHz). </a:t>
            </a:r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 smtClean="0"/>
              <a:t>The 8 bits RU allocation signalling consists of 1 bit for RU location and 7 bits RU indices.</a:t>
            </a:r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 smtClean="0"/>
              <a:t>The first bit for RU location indicates the allocated RU is located at the </a:t>
            </a:r>
            <a:r>
              <a:rPr lang="en-US" altLang="zh-CN" sz="1600" dirty="0" smtClean="0"/>
              <a:t>primary </a:t>
            </a:r>
            <a:r>
              <a:rPr lang="en-GB" altLang="zh-CN" sz="1600" dirty="0" smtClean="0"/>
              <a:t>or non-</a:t>
            </a:r>
            <a:r>
              <a:rPr lang="en-US" altLang="zh-CN" sz="1600" dirty="0" smtClean="0"/>
              <a:t>primary </a:t>
            </a:r>
            <a:r>
              <a:rPr lang="en-GB" altLang="zh-CN" sz="1600" dirty="0" smtClean="0"/>
              <a:t>80MHz. </a:t>
            </a:r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 smtClean="0"/>
              <a:t>The subsequent 7 bits indices indicate 69 possible RU allocation </a:t>
            </a:r>
            <a:r>
              <a:rPr lang="en-US" altLang="zh-CN" sz="1600" dirty="0" smtClean="0"/>
              <a:t>cases based on 80MHz tone plan. </a:t>
            </a:r>
            <a:r>
              <a:rPr lang="en-GB" altLang="zh-CN" sz="1600" dirty="0" smtClean="0"/>
              <a:t>The mapping of the 7 bits to the RU allocation is defined in the table below. The last entry means RU allocation with the whole 160/80+80MHz.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altLang="zh-CN" dirty="0"/>
          </a:p>
        </p:txBody>
      </p:sp>
      <p:grpSp>
        <p:nvGrpSpPr>
          <p:cNvPr id="93" name="组合 92"/>
          <p:cNvGrpSpPr/>
          <p:nvPr/>
        </p:nvGrpSpPr>
        <p:grpSpPr>
          <a:xfrm>
            <a:off x="107504" y="3429000"/>
            <a:ext cx="4348544" cy="3078111"/>
            <a:chOff x="107504" y="3361184"/>
            <a:chExt cx="4348544" cy="3146052"/>
          </a:xfrm>
        </p:grpSpPr>
        <p:sp>
          <p:nvSpPr>
            <p:cNvPr id="7" name="圆角矩形 6"/>
            <p:cNvSpPr/>
            <p:nvPr/>
          </p:nvSpPr>
          <p:spPr bwMode="auto">
            <a:xfrm rot="16200000">
              <a:off x="-68362" y="4001424"/>
              <a:ext cx="1219200" cy="452055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primary 80MHz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圆角矩形 7"/>
            <p:cNvSpPr/>
            <p:nvPr/>
          </p:nvSpPr>
          <p:spPr bwMode="auto">
            <a:xfrm rot="16200000">
              <a:off x="-66225" y="5375161"/>
              <a:ext cx="1219200" cy="447782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non-primary 80MHz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938861" y="4102853"/>
              <a:ext cx="909223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“0 </a:t>
              </a:r>
              <a:r>
                <a:rPr lang="en-GB" altLang="zh-CN" sz="1100" dirty="0" err="1" smtClean="0">
                  <a:solidFill>
                    <a:schemeClr val="tx1"/>
                  </a:solidFill>
                </a:rPr>
                <a:t>xxxxxxx</a:t>
              </a:r>
              <a:r>
                <a:rPr lang="en-GB" altLang="zh-CN" sz="1100" dirty="0" smtClean="0">
                  <a:solidFill>
                    <a:schemeClr val="tx1"/>
                  </a:solidFill>
                </a:rPr>
                <a:t>”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938861" y="5474453"/>
              <a:ext cx="909223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“1 </a:t>
              </a:r>
              <a:r>
                <a:rPr lang="en-GB" altLang="zh-CN" sz="1100" dirty="0" err="1" smtClean="0">
                  <a:solidFill>
                    <a:schemeClr val="tx1"/>
                  </a:solidFill>
                </a:rPr>
                <a:t>xxxxxxx</a:t>
              </a:r>
              <a:r>
                <a:rPr lang="en-GB" altLang="zh-CN" sz="1100" dirty="0" smtClean="0">
                  <a:solidFill>
                    <a:schemeClr val="tx1"/>
                  </a:solidFill>
                </a:rPr>
                <a:t>”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" name="右大括号 10"/>
            <p:cNvSpPr/>
            <p:nvPr/>
          </p:nvSpPr>
          <p:spPr bwMode="auto">
            <a:xfrm>
              <a:off x="772410" y="3617852"/>
              <a:ext cx="152400" cy="1219200"/>
            </a:xfrm>
            <a:prstGeom prst="rightBrac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右大括号 11"/>
            <p:cNvSpPr/>
            <p:nvPr/>
          </p:nvSpPr>
          <p:spPr bwMode="auto">
            <a:xfrm>
              <a:off x="772410" y="4989452"/>
              <a:ext cx="152400" cy="1219200"/>
            </a:xfrm>
            <a:prstGeom prst="rightBrac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07504" y="6239852"/>
              <a:ext cx="3064976" cy="2673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100" dirty="0" smtClean="0">
                  <a:solidFill>
                    <a:schemeClr val="tx1"/>
                  </a:solidFill>
                </a:rPr>
                <a:t>160MHz/80+80MHz  -&gt; “</a:t>
              </a:r>
              <a:r>
                <a:rPr lang="en-GB" altLang="zh-CN" sz="1100" dirty="0" smtClean="0">
                  <a:solidFill>
                    <a:schemeClr val="tx1"/>
                  </a:solidFill>
                </a:rPr>
                <a:t>x 1000100</a:t>
              </a:r>
              <a:r>
                <a:rPr lang="en-US" altLang="zh-CN" sz="1100" dirty="0" smtClean="0">
                  <a:solidFill>
                    <a:schemeClr val="tx1"/>
                  </a:solidFill>
                </a:rPr>
                <a:t>”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" name="十字形 13"/>
            <p:cNvSpPr/>
            <p:nvPr/>
          </p:nvSpPr>
          <p:spPr bwMode="auto">
            <a:xfrm>
              <a:off x="1834066" y="4732784"/>
              <a:ext cx="228600" cy="228600"/>
            </a:xfrm>
            <a:prstGeom prst="plus">
              <a:avLst>
                <a:gd name="adj" fmla="val 36215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767266" y="3383414"/>
              <a:ext cx="135646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1 bit for RU location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2551048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25510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矩形 17"/>
            <p:cNvSpPr/>
            <p:nvPr/>
          </p:nvSpPr>
          <p:spPr bwMode="auto">
            <a:xfrm>
              <a:off x="27796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9" name="直接箭头连接符 18"/>
            <p:cNvCxnSpPr/>
            <p:nvPr/>
          </p:nvCxnSpPr>
          <p:spPr bwMode="auto">
            <a:xfrm flipV="1">
              <a:off x="2551048" y="3589784"/>
              <a:ext cx="428893" cy="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0" name="矩形 19"/>
            <p:cNvSpPr/>
            <p:nvPr/>
          </p:nvSpPr>
          <p:spPr>
            <a:xfrm>
              <a:off x="2474848" y="3361184"/>
              <a:ext cx="61587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20MHz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174022" y="3641784"/>
              <a:ext cx="36099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26 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2170048" y="4123184"/>
              <a:ext cx="32573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52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2170048" y="4580384"/>
              <a:ext cx="39626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106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2170048" y="5009783"/>
              <a:ext cx="39626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242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2170048" y="5418584"/>
              <a:ext cx="39626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484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6" name="矩形 25"/>
            <p:cNvSpPr/>
            <p:nvPr/>
          </p:nvSpPr>
          <p:spPr bwMode="auto">
            <a:xfrm>
              <a:off x="2551048" y="4961384"/>
              <a:ext cx="377863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矩形 26"/>
            <p:cNvSpPr/>
            <p:nvPr/>
          </p:nvSpPr>
          <p:spPr bwMode="auto">
            <a:xfrm>
              <a:off x="2544774" y="5466983"/>
              <a:ext cx="844474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2533158" y="5951984"/>
              <a:ext cx="1919751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2170048" y="5903585"/>
              <a:ext cx="396262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altLang="zh-CN" sz="1100" dirty="0" smtClean="0">
                  <a:solidFill>
                    <a:schemeClr val="tx1"/>
                  </a:solidFill>
                </a:rPr>
                <a:t>996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0" name="矩形 29"/>
            <p:cNvSpPr/>
            <p:nvPr/>
          </p:nvSpPr>
          <p:spPr bwMode="auto">
            <a:xfrm>
              <a:off x="2596767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矩形 30"/>
            <p:cNvSpPr/>
            <p:nvPr/>
          </p:nvSpPr>
          <p:spPr bwMode="auto">
            <a:xfrm>
              <a:off x="2642486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矩形 31"/>
            <p:cNvSpPr/>
            <p:nvPr/>
          </p:nvSpPr>
          <p:spPr bwMode="auto">
            <a:xfrm>
              <a:off x="2688205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矩形 32"/>
            <p:cNvSpPr/>
            <p:nvPr/>
          </p:nvSpPr>
          <p:spPr bwMode="auto">
            <a:xfrm>
              <a:off x="2733929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矩形 33"/>
            <p:cNvSpPr/>
            <p:nvPr/>
          </p:nvSpPr>
          <p:spPr bwMode="auto">
            <a:xfrm>
              <a:off x="2779648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矩形 34"/>
            <p:cNvSpPr/>
            <p:nvPr/>
          </p:nvSpPr>
          <p:spPr bwMode="auto">
            <a:xfrm>
              <a:off x="2825367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矩形 35"/>
            <p:cNvSpPr/>
            <p:nvPr/>
          </p:nvSpPr>
          <p:spPr bwMode="auto">
            <a:xfrm>
              <a:off x="2871086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矩形 36"/>
            <p:cNvSpPr/>
            <p:nvPr/>
          </p:nvSpPr>
          <p:spPr bwMode="auto">
            <a:xfrm>
              <a:off x="2916805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矩形 37"/>
            <p:cNvSpPr/>
            <p:nvPr/>
          </p:nvSpPr>
          <p:spPr bwMode="auto">
            <a:xfrm>
              <a:off x="3495929" y="3665984"/>
              <a:ext cx="45719" cy="25279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矩形 38"/>
            <p:cNvSpPr/>
            <p:nvPr/>
          </p:nvSpPr>
          <p:spPr bwMode="auto">
            <a:xfrm>
              <a:off x="3615333" y="5466983"/>
              <a:ext cx="837578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矩形 39"/>
            <p:cNvSpPr/>
            <p:nvPr/>
          </p:nvSpPr>
          <p:spPr bwMode="auto">
            <a:xfrm>
              <a:off x="3008248" y="4961384"/>
              <a:ext cx="377863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矩形 40"/>
            <p:cNvSpPr/>
            <p:nvPr/>
          </p:nvSpPr>
          <p:spPr bwMode="auto">
            <a:xfrm>
              <a:off x="3620985" y="4961384"/>
              <a:ext cx="377863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矩形 41"/>
            <p:cNvSpPr/>
            <p:nvPr/>
          </p:nvSpPr>
          <p:spPr bwMode="auto">
            <a:xfrm>
              <a:off x="4075048" y="4961384"/>
              <a:ext cx="377863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矩形 42"/>
            <p:cNvSpPr/>
            <p:nvPr/>
          </p:nvSpPr>
          <p:spPr bwMode="auto">
            <a:xfrm>
              <a:off x="30082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矩形 43"/>
            <p:cNvSpPr/>
            <p:nvPr/>
          </p:nvSpPr>
          <p:spPr bwMode="auto">
            <a:xfrm>
              <a:off x="32368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矩形 44"/>
            <p:cNvSpPr/>
            <p:nvPr/>
          </p:nvSpPr>
          <p:spPr bwMode="auto">
            <a:xfrm>
              <a:off x="30082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矩形 45"/>
            <p:cNvSpPr/>
            <p:nvPr/>
          </p:nvSpPr>
          <p:spPr bwMode="auto">
            <a:xfrm>
              <a:off x="30844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矩形 46"/>
            <p:cNvSpPr/>
            <p:nvPr/>
          </p:nvSpPr>
          <p:spPr bwMode="auto">
            <a:xfrm>
              <a:off x="32368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矩形 47"/>
            <p:cNvSpPr/>
            <p:nvPr/>
          </p:nvSpPr>
          <p:spPr bwMode="auto">
            <a:xfrm>
              <a:off x="33130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矩形 48"/>
            <p:cNvSpPr/>
            <p:nvPr/>
          </p:nvSpPr>
          <p:spPr bwMode="auto">
            <a:xfrm>
              <a:off x="25510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矩形 49"/>
            <p:cNvSpPr/>
            <p:nvPr/>
          </p:nvSpPr>
          <p:spPr bwMode="auto">
            <a:xfrm>
              <a:off x="26272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矩形 50"/>
            <p:cNvSpPr/>
            <p:nvPr/>
          </p:nvSpPr>
          <p:spPr bwMode="auto">
            <a:xfrm>
              <a:off x="27796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矩形 51"/>
            <p:cNvSpPr/>
            <p:nvPr/>
          </p:nvSpPr>
          <p:spPr bwMode="auto">
            <a:xfrm>
              <a:off x="28558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矩形 52"/>
            <p:cNvSpPr/>
            <p:nvPr/>
          </p:nvSpPr>
          <p:spPr bwMode="auto">
            <a:xfrm>
              <a:off x="2977772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矩形 53"/>
            <p:cNvSpPr/>
            <p:nvPr/>
          </p:nvSpPr>
          <p:spPr bwMode="auto">
            <a:xfrm>
              <a:off x="3023491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矩形 54"/>
            <p:cNvSpPr/>
            <p:nvPr/>
          </p:nvSpPr>
          <p:spPr bwMode="auto">
            <a:xfrm>
              <a:off x="3069210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矩形 55"/>
            <p:cNvSpPr/>
            <p:nvPr/>
          </p:nvSpPr>
          <p:spPr bwMode="auto">
            <a:xfrm>
              <a:off x="3114929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矩形 56"/>
            <p:cNvSpPr/>
            <p:nvPr/>
          </p:nvSpPr>
          <p:spPr bwMode="auto">
            <a:xfrm>
              <a:off x="3160653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矩形 57"/>
            <p:cNvSpPr/>
            <p:nvPr/>
          </p:nvSpPr>
          <p:spPr bwMode="auto">
            <a:xfrm>
              <a:off x="3206372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矩形 58"/>
            <p:cNvSpPr/>
            <p:nvPr/>
          </p:nvSpPr>
          <p:spPr bwMode="auto">
            <a:xfrm>
              <a:off x="3252091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0" name="矩形 59"/>
            <p:cNvSpPr/>
            <p:nvPr/>
          </p:nvSpPr>
          <p:spPr bwMode="auto">
            <a:xfrm>
              <a:off x="3297810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1" name="矩形 60"/>
            <p:cNvSpPr/>
            <p:nvPr/>
          </p:nvSpPr>
          <p:spPr bwMode="auto">
            <a:xfrm>
              <a:off x="3343529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2" name="矩形 61"/>
            <p:cNvSpPr/>
            <p:nvPr/>
          </p:nvSpPr>
          <p:spPr bwMode="auto">
            <a:xfrm>
              <a:off x="3617848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3" name="矩形 62"/>
            <p:cNvSpPr/>
            <p:nvPr/>
          </p:nvSpPr>
          <p:spPr bwMode="auto">
            <a:xfrm>
              <a:off x="3663567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矩形 63"/>
            <p:cNvSpPr/>
            <p:nvPr/>
          </p:nvSpPr>
          <p:spPr bwMode="auto">
            <a:xfrm>
              <a:off x="3709286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3755005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矩形 65"/>
            <p:cNvSpPr/>
            <p:nvPr/>
          </p:nvSpPr>
          <p:spPr bwMode="auto">
            <a:xfrm>
              <a:off x="3800729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矩形 66"/>
            <p:cNvSpPr/>
            <p:nvPr/>
          </p:nvSpPr>
          <p:spPr bwMode="auto">
            <a:xfrm>
              <a:off x="3846448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8" name="矩形 67"/>
            <p:cNvSpPr/>
            <p:nvPr/>
          </p:nvSpPr>
          <p:spPr bwMode="auto">
            <a:xfrm>
              <a:off x="3892167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9" name="矩形 68"/>
            <p:cNvSpPr/>
            <p:nvPr/>
          </p:nvSpPr>
          <p:spPr bwMode="auto">
            <a:xfrm>
              <a:off x="3937886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0" name="矩形 69"/>
            <p:cNvSpPr/>
            <p:nvPr/>
          </p:nvSpPr>
          <p:spPr bwMode="auto">
            <a:xfrm>
              <a:off x="3983605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1" name="矩形 70"/>
            <p:cNvSpPr/>
            <p:nvPr/>
          </p:nvSpPr>
          <p:spPr bwMode="auto">
            <a:xfrm>
              <a:off x="4044572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矩形 71"/>
            <p:cNvSpPr/>
            <p:nvPr/>
          </p:nvSpPr>
          <p:spPr bwMode="auto">
            <a:xfrm>
              <a:off x="4090291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矩形 72"/>
            <p:cNvSpPr/>
            <p:nvPr/>
          </p:nvSpPr>
          <p:spPr bwMode="auto">
            <a:xfrm>
              <a:off x="4136010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矩形 73"/>
            <p:cNvSpPr/>
            <p:nvPr/>
          </p:nvSpPr>
          <p:spPr bwMode="auto">
            <a:xfrm>
              <a:off x="4181729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5" name="矩形 74"/>
            <p:cNvSpPr/>
            <p:nvPr/>
          </p:nvSpPr>
          <p:spPr bwMode="auto">
            <a:xfrm>
              <a:off x="4227453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矩形 75"/>
            <p:cNvSpPr/>
            <p:nvPr/>
          </p:nvSpPr>
          <p:spPr bwMode="auto">
            <a:xfrm>
              <a:off x="4273172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7" name="矩形 76"/>
            <p:cNvSpPr/>
            <p:nvPr/>
          </p:nvSpPr>
          <p:spPr bwMode="auto">
            <a:xfrm>
              <a:off x="4318891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8" name="矩形 77"/>
            <p:cNvSpPr/>
            <p:nvPr/>
          </p:nvSpPr>
          <p:spPr bwMode="auto">
            <a:xfrm>
              <a:off x="4364610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矩形 78"/>
            <p:cNvSpPr/>
            <p:nvPr/>
          </p:nvSpPr>
          <p:spPr bwMode="auto">
            <a:xfrm>
              <a:off x="4410329" y="3665984"/>
              <a:ext cx="45719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0" name="矩形 79"/>
            <p:cNvSpPr/>
            <p:nvPr/>
          </p:nvSpPr>
          <p:spPr bwMode="auto">
            <a:xfrm>
              <a:off x="40750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1" name="矩形 80"/>
            <p:cNvSpPr/>
            <p:nvPr/>
          </p:nvSpPr>
          <p:spPr bwMode="auto">
            <a:xfrm>
              <a:off x="41512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2" name="矩形 81"/>
            <p:cNvSpPr/>
            <p:nvPr/>
          </p:nvSpPr>
          <p:spPr bwMode="auto">
            <a:xfrm>
              <a:off x="43036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3" name="矩形 82"/>
            <p:cNvSpPr/>
            <p:nvPr/>
          </p:nvSpPr>
          <p:spPr bwMode="auto">
            <a:xfrm>
              <a:off x="43798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4" name="矩形 83"/>
            <p:cNvSpPr/>
            <p:nvPr/>
          </p:nvSpPr>
          <p:spPr bwMode="auto">
            <a:xfrm>
              <a:off x="36178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矩形 84"/>
            <p:cNvSpPr/>
            <p:nvPr/>
          </p:nvSpPr>
          <p:spPr bwMode="auto">
            <a:xfrm>
              <a:off x="36940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6" name="矩形 85"/>
            <p:cNvSpPr/>
            <p:nvPr/>
          </p:nvSpPr>
          <p:spPr bwMode="auto">
            <a:xfrm>
              <a:off x="38464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矩形 86"/>
            <p:cNvSpPr/>
            <p:nvPr/>
          </p:nvSpPr>
          <p:spPr bwMode="auto">
            <a:xfrm>
              <a:off x="3922648" y="4123184"/>
              <a:ext cx="762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8" name="矩形 87"/>
            <p:cNvSpPr/>
            <p:nvPr/>
          </p:nvSpPr>
          <p:spPr bwMode="auto">
            <a:xfrm>
              <a:off x="36178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矩形 88"/>
            <p:cNvSpPr/>
            <p:nvPr/>
          </p:nvSpPr>
          <p:spPr bwMode="auto">
            <a:xfrm>
              <a:off x="38464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矩形 89"/>
            <p:cNvSpPr/>
            <p:nvPr/>
          </p:nvSpPr>
          <p:spPr bwMode="auto">
            <a:xfrm>
              <a:off x="40750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矩形 90"/>
            <p:cNvSpPr/>
            <p:nvPr/>
          </p:nvSpPr>
          <p:spPr bwMode="auto">
            <a:xfrm>
              <a:off x="4303648" y="4552583"/>
              <a:ext cx="152400" cy="2564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aphicFrame>
        <p:nvGraphicFramePr>
          <p:cNvPr id="92" name="表格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944937"/>
              </p:ext>
            </p:extLst>
          </p:nvPr>
        </p:nvGraphicFramePr>
        <p:xfrm>
          <a:off x="4572000" y="3717032"/>
          <a:ext cx="4416008" cy="2499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40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7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7 bits indices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Message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Number of entries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 0000000 ~ 0100100 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Possible 26 RU cases in 80MHz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  37*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 0100101 ~ 0110100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Possible 52 RU cases in 80MHz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 0110101 ~ 0111100 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Possible 106 RU cases in 80MHz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 0111101 ~ 1000000 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Possible 242 RU cases in 80MHz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 1000001 ~ 1000010 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Possible 484 RU cases in 80MHz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1000011 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Possible 996 RU cases in 80MHz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1000100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baseline="0" dirty="0" smtClean="0">
                          <a:solidFill>
                            <a:schemeClr val="tx1"/>
                          </a:solidFill>
                        </a:rPr>
                        <a:t>160MHz/80+80MHz case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zh-CN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4" name="矩形 93"/>
          <p:cNvSpPr/>
          <p:nvPr/>
        </p:nvSpPr>
        <p:spPr>
          <a:xfrm>
            <a:off x="4572000" y="6248345"/>
            <a:ext cx="43492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>
              <a:buNone/>
            </a:pPr>
            <a:r>
              <a:rPr lang="en-GB" altLang="zh-CN" sz="1200" dirty="0">
                <a:solidFill>
                  <a:srgbClr val="0000FF"/>
                </a:solidFill>
              </a:rPr>
              <a:t>* Note: Signaling for the </a:t>
            </a:r>
            <a:r>
              <a:rPr lang="en-GB" altLang="zh-CN" sz="1200" dirty="0" err="1">
                <a:solidFill>
                  <a:srgbClr val="0000FF"/>
                </a:solidFill>
              </a:rPr>
              <a:t>center</a:t>
            </a:r>
            <a:r>
              <a:rPr lang="en-GB" altLang="zh-CN" sz="1200" dirty="0">
                <a:solidFill>
                  <a:srgbClr val="0000FF"/>
                </a:solidFill>
              </a:rPr>
              <a:t> 26 unit in 80 MHz is also included.</a:t>
            </a:r>
            <a:endParaRPr lang="zh-CN" altLang="zh-CN" sz="1200" dirty="0">
              <a:solidFill>
                <a:srgbClr val="0000FF"/>
              </a:solidFill>
            </a:endParaRPr>
          </a:p>
        </p:txBody>
      </p:sp>
      <p:sp>
        <p:nvSpPr>
          <p:cNvPr id="9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73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рямоугольник 42"/>
          <p:cNvSpPr/>
          <p:nvPr/>
        </p:nvSpPr>
        <p:spPr bwMode="auto">
          <a:xfrm>
            <a:off x="533400" y="2776086"/>
            <a:ext cx="5943600" cy="2326090"/>
          </a:xfrm>
          <a:prstGeom prst="rect">
            <a:avLst/>
          </a:prstGeom>
          <a:solidFill>
            <a:srgbClr val="FFD1D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Redundant information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848600" cy="1066800"/>
          </a:xfrm>
        </p:spPr>
        <p:txBody>
          <a:bodyPr/>
          <a:lstStyle/>
          <a:p>
            <a:pPr>
              <a:defRPr/>
            </a:pPr>
            <a:r>
              <a:rPr lang="en-US" dirty="0"/>
              <a:t>Multiple Random Access RUs </a:t>
            </a:r>
            <a:r>
              <a:rPr lang="en-US" dirty="0" smtClean="0"/>
              <a:t>Allocation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196753"/>
            <a:ext cx="8443664" cy="772655"/>
          </a:xfrm>
        </p:spPr>
        <p:txBody>
          <a:bodyPr>
            <a:noAutofit/>
          </a:bodyPr>
          <a:lstStyle/>
          <a:p>
            <a:pPr marL="0" lvl="1" indent="0">
              <a:spcBef>
                <a:spcPts val="600"/>
              </a:spcBef>
              <a:buNone/>
              <a:defRPr/>
            </a:pPr>
            <a:r>
              <a:rPr lang="en-US" altLang="zh-CN" sz="1800" b="1" dirty="0" smtClean="0">
                <a:cs typeface="+mn-cs"/>
              </a:rPr>
              <a:t>To allocate several RUs with the same transmission parameters, we need to repeat Per User Info field  </a:t>
            </a:r>
            <a:r>
              <a:rPr lang="en-US" altLang="zh-CN" sz="1800" b="1" dirty="0">
                <a:cs typeface="+mn-cs"/>
              </a:rPr>
              <a:t>many </a:t>
            </a:r>
            <a:r>
              <a:rPr lang="en-US" altLang="zh-CN" sz="1800" b="1" dirty="0" smtClean="0">
                <a:cs typeface="+mn-cs"/>
              </a:rPr>
              <a:t>times explicitly</a:t>
            </a:r>
            <a:r>
              <a:rPr lang="en-US" altLang="zh-CN" sz="1800" b="1" dirty="0">
                <a:cs typeface="+mn-cs"/>
              </a:rPr>
              <a:t>.</a:t>
            </a:r>
            <a:endParaRPr lang="en-GB" altLang="zh-CN" sz="1800" b="1" dirty="0" smtClean="0"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altLang="zh-CN" dirty="0"/>
          </a:p>
        </p:txBody>
      </p:sp>
      <p:sp>
        <p:nvSpPr>
          <p:cNvPr id="4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  <p:graphicFrame>
        <p:nvGraphicFramePr>
          <p:cNvPr id="45" name="Таблица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848011"/>
              </p:ext>
            </p:extLst>
          </p:nvPr>
        </p:nvGraphicFramePr>
        <p:xfrm>
          <a:off x="533402" y="1877572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STA1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 bwMode="auto">
          <a:xfrm>
            <a:off x="7353300" y="1898824"/>
            <a:ext cx="990600" cy="4572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 for STA1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 bwMode="auto">
          <a:xfrm>
            <a:off x="7353300" y="2347220"/>
            <a:ext cx="990600" cy="457200"/>
          </a:xfrm>
          <a:prstGeom prst="rect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RU for </a:t>
            </a:r>
            <a:r>
              <a:rPr lang="en-US" dirty="0" smtClean="0"/>
              <a:t>RA</a:t>
            </a:r>
          </a:p>
          <a:p>
            <a:pPr algn="ctr"/>
            <a:r>
              <a:rPr lang="en-US" dirty="0" smtClean="0"/>
              <a:t>(26-tome)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 bwMode="auto">
          <a:xfrm>
            <a:off x="7353300" y="3718128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/>
              <a:t>RU for RA</a:t>
            </a:r>
          </a:p>
          <a:p>
            <a:pPr algn="ctr"/>
            <a:r>
              <a:rPr lang="en-US"/>
              <a:t>(26-tome)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 bwMode="auto">
          <a:xfrm>
            <a:off x="7353300" y="4175328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/>
              <a:t>RU for RA</a:t>
            </a:r>
          </a:p>
          <a:p>
            <a:pPr algn="ctr"/>
            <a:r>
              <a:rPr lang="en-US"/>
              <a:t>(26-tome)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 bwMode="auto">
          <a:xfrm>
            <a:off x="7353300" y="4632528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RU for RA</a:t>
            </a:r>
          </a:p>
          <a:p>
            <a:pPr algn="ctr"/>
            <a:r>
              <a:rPr lang="en-US" dirty="0"/>
              <a:t>(26-tome)</a:t>
            </a:r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 bwMode="auto">
          <a:xfrm>
            <a:off x="7353299" y="5086290"/>
            <a:ext cx="990601" cy="41032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for STA2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Прямая со стрелкой 7"/>
          <p:cNvCxnSpPr>
            <a:stCxn id="45" idx="3"/>
            <a:endCxn id="6" idx="1"/>
          </p:cNvCxnSpPr>
          <p:nvPr/>
        </p:nvCxnSpPr>
        <p:spPr bwMode="auto">
          <a:xfrm>
            <a:off x="6400800" y="2106172"/>
            <a:ext cx="952500" cy="212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Прямоугольник 19"/>
          <p:cNvSpPr/>
          <p:nvPr/>
        </p:nvSpPr>
        <p:spPr bwMode="auto">
          <a:xfrm>
            <a:off x="7353300" y="2802793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/>
              <a:t>RU for RA</a:t>
            </a:r>
          </a:p>
          <a:p>
            <a:pPr algn="ctr"/>
            <a:r>
              <a:rPr lang="en-US"/>
              <a:t>(26-tome)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7353300" y="3259993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…</a:t>
            </a:r>
            <a:endParaRPr lang="ru-RU" dirty="0"/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200710"/>
              </p:ext>
            </p:extLst>
          </p:nvPr>
        </p:nvGraphicFramePr>
        <p:xfrm>
          <a:off x="533400" y="2347220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RA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98934"/>
              </p:ext>
            </p:extLst>
          </p:nvPr>
        </p:nvGraphicFramePr>
        <p:xfrm>
          <a:off x="533400" y="2816868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RA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416196"/>
              </p:ext>
            </p:extLst>
          </p:nvPr>
        </p:nvGraphicFramePr>
        <p:xfrm>
          <a:off x="533400" y="3705680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RA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Таблица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756371"/>
              </p:ext>
            </p:extLst>
          </p:nvPr>
        </p:nvGraphicFramePr>
        <p:xfrm>
          <a:off x="533400" y="4175328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RA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761699"/>
              </p:ext>
            </p:extLst>
          </p:nvPr>
        </p:nvGraphicFramePr>
        <p:xfrm>
          <a:off x="533400" y="4644976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RA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293043"/>
              </p:ext>
            </p:extLst>
          </p:nvPr>
        </p:nvGraphicFramePr>
        <p:xfrm>
          <a:off x="533400" y="5086290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STA2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Прямая со стрелкой 31"/>
          <p:cNvCxnSpPr>
            <a:stCxn id="25" idx="3"/>
            <a:endCxn id="48" idx="1"/>
          </p:cNvCxnSpPr>
          <p:nvPr/>
        </p:nvCxnSpPr>
        <p:spPr bwMode="auto">
          <a:xfrm>
            <a:off x="6400798" y="2575820"/>
            <a:ext cx="95250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Прямая со стрелкой 32"/>
          <p:cNvCxnSpPr>
            <a:stCxn id="27" idx="3"/>
            <a:endCxn id="20" idx="1"/>
          </p:cNvCxnSpPr>
          <p:nvPr/>
        </p:nvCxnSpPr>
        <p:spPr bwMode="auto">
          <a:xfrm flipV="1">
            <a:off x="6400798" y="3031393"/>
            <a:ext cx="952502" cy="140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4" name="Прямая со стрелкой 33"/>
          <p:cNvCxnSpPr>
            <a:stCxn id="28" idx="3"/>
            <a:endCxn id="50" idx="1"/>
          </p:cNvCxnSpPr>
          <p:nvPr/>
        </p:nvCxnSpPr>
        <p:spPr bwMode="auto">
          <a:xfrm>
            <a:off x="6400798" y="3934280"/>
            <a:ext cx="952502" cy="124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Прямая со стрелкой 36"/>
          <p:cNvCxnSpPr>
            <a:stCxn id="29" idx="3"/>
            <a:endCxn id="51" idx="1"/>
          </p:cNvCxnSpPr>
          <p:nvPr/>
        </p:nvCxnSpPr>
        <p:spPr bwMode="auto">
          <a:xfrm>
            <a:off x="6400798" y="4403928"/>
            <a:ext cx="95250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8" name="Прямая со стрелкой 37"/>
          <p:cNvCxnSpPr>
            <a:stCxn id="30" idx="3"/>
            <a:endCxn id="52" idx="1"/>
          </p:cNvCxnSpPr>
          <p:nvPr/>
        </p:nvCxnSpPr>
        <p:spPr bwMode="auto">
          <a:xfrm flipV="1">
            <a:off x="6400798" y="4861128"/>
            <a:ext cx="952502" cy="124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Прямая со стрелкой 48"/>
          <p:cNvCxnSpPr>
            <a:stCxn id="31" idx="3"/>
            <a:endCxn id="53" idx="1"/>
          </p:cNvCxnSpPr>
          <p:nvPr/>
        </p:nvCxnSpPr>
        <p:spPr bwMode="auto">
          <a:xfrm flipV="1">
            <a:off x="6400798" y="5291452"/>
            <a:ext cx="952501" cy="234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533400" y="5543490"/>
            <a:ext cx="8215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overhead!</a:t>
            </a:r>
          </a:p>
          <a:p>
            <a:pPr algn="ctr"/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92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40 MHz channel @ MCS0 (7.3 Mbps) each Per User Info field (~4 octets) increases TF duration by ~4.4us in average. </a:t>
            </a:r>
          </a:p>
          <a:p>
            <a:r>
              <a:rPr lang="en-US" dirty="0" smtClean="0"/>
              <a:t>If #RUs = 18, TF length is 94 octets. </a:t>
            </a:r>
          </a:p>
          <a:p>
            <a:r>
              <a:rPr lang="en-US" dirty="0" smtClean="0"/>
              <a:t>If #RUs = 2, TF length is 30 octets.</a:t>
            </a:r>
          </a:p>
          <a:p>
            <a:r>
              <a:rPr lang="en-US" dirty="0" smtClean="0"/>
              <a:t>Let TF be followed by BSR(s) of 30 octets.</a:t>
            </a:r>
          </a:p>
          <a:p>
            <a:r>
              <a:rPr lang="en-US" dirty="0" smtClean="0"/>
              <a:t>Repetition of Per User Info fields increases TF-BSR cycle from 190 to 260 us (i.e. the overhead is 37%)</a:t>
            </a:r>
          </a:p>
          <a:p>
            <a:endParaRPr lang="en-US" dirty="0"/>
          </a:p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Overhead estimation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626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Multiple </a:t>
            </a:r>
            <a:r>
              <a:rPr lang="en-US" dirty="0"/>
              <a:t>Random Access RUs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t" hangingPunct="1"/>
            <a:r>
              <a:rPr lang="en-US" b="0" dirty="0" smtClean="0"/>
              <a:t>If an HE AP wants to allocate multiple RUs for random access with the same parameters (</a:t>
            </a:r>
            <a:r>
              <a:rPr lang="en-US" b="0" dirty="0"/>
              <a:t>Coding </a:t>
            </a:r>
            <a:r>
              <a:rPr lang="en-US" b="0" dirty="0" smtClean="0"/>
              <a:t>Type, MCS, DCM, SS Allocation), it is better to describe all of them once instead of creating individual entry for each RU. In such a way signaling overhead is reduced.</a:t>
            </a:r>
          </a:p>
          <a:p>
            <a:pPr eaLnBrk="1" fontAlgn="t" hangingPunct="1"/>
            <a:r>
              <a:rPr lang="en-US" b="0" dirty="0"/>
              <a:t>We propose </a:t>
            </a:r>
            <a:r>
              <a:rPr lang="en-US" b="0" dirty="0" smtClean="0"/>
              <a:t>4 ways how to </a:t>
            </a:r>
            <a:r>
              <a:rPr lang="en-US" b="0" dirty="0"/>
              <a:t>signal </a:t>
            </a:r>
            <a:r>
              <a:rPr lang="en-US" b="0" dirty="0" smtClean="0"/>
              <a:t>multiple random access </a:t>
            </a:r>
            <a:r>
              <a:rPr lang="en-US" b="0" dirty="0"/>
              <a:t>RUs </a:t>
            </a:r>
            <a:r>
              <a:rPr lang="en-US" b="0" dirty="0" smtClean="0"/>
              <a:t>and reduce overhead. </a:t>
            </a:r>
          </a:p>
          <a:p>
            <a:pPr eaLnBrk="1" fontAlgn="t" hangingPunct="1"/>
            <a:r>
              <a:rPr lang="en-US" b="0" dirty="0" smtClean="0"/>
              <a:t>For that, we extend signaling adopted from [1].</a:t>
            </a:r>
            <a:endParaRPr lang="ru-RU" b="0" dirty="0" smtClean="0"/>
          </a:p>
          <a:p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74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8486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1. Interval </a:t>
            </a:r>
            <a:r>
              <a:rPr lang="en-US" dirty="0"/>
              <a:t>RUs Allocation for RA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196753"/>
            <a:ext cx="8443664" cy="772655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buNone/>
              <a:defRPr/>
            </a:pPr>
            <a:r>
              <a:rPr lang="en-US" altLang="zh-CN" sz="1800" b="1" dirty="0" smtClean="0">
                <a:cs typeface="+mn-cs"/>
              </a:rPr>
              <a:t>To allocate an interval of RUs </a:t>
            </a:r>
            <a:r>
              <a:rPr lang="en-US" altLang="zh-CN" sz="1800" b="1" dirty="0" smtClean="0">
                <a:solidFill>
                  <a:srgbClr val="FF0000"/>
                </a:solidFill>
                <a:cs typeface="+mn-cs"/>
              </a:rPr>
              <a:t>with the same transmission parameters</a:t>
            </a:r>
            <a:r>
              <a:rPr lang="en-US" altLang="zh-CN" sz="1800" b="1" dirty="0" smtClean="0">
                <a:cs typeface="+mn-cs"/>
              </a:rPr>
              <a:t>, we specify only the first and the last RUs of the interval</a:t>
            </a:r>
            <a:r>
              <a:rPr lang="ru-RU" altLang="zh-CN" sz="1800" b="1" dirty="0">
                <a:cs typeface="+mn-cs"/>
              </a:rPr>
              <a:t>.</a:t>
            </a:r>
            <a:endParaRPr lang="en-US" altLang="zh-CN" sz="1800" b="1" dirty="0" smtClean="0">
              <a:cs typeface="+mn-cs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altLang="zh-CN" sz="1800" b="1" dirty="0" smtClean="0">
                <a:cs typeface="+mn-cs"/>
              </a:rPr>
              <a:t>In TF, the Per User Info field describing the last RU </a:t>
            </a:r>
            <a:r>
              <a:rPr lang="en-US" altLang="zh-CN" sz="1800" b="1" dirty="0"/>
              <a:t>of the interval</a:t>
            </a:r>
            <a:r>
              <a:rPr lang="en-US" altLang="zh-CN" sz="1800" b="1" dirty="0" smtClean="0">
                <a:cs typeface="+mn-cs"/>
              </a:rPr>
              <a:t> goes right after Per User Info field describing the first RU </a:t>
            </a:r>
            <a:r>
              <a:rPr lang="en-US" altLang="zh-CN" sz="1800" b="1" dirty="0"/>
              <a:t>of the </a:t>
            </a:r>
            <a:r>
              <a:rPr lang="en-US" altLang="zh-CN" sz="1800" b="1" dirty="0" smtClean="0"/>
              <a:t>interval</a:t>
            </a:r>
            <a:r>
              <a:rPr lang="ru-RU" altLang="zh-CN" sz="1800" b="1" dirty="0"/>
              <a:t>.</a:t>
            </a:r>
            <a:r>
              <a:rPr lang="en-US" altLang="zh-CN" sz="1800" b="1" dirty="0" smtClean="0">
                <a:cs typeface="+mn-cs"/>
              </a:rPr>
              <a:t>    </a:t>
            </a:r>
            <a:endParaRPr lang="en-GB" altLang="zh-CN" sz="1800" b="1" dirty="0" smtClean="0"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altLang="zh-CN" dirty="0"/>
          </a:p>
        </p:txBody>
      </p:sp>
      <p:sp>
        <p:nvSpPr>
          <p:cNvPr id="4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4189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May 2016</a:t>
            </a:r>
            <a:endParaRPr lang="en-US" dirty="0"/>
          </a:p>
        </p:txBody>
      </p:sp>
      <p:graphicFrame>
        <p:nvGraphicFramePr>
          <p:cNvPr id="45" name="Таблица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965051"/>
              </p:ext>
            </p:extLst>
          </p:nvPr>
        </p:nvGraphicFramePr>
        <p:xfrm>
          <a:off x="533402" y="2362200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STA1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 bwMode="auto">
          <a:xfrm>
            <a:off x="7353300" y="2383452"/>
            <a:ext cx="990600" cy="4572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 for STA1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 bwMode="auto">
          <a:xfrm>
            <a:off x="7353300" y="2831848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RU for </a:t>
            </a:r>
            <a:r>
              <a:rPr lang="en-US" dirty="0" smtClean="0"/>
              <a:t>RA</a:t>
            </a:r>
          </a:p>
          <a:p>
            <a:pPr algn="ctr"/>
            <a:r>
              <a:rPr lang="en-US" dirty="0" smtClean="0"/>
              <a:t>(26-tome)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 bwMode="auto">
          <a:xfrm>
            <a:off x="7353300" y="4202756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/>
              <a:t>RU for RA</a:t>
            </a:r>
          </a:p>
          <a:p>
            <a:pPr algn="ctr"/>
            <a:r>
              <a:rPr lang="en-US"/>
              <a:t>(26-tome)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 bwMode="auto">
          <a:xfrm>
            <a:off x="7353300" y="4659956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/>
              <a:t>RU for RA</a:t>
            </a:r>
          </a:p>
          <a:p>
            <a:pPr algn="ctr"/>
            <a:r>
              <a:rPr lang="en-US"/>
              <a:t>(26-tome)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 bwMode="auto">
          <a:xfrm>
            <a:off x="7353300" y="5117156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RU for RA</a:t>
            </a:r>
          </a:p>
          <a:p>
            <a:pPr algn="ctr"/>
            <a:r>
              <a:rPr lang="en-US" dirty="0"/>
              <a:t>(26-tome)</a:t>
            </a:r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 bwMode="auto">
          <a:xfrm>
            <a:off x="7353299" y="5570918"/>
            <a:ext cx="990601" cy="41032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for STA2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Прямая со стрелкой 7"/>
          <p:cNvCxnSpPr>
            <a:stCxn id="45" idx="3"/>
            <a:endCxn id="6" idx="1"/>
          </p:cNvCxnSpPr>
          <p:nvPr/>
        </p:nvCxnSpPr>
        <p:spPr bwMode="auto">
          <a:xfrm>
            <a:off x="6400800" y="2590800"/>
            <a:ext cx="952500" cy="212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Прямоугольник 19"/>
          <p:cNvSpPr/>
          <p:nvPr/>
        </p:nvSpPr>
        <p:spPr bwMode="auto">
          <a:xfrm>
            <a:off x="7353300" y="3287421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/>
              <a:t>RU for RA</a:t>
            </a:r>
          </a:p>
          <a:p>
            <a:pPr algn="ctr"/>
            <a:r>
              <a:rPr lang="en-US"/>
              <a:t>(26-tome)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7353300" y="3744621"/>
            <a:ext cx="990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…</a:t>
            </a:r>
            <a:endParaRPr lang="ru-RU" dirty="0"/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152384"/>
              </p:ext>
            </p:extLst>
          </p:nvPr>
        </p:nvGraphicFramePr>
        <p:xfrm>
          <a:off x="533400" y="2831848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RA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681142"/>
              </p:ext>
            </p:extLst>
          </p:nvPr>
        </p:nvGraphicFramePr>
        <p:xfrm>
          <a:off x="533400" y="5129604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RA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524401"/>
              </p:ext>
            </p:extLst>
          </p:nvPr>
        </p:nvGraphicFramePr>
        <p:xfrm>
          <a:off x="533400" y="5570918"/>
          <a:ext cx="5867398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48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0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6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User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ID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STA2</a:t>
                      </a:r>
                      <a:endParaRPr lang="ru-RU" sz="13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RU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Coding Type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MCS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DCM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SS Allocation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Batang"/>
                          <a:cs typeface="Times New Roman"/>
                        </a:rPr>
                        <a:t>Trigger dependent Per User Info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84717" marR="8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Прямая со стрелкой 31"/>
          <p:cNvCxnSpPr>
            <a:stCxn id="25" idx="3"/>
            <a:endCxn id="48" idx="1"/>
          </p:cNvCxnSpPr>
          <p:nvPr/>
        </p:nvCxnSpPr>
        <p:spPr bwMode="auto">
          <a:xfrm>
            <a:off x="6400798" y="3060448"/>
            <a:ext cx="95250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8" name="Прямая со стрелкой 37"/>
          <p:cNvCxnSpPr>
            <a:stCxn id="30" idx="3"/>
            <a:endCxn id="52" idx="1"/>
          </p:cNvCxnSpPr>
          <p:nvPr/>
        </p:nvCxnSpPr>
        <p:spPr bwMode="auto">
          <a:xfrm flipV="1">
            <a:off x="6400798" y="5345756"/>
            <a:ext cx="952502" cy="124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Прямая со стрелкой 48"/>
          <p:cNvCxnSpPr>
            <a:stCxn id="31" idx="3"/>
            <a:endCxn id="53" idx="1"/>
          </p:cNvCxnSpPr>
          <p:nvPr/>
        </p:nvCxnSpPr>
        <p:spPr bwMode="auto">
          <a:xfrm flipV="1">
            <a:off x="6400798" y="5776080"/>
            <a:ext cx="952501" cy="234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914400" y="6028118"/>
            <a:ext cx="72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Instead of N RUs for RA, advertise only 2 RUs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7" name="Левая фигурная скобка 6"/>
          <p:cNvSpPr/>
          <p:nvPr/>
        </p:nvSpPr>
        <p:spPr bwMode="auto">
          <a:xfrm>
            <a:off x="6743699" y="3325269"/>
            <a:ext cx="266699" cy="182973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87711" y="4073802"/>
            <a:ext cx="23887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Implicitly defined RUs for RA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12620" y="2819400"/>
            <a:ext cx="1051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The first RU</a:t>
            </a:r>
          </a:p>
          <a:p>
            <a:r>
              <a:rPr lang="en-US" dirty="0" smtClean="0"/>
              <a:t>of the interval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0" y="5127371"/>
            <a:ext cx="1051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The last RU</a:t>
            </a:r>
          </a:p>
          <a:p>
            <a:r>
              <a:rPr lang="en-US" dirty="0" smtClean="0"/>
              <a:t>of the interval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4101636"/>
            <a:ext cx="13244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</a:t>
            </a:r>
            <a:r>
              <a:rPr lang="en-US" sz="1400" dirty="0" smtClean="0"/>
              <a:t>he same values</a:t>
            </a:r>
            <a:endParaRPr lang="ru-RU" sz="1400" dirty="0"/>
          </a:p>
        </p:txBody>
      </p:sp>
      <p:cxnSp>
        <p:nvCxnSpPr>
          <p:cNvPr id="13" name="Прямая со стрелкой 12"/>
          <p:cNvCxnSpPr>
            <a:stCxn id="10" idx="3"/>
          </p:cNvCxnSpPr>
          <p:nvPr/>
        </p:nvCxnSpPr>
        <p:spPr bwMode="auto">
          <a:xfrm flipV="1">
            <a:off x="1857802" y="3281067"/>
            <a:ext cx="1037798" cy="9744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3" name="Прямая со стрелкой 32"/>
          <p:cNvCxnSpPr>
            <a:stCxn id="10" idx="3"/>
          </p:cNvCxnSpPr>
          <p:nvPr/>
        </p:nvCxnSpPr>
        <p:spPr bwMode="auto">
          <a:xfrm flipV="1">
            <a:off x="1857802" y="3270753"/>
            <a:ext cx="1784026" cy="9847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Прямая со стрелкой 33"/>
          <p:cNvCxnSpPr>
            <a:stCxn id="10" idx="3"/>
          </p:cNvCxnSpPr>
          <p:nvPr/>
        </p:nvCxnSpPr>
        <p:spPr bwMode="auto">
          <a:xfrm flipV="1">
            <a:off x="1857802" y="3275911"/>
            <a:ext cx="2399905" cy="979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Прямая со стрелкой 34"/>
          <p:cNvCxnSpPr>
            <a:stCxn id="10" idx="3"/>
          </p:cNvCxnSpPr>
          <p:nvPr/>
        </p:nvCxnSpPr>
        <p:spPr bwMode="auto">
          <a:xfrm flipV="1">
            <a:off x="1857802" y="3281067"/>
            <a:ext cx="3149382" cy="9744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Прямая со стрелкой 36"/>
          <p:cNvCxnSpPr>
            <a:stCxn id="10" idx="3"/>
          </p:cNvCxnSpPr>
          <p:nvPr/>
        </p:nvCxnSpPr>
        <p:spPr bwMode="auto">
          <a:xfrm>
            <a:off x="1857802" y="4255525"/>
            <a:ext cx="3149382" cy="8616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Прямая со стрелкой 39"/>
          <p:cNvCxnSpPr>
            <a:stCxn id="10" idx="3"/>
          </p:cNvCxnSpPr>
          <p:nvPr/>
        </p:nvCxnSpPr>
        <p:spPr bwMode="auto">
          <a:xfrm>
            <a:off x="1857802" y="4255525"/>
            <a:ext cx="2399905" cy="853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Прямая со стрелкой 42"/>
          <p:cNvCxnSpPr>
            <a:stCxn id="10" idx="3"/>
          </p:cNvCxnSpPr>
          <p:nvPr/>
        </p:nvCxnSpPr>
        <p:spPr bwMode="auto">
          <a:xfrm>
            <a:off x="1857802" y="4255525"/>
            <a:ext cx="1784026" cy="853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Прямая со стрелкой 45"/>
          <p:cNvCxnSpPr>
            <a:stCxn id="10" idx="3"/>
          </p:cNvCxnSpPr>
          <p:nvPr/>
        </p:nvCxnSpPr>
        <p:spPr bwMode="auto">
          <a:xfrm>
            <a:off x="1857802" y="4255525"/>
            <a:ext cx="1037798" cy="8994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3928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65461</TotalTime>
  <Words>3205</Words>
  <Application>Microsoft Office PowerPoint</Application>
  <PresentationFormat>Экран (4:3)</PresentationFormat>
  <Paragraphs>786</Paragraphs>
  <Slides>24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宋体</vt:lpstr>
      <vt:lpstr>Arial</vt:lpstr>
      <vt:lpstr>Batang</vt:lpstr>
      <vt:lpstr>Times New Roman</vt:lpstr>
      <vt:lpstr>ACcord Submission Template</vt:lpstr>
      <vt:lpstr>Random Access RU Allocation  in the Trigger Frame</vt:lpstr>
      <vt:lpstr>Background</vt:lpstr>
      <vt:lpstr>Trigger Frame for Random Access or  Random Access RUs</vt:lpstr>
      <vt:lpstr>Random Access RUs</vt:lpstr>
      <vt:lpstr>Recall: RU Allocation info for each STA [1]</vt:lpstr>
      <vt:lpstr>Multiple Random Access RUs Allocation</vt:lpstr>
      <vt:lpstr>Overhead estimation</vt:lpstr>
      <vt:lpstr>Multiple Random Access RUs </vt:lpstr>
      <vt:lpstr>1. Interval RUs Allocation for RA</vt:lpstr>
      <vt:lpstr>1. Example of excluding RUs from RA</vt:lpstr>
      <vt:lpstr>1. Example of Interval RUs Allocation for RA</vt:lpstr>
      <vt:lpstr>2. Explicit Multiple RUs Allocation for RA</vt:lpstr>
      <vt:lpstr>3. Implicit Multiple RUs Allocation for RA</vt:lpstr>
      <vt:lpstr>3. Implicit Multiple RUs Allocation for RA</vt:lpstr>
      <vt:lpstr>4. Per 20MHz Random Access RUs Allocation </vt:lpstr>
      <vt:lpstr>Comparison of the Proposed Methods</vt:lpstr>
      <vt:lpstr>Summary</vt:lpstr>
      <vt:lpstr>Straw Poll #1  </vt:lpstr>
      <vt:lpstr>Straw Poll #2 </vt:lpstr>
      <vt:lpstr>Straw Poll #3 </vt:lpstr>
      <vt:lpstr>Straw Poll #4 </vt:lpstr>
      <vt:lpstr>Straw Poll #5 </vt:lpstr>
      <vt:lpstr>Straw Poll #6 </vt:lpstr>
      <vt:lpstr>Reference</vt:lpstr>
    </vt:vector>
  </TitlesOfParts>
  <Manager>khorov@frtk.ru</Manager>
  <Company>IITP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Access RU Allocation</dc:title>
  <dc:creator>khorov@frtk.ru;ant456@yandex.ru</dc:creator>
  <cp:lastModifiedBy>Evgeny Khorov</cp:lastModifiedBy>
  <cp:revision>1976</cp:revision>
  <cp:lastPrinted>1998-02-10T13:28:06Z</cp:lastPrinted>
  <dcterms:created xsi:type="dcterms:W3CDTF">2009-12-02T19:05:24Z</dcterms:created>
  <dcterms:modified xsi:type="dcterms:W3CDTF">2016-05-18T03:07:24Z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(1)TaLO26QoDNq4tKYqUpSZgDFhr6CJfCj+tyNG5t5qDEujNcPgTDvTVTjc+SbmwrKU4lwFoT35_x000d_ mEi918zXEF4SYavvf2BcYpkdWIlI29AYRr/Pl2hTNzYjBPEWeQhePV4/mv+efLEeIZk6Osag_x000d_ 2i61edRzFK3HaiRnd0kcrekPYbY=</vt:lpwstr>
  </property>
  <property fmtid="{D5CDD505-2E9C-101B-9397-08002B2CF9AE}" pid="4" name="_new_ms_pID_72543">
    <vt:lpwstr>(4)h+I9xr9z3ispdb9+hLbgQpLOppbKZ9xokL3OLPf+hrfoq5yAYdWCUebDG5Z6JMeiI6RjlSdy
rg9K7iP4TMQ3N7lXpNRZHnUQVGsYmjakbbAcK9a1bLLHVMnf0zGEe+MASXFoi1I4ULz04Pqg
mIdRUNd5l4V+RJ82xYYkm22mGcyEpR5143+oPQS4RKE9tPwpiSY6mf5v8Glwzu0MuoBATo6E
9m/30z5oHkhUk/GbXX</vt:lpwstr>
  </property>
  <property fmtid="{D5CDD505-2E9C-101B-9397-08002B2CF9AE}" pid="5" name="_new_ms_pID_725431">
    <vt:lpwstr>cUaSf8SAODQEj8ojKBgAs3VOtqRzsmRSDbv49tjRiCSPdrqot+0t7D
OHLZB9tMvCXsSUSF0KObooyYI9hiVTDsuN0mqP2wlWPIZAJwobRYeWtacuhD2962fn967qST
4RMN20QAsw0y1v8J1h/KDPy4F/F+sKPOjM2VMrKqlfELlCXkSgwHU50dDOzDN5bhsY1bU32A
zF/ArWZ9fU6Pb79XIi+0pKTHbP4BH1TVZxwj</vt:lpwstr>
  </property>
  <property fmtid="{D5CDD505-2E9C-101B-9397-08002B2CF9AE}" pid="6" name="_new_ms_pID_725432">
    <vt:lpwstr>Xcrvt6q+VFCZzLnFJCwxYPyS5dR6WZ4/kqnx
sP9vv4ZOhrfAX+Mj5mIQHPVCgBz4JlmkKOYK1OfwuEIXemUsiXslOxQg8jpdxC4oNg46Saae
0OIH/PokHm/zbQYBJc/WSDEpL9iqQIbTHtTRuQmJVHd1Fi/oKW090RAcAylAbTmJt6OZCXOH
/D+LQ74+fW5xd60fKKsQZa+OjUKRItioXqbM3skRYXnv7lq8pI8rZ9</vt:lpwstr>
  </property>
  <property fmtid="{D5CDD505-2E9C-101B-9397-08002B2CF9AE}" pid="7" name="sflag">
    <vt:lpwstr>1441618681</vt:lpwstr>
  </property>
  <property fmtid="{D5CDD505-2E9C-101B-9397-08002B2CF9AE}" pid="8" name="_new_ms_pID_725433">
    <vt:lpwstr>raIMSJIdt6slyue+GG
+y581FIb15G5u19ds/V1J7mv/90=</vt:lpwstr>
  </property>
</Properties>
</file>