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bookmarkIdSeed="4">
  <p:sldMasterIdLst>
    <p:sldMasterId id="2147483648" r:id="rId1"/>
  </p:sldMasterIdLst>
  <p:notesMasterIdLst>
    <p:notesMasterId r:id="rId25"/>
  </p:notesMasterIdLst>
  <p:handoutMasterIdLst>
    <p:handoutMasterId r:id="rId26"/>
  </p:handoutMasterIdLst>
  <p:sldIdLst>
    <p:sldId id="269" r:id="rId2"/>
    <p:sldId id="450" r:id="rId3"/>
    <p:sldId id="453" r:id="rId4"/>
    <p:sldId id="454" r:id="rId5"/>
    <p:sldId id="479" r:id="rId6"/>
    <p:sldId id="455" r:id="rId7"/>
    <p:sldId id="456" r:id="rId8"/>
    <p:sldId id="480" r:id="rId9"/>
    <p:sldId id="488" r:id="rId10"/>
    <p:sldId id="483" r:id="rId11"/>
    <p:sldId id="481" r:id="rId12"/>
    <p:sldId id="482" r:id="rId13"/>
    <p:sldId id="487" r:id="rId14"/>
    <p:sldId id="466" r:id="rId15"/>
    <p:sldId id="470" r:id="rId16"/>
    <p:sldId id="462" r:id="rId17"/>
    <p:sldId id="438" r:id="rId18"/>
    <p:sldId id="445" r:id="rId19"/>
    <p:sldId id="474" r:id="rId20"/>
    <p:sldId id="484" r:id="rId21"/>
    <p:sldId id="485" r:id="rId22"/>
    <p:sldId id="461" r:id="rId23"/>
    <p:sldId id="452" r:id="rId2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99"/>
    <a:srgbClr val="FFD1D1"/>
    <a:srgbClr val="FFFF00"/>
    <a:srgbClr val="FF0000"/>
    <a:srgbClr val="D46C4C"/>
    <a:srgbClr val="E53B4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982" autoAdjust="0"/>
    <p:restoredTop sz="94343" autoAdjust="0"/>
  </p:normalViewPr>
  <p:slideViewPr>
    <p:cSldViewPr>
      <p:cViewPr varScale="1">
        <p:scale>
          <a:sx n="65" d="100"/>
          <a:sy n="65" d="100"/>
        </p:scale>
        <p:origin x="1356" y="78"/>
      </p:cViewPr>
      <p:guideLst>
        <p:guide orient="horz" pos="2160"/>
        <p:guide pos="2880"/>
      </p:guideLst>
    </p:cSldViewPr>
  </p:slideViewPr>
  <p:outlineViewPr>
    <p:cViewPr>
      <p:scale>
        <a:sx n="33" d="100"/>
        <a:sy n="33" d="100"/>
      </p:scale>
      <p:origin x="0" y="42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Title</a:t>
            </a:r>
            <a:endParaRPr lang="en-US" dirty="0"/>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dirty="0"/>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dirty="0"/>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US" dirty="0"/>
              <a:t>Page </a:t>
            </a:r>
            <a:fld id="{3F99EF29-387F-42BB-8A81-132E16DF8442}" type="slidenum">
              <a:rPr lang="en-US"/>
              <a:pPr>
                <a:defRPr/>
              </a:pPr>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255837981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Title</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dirty="0"/>
              <a:t>Month Year</a:t>
            </a:r>
          </a:p>
        </p:txBody>
      </p:sp>
      <p:sp>
        <p:nvSpPr>
          <p:cNvPr id="922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en-US" dirty="0"/>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dirty="0"/>
              <a:t>Page </a:t>
            </a:r>
            <a:fld id="{870C1BA4-1CEE-4CD8-8532-343A8D2B3155}" type="slidenum">
              <a:rPr lang="en-US"/>
              <a:pPr>
                <a:defRPr/>
              </a:pPr>
              <a:t>‹#›</a:t>
            </a:fld>
            <a:endParaRPr lang="en-US"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155109202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r>
              <a:rPr lang="en-US" smtClean="0"/>
              <a:t>Doc Title</a:t>
            </a:r>
            <a:endParaRPr lang="en-US" dirty="0"/>
          </a:p>
        </p:txBody>
      </p:sp>
      <p:sp>
        <p:nvSpPr>
          <p:cNvPr id="10243" name="Rectangle 3"/>
          <p:cNvSpPr>
            <a:spLocks noGrp="1" noChangeArrowheads="1"/>
          </p:cNvSpPr>
          <p:nvPr>
            <p:ph type="dt" sz="quarter" idx="1"/>
          </p:nvPr>
        </p:nvSpPr>
        <p:spPr>
          <a:noFill/>
        </p:spPr>
        <p:txBody>
          <a:bodyPr/>
          <a:lstStyle/>
          <a:p>
            <a:r>
              <a:rPr lang="en-US" dirty="0"/>
              <a:t>Month Year</a:t>
            </a:r>
          </a:p>
        </p:txBody>
      </p:sp>
      <p:sp>
        <p:nvSpPr>
          <p:cNvPr id="10244" name="Rectangle 6"/>
          <p:cNvSpPr>
            <a:spLocks noGrp="1" noChangeArrowheads="1"/>
          </p:cNvSpPr>
          <p:nvPr>
            <p:ph type="ftr" sz="quarter" idx="4"/>
          </p:nvPr>
        </p:nvSpPr>
        <p:spPr>
          <a:noFill/>
        </p:spPr>
        <p:txBody>
          <a:bodyPr/>
          <a:lstStyle/>
          <a:p>
            <a:pPr lvl="4"/>
            <a:r>
              <a:rPr lang="en-US" dirty="0"/>
              <a:t>John Doe, Some Company</a:t>
            </a:r>
          </a:p>
        </p:txBody>
      </p:sp>
      <p:sp>
        <p:nvSpPr>
          <p:cNvPr id="10245" name="Rectangle 7"/>
          <p:cNvSpPr>
            <a:spLocks noGrp="1" noChangeArrowheads="1"/>
          </p:cNvSpPr>
          <p:nvPr>
            <p:ph type="sldNum" sz="quarter" idx="5"/>
          </p:nvPr>
        </p:nvSpPr>
        <p:spPr>
          <a:noFill/>
        </p:spPr>
        <p:txBody>
          <a:bodyPr/>
          <a:lstStyle/>
          <a:p>
            <a:r>
              <a:rPr lang="en-US" dirty="0"/>
              <a:t>Page </a:t>
            </a:r>
            <a:fld id="{9A6FF2A5-3843-4034-80EC-B86A7C49C539}" type="slidenum">
              <a:rPr lang="en-US"/>
              <a:pPr/>
              <a:t>1</a:t>
            </a:fld>
            <a:endParaRPr lang="en-US" dirty="0"/>
          </a:p>
        </p:txBody>
      </p:sp>
      <p:sp>
        <p:nvSpPr>
          <p:cNvPr id="10246" name="Rectangle 2"/>
          <p:cNvSpPr>
            <a:spLocks noGrp="1" noRot="1" noChangeAspect="1" noChangeArrowheads="1" noTextEdit="1"/>
          </p:cNvSpPr>
          <p:nvPr>
            <p:ph type="sldImg"/>
          </p:nvPr>
        </p:nvSpPr>
        <p:spPr>
          <a:xfrm>
            <a:off x="1154113" y="701675"/>
            <a:ext cx="4625975" cy="3468688"/>
          </a:xfrm>
          <a:ln/>
        </p:spPr>
      </p:sp>
      <p:sp>
        <p:nvSpPr>
          <p:cNvPr id="10247" name="Rectangle 3"/>
          <p:cNvSpPr>
            <a:spLocks noGrp="1" noChangeArrowheads="1"/>
          </p:cNvSpPr>
          <p:nvPr>
            <p:ph type="body" idx="1"/>
          </p:nvPr>
        </p:nvSpPr>
        <p:spPr>
          <a:noFill/>
          <a:ln/>
        </p:spPr>
        <p:txBody>
          <a:bodyPr/>
          <a:lstStyle/>
          <a:p>
            <a:endParaRPr lang="en-US" dirty="0"/>
          </a:p>
        </p:txBody>
      </p:sp>
    </p:spTree>
    <p:extLst>
      <p:ext uri="{BB962C8B-B14F-4D97-AF65-F5344CB8AC3E}">
        <p14:creationId xmlns:p14="http://schemas.microsoft.com/office/powerpoint/2010/main" val="18019613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4387" cy="3467100"/>
          </a:xfrm>
        </p:spPr>
      </p:sp>
      <p:sp>
        <p:nvSpPr>
          <p:cNvPr id="3" name="备注占位符 2"/>
          <p:cNvSpPr>
            <a:spLocks noGrp="1"/>
          </p:cNvSpPr>
          <p:nvPr>
            <p:ph type="body" idx="1"/>
          </p:nvPr>
        </p:nvSpPr>
        <p:spPr/>
        <p:txBody>
          <a:bodyPr/>
          <a:lstStyle/>
          <a:p>
            <a:endParaRPr lang="zh-CN" altLang="en-US"/>
          </a:p>
        </p:txBody>
      </p:sp>
      <p:sp>
        <p:nvSpPr>
          <p:cNvPr id="4" name="页眉占位符 3"/>
          <p:cNvSpPr>
            <a:spLocks noGrp="1"/>
          </p:cNvSpPr>
          <p:nvPr>
            <p:ph type="hdr" sz="quarter" idx="10"/>
          </p:nvPr>
        </p:nvSpPr>
        <p:spPr/>
        <p:txBody>
          <a:bodyPr/>
          <a:lstStyle/>
          <a:p>
            <a:pPr>
              <a:defRPr/>
            </a:pPr>
            <a:r>
              <a:rPr lang="en-US" smtClean="0"/>
              <a:t>Doc Title</a:t>
            </a:r>
            <a:endParaRPr lang="en-US" dirty="0"/>
          </a:p>
        </p:txBody>
      </p:sp>
      <p:sp>
        <p:nvSpPr>
          <p:cNvPr id="5" name="日期占位符 4"/>
          <p:cNvSpPr>
            <a:spLocks noGrp="1"/>
          </p:cNvSpPr>
          <p:nvPr>
            <p:ph type="dt" idx="11"/>
          </p:nvPr>
        </p:nvSpPr>
        <p:spPr/>
        <p:txBody>
          <a:bodyPr/>
          <a:lstStyle/>
          <a:p>
            <a:pPr>
              <a:defRPr/>
            </a:pPr>
            <a:r>
              <a:rPr lang="en-US" smtClean="0"/>
              <a:t>Month Year</a:t>
            </a:r>
            <a:endParaRPr lang="en-US" dirty="0"/>
          </a:p>
        </p:txBody>
      </p:sp>
      <p:sp>
        <p:nvSpPr>
          <p:cNvPr id="6" name="页脚占位符 5"/>
          <p:cNvSpPr>
            <a:spLocks noGrp="1"/>
          </p:cNvSpPr>
          <p:nvPr>
            <p:ph type="ftr" sz="quarter" idx="12"/>
          </p:nvPr>
        </p:nvSpPr>
        <p:spPr/>
        <p:txBody>
          <a:bodyPr/>
          <a:lstStyle/>
          <a:p>
            <a:pPr lvl="4">
              <a:defRPr/>
            </a:pPr>
            <a:r>
              <a:rPr lang="en-US" smtClean="0"/>
              <a:t>John Doe, Some Company</a:t>
            </a:r>
            <a:endParaRPr lang="en-US" dirty="0"/>
          </a:p>
        </p:txBody>
      </p:sp>
      <p:sp>
        <p:nvSpPr>
          <p:cNvPr id="7" name="灯片编号占位符 6"/>
          <p:cNvSpPr>
            <a:spLocks noGrp="1"/>
          </p:cNvSpPr>
          <p:nvPr>
            <p:ph type="sldNum" sz="quarter" idx="13"/>
          </p:nvPr>
        </p:nvSpPr>
        <p:spPr/>
        <p:txBody>
          <a:bodyPr/>
          <a:lstStyle/>
          <a:p>
            <a:pPr>
              <a:defRPr/>
            </a:pPr>
            <a:r>
              <a:rPr lang="en-US" smtClean="0"/>
              <a:t>Page </a:t>
            </a:r>
            <a:fld id="{870C1BA4-1CEE-4CD8-8532-343A8D2B3155}" type="slidenum">
              <a:rPr lang="en-US" smtClean="0"/>
              <a:pPr>
                <a:defRPr/>
              </a:pPr>
              <a:t>14</a:t>
            </a:fld>
            <a:endParaRPr lang="en-US" dirty="0"/>
          </a:p>
        </p:txBody>
      </p:sp>
    </p:spTree>
    <p:extLst>
      <p:ext uri="{BB962C8B-B14F-4D97-AF65-F5344CB8AC3E}">
        <p14:creationId xmlns:p14="http://schemas.microsoft.com/office/powerpoint/2010/main" val="26336730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1154113" y="701675"/>
            <a:ext cx="4625975" cy="3468688"/>
          </a:xfrm>
        </p:spPr>
      </p:sp>
      <p:sp>
        <p:nvSpPr>
          <p:cNvPr id="3" name="Заметки 2"/>
          <p:cNvSpPr>
            <a:spLocks noGrp="1"/>
          </p:cNvSpPr>
          <p:nvPr>
            <p:ph type="body" idx="1"/>
          </p:nvPr>
        </p:nvSpPr>
        <p:spPr/>
        <p:txBody>
          <a:bodyPr/>
          <a:lstStyle/>
          <a:p>
            <a:endParaRPr lang="ru-RU" dirty="0"/>
          </a:p>
        </p:txBody>
      </p:sp>
      <p:sp>
        <p:nvSpPr>
          <p:cNvPr id="4" name="Верхний колонтитул 3"/>
          <p:cNvSpPr>
            <a:spLocks noGrp="1"/>
          </p:cNvSpPr>
          <p:nvPr>
            <p:ph type="hdr" sz="quarter" idx="10"/>
          </p:nvPr>
        </p:nvSpPr>
        <p:spPr/>
        <p:txBody>
          <a:bodyPr/>
          <a:lstStyle/>
          <a:p>
            <a:pPr>
              <a:defRPr/>
            </a:pPr>
            <a:r>
              <a:rPr lang="en-US" smtClean="0"/>
              <a:t>Doc Title</a:t>
            </a:r>
            <a:endParaRPr lang="en-US" dirty="0"/>
          </a:p>
        </p:txBody>
      </p:sp>
      <p:sp>
        <p:nvSpPr>
          <p:cNvPr id="5" name="Дата 4"/>
          <p:cNvSpPr>
            <a:spLocks noGrp="1"/>
          </p:cNvSpPr>
          <p:nvPr>
            <p:ph type="dt" idx="11"/>
          </p:nvPr>
        </p:nvSpPr>
        <p:spPr/>
        <p:txBody>
          <a:bodyPr/>
          <a:lstStyle/>
          <a:p>
            <a:pPr>
              <a:defRPr/>
            </a:pPr>
            <a:r>
              <a:rPr lang="en-US" smtClean="0"/>
              <a:t>Month Year</a:t>
            </a:r>
            <a:endParaRPr lang="en-US" dirty="0"/>
          </a:p>
        </p:txBody>
      </p:sp>
      <p:sp>
        <p:nvSpPr>
          <p:cNvPr id="6" name="Нижний колонтитул 5"/>
          <p:cNvSpPr>
            <a:spLocks noGrp="1"/>
          </p:cNvSpPr>
          <p:nvPr>
            <p:ph type="ftr" sz="quarter" idx="12"/>
          </p:nvPr>
        </p:nvSpPr>
        <p:spPr/>
        <p:txBody>
          <a:bodyPr/>
          <a:lstStyle/>
          <a:p>
            <a:pPr lvl="4">
              <a:defRPr/>
            </a:pPr>
            <a:r>
              <a:rPr lang="en-US" smtClean="0"/>
              <a:t>John Doe, Some Company</a:t>
            </a:r>
            <a:endParaRPr lang="en-US" dirty="0"/>
          </a:p>
        </p:txBody>
      </p:sp>
      <p:sp>
        <p:nvSpPr>
          <p:cNvPr id="7" name="Номер слайда 6"/>
          <p:cNvSpPr>
            <a:spLocks noGrp="1"/>
          </p:cNvSpPr>
          <p:nvPr>
            <p:ph type="sldNum" sz="quarter" idx="13"/>
          </p:nvPr>
        </p:nvSpPr>
        <p:spPr/>
        <p:txBody>
          <a:bodyPr/>
          <a:lstStyle/>
          <a:p>
            <a:pPr>
              <a:defRPr/>
            </a:pPr>
            <a:r>
              <a:rPr lang="en-US" smtClean="0"/>
              <a:t>Page </a:t>
            </a:r>
            <a:fld id="{870C1BA4-1CEE-4CD8-8532-343A8D2B3155}" type="slidenum">
              <a:rPr lang="en-US" smtClean="0"/>
              <a:pPr>
                <a:defRPr/>
              </a:pPr>
              <a:t>17</a:t>
            </a:fld>
            <a:endParaRPr lang="en-US" dirty="0"/>
          </a:p>
        </p:txBody>
      </p:sp>
    </p:spTree>
    <p:extLst>
      <p:ext uri="{BB962C8B-B14F-4D97-AF65-F5344CB8AC3E}">
        <p14:creationId xmlns:p14="http://schemas.microsoft.com/office/powerpoint/2010/main" val="23579081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1154113" y="701675"/>
            <a:ext cx="4625975" cy="3468688"/>
          </a:xfrm>
        </p:spPr>
      </p:sp>
      <p:sp>
        <p:nvSpPr>
          <p:cNvPr id="3" name="Заметки 2"/>
          <p:cNvSpPr>
            <a:spLocks noGrp="1"/>
          </p:cNvSpPr>
          <p:nvPr>
            <p:ph type="body" idx="1"/>
          </p:nvPr>
        </p:nvSpPr>
        <p:spPr/>
        <p:txBody>
          <a:bodyPr/>
          <a:lstStyle/>
          <a:p>
            <a:endParaRPr lang="ru-RU" dirty="0"/>
          </a:p>
        </p:txBody>
      </p:sp>
      <p:sp>
        <p:nvSpPr>
          <p:cNvPr id="4" name="Верхний колонтитул 3"/>
          <p:cNvSpPr>
            <a:spLocks noGrp="1"/>
          </p:cNvSpPr>
          <p:nvPr>
            <p:ph type="hdr" sz="quarter" idx="10"/>
          </p:nvPr>
        </p:nvSpPr>
        <p:spPr/>
        <p:txBody>
          <a:bodyPr/>
          <a:lstStyle/>
          <a:p>
            <a:pPr>
              <a:defRPr/>
            </a:pPr>
            <a:r>
              <a:rPr lang="en-US" smtClean="0"/>
              <a:t>Doc Title</a:t>
            </a:r>
            <a:endParaRPr lang="en-US" dirty="0"/>
          </a:p>
        </p:txBody>
      </p:sp>
      <p:sp>
        <p:nvSpPr>
          <p:cNvPr id="5" name="Дата 4"/>
          <p:cNvSpPr>
            <a:spLocks noGrp="1"/>
          </p:cNvSpPr>
          <p:nvPr>
            <p:ph type="dt" idx="11"/>
          </p:nvPr>
        </p:nvSpPr>
        <p:spPr/>
        <p:txBody>
          <a:bodyPr/>
          <a:lstStyle/>
          <a:p>
            <a:pPr>
              <a:defRPr/>
            </a:pPr>
            <a:r>
              <a:rPr lang="en-US" smtClean="0"/>
              <a:t>Month Year</a:t>
            </a:r>
            <a:endParaRPr lang="en-US" dirty="0"/>
          </a:p>
        </p:txBody>
      </p:sp>
      <p:sp>
        <p:nvSpPr>
          <p:cNvPr id="6" name="Нижний колонтитул 5"/>
          <p:cNvSpPr>
            <a:spLocks noGrp="1"/>
          </p:cNvSpPr>
          <p:nvPr>
            <p:ph type="ftr" sz="quarter" idx="12"/>
          </p:nvPr>
        </p:nvSpPr>
        <p:spPr/>
        <p:txBody>
          <a:bodyPr/>
          <a:lstStyle/>
          <a:p>
            <a:pPr lvl="4">
              <a:defRPr/>
            </a:pPr>
            <a:r>
              <a:rPr lang="en-US" smtClean="0"/>
              <a:t>John Doe, Some Company</a:t>
            </a:r>
            <a:endParaRPr lang="en-US" dirty="0"/>
          </a:p>
        </p:txBody>
      </p:sp>
      <p:sp>
        <p:nvSpPr>
          <p:cNvPr id="7" name="Номер слайда 6"/>
          <p:cNvSpPr>
            <a:spLocks noGrp="1"/>
          </p:cNvSpPr>
          <p:nvPr>
            <p:ph type="sldNum" sz="quarter" idx="13"/>
          </p:nvPr>
        </p:nvSpPr>
        <p:spPr/>
        <p:txBody>
          <a:bodyPr/>
          <a:lstStyle/>
          <a:p>
            <a:pPr>
              <a:defRPr/>
            </a:pPr>
            <a:r>
              <a:rPr lang="en-US" smtClean="0"/>
              <a:t>Page </a:t>
            </a:r>
            <a:fld id="{870C1BA4-1CEE-4CD8-8532-343A8D2B3155}" type="slidenum">
              <a:rPr lang="en-US" smtClean="0"/>
              <a:pPr>
                <a:defRPr/>
              </a:pPr>
              <a:t>18</a:t>
            </a:fld>
            <a:endParaRPr lang="en-US" dirty="0"/>
          </a:p>
        </p:txBody>
      </p:sp>
    </p:spTree>
    <p:extLst>
      <p:ext uri="{BB962C8B-B14F-4D97-AF65-F5344CB8AC3E}">
        <p14:creationId xmlns:p14="http://schemas.microsoft.com/office/powerpoint/2010/main" val="2097138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1154113" y="701675"/>
            <a:ext cx="4625975" cy="3468688"/>
          </a:xfrm>
        </p:spPr>
      </p:sp>
      <p:sp>
        <p:nvSpPr>
          <p:cNvPr id="3" name="Заметки 2"/>
          <p:cNvSpPr>
            <a:spLocks noGrp="1"/>
          </p:cNvSpPr>
          <p:nvPr>
            <p:ph type="body" idx="1"/>
          </p:nvPr>
        </p:nvSpPr>
        <p:spPr/>
        <p:txBody>
          <a:bodyPr/>
          <a:lstStyle/>
          <a:p>
            <a:endParaRPr lang="ru-RU" dirty="0"/>
          </a:p>
        </p:txBody>
      </p:sp>
      <p:sp>
        <p:nvSpPr>
          <p:cNvPr id="4" name="Верхний колонтитул 3"/>
          <p:cNvSpPr>
            <a:spLocks noGrp="1"/>
          </p:cNvSpPr>
          <p:nvPr>
            <p:ph type="hdr" sz="quarter" idx="10"/>
          </p:nvPr>
        </p:nvSpPr>
        <p:spPr/>
        <p:txBody>
          <a:bodyPr/>
          <a:lstStyle/>
          <a:p>
            <a:pPr>
              <a:defRPr/>
            </a:pPr>
            <a:r>
              <a:rPr lang="en-US" smtClean="0"/>
              <a:t>Doc Title</a:t>
            </a:r>
            <a:endParaRPr lang="en-US" dirty="0"/>
          </a:p>
        </p:txBody>
      </p:sp>
      <p:sp>
        <p:nvSpPr>
          <p:cNvPr id="5" name="Дата 4"/>
          <p:cNvSpPr>
            <a:spLocks noGrp="1"/>
          </p:cNvSpPr>
          <p:nvPr>
            <p:ph type="dt" idx="11"/>
          </p:nvPr>
        </p:nvSpPr>
        <p:spPr/>
        <p:txBody>
          <a:bodyPr/>
          <a:lstStyle/>
          <a:p>
            <a:pPr>
              <a:defRPr/>
            </a:pPr>
            <a:r>
              <a:rPr lang="en-US" smtClean="0"/>
              <a:t>Month Year</a:t>
            </a:r>
            <a:endParaRPr lang="en-US" dirty="0"/>
          </a:p>
        </p:txBody>
      </p:sp>
      <p:sp>
        <p:nvSpPr>
          <p:cNvPr id="6" name="Нижний колонтитул 5"/>
          <p:cNvSpPr>
            <a:spLocks noGrp="1"/>
          </p:cNvSpPr>
          <p:nvPr>
            <p:ph type="ftr" sz="quarter" idx="12"/>
          </p:nvPr>
        </p:nvSpPr>
        <p:spPr/>
        <p:txBody>
          <a:bodyPr/>
          <a:lstStyle/>
          <a:p>
            <a:pPr lvl="4">
              <a:defRPr/>
            </a:pPr>
            <a:r>
              <a:rPr lang="en-US" smtClean="0"/>
              <a:t>John Doe, Some Company</a:t>
            </a:r>
            <a:endParaRPr lang="en-US" dirty="0"/>
          </a:p>
        </p:txBody>
      </p:sp>
      <p:sp>
        <p:nvSpPr>
          <p:cNvPr id="7" name="Номер слайда 6"/>
          <p:cNvSpPr>
            <a:spLocks noGrp="1"/>
          </p:cNvSpPr>
          <p:nvPr>
            <p:ph type="sldNum" sz="quarter" idx="13"/>
          </p:nvPr>
        </p:nvSpPr>
        <p:spPr/>
        <p:txBody>
          <a:bodyPr/>
          <a:lstStyle/>
          <a:p>
            <a:pPr>
              <a:defRPr/>
            </a:pPr>
            <a:r>
              <a:rPr lang="en-US" smtClean="0"/>
              <a:t>Page </a:t>
            </a:r>
            <a:fld id="{870C1BA4-1CEE-4CD8-8532-343A8D2B3155}" type="slidenum">
              <a:rPr lang="en-US" smtClean="0"/>
              <a:pPr>
                <a:defRPr/>
              </a:pPr>
              <a:t>19</a:t>
            </a:fld>
            <a:endParaRPr lang="en-US" dirty="0"/>
          </a:p>
        </p:txBody>
      </p:sp>
    </p:spTree>
    <p:extLst>
      <p:ext uri="{BB962C8B-B14F-4D97-AF65-F5344CB8AC3E}">
        <p14:creationId xmlns:p14="http://schemas.microsoft.com/office/powerpoint/2010/main" val="2097138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1154113" y="701675"/>
            <a:ext cx="4625975" cy="3468688"/>
          </a:xfrm>
        </p:spPr>
      </p:sp>
      <p:sp>
        <p:nvSpPr>
          <p:cNvPr id="3" name="Заметки 2"/>
          <p:cNvSpPr>
            <a:spLocks noGrp="1"/>
          </p:cNvSpPr>
          <p:nvPr>
            <p:ph type="body" idx="1"/>
          </p:nvPr>
        </p:nvSpPr>
        <p:spPr/>
        <p:txBody>
          <a:bodyPr/>
          <a:lstStyle/>
          <a:p>
            <a:endParaRPr lang="ru-RU" dirty="0"/>
          </a:p>
        </p:txBody>
      </p:sp>
      <p:sp>
        <p:nvSpPr>
          <p:cNvPr id="4" name="Верхний колонтитул 3"/>
          <p:cNvSpPr>
            <a:spLocks noGrp="1"/>
          </p:cNvSpPr>
          <p:nvPr>
            <p:ph type="hdr" sz="quarter" idx="10"/>
          </p:nvPr>
        </p:nvSpPr>
        <p:spPr/>
        <p:txBody>
          <a:bodyPr/>
          <a:lstStyle/>
          <a:p>
            <a:pPr>
              <a:defRPr/>
            </a:pPr>
            <a:r>
              <a:rPr lang="en-US" smtClean="0"/>
              <a:t>Doc Title</a:t>
            </a:r>
            <a:endParaRPr lang="en-US" dirty="0"/>
          </a:p>
        </p:txBody>
      </p:sp>
      <p:sp>
        <p:nvSpPr>
          <p:cNvPr id="5" name="Дата 4"/>
          <p:cNvSpPr>
            <a:spLocks noGrp="1"/>
          </p:cNvSpPr>
          <p:nvPr>
            <p:ph type="dt" idx="11"/>
          </p:nvPr>
        </p:nvSpPr>
        <p:spPr/>
        <p:txBody>
          <a:bodyPr/>
          <a:lstStyle/>
          <a:p>
            <a:pPr>
              <a:defRPr/>
            </a:pPr>
            <a:r>
              <a:rPr lang="en-US" smtClean="0"/>
              <a:t>Month Year</a:t>
            </a:r>
            <a:endParaRPr lang="en-US" dirty="0"/>
          </a:p>
        </p:txBody>
      </p:sp>
      <p:sp>
        <p:nvSpPr>
          <p:cNvPr id="6" name="Нижний колонтитул 5"/>
          <p:cNvSpPr>
            <a:spLocks noGrp="1"/>
          </p:cNvSpPr>
          <p:nvPr>
            <p:ph type="ftr" sz="quarter" idx="12"/>
          </p:nvPr>
        </p:nvSpPr>
        <p:spPr/>
        <p:txBody>
          <a:bodyPr/>
          <a:lstStyle/>
          <a:p>
            <a:pPr lvl="4">
              <a:defRPr/>
            </a:pPr>
            <a:r>
              <a:rPr lang="en-US" smtClean="0"/>
              <a:t>John Doe, Some Company</a:t>
            </a:r>
            <a:endParaRPr lang="en-US" dirty="0"/>
          </a:p>
        </p:txBody>
      </p:sp>
      <p:sp>
        <p:nvSpPr>
          <p:cNvPr id="7" name="Номер слайда 6"/>
          <p:cNvSpPr>
            <a:spLocks noGrp="1"/>
          </p:cNvSpPr>
          <p:nvPr>
            <p:ph type="sldNum" sz="quarter" idx="13"/>
          </p:nvPr>
        </p:nvSpPr>
        <p:spPr/>
        <p:txBody>
          <a:bodyPr/>
          <a:lstStyle/>
          <a:p>
            <a:pPr>
              <a:defRPr/>
            </a:pPr>
            <a:r>
              <a:rPr lang="en-US" smtClean="0"/>
              <a:t>Page </a:t>
            </a:r>
            <a:fld id="{870C1BA4-1CEE-4CD8-8532-343A8D2B3155}" type="slidenum">
              <a:rPr lang="en-US" smtClean="0"/>
              <a:pPr>
                <a:defRPr/>
              </a:pPr>
              <a:t>20</a:t>
            </a:fld>
            <a:endParaRPr lang="en-US" dirty="0"/>
          </a:p>
        </p:txBody>
      </p:sp>
    </p:spTree>
    <p:extLst>
      <p:ext uri="{BB962C8B-B14F-4D97-AF65-F5344CB8AC3E}">
        <p14:creationId xmlns:p14="http://schemas.microsoft.com/office/powerpoint/2010/main" val="30298649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1154113" y="701675"/>
            <a:ext cx="4625975" cy="3468688"/>
          </a:xfrm>
        </p:spPr>
      </p:sp>
      <p:sp>
        <p:nvSpPr>
          <p:cNvPr id="3" name="Заметки 2"/>
          <p:cNvSpPr>
            <a:spLocks noGrp="1"/>
          </p:cNvSpPr>
          <p:nvPr>
            <p:ph type="body" idx="1"/>
          </p:nvPr>
        </p:nvSpPr>
        <p:spPr/>
        <p:txBody>
          <a:bodyPr/>
          <a:lstStyle/>
          <a:p>
            <a:endParaRPr lang="ru-RU" dirty="0"/>
          </a:p>
        </p:txBody>
      </p:sp>
      <p:sp>
        <p:nvSpPr>
          <p:cNvPr id="4" name="Верхний колонтитул 3"/>
          <p:cNvSpPr>
            <a:spLocks noGrp="1"/>
          </p:cNvSpPr>
          <p:nvPr>
            <p:ph type="hdr" sz="quarter" idx="10"/>
          </p:nvPr>
        </p:nvSpPr>
        <p:spPr/>
        <p:txBody>
          <a:bodyPr/>
          <a:lstStyle/>
          <a:p>
            <a:pPr>
              <a:defRPr/>
            </a:pPr>
            <a:r>
              <a:rPr lang="en-US" smtClean="0"/>
              <a:t>Doc Title</a:t>
            </a:r>
            <a:endParaRPr lang="en-US" dirty="0"/>
          </a:p>
        </p:txBody>
      </p:sp>
      <p:sp>
        <p:nvSpPr>
          <p:cNvPr id="5" name="Дата 4"/>
          <p:cNvSpPr>
            <a:spLocks noGrp="1"/>
          </p:cNvSpPr>
          <p:nvPr>
            <p:ph type="dt" idx="11"/>
          </p:nvPr>
        </p:nvSpPr>
        <p:spPr/>
        <p:txBody>
          <a:bodyPr/>
          <a:lstStyle/>
          <a:p>
            <a:pPr>
              <a:defRPr/>
            </a:pPr>
            <a:r>
              <a:rPr lang="en-US" smtClean="0"/>
              <a:t>Month Year</a:t>
            </a:r>
            <a:endParaRPr lang="en-US" dirty="0"/>
          </a:p>
        </p:txBody>
      </p:sp>
      <p:sp>
        <p:nvSpPr>
          <p:cNvPr id="6" name="Нижний колонтитул 5"/>
          <p:cNvSpPr>
            <a:spLocks noGrp="1"/>
          </p:cNvSpPr>
          <p:nvPr>
            <p:ph type="ftr" sz="quarter" idx="12"/>
          </p:nvPr>
        </p:nvSpPr>
        <p:spPr/>
        <p:txBody>
          <a:bodyPr/>
          <a:lstStyle/>
          <a:p>
            <a:pPr lvl="4">
              <a:defRPr/>
            </a:pPr>
            <a:r>
              <a:rPr lang="en-US" smtClean="0"/>
              <a:t>John Doe, Some Company</a:t>
            </a:r>
            <a:endParaRPr lang="en-US" dirty="0"/>
          </a:p>
        </p:txBody>
      </p:sp>
      <p:sp>
        <p:nvSpPr>
          <p:cNvPr id="7" name="Номер слайда 6"/>
          <p:cNvSpPr>
            <a:spLocks noGrp="1"/>
          </p:cNvSpPr>
          <p:nvPr>
            <p:ph type="sldNum" sz="quarter" idx="13"/>
          </p:nvPr>
        </p:nvSpPr>
        <p:spPr/>
        <p:txBody>
          <a:bodyPr/>
          <a:lstStyle/>
          <a:p>
            <a:pPr>
              <a:defRPr/>
            </a:pPr>
            <a:r>
              <a:rPr lang="en-US" smtClean="0"/>
              <a:t>Page </a:t>
            </a:r>
            <a:fld id="{870C1BA4-1CEE-4CD8-8532-343A8D2B3155}" type="slidenum">
              <a:rPr lang="en-US" smtClean="0"/>
              <a:pPr>
                <a:defRPr/>
              </a:pPr>
              <a:t>21</a:t>
            </a:fld>
            <a:endParaRPr lang="en-US" dirty="0"/>
          </a:p>
        </p:txBody>
      </p:sp>
    </p:spTree>
    <p:extLst>
      <p:ext uri="{BB962C8B-B14F-4D97-AF65-F5344CB8AC3E}">
        <p14:creationId xmlns:p14="http://schemas.microsoft.com/office/powerpoint/2010/main" val="22964927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1154113" y="701675"/>
            <a:ext cx="4625975" cy="3468688"/>
          </a:xfrm>
        </p:spPr>
      </p:sp>
      <p:sp>
        <p:nvSpPr>
          <p:cNvPr id="3" name="Заметки 2"/>
          <p:cNvSpPr>
            <a:spLocks noGrp="1"/>
          </p:cNvSpPr>
          <p:nvPr>
            <p:ph type="body" idx="1"/>
          </p:nvPr>
        </p:nvSpPr>
        <p:spPr/>
        <p:txBody>
          <a:bodyPr/>
          <a:lstStyle/>
          <a:p>
            <a:endParaRPr lang="ru-RU" dirty="0"/>
          </a:p>
        </p:txBody>
      </p:sp>
      <p:sp>
        <p:nvSpPr>
          <p:cNvPr id="4" name="Верхний колонтитул 3"/>
          <p:cNvSpPr>
            <a:spLocks noGrp="1"/>
          </p:cNvSpPr>
          <p:nvPr>
            <p:ph type="hdr" sz="quarter" idx="10"/>
          </p:nvPr>
        </p:nvSpPr>
        <p:spPr/>
        <p:txBody>
          <a:bodyPr/>
          <a:lstStyle/>
          <a:p>
            <a:pPr>
              <a:defRPr/>
            </a:pPr>
            <a:r>
              <a:rPr lang="en-US" smtClean="0"/>
              <a:t>Doc Title</a:t>
            </a:r>
            <a:endParaRPr lang="en-US" dirty="0"/>
          </a:p>
        </p:txBody>
      </p:sp>
      <p:sp>
        <p:nvSpPr>
          <p:cNvPr id="5" name="Дата 4"/>
          <p:cNvSpPr>
            <a:spLocks noGrp="1"/>
          </p:cNvSpPr>
          <p:nvPr>
            <p:ph type="dt" idx="11"/>
          </p:nvPr>
        </p:nvSpPr>
        <p:spPr/>
        <p:txBody>
          <a:bodyPr/>
          <a:lstStyle/>
          <a:p>
            <a:pPr>
              <a:defRPr/>
            </a:pPr>
            <a:r>
              <a:rPr lang="en-US" smtClean="0"/>
              <a:t>Month Year</a:t>
            </a:r>
            <a:endParaRPr lang="en-US" dirty="0"/>
          </a:p>
        </p:txBody>
      </p:sp>
      <p:sp>
        <p:nvSpPr>
          <p:cNvPr id="6" name="Нижний колонтитул 5"/>
          <p:cNvSpPr>
            <a:spLocks noGrp="1"/>
          </p:cNvSpPr>
          <p:nvPr>
            <p:ph type="ftr" sz="quarter" idx="12"/>
          </p:nvPr>
        </p:nvSpPr>
        <p:spPr/>
        <p:txBody>
          <a:bodyPr/>
          <a:lstStyle/>
          <a:p>
            <a:pPr lvl="4">
              <a:defRPr/>
            </a:pPr>
            <a:r>
              <a:rPr lang="en-US" smtClean="0"/>
              <a:t>John Doe, Some Company</a:t>
            </a:r>
            <a:endParaRPr lang="en-US" dirty="0"/>
          </a:p>
        </p:txBody>
      </p:sp>
      <p:sp>
        <p:nvSpPr>
          <p:cNvPr id="7" name="Номер слайда 6"/>
          <p:cNvSpPr>
            <a:spLocks noGrp="1"/>
          </p:cNvSpPr>
          <p:nvPr>
            <p:ph type="sldNum" sz="quarter" idx="13"/>
          </p:nvPr>
        </p:nvSpPr>
        <p:spPr/>
        <p:txBody>
          <a:bodyPr/>
          <a:lstStyle/>
          <a:p>
            <a:pPr>
              <a:defRPr/>
            </a:pPr>
            <a:r>
              <a:rPr lang="en-US" smtClean="0"/>
              <a:t>Page </a:t>
            </a:r>
            <a:fld id="{870C1BA4-1CEE-4CD8-8532-343A8D2B3155}" type="slidenum">
              <a:rPr lang="en-US" smtClean="0"/>
              <a:pPr>
                <a:defRPr/>
              </a:pPr>
              <a:t>22</a:t>
            </a:fld>
            <a:endParaRPr lang="en-US" dirty="0"/>
          </a:p>
        </p:txBody>
      </p:sp>
    </p:spTree>
    <p:extLst>
      <p:ext uri="{BB962C8B-B14F-4D97-AF65-F5344CB8AC3E}">
        <p14:creationId xmlns:p14="http://schemas.microsoft.com/office/powerpoint/2010/main" val="2097138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1154113" y="701675"/>
            <a:ext cx="4625975" cy="3468688"/>
          </a:xfrm>
        </p:spPr>
      </p:sp>
      <p:sp>
        <p:nvSpPr>
          <p:cNvPr id="3" name="Заметки 2"/>
          <p:cNvSpPr>
            <a:spLocks noGrp="1"/>
          </p:cNvSpPr>
          <p:nvPr>
            <p:ph type="body" idx="1"/>
          </p:nvPr>
        </p:nvSpPr>
        <p:spPr/>
        <p:txBody>
          <a:bodyPr/>
          <a:lstStyle/>
          <a:p>
            <a:endParaRPr lang="ru-RU"/>
          </a:p>
        </p:txBody>
      </p:sp>
      <p:sp>
        <p:nvSpPr>
          <p:cNvPr id="4" name="Верхний колонтитул 3"/>
          <p:cNvSpPr>
            <a:spLocks noGrp="1"/>
          </p:cNvSpPr>
          <p:nvPr>
            <p:ph type="hdr" sz="quarter" idx="10"/>
          </p:nvPr>
        </p:nvSpPr>
        <p:spPr/>
        <p:txBody>
          <a:bodyPr/>
          <a:lstStyle/>
          <a:p>
            <a:pPr>
              <a:defRPr/>
            </a:pPr>
            <a:r>
              <a:rPr lang="en-US" smtClean="0"/>
              <a:t>Doc Title</a:t>
            </a:r>
            <a:endParaRPr lang="en-US" dirty="0"/>
          </a:p>
        </p:txBody>
      </p:sp>
      <p:sp>
        <p:nvSpPr>
          <p:cNvPr id="5" name="Дата 4"/>
          <p:cNvSpPr>
            <a:spLocks noGrp="1"/>
          </p:cNvSpPr>
          <p:nvPr>
            <p:ph type="dt" idx="11"/>
          </p:nvPr>
        </p:nvSpPr>
        <p:spPr/>
        <p:txBody>
          <a:bodyPr/>
          <a:lstStyle/>
          <a:p>
            <a:pPr>
              <a:defRPr/>
            </a:pPr>
            <a:r>
              <a:rPr lang="en-US" smtClean="0"/>
              <a:t>Month Year</a:t>
            </a:r>
            <a:endParaRPr lang="en-US" dirty="0"/>
          </a:p>
        </p:txBody>
      </p:sp>
      <p:sp>
        <p:nvSpPr>
          <p:cNvPr id="6" name="Нижний колонтитул 5"/>
          <p:cNvSpPr>
            <a:spLocks noGrp="1"/>
          </p:cNvSpPr>
          <p:nvPr>
            <p:ph type="ftr" sz="quarter" idx="12"/>
          </p:nvPr>
        </p:nvSpPr>
        <p:spPr/>
        <p:txBody>
          <a:bodyPr/>
          <a:lstStyle/>
          <a:p>
            <a:pPr lvl="4">
              <a:defRPr/>
            </a:pPr>
            <a:r>
              <a:rPr lang="en-US" smtClean="0"/>
              <a:t>John Doe, Some Company</a:t>
            </a:r>
            <a:endParaRPr lang="en-US" dirty="0"/>
          </a:p>
        </p:txBody>
      </p:sp>
      <p:sp>
        <p:nvSpPr>
          <p:cNvPr id="7" name="Номер слайда 6"/>
          <p:cNvSpPr>
            <a:spLocks noGrp="1"/>
          </p:cNvSpPr>
          <p:nvPr>
            <p:ph type="sldNum" sz="quarter" idx="13"/>
          </p:nvPr>
        </p:nvSpPr>
        <p:spPr/>
        <p:txBody>
          <a:bodyPr/>
          <a:lstStyle/>
          <a:p>
            <a:pPr>
              <a:defRPr/>
            </a:pPr>
            <a:r>
              <a:rPr lang="en-US" smtClean="0"/>
              <a:t>Page </a:t>
            </a:r>
            <a:fld id="{870C1BA4-1CEE-4CD8-8532-343A8D2B3155}" type="slidenum">
              <a:rPr lang="en-US" smtClean="0"/>
              <a:pPr>
                <a:defRPr/>
              </a:pPr>
              <a:t>23</a:t>
            </a:fld>
            <a:endParaRPr lang="en-US" dirty="0"/>
          </a:p>
        </p:txBody>
      </p:sp>
    </p:spTree>
    <p:extLst>
      <p:ext uri="{BB962C8B-B14F-4D97-AF65-F5344CB8AC3E}">
        <p14:creationId xmlns:p14="http://schemas.microsoft.com/office/powerpoint/2010/main" val="1936220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4387" cy="3467100"/>
          </a:xfrm>
        </p:spPr>
      </p:sp>
      <p:sp>
        <p:nvSpPr>
          <p:cNvPr id="3" name="备注占位符 2"/>
          <p:cNvSpPr>
            <a:spLocks noGrp="1"/>
          </p:cNvSpPr>
          <p:nvPr>
            <p:ph type="body" idx="1"/>
          </p:nvPr>
        </p:nvSpPr>
        <p:spPr/>
        <p:txBody>
          <a:bodyPr/>
          <a:lstStyle/>
          <a:p>
            <a:endParaRPr lang="zh-CN" altLang="en-US"/>
          </a:p>
        </p:txBody>
      </p:sp>
      <p:sp>
        <p:nvSpPr>
          <p:cNvPr id="4" name="页眉占位符 3"/>
          <p:cNvSpPr>
            <a:spLocks noGrp="1"/>
          </p:cNvSpPr>
          <p:nvPr>
            <p:ph type="hdr" sz="quarter" idx="10"/>
          </p:nvPr>
        </p:nvSpPr>
        <p:spPr/>
        <p:txBody>
          <a:bodyPr/>
          <a:lstStyle/>
          <a:p>
            <a:pPr>
              <a:defRPr/>
            </a:pPr>
            <a:r>
              <a:rPr lang="en-US" smtClean="0"/>
              <a:t>Doc Title</a:t>
            </a:r>
            <a:endParaRPr lang="en-US" dirty="0"/>
          </a:p>
        </p:txBody>
      </p:sp>
      <p:sp>
        <p:nvSpPr>
          <p:cNvPr id="5" name="日期占位符 4"/>
          <p:cNvSpPr>
            <a:spLocks noGrp="1"/>
          </p:cNvSpPr>
          <p:nvPr>
            <p:ph type="dt" idx="11"/>
          </p:nvPr>
        </p:nvSpPr>
        <p:spPr/>
        <p:txBody>
          <a:bodyPr/>
          <a:lstStyle/>
          <a:p>
            <a:pPr>
              <a:defRPr/>
            </a:pPr>
            <a:r>
              <a:rPr lang="en-US" smtClean="0"/>
              <a:t>Month Year</a:t>
            </a:r>
            <a:endParaRPr lang="en-US" dirty="0"/>
          </a:p>
        </p:txBody>
      </p:sp>
      <p:sp>
        <p:nvSpPr>
          <p:cNvPr id="6" name="页脚占位符 5"/>
          <p:cNvSpPr>
            <a:spLocks noGrp="1"/>
          </p:cNvSpPr>
          <p:nvPr>
            <p:ph type="ftr" sz="quarter" idx="12"/>
          </p:nvPr>
        </p:nvSpPr>
        <p:spPr/>
        <p:txBody>
          <a:bodyPr/>
          <a:lstStyle/>
          <a:p>
            <a:pPr lvl="4">
              <a:defRPr/>
            </a:pPr>
            <a:r>
              <a:rPr lang="en-US" smtClean="0"/>
              <a:t>John Doe, Some Company</a:t>
            </a:r>
            <a:endParaRPr lang="en-US" dirty="0"/>
          </a:p>
        </p:txBody>
      </p:sp>
      <p:sp>
        <p:nvSpPr>
          <p:cNvPr id="7" name="灯片编号占位符 6"/>
          <p:cNvSpPr>
            <a:spLocks noGrp="1"/>
          </p:cNvSpPr>
          <p:nvPr>
            <p:ph type="sldNum" sz="quarter" idx="13"/>
          </p:nvPr>
        </p:nvSpPr>
        <p:spPr/>
        <p:txBody>
          <a:bodyPr/>
          <a:lstStyle/>
          <a:p>
            <a:pPr>
              <a:defRPr/>
            </a:pPr>
            <a:r>
              <a:rPr lang="en-US" smtClean="0"/>
              <a:t>Page </a:t>
            </a:r>
            <a:fld id="{870C1BA4-1CEE-4CD8-8532-343A8D2B3155}" type="slidenum">
              <a:rPr lang="en-US" smtClean="0"/>
              <a:pPr>
                <a:defRPr/>
              </a:pPr>
              <a:t>5</a:t>
            </a:fld>
            <a:endParaRPr lang="en-US" dirty="0"/>
          </a:p>
        </p:txBody>
      </p:sp>
    </p:spTree>
    <p:extLst>
      <p:ext uri="{BB962C8B-B14F-4D97-AF65-F5344CB8AC3E}">
        <p14:creationId xmlns:p14="http://schemas.microsoft.com/office/powerpoint/2010/main" val="14098176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4387" cy="3467100"/>
          </a:xfrm>
        </p:spPr>
      </p:sp>
      <p:sp>
        <p:nvSpPr>
          <p:cNvPr id="3" name="备注占位符 2"/>
          <p:cNvSpPr>
            <a:spLocks noGrp="1"/>
          </p:cNvSpPr>
          <p:nvPr>
            <p:ph type="body" idx="1"/>
          </p:nvPr>
        </p:nvSpPr>
        <p:spPr/>
        <p:txBody>
          <a:bodyPr/>
          <a:lstStyle/>
          <a:p>
            <a:endParaRPr lang="zh-CN" altLang="en-US"/>
          </a:p>
        </p:txBody>
      </p:sp>
      <p:sp>
        <p:nvSpPr>
          <p:cNvPr id="4" name="页眉占位符 3"/>
          <p:cNvSpPr>
            <a:spLocks noGrp="1"/>
          </p:cNvSpPr>
          <p:nvPr>
            <p:ph type="hdr" sz="quarter" idx="10"/>
          </p:nvPr>
        </p:nvSpPr>
        <p:spPr/>
        <p:txBody>
          <a:bodyPr/>
          <a:lstStyle/>
          <a:p>
            <a:pPr>
              <a:defRPr/>
            </a:pPr>
            <a:r>
              <a:rPr lang="en-US" smtClean="0"/>
              <a:t>Doc Title</a:t>
            </a:r>
            <a:endParaRPr lang="en-US" dirty="0"/>
          </a:p>
        </p:txBody>
      </p:sp>
      <p:sp>
        <p:nvSpPr>
          <p:cNvPr id="5" name="日期占位符 4"/>
          <p:cNvSpPr>
            <a:spLocks noGrp="1"/>
          </p:cNvSpPr>
          <p:nvPr>
            <p:ph type="dt" idx="11"/>
          </p:nvPr>
        </p:nvSpPr>
        <p:spPr/>
        <p:txBody>
          <a:bodyPr/>
          <a:lstStyle/>
          <a:p>
            <a:pPr>
              <a:defRPr/>
            </a:pPr>
            <a:r>
              <a:rPr lang="en-US" smtClean="0"/>
              <a:t>Month Year</a:t>
            </a:r>
            <a:endParaRPr lang="en-US" dirty="0"/>
          </a:p>
        </p:txBody>
      </p:sp>
      <p:sp>
        <p:nvSpPr>
          <p:cNvPr id="6" name="页脚占位符 5"/>
          <p:cNvSpPr>
            <a:spLocks noGrp="1"/>
          </p:cNvSpPr>
          <p:nvPr>
            <p:ph type="ftr" sz="quarter" idx="12"/>
          </p:nvPr>
        </p:nvSpPr>
        <p:spPr/>
        <p:txBody>
          <a:bodyPr/>
          <a:lstStyle/>
          <a:p>
            <a:pPr lvl="4">
              <a:defRPr/>
            </a:pPr>
            <a:r>
              <a:rPr lang="en-US" smtClean="0"/>
              <a:t>John Doe, Some Company</a:t>
            </a:r>
            <a:endParaRPr lang="en-US" dirty="0"/>
          </a:p>
        </p:txBody>
      </p:sp>
      <p:sp>
        <p:nvSpPr>
          <p:cNvPr id="7" name="灯片编号占位符 6"/>
          <p:cNvSpPr>
            <a:spLocks noGrp="1"/>
          </p:cNvSpPr>
          <p:nvPr>
            <p:ph type="sldNum" sz="quarter" idx="13"/>
          </p:nvPr>
        </p:nvSpPr>
        <p:spPr/>
        <p:txBody>
          <a:bodyPr/>
          <a:lstStyle/>
          <a:p>
            <a:pPr>
              <a:defRPr/>
            </a:pPr>
            <a:r>
              <a:rPr lang="en-US" smtClean="0"/>
              <a:t>Page </a:t>
            </a:r>
            <a:fld id="{870C1BA4-1CEE-4CD8-8532-343A8D2B3155}" type="slidenum">
              <a:rPr lang="en-US" smtClean="0"/>
              <a:pPr>
                <a:defRPr/>
              </a:pPr>
              <a:t>7</a:t>
            </a:fld>
            <a:endParaRPr lang="en-US" dirty="0"/>
          </a:p>
        </p:txBody>
      </p:sp>
    </p:spTree>
    <p:extLst>
      <p:ext uri="{BB962C8B-B14F-4D97-AF65-F5344CB8AC3E}">
        <p14:creationId xmlns:p14="http://schemas.microsoft.com/office/powerpoint/2010/main" val="26336730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4387" cy="3467100"/>
          </a:xfrm>
        </p:spPr>
      </p:sp>
      <p:sp>
        <p:nvSpPr>
          <p:cNvPr id="3" name="备注占位符 2"/>
          <p:cNvSpPr>
            <a:spLocks noGrp="1"/>
          </p:cNvSpPr>
          <p:nvPr>
            <p:ph type="body" idx="1"/>
          </p:nvPr>
        </p:nvSpPr>
        <p:spPr/>
        <p:txBody>
          <a:bodyPr/>
          <a:lstStyle/>
          <a:p>
            <a:endParaRPr lang="zh-CN" altLang="en-US"/>
          </a:p>
        </p:txBody>
      </p:sp>
      <p:sp>
        <p:nvSpPr>
          <p:cNvPr id="4" name="页眉占位符 3"/>
          <p:cNvSpPr>
            <a:spLocks noGrp="1"/>
          </p:cNvSpPr>
          <p:nvPr>
            <p:ph type="hdr" sz="quarter" idx="10"/>
          </p:nvPr>
        </p:nvSpPr>
        <p:spPr/>
        <p:txBody>
          <a:bodyPr/>
          <a:lstStyle/>
          <a:p>
            <a:pPr>
              <a:defRPr/>
            </a:pPr>
            <a:r>
              <a:rPr lang="en-US" smtClean="0"/>
              <a:t>Doc Title</a:t>
            </a:r>
            <a:endParaRPr lang="en-US" dirty="0"/>
          </a:p>
        </p:txBody>
      </p:sp>
      <p:sp>
        <p:nvSpPr>
          <p:cNvPr id="5" name="日期占位符 4"/>
          <p:cNvSpPr>
            <a:spLocks noGrp="1"/>
          </p:cNvSpPr>
          <p:nvPr>
            <p:ph type="dt" idx="11"/>
          </p:nvPr>
        </p:nvSpPr>
        <p:spPr/>
        <p:txBody>
          <a:bodyPr/>
          <a:lstStyle/>
          <a:p>
            <a:pPr>
              <a:defRPr/>
            </a:pPr>
            <a:r>
              <a:rPr lang="en-US" smtClean="0"/>
              <a:t>Month Year</a:t>
            </a:r>
            <a:endParaRPr lang="en-US" dirty="0"/>
          </a:p>
        </p:txBody>
      </p:sp>
      <p:sp>
        <p:nvSpPr>
          <p:cNvPr id="6" name="页脚占位符 5"/>
          <p:cNvSpPr>
            <a:spLocks noGrp="1"/>
          </p:cNvSpPr>
          <p:nvPr>
            <p:ph type="ftr" sz="quarter" idx="12"/>
          </p:nvPr>
        </p:nvSpPr>
        <p:spPr/>
        <p:txBody>
          <a:bodyPr/>
          <a:lstStyle/>
          <a:p>
            <a:pPr lvl="4">
              <a:defRPr/>
            </a:pPr>
            <a:r>
              <a:rPr lang="en-US" smtClean="0"/>
              <a:t>John Doe, Some Company</a:t>
            </a:r>
            <a:endParaRPr lang="en-US" dirty="0"/>
          </a:p>
        </p:txBody>
      </p:sp>
      <p:sp>
        <p:nvSpPr>
          <p:cNvPr id="7" name="灯片编号占位符 6"/>
          <p:cNvSpPr>
            <a:spLocks noGrp="1"/>
          </p:cNvSpPr>
          <p:nvPr>
            <p:ph type="sldNum" sz="quarter" idx="13"/>
          </p:nvPr>
        </p:nvSpPr>
        <p:spPr/>
        <p:txBody>
          <a:bodyPr/>
          <a:lstStyle/>
          <a:p>
            <a:pPr>
              <a:defRPr/>
            </a:pPr>
            <a:r>
              <a:rPr lang="en-US" smtClean="0"/>
              <a:t>Page </a:t>
            </a:r>
            <a:fld id="{870C1BA4-1CEE-4CD8-8532-343A8D2B3155}" type="slidenum">
              <a:rPr lang="en-US" smtClean="0"/>
              <a:pPr>
                <a:defRPr/>
              </a:pPr>
              <a:t>8</a:t>
            </a:fld>
            <a:endParaRPr lang="en-US" dirty="0"/>
          </a:p>
        </p:txBody>
      </p:sp>
    </p:spTree>
    <p:extLst>
      <p:ext uri="{BB962C8B-B14F-4D97-AF65-F5344CB8AC3E}">
        <p14:creationId xmlns:p14="http://schemas.microsoft.com/office/powerpoint/2010/main" val="40905643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4387" cy="3467100"/>
          </a:xfrm>
        </p:spPr>
      </p:sp>
      <p:sp>
        <p:nvSpPr>
          <p:cNvPr id="3" name="备注占位符 2"/>
          <p:cNvSpPr>
            <a:spLocks noGrp="1"/>
          </p:cNvSpPr>
          <p:nvPr>
            <p:ph type="body" idx="1"/>
          </p:nvPr>
        </p:nvSpPr>
        <p:spPr/>
        <p:txBody>
          <a:bodyPr/>
          <a:lstStyle/>
          <a:p>
            <a:endParaRPr lang="zh-CN" altLang="en-US"/>
          </a:p>
        </p:txBody>
      </p:sp>
      <p:sp>
        <p:nvSpPr>
          <p:cNvPr id="4" name="页眉占位符 3"/>
          <p:cNvSpPr>
            <a:spLocks noGrp="1"/>
          </p:cNvSpPr>
          <p:nvPr>
            <p:ph type="hdr" sz="quarter" idx="10"/>
          </p:nvPr>
        </p:nvSpPr>
        <p:spPr/>
        <p:txBody>
          <a:bodyPr/>
          <a:lstStyle/>
          <a:p>
            <a:pPr>
              <a:defRPr/>
            </a:pPr>
            <a:r>
              <a:rPr lang="en-US" smtClean="0"/>
              <a:t>Doc Title</a:t>
            </a:r>
            <a:endParaRPr lang="en-US" dirty="0"/>
          </a:p>
        </p:txBody>
      </p:sp>
      <p:sp>
        <p:nvSpPr>
          <p:cNvPr id="5" name="日期占位符 4"/>
          <p:cNvSpPr>
            <a:spLocks noGrp="1"/>
          </p:cNvSpPr>
          <p:nvPr>
            <p:ph type="dt" idx="11"/>
          </p:nvPr>
        </p:nvSpPr>
        <p:spPr/>
        <p:txBody>
          <a:bodyPr/>
          <a:lstStyle/>
          <a:p>
            <a:pPr>
              <a:defRPr/>
            </a:pPr>
            <a:r>
              <a:rPr lang="en-US" smtClean="0"/>
              <a:t>Month Year</a:t>
            </a:r>
            <a:endParaRPr lang="en-US" dirty="0"/>
          </a:p>
        </p:txBody>
      </p:sp>
      <p:sp>
        <p:nvSpPr>
          <p:cNvPr id="6" name="页脚占位符 5"/>
          <p:cNvSpPr>
            <a:spLocks noGrp="1"/>
          </p:cNvSpPr>
          <p:nvPr>
            <p:ph type="ftr" sz="quarter" idx="12"/>
          </p:nvPr>
        </p:nvSpPr>
        <p:spPr/>
        <p:txBody>
          <a:bodyPr/>
          <a:lstStyle/>
          <a:p>
            <a:pPr lvl="4">
              <a:defRPr/>
            </a:pPr>
            <a:r>
              <a:rPr lang="en-US" smtClean="0"/>
              <a:t>John Doe, Some Company</a:t>
            </a:r>
            <a:endParaRPr lang="en-US" dirty="0"/>
          </a:p>
        </p:txBody>
      </p:sp>
      <p:sp>
        <p:nvSpPr>
          <p:cNvPr id="7" name="灯片编号占位符 6"/>
          <p:cNvSpPr>
            <a:spLocks noGrp="1"/>
          </p:cNvSpPr>
          <p:nvPr>
            <p:ph type="sldNum" sz="quarter" idx="13"/>
          </p:nvPr>
        </p:nvSpPr>
        <p:spPr/>
        <p:txBody>
          <a:bodyPr/>
          <a:lstStyle/>
          <a:p>
            <a:pPr>
              <a:defRPr/>
            </a:pPr>
            <a:r>
              <a:rPr lang="en-US" smtClean="0"/>
              <a:t>Page </a:t>
            </a:r>
            <a:fld id="{870C1BA4-1CEE-4CD8-8532-343A8D2B3155}" type="slidenum">
              <a:rPr lang="en-US" smtClean="0"/>
              <a:pPr>
                <a:defRPr/>
              </a:pPr>
              <a:t>9</a:t>
            </a:fld>
            <a:endParaRPr lang="en-US" dirty="0"/>
          </a:p>
        </p:txBody>
      </p:sp>
    </p:spTree>
    <p:extLst>
      <p:ext uri="{BB962C8B-B14F-4D97-AF65-F5344CB8AC3E}">
        <p14:creationId xmlns:p14="http://schemas.microsoft.com/office/powerpoint/2010/main" val="40463457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4387" cy="3467100"/>
          </a:xfrm>
        </p:spPr>
      </p:sp>
      <p:sp>
        <p:nvSpPr>
          <p:cNvPr id="3" name="备注占位符 2"/>
          <p:cNvSpPr>
            <a:spLocks noGrp="1"/>
          </p:cNvSpPr>
          <p:nvPr>
            <p:ph type="body" idx="1"/>
          </p:nvPr>
        </p:nvSpPr>
        <p:spPr/>
        <p:txBody>
          <a:bodyPr/>
          <a:lstStyle/>
          <a:p>
            <a:endParaRPr lang="zh-CN" altLang="en-US"/>
          </a:p>
        </p:txBody>
      </p:sp>
      <p:sp>
        <p:nvSpPr>
          <p:cNvPr id="4" name="页眉占位符 3"/>
          <p:cNvSpPr>
            <a:spLocks noGrp="1"/>
          </p:cNvSpPr>
          <p:nvPr>
            <p:ph type="hdr" sz="quarter" idx="10"/>
          </p:nvPr>
        </p:nvSpPr>
        <p:spPr/>
        <p:txBody>
          <a:bodyPr/>
          <a:lstStyle/>
          <a:p>
            <a:pPr>
              <a:defRPr/>
            </a:pPr>
            <a:r>
              <a:rPr lang="en-US" smtClean="0"/>
              <a:t>Doc Title</a:t>
            </a:r>
            <a:endParaRPr lang="en-US" dirty="0"/>
          </a:p>
        </p:txBody>
      </p:sp>
      <p:sp>
        <p:nvSpPr>
          <p:cNvPr id="5" name="日期占位符 4"/>
          <p:cNvSpPr>
            <a:spLocks noGrp="1"/>
          </p:cNvSpPr>
          <p:nvPr>
            <p:ph type="dt" idx="11"/>
          </p:nvPr>
        </p:nvSpPr>
        <p:spPr/>
        <p:txBody>
          <a:bodyPr/>
          <a:lstStyle/>
          <a:p>
            <a:pPr>
              <a:defRPr/>
            </a:pPr>
            <a:r>
              <a:rPr lang="en-US" smtClean="0"/>
              <a:t>Month Year</a:t>
            </a:r>
            <a:endParaRPr lang="en-US" dirty="0"/>
          </a:p>
        </p:txBody>
      </p:sp>
      <p:sp>
        <p:nvSpPr>
          <p:cNvPr id="6" name="页脚占位符 5"/>
          <p:cNvSpPr>
            <a:spLocks noGrp="1"/>
          </p:cNvSpPr>
          <p:nvPr>
            <p:ph type="ftr" sz="quarter" idx="12"/>
          </p:nvPr>
        </p:nvSpPr>
        <p:spPr/>
        <p:txBody>
          <a:bodyPr/>
          <a:lstStyle/>
          <a:p>
            <a:pPr lvl="4">
              <a:defRPr/>
            </a:pPr>
            <a:r>
              <a:rPr lang="en-US" smtClean="0"/>
              <a:t>John Doe, Some Company</a:t>
            </a:r>
            <a:endParaRPr lang="en-US" dirty="0"/>
          </a:p>
        </p:txBody>
      </p:sp>
      <p:sp>
        <p:nvSpPr>
          <p:cNvPr id="7" name="灯片编号占位符 6"/>
          <p:cNvSpPr>
            <a:spLocks noGrp="1"/>
          </p:cNvSpPr>
          <p:nvPr>
            <p:ph type="sldNum" sz="quarter" idx="13"/>
          </p:nvPr>
        </p:nvSpPr>
        <p:spPr/>
        <p:txBody>
          <a:bodyPr/>
          <a:lstStyle/>
          <a:p>
            <a:pPr>
              <a:defRPr/>
            </a:pPr>
            <a:r>
              <a:rPr lang="en-US" smtClean="0"/>
              <a:t>Page </a:t>
            </a:r>
            <a:fld id="{870C1BA4-1CEE-4CD8-8532-343A8D2B3155}" type="slidenum">
              <a:rPr lang="en-US" smtClean="0"/>
              <a:pPr>
                <a:defRPr/>
              </a:pPr>
              <a:t>10</a:t>
            </a:fld>
            <a:endParaRPr lang="en-US" dirty="0"/>
          </a:p>
        </p:txBody>
      </p:sp>
    </p:spTree>
    <p:extLst>
      <p:ext uri="{BB962C8B-B14F-4D97-AF65-F5344CB8AC3E}">
        <p14:creationId xmlns:p14="http://schemas.microsoft.com/office/powerpoint/2010/main" val="17931713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4387" cy="3467100"/>
          </a:xfrm>
        </p:spPr>
      </p:sp>
      <p:sp>
        <p:nvSpPr>
          <p:cNvPr id="3" name="备注占位符 2"/>
          <p:cNvSpPr>
            <a:spLocks noGrp="1"/>
          </p:cNvSpPr>
          <p:nvPr>
            <p:ph type="body" idx="1"/>
          </p:nvPr>
        </p:nvSpPr>
        <p:spPr/>
        <p:txBody>
          <a:bodyPr/>
          <a:lstStyle/>
          <a:p>
            <a:endParaRPr lang="zh-CN" altLang="en-US"/>
          </a:p>
        </p:txBody>
      </p:sp>
      <p:sp>
        <p:nvSpPr>
          <p:cNvPr id="4" name="页眉占位符 3"/>
          <p:cNvSpPr>
            <a:spLocks noGrp="1"/>
          </p:cNvSpPr>
          <p:nvPr>
            <p:ph type="hdr" sz="quarter" idx="10"/>
          </p:nvPr>
        </p:nvSpPr>
        <p:spPr/>
        <p:txBody>
          <a:bodyPr/>
          <a:lstStyle/>
          <a:p>
            <a:pPr>
              <a:defRPr/>
            </a:pPr>
            <a:r>
              <a:rPr lang="en-US" smtClean="0"/>
              <a:t>Doc Title</a:t>
            </a:r>
            <a:endParaRPr lang="en-US" dirty="0"/>
          </a:p>
        </p:txBody>
      </p:sp>
      <p:sp>
        <p:nvSpPr>
          <p:cNvPr id="5" name="日期占位符 4"/>
          <p:cNvSpPr>
            <a:spLocks noGrp="1"/>
          </p:cNvSpPr>
          <p:nvPr>
            <p:ph type="dt" idx="11"/>
          </p:nvPr>
        </p:nvSpPr>
        <p:spPr/>
        <p:txBody>
          <a:bodyPr/>
          <a:lstStyle/>
          <a:p>
            <a:pPr>
              <a:defRPr/>
            </a:pPr>
            <a:r>
              <a:rPr lang="en-US" smtClean="0"/>
              <a:t>Month Year</a:t>
            </a:r>
            <a:endParaRPr lang="en-US" dirty="0"/>
          </a:p>
        </p:txBody>
      </p:sp>
      <p:sp>
        <p:nvSpPr>
          <p:cNvPr id="6" name="页脚占位符 5"/>
          <p:cNvSpPr>
            <a:spLocks noGrp="1"/>
          </p:cNvSpPr>
          <p:nvPr>
            <p:ph type="ftr" sz="quarter" idx="12"/>
          </p:nvPr>
        </p:nvSpPr>
        <p:spPr/>
        <p:txBody>
          <a:bodyPr/>
          <a:lstStyle/>
          <a:p>
            <a:pPr lvl="4">
              <a:defRPr/>
            </a:pPr>
            <a:r>
              <a:rPr lang="en-US" smtClean="0"/>
              <a:t>John Doe, Some Company</a:t>
            </a:r>
            <a:endParaRPr lang="en-US" dirty="0"/>
          </a:p>
        </p:txBody>
      </p:sp>
      <p:sp>
        <p:nvSpPr>
          <p:cNvPr id="7" name="灯片编号占位符 6"/>
          <p:cNvSpPr>
            <a:spLocks noGrp="1"/>
          </p:cNvSpPr>
          <p:nvPr>
            <p:ph type="sldNum" sz="quarter" idx="13"/>
          </p:nvPr>
        </p:nvSpPr>
        <p:spPr/>
        <p:txBody>
          <a:bodyPr/>
          <a:lstStyle/>
          <a:p>
            <a:pPr>
              <a:defRPr/>
            </a:pPr>
            <a:r>
              <a:rPr lang="en-US" smtClean="0"/>
              <a:t>Page </a:t>
            </a:r>
            <a:fld id="{870C1BA4-1CEE-4CD8-8532-343A8D2B3155}" type="slidenum">
              <a:rPr lang="en-US" smtClean="0"/>
              <a:pPr>
                <a:defRPr/>
              </a:pPr>
              <a:t>11</a:t>
            </a:fld>
            <a:endParaRPr lang="en-US" dirty="0"/>
          </a:p>
        </p:txBody>
      </p:sp>
    </p:spTree>
    <p:extLst>
      <p:ext uri="{BB962C8B-B14F-4D97-AF65-F5344CB8AC3E}">
        <p14:creationId xmlns:p14="http://schemas.microsoft.com/office/powerpoint/2010/main" val="18604578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4387" cy="3467100"/>
          </a:xfrm>
        </p:spPr>
      </p:sp>
      <p:sp>
        <p:nvSpPr>
          <p:cNvPr id="3" name="备注占位符 2"/>
          <p:cNvSpPr>
            <a:spLocks noGrp="1"/>
          </p:cNvSpPr>
          <p:nvPr>
            <p:ph type="body" idx="1"/>
          </p:nvPr>
        </p:nvSpPr>
        <p:spPr/>
        <p:txBody>
          <a:bodyPr/>
          <a:lstStyle/>
          <a:p>
            <a:endParaRPr lang="zh-CN" altLang="en-US"/>
          </a:p>
        </p:txBody>
      </p:sp>
      <p:sp>
        <p:nvSpPr>
          <p:cNvPr id="4" name="页眉占位符 3"/>
          <p:cNvSpPr>
            <a:spLocks noGrp="1"/>
          </p:cNvSpPr>
          <p:nvPr>
            <p:ph type="hdr" sz="quarter" idx="10"/>
          </p:nvPr>
        </p:nvSpPr>
        <p:spPr/>
        <p:txBody>
          <a:bodyPr/>
          <a:lstStyle/>
          <a:p>
            <a:pPr>
              <a:defRPr/>
            </a:pPr>
            <a:r>
              <a:rPr lang="en-US" smtClean="0"/>
              <a:t>Doc Title</a:t>
            </a:r>
            <a:endParaRPr lang="en-US" dirty="0"/>
          </a:p>
        </p:txBody>
      </p:sp>
      <p:sp>
        <p:nvSpPr>
          <p:cNvPr id="5" name="日期占位符 4"/>
          <p:cNvSpPr>
            <a:spLocks noGrp="1"/>
          </p:cNvSpPr>
          <p:nvPr>
            <p:ph type="dt" idx="11"/>
          </p:nvPr>
        </p:nvSpPr>
        <p:spPr/>
        <p:txBody>
          <a:bodyPr/>
          <a:lstStyle/>
          <a:p>
            <a:pPr>
              <a:defRPr/>
            </a:pPr>
            <a:r>
              <a:rPr lang="en-US" smtClean="0"/>
              <a:t>Month Year</a:t>
            </a:r>
            <a:endParaRPr lang="en-US" dirty="0"/>
          </a:p>
        </p:txBody>
      </p:sp>
      <p:sp>
        <p:nvSpPr>
          <p:cNvPr id="6" name="页脚占位符 5"/>
          <p:cNvSpPr>
            <a:spLocks noGrp="1"/>
          </p:cNvSpPr>
          <p:nvPr>
            <p:ph type="ftr" sz="quarter" idx="12"/>
          </p:nvPr>
        </p:nvSpPr>
        <p:spPr/>
        <p:txBody>
          <a:bodyPr/>
          <a:lstStyle/>
          <a:p>
            <a:pPr lvl="4">
              <a:defRPr/>
            </a:pPr>
            <a:r>
              <a:rPr lang="en-US" smtClean="0"/>
              <a:t>John Doe, Some Company</a:t>
            </a:r>
            <a:endParaRPr lang="en-US" dirty="0"/>
          </a:p>
        </p:txBody>
      </p:sp>
      <p:sp>
        <p:nvSpPr>
          <p:cNvPr id="7" name="灯片编号占位符 6"/>
          <p:cNvSpPr>
            <a:spLocks noGrp="1"/>
          </p:cNvSpPr>
          <p:nvPr>
            <p:ph type="sldNum" sz="quarter" idx="13"/>
          </p:nvPr>
        </p:nvSpPr>
        <p:spPr/>
        <p:txBody>
          <a:bodyPr/>
          <a:lstStyle/>
          <a:p>
            <a:pPr>
              <a:defRPr/>
            </a:pPr>
            <a:r>
              <a:rPr lang="en-US" smtClean="0"/>
              <a:t>Page </a:t>
            </a:r>
            <a:fld id="{870C1BA4-1CEE-4CD8-8532-343A8D2B3155}" type="slidenum">
              <a:rPr lang="en-US" smtClean="0"/>
              <a:pPr>
                <a:defRPr/>
              </a:pPr>
              <a:t>12</a:t>
            </a:fld>
            <a:endParaRPr lang="en-US" dirty="0"/>
          </a:p>
        </p:txBody>
      </p:sp>
    </p:spTree>
    <p:extLst>
      <p:ext uri="{BB962C8B-B14F-4D97-AF65-F5344CB8AC3E}">
        <p14:creationId xmlns:p14="http://schemas.microsoft.com/office/powerpoint/2010/main" val="145860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4387" cy="3467100"/>
          </a:xfrm>
        </p:spPr>
      </p:sp>
      <p:sp>
        <p:nvSpPr>
          <p:cNvPr id="3" name="备注占位符 2"/>
          <p:cNvSpPr>
            <a:spLocks noGrp="1"/>
          </p:cNvSpPr>
          <p:nvPr>
            <p:ph type="body" idx="1"/>
          </p:nvPr>
        </p:nvSpPr>
        <p:spPr/>
        <p:txBody>
          <a:bodyPr/>
          <a:lstStyle/>
          <a:p>
            <a:endParaRPr lang="zh-CN" altLang="en-US"/>
          </a:p>
        </p:txBody>
      </p:sp>
      <p:sp>
        <p:nvSpPr>
          <p:cNvPr id="4" name="页眉占位符 3"/>
          <p:cNvSpPr>
            <a:spLocks noGrp="1"/>
          </p:cNvSpPr>
          <p:nvPr>
            <p:ph type="hdr" sz="quarter" idx="10"/>
          </p:nvPr>
        </p:nvSpPr>
        <p:spPr/>
        <p:txBody>
          <a:bodyPr/>
          <a:lstStyle/>
          <a:p>
            <a:pPr>
              <a:defRPr/>
            </a:pPr>
            <a:r>
              <a:rPr lang="en-US" smtClean="0"/>
              <a:t>Doc Title</a:t>
            </a:r>
            <a:endParaRPr lang="en-US" dirty="0"/>
          </a:p>
        </p:txBody>
      </p:sp>
      <p:sp>
        <p:nvSpPr>
          <p:cNvPr id="5" name="日期占位符 4"/>
          <p:cNvSpPr>
            <a:spLocks noGrp="1"/>
          </p:cNvSpPr>
          <p:nvPr>
            <p:ph type="dt" idx="11"/>
          </p:nvPr>
        </p:nvSpPr>
        <p:spPr/>
        <p:txBody>
          <a:bodyPr/>
          <a:lstStyle/>
          <a:p>
            <a:pPr>
              <a:defRPr/>
            </a:pPr>
            <a:r>
              <a:rPr lang="en-US" smtClean="0"/>
              <a:t>Month Year</a:t>
            </a:r>
            <a:endParaRPr lang="en-US" dirty="0"/>
          </a:p>
        </p:txBody>
      </p:sp>
      <p:sp>
        <p:nvSpPr>
          <p:cNvPr id="6" name="页脚占位符 5"/>
          <p:cNvSpPr>
            <a:spLocks noGrp="1"/>
          </p:cNvSpPr>
          <p:nvPr>
            <p:ph type="ftr" sz="quarter" idx="12"/>
          </p:nvPr>
        </p:nvSpPr>
        <p:spPr/>
        <p:txBody>
          <a:bodyPr/>
          <a:lstStyle/>
          <a:p>
            <a:pPr lvl="4">
              <a:defRPr/>
            </a:pPr>
            <a:r>
              <a:rPr lang="en-US" smtClean="0"/>
              <a:t>John Doe, Some Company</a:t>
            </a:r>
            <a:endParaRPr lang="en-US" dirty="0"/>
          </a:p>
        </p:txBody>
      </p:sp>
      <p:sp>
        <p:nvSpPr>
          <p:cNvPr id="7" name="灯片编号占位符 6"/>
          <p:cNvSpPr>
            <a:spLocks noGrp="1"/>
          </p:cNvSpPr>
          <p:nvPr>
            <p:ph type="sldNum" sz="quarter" idx="13"/>
          </p:nvPr>
        </p:nvSpPr>
        <p:spPr/>
        <p:txBody>
          <a:bodyPr/>
          <a:lstStyle/>
          <a:p>
            <a:pPr>
              <a:defRPr/>
            </a:pPr>
            <a:r>
              <a:rPr lang="en-US" smtClean="0"/>
              <a:t>Page </a:t>
            </a:r>
            <a:fld id="{870C1BA4-1CEE-4CD8-8532-343A8D2B3155}" type="slidenum">
              <a:rPr lang="en-US" smtClean="0"/>
              <a:pPr>
                <a:defRPr/>
              </a:pPr>
              <a:t>13</a:t>
            </a:fld>
            <a:endParaRPr lang="en-US" dirty="0"/>
          </a:p>
        </p:txBody>
      </p:sp>
    </p:spTree>
    <p:extLst>
      <p:ext uri="{BB962C8B-B14F-4D97-AF65-F5344CB8AC3E}">
        <p14:creationId xmlns:p14="http://schemas.microsoft.com/office/powerpoint/2010/main" val="24479838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67085262-DAF8-40EB-B101-2C509DD64786}"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smtClean="0"/>
              <a:t>IITP RAS</a:t>
            </a:r>
            <a:endParaRPr lang="en-US" dirty="0"/>
          </a:p>
        </p:txBody>
      </p:sp>
      <p:sp>
        <p:nvSpPr>
          <p:cNvPr id="9" name="Rectangle 4"/>
          <p:cNvSpPr>
            <a:spLocks noGrp="1" noChangeArrowheads="1"/>
          </p:cNvSpPr>
          <p:nvPr>
            <p:ph type="dt" sz="half" idx="2"/>
          </p:nvPr>
        </p:nvSpPr>
        <p:spPr bwMode="auto">
          <a:xfrm>
            <a:off x="696913" y="334189"/>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smtClean="0"/>
              <a:t>May 2016</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smtClean="0"/>
              <a:t>IITP RAS</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78767F8E-C671-44AE-B57E-1FAC75A3C92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smtClean="0"/>
              <a:t>IITP RAS</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5C694010-9FAD-4A5E-AE03-53FD22EA53F4}"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Дата 12"/>
          <p:cNvSpPr>
            <a:spLocks noGrp="1"/>
          </p:cNvSpPr>
          <p:nvPr>
            <p:ph type="dt" sz="half" idx="10"/>
          </p:nvPr>
        </p:nvSpPr>
        <p:spPr>
          <a:xfrm>
            <a:off x="696913" y="334189"/>
            <a:ext cx="968214" cy="276999"/>
          </a:xfrm>
        </p:spPr>
        <p:txBody>
          <a:bodyPr/>
          <a:lstStyle/>
          <a:p>
            <a:pPr>
              <a:defRPr/>
            </a:pPr>
            <a:r>
              <a:rPr lang="ru-RU" altLang="zh-CN" smtClean="0"/>
              <a:t>May 2016</a:t>
            </a:r>
            <a:endParaRPr lang="en-US" dirty="0"/>
          </a:p>
        </p:txBody>
      </p:sp>
      <p:sp>
        <p:nvSpPr>
          <p:cNvPr id="14" name="Нижний колонтитул 13"/>
          <p:cNvSpPr>
            <a:spLocks noGrp="1"/>
          </p:cNvSpPr>
          <p:nvPr>
            <p:ph type="ftr" sz="quarter" idx="11"/>
          </p:nvPr>
        </p:nvSpPr>
        <p:spPr/>
        <p:txBody>
          <a:bodyPr/>
          <a:lstStyle/>
          <a:p>
            <a:pPr>
              <a:defRPr/>
            </a:pPr>
            <a:r>
              <a:rPr lang="en-US" smtClean="0"/>
              <a:t>IITP RAS</a:t>
            </a:r>
            <a:endParaRPr lang="en-US" dirty="0"/>
          </a:p>
        </p:txBody>
      </p:sp>
      <p:sp>
        <p:nvSpPr>
          <p:cNvPr id="15" name="Номер слайда 14"/>
          <p:cNvSpPr>
            <a:spLocks noGrp="1"/>
          </p:cNvSpPr>
          <p:nvPr>
            <p:ph type="sldNum" sz="quarter" idx="12"/>
          </p:nvPr>
        </p:nvSpPr>
        <p:spPr/>
        <p:txBody>
          <a:bodyPr/>
          <a:lstStyle/>
          <a:p>
            <a:pPr>
              <a:defRPr/>
            </a:pPr>
            <a:r>
              <a:rPr lang="en-US" smtClean="0"/>
              <a:t>Slide </a:t>
            </a:r>
            <a:fld id="{1020D93E-1000-485A-B4A0-9946B8CFFE0D}" type="slidenum">
              <a:rPr lang="en-US" smtClean="0"/>
              <a:pPr>
                <a:defRPr/>
              </a:pPr>
              <a:t>‹#›</a:t>
            </a:fld>
            <a:endParaRPr lang="en-US" dirty="0"/>
          </a:p>
        </p:txBody>
      </p:sp>
      <p:sp>
        <p:nvSpPr>
          <p:cNvPr id="16" name="Заголовок 15"/>
          <p:cNvSpPr>
            <a:spLocks noGrp="1"/>
          </p:cNvSpPr>
          <p:nvPr>
            <p:ph type="title"/>
          </p:nvPr>
        </p:nvSpPr>
        <p:spPr/>
        <p:txBody>
          <a:bodyPr/>
          <a:lstStyle/>
          <a:p>
            <a:r>
              <a:rPr lang="ru-RU" smtClean="0"/>
              <a:t>Образец заголовка</a:t>
            </a:r>
            <a:endParaRPr lang="ru-RU"/>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9CC4226-5898-4289-B3B7-B3B638472375}"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smtClean="0"/>
              <a:t>IITP RAS</a:t>
            </a:r>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xfrm>
            <a:off x="5791199" y="6475413"/>
            <a:ext cx="2752661" cy="369332"/>
          </a:xfrm>
          <a:prstGeom prst="rect">
            <a:avLst/>
          </a:prstGeom>
          <a:ln/>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smtClean="0"/>
              <a:t>IITP RAS</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852FA7AA-22C1-4E97-88D6-3976232AE53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xfrm>
            <a:off x="5791199" y="6475413"/>
            <a:ext cx="2752661" cy="369332"/>
          </a:xfrm>
          <a:prstGeom prst="rect">
            <a:avLst/>
          </a:prstGeom>
          <a:ln/>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smtClean="0"/>
              <a:t>IITP RAS</a:t>
            </a:r>
            <a:endParaRPr lang="en-US" dirty="0"/>
          </a:p>
        </p:txBody>
      </p:sp>
      <p:sp>
        <p:nvSpPr>
          <p:cNvPr id="8" name="Rectangle 6"/>
          <p:cNvSpPr>
            <a:spLocks noGrp="1" noChangeArrowheads="1"/>
          </p:cNvSpPr>
          <p:nvPr>
            <p:ph type="sldNum" sz="quarter" idx="11"/>
          </p:nvPr>
        </p:nvSpPr>
        <p:spPr>
          <a:ln/>
        </p:spPr>
        <p:txBody>
          <a:bodyPr/>
          <a:lstStyle>
            <a:lvl1pPr>
              <a:defRPr/>
            </a:lvl1pPr>
          </a:lstStyle>
          <a:p>
            <a:pPr>
              <a:defRPr/>
            </a:pPr>
            <a:r>
              <a:rPr lang="en-US" dirty="0"/>
              <a:t>Slide </a:t>
            </a:r>
            <a:fld id="{829B3BF4-2FB5-48DF-B7F8-378C94E27CDE}"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smtClean="0"/>
              <a:t>IITP RAS</a:t>
            </a:r>
            <a:endParaRPr lang="en-US" dirty="0"/>
          </a:p>
        </p:txBody>
      </p:sp>
      <p:sp>
        <p:nvSpPr>
          <p:cNvPr id="4" name="Rectangle 6"/>
          <p:cNvSpPr>
            <a:spLocks noGrp="1" noChangeArrowheads="1"/>
          </p:cNvSpPr>
          <p:nvPr>
            <p:ph type="sldNum" sz="quarter" idx="11"/>
          </p:nvPr>
        </p:nvSpPr>
        <p:spPr>
          <a:ln/>
        </p:spPr>
        <p:txBody>
          <a:bodyPr/>
          <a:lstStyle>
            <a:lvl1pPr>
              <a:defRPr/>
            </a:lvl1pPr>
          </a:lstStyle>
          <a:p>
            <a:pPr>
              <a:defRPr/>
            </a:pPr>
            <a:r>
              <a:rPr lang="en-US" dirty="0"/>
              <a:t>Slide </a:t>
            </a:r>
            <a:fld id="{2EA5A18A-0502-4C7F-91C7-3FAD3C70332A}"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smtClean="0"/>
              <a:t>IITP RAS</a:t>
            </a:r>
            <a:endParaRPr lang="en-US" dirty="0"/>
          </a:p>
        </p:txBody>
      </p:sp>
      <p:sp>
        <p:nvSpPr>
          <p:cNvPr id="3" name="Rectangle 6"/>
          <p:cNvSpPr>
            <a:spLocks noGrp="1" noChangeArrowheads="1"/>
          </p:cNvSpPr>
          <p:nvPr>
            <p:ph type="sldNum" sz="quarter" idx="11"/>
          </p:nvPr>
        </p:nvSpPr>
        <p:spPr>
          <a:ln/>
        </p:spPr>
        <p:txBody>
          <a:bodyPr/>
          <a:lstStyle>
            <a:lvl1pPr>
              <a:defRPr/>
            </a:lvl1pPr>
          </a:lstStyle>
          <a:p>
            <a:pPr>
              <a:defRPr/>
            </a:pPr>
            <a:r>
              <a:rPr lang="en-US" dirty="0"/>
              <a:t>Slide </a:t>
            </a:r>
            <a:fld id="{57D10478-073E-41FC-8CD8-273C831393D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smtClean="0"/>
              <a:t>IITP RAS</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62DA8EA7-967B-44C3-81AE-E347CC116DAC}"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smtClean="0"/>
              <a:t>IITP RAS</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4E488B76-7930-427E-B17C-4A951210E5AC}" type="slidenum">
              <a:rPr lang="en-US"/>
              <a:pPr>
                <a:defRPr/>
              </a:pPr>
              <a:t>‹#›</a:t>
            </a:fld>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dirty="0"/>
              <a:t>Slide </a:t>
            </a:r>
            <a:fld id="{1020D93E-1000-485A-B4A0-9946B8CFFE0D}" type="slidenum">
              <a:rPr lang="en-US"/>
              <a:pPr>
                <a:defRPr/>
              </a:pPr>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8" name="Rectangle 9"/>
          <p:cNvSpPr>
            <a:spLocks noChangeArrowheads="1"/>
          </p:cNvSpPr>
          <p:nvPr userDrawn="1"/>
        </p:nvSpPr>
        <p:spPr bwMode="auto">
          <a:xfrm>
            <a:off x="685800" y="6475413"/>
            <a:ext cx="718145" cy="184666"/>
          </a:xfrm>
          <a:prstGeom prst="rect">
            <a:avLst/>
          </a:prstGeom>
          <a:noFill/>
          <a:ln w="9525">
            <a:noFill/>
            <a:miter lim="800000"/>
            <a:headEnd/>
            <a:tailEnd/>
          </a:ln>
          <a:effectLst/>
        </p:spPr>
        <p:txBody>
          <a:bodyPr wrap="none" lIns="0" tIns="0" rIns="0" bIns="0">
            <a:spAutoFit/>
          </a:bodyPr>
          <a:lstStyle/>
          <a:p>
            <a:pPr>
              <a:defRPr/>
            </a:pPr>
            <a:r>
              <a:rPr lang="en-US" dirty="0" smtClean="0"/>
              <a:t>Submission</a:t>
            </a:r>
            <a:endParaRPr lang="en-US" dirty="0"/>
          </a:p>
        </p:txBody>
      </p:sp>
      <p:sp>
        <p:nvSpPr>
          <p:cNvPr id="9"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en-US" smtClean="0"/>
              <a:t>IITP RAS</a:t>
            </a:r>
            <a:endParaRPr lang="en-US" dirty="0"/>
          </a:p>
        </p:txBody>
      </p:sp>
      <p:sp>
        <p:nvSpPr>
          <p:cNvPr id="11" name="Rectangle 7"/>
          <p:cNvSpPr>
            <a:spLocks noChangeArrowheads="1"/>
          </p:cNvSpPr>
          <p:nvPr userDrawn="1"/>
        </p:nvSpPr>
        <p:spPr bwMode="auto">
          <a:xfrm>
            <a:off x="5162485" y="334189"/>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t>doc.: IEEE </a:t>
            </a:r>
            <a:r>
              <a:rPr lang="en-US" sz="1800" b="1" kern="1200" dirty="0" smtClean="0">
                <a:solidFill>
                  <a:schemeClr val="tx1"/>
                </a:solidFill>
                <a:latin typeface="Times New Roman" pitchFamily="18" charset="0"/>
                <a:ea typeface="+mn-ea"/>
                <a:cs typeface="+mn-cs"/>
              </a:rPr>
              <a:t>802.11-16/0582r1</a:t>
            </a:r>
            <a:endParaRPr lang="en-US" sz="1800" b="1" kern="1200" dirty="0">
              <a:solidFill>
                <a:schemeClr val="tx1"/>
              </a:solidFill>
              <a:latin typeface="Times New Roman" pitchFamily="18" charset="0"/>
              <a:ea typeface="+mn-ea"/>
              <a:cs typeface="+mn-cs"/>
            </a:endParaRPr>
          </a:p>
        </p:txBody>
      </p:sp>
      <p:sp>
        <p:nvSpPr>
          <p:cNvPr id="12" name="Rectangle 4"/>
          <p:cNvSpPr>
            <a:spLocks noGrp="1" noChangeArrowheads="1"/>
          </p:cNvSpPr>
          <p:nvPr>
            <p:ph type="dt" sz="half" idx="2"/>
          </p:nvPr>
        </p:nvSpPr>
        <p:spPr bwMode="auto">
          <a:xfrm>
            <a:off x="696913" y="334189"/>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smtClean="0"/>
              <a:t>May 2016</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Khorov@frtk.ru"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mailto:hwang@quantenna.com" TargetMode="External"/><Relationship Id="rId5" Type="http://schemas.openxmlformats.org/officeDocument/2006/relationships/hyperlink" Target="mailto:sigurd@quantenna.com" TargetMode="External"/><Relationship Id="rId4" Type="http://schemas.openxmlformats.org/officeDocument/2006/relationships/hyperlink" Target="mailto:ant456@ya.ru"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2"/>
          <p:cNvSpPr>
            <a:spLocks noGrp="1" noChangeArrowheads="1"/>
          </p:cNvSpPr>
          <p:nvPr>
            <p:ph type="title"/>
          </p:nvPr>
        </p:nvSpPr>
        <p:spPr>
          <a:xfrm>
            <a:off x="533400" y="685800"/>
            <a:ext cx="8077200" cy="1066800"/>
          </a:xfrm>
          <a:noFill/>
        </p:spPr>
        <p:txBody>
          <a:bodyPr/>
          <a:lstStyle/>
          <a:p>
            <a:r>
              <a:rPr lang="en-US" dirty="0" smtClean="0"/>
              <a:t>Random Access RU Allocation </a:t>
            </a:r>
            <a:br>
              <a:rPr lang="en-US" dirty="0" smtClean="0"/>
            </a:br>
            <a:r>
              <a:rPr lang="en-US" dirty="0" smtClean="0"/>
              <a:t>in the Trigger Frame</a:t>
            </a:r>
          </a:p>
        </p:txBody>
      </p:sp>
      <p:sp>
        <p:nvSpPr>
          <p:cNvPr id="7173" name="Rectangle 6"/>
          <p:cNvSpPr>
            <a:spLocks noGrp="1" noChangeArrowheads="1"/>
          </p:cNvSpPr>
          <p:nvPr>
            <p:ph idx="1"/>
          </p:nvPr>
        </p:nvSpPr>
        <p:spPr>
          <a:noFill/>
        </p:spPr>
        <p:txBody>
          <a:bodyPr/>
          <a:lstStyle/>
          <a:p>
            <a:pPr algn="ctr">
              <a:buFontTx/>
              <a:buNone/>
            </a:pPr>
            <a:r>
              <a:rPr lang="en-US" sz="2000" dirty="0" smtClean="0"/>
              <a:t>Date:</a:t>
            </a:r>
            <a:r>
              <a:rPr lang="en-US" sz="2000" b="0" dirty="0" smtClean="0"/>
              <a:t> 2016-05-16</a:t>
            </a:r>
          </a:p>
        </p:txBody>
      </p:sp>
      <p:sp>
        <p:nvSpPr>
          <p:cNvPr id="7171" name="Slide Number Placeholder 4"/>
          <p:cNvSpPr>
            <a:spLocks noGrp="1"/>
          </p:cNvSpPr>
          <p:nvPr>
            <p:ph type="sldNum" sz="quarter" idx="12"/>
          </p:nvPr>
        </p:nvSpPr>
        <p:spPr>
          <a:xfrm>
            <a:off x="4344988" y="6475413"/>
            <a:ext cx="530225" cy="182562"/>
          </a:xfrm>
          <a:noFill/>
        </p:spPr>
        <p:txBody>
          <a:bodyPr/>
          <a:lstStyle/>
          <a:p>
            <a:r>
              <a:rPr lang="en-US" dirty="0"/>
              <a:t>Slide </a:t>
            </a:r>
            <a:fld id="{8ECFE58B-6F90-4BB0-B09C-F6AB727C71EB}" type="slidenum">
              <a:rPr lang="en-US"/>
              <a:pPr/>
              <a:t>1</a:t>
            </a:fld>
            <a:endParaRPr lang="en-US" dirty="0"/>
          </a:p>
        </p:txBody>
      </p:sp>
      <p:sp>
        <p:nvSpPr>
          <p:cNvPr id="7170" name="Footer Placeholder 3"/>
          <p:cNvSpPr>
            <a:spLocks noGrp="1"/>
          </p:cNvSpPr>
          <p:nvPr>
            <p:ph type="ftr" sz="quarter" idx="11"/>
          </p:nvPr>
        </p:nvSpPr>
        <p:spPr>
          <a:xfrm>
            <a:off x="5791199" y="6475413"/>
            <a:ext cx="2752661" cy="184666"/>
          </a:xfrm>
          <a:noFill/>
        </p:spPr>
        <p:txBody>
          <a:bodyPr/>
          <a:lstStyle/>
          <a:p>
            <a:pPr>
              <a:defRPr/>
            </a:pPr>
            <a:r>
              <a:rPr lang="en-US" smtClean="0"/>
              <a:t>IITP RAS</a:t>
            </a:r>
            <a:endParaRPr lang="en-US" dirty="0"/>
          </a:p>
        </p:txBody>
      </p:sp>
      <p:sp>
        <p:nvSpPr>
          <p:cNvPr id="8" name="Rectangle 12"/>
          <p:cNvSpPr>
            <a:spLocks noChangeArrowheads="1"/>
          </p:cNvSpPr>
          <p:nvPr/>
        </p:nvSpPr>
        <p:spPr bwMode="auto">
          <a:xfrm>
            <a:off x="1066800" y="2133600"/>
            <a:ext cx="1368339" cy="250021"/>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smtClean="0"/>
              <a:t>Authors:</a:t>
            </a:r>
            <a:endParaRPr lang="en-US" sz="2000" dirty="0"/>
          </a:p>
        </p:txBody>
      </p:sp>
      <p:graphicFrame>
        <p:nvGraphicFramePr>
          <p:cNvPr id="10" name="Table 12"/>
          <p:cNvGraphicFramePr>
            <a:graphicFrameLocks noGrp="1"/>
          </p:cNvGraphicFramePr>
          <p:nvPr>
            <p:extLst>
              <p:ext uri="{D42A27DB-BD31-4B8C-83A1-F6EECF244321}">
                <p14:modId xmlns:p14="http://schemas.microsoft.com/office/powerpoint/2010/main" val="3371970991"/>
              </p:ext>
            </p:extLst>
          </p:nvPr>
        </p:nvGraphicFramePr>
        <p:xfrm>
          <a:off x="971600" y="2590800"/>
          <a:ext cx="7467600" cy="3168000"/>
        </p:xfrm>
        <a:graphic>
          <a:graphicData uri="http://schemas.openxmlformats.org/drawingml/2006/table">
            <a:tbl>
              <a:tblPr firstRow="1" bandRow="1">
                <a:tableStyleId>{F5AB1C69-6EDB-4FF4-983F-18BD219EF322}</a:tableStyleId>
              </a:tblPr>
              <a:tblGrid>
                <a:gridCol w="1493520">
                  <a:extLst>
                    <a:ext uri="{9D8B030D-6E8A-4147-A177-3AD203B41FA5}">
                      <a16:colId xmlns:a16="http://schemas.microsoft.com/office/drawing/2014/main" val="20000"/>
                    </a:ext>
                  </a:extLst>
                </a:gridCol>
                <a:gridCol w="1179095">
                  <a:extLst>
                    <a:ext uri="{9D8B030D-6E8A-4147-A177-3AD203B41FA5}">
                      <a16:colId xmlns:a16="http://schemas.microsoft.com/office/drawing/2014/main" val="20001"/>
                    </a:ext>
                  </a:extLst>
                </a:gridCol>
                <a:gridCol w="1650733">
                  <a:extLst>
                    <a:ext uri="{9D8B030D-6E8A-4147-A177-3AD203B41FA5}">
                      <a16:colId xmlns:a16="http://schemas.microsoft.com/office/drawing/2014/main" val="20002"/>
                    </a:ext>
                  </a:extLst>
                </a:gridCol>
                <a:gridCol w="1336307">
                  <a:extLst>
                    <a:ext uri="{9D8B030D-6E8A-4147-A177-3AD203B41FA5}">
                      <a16:colId xmlns:a16="http://schemas.microsoft.com/office/drawing/2014/main" val="20003"/>
                    </a:ext>
                  </a:extLst>
                </a:gridCol>
                <a:gridCol w="1807945">
                  <a:extLst>
                    <a:ext uri="{9D8B030D-6E8A-4147-A177-3AD203B41FA5}">
                      <a16:colId xmlns:a16="http://schemas.microsoft.com/office/drawing/2014/main" val="20004"/>
                    </a:ext>
                  </a:extLst>
                </a:gridCol>
              </a:tblGrid>
              <a:tr h="288000">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88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latin typeface="+mn-lt"/>
                          <a:ea typeface="Times New Roman"/>
                          <a:cs typeface="Arial"/>
                        </a:rPr>
                        <a:t>Evgeny</a:t>
                      </a:r>
                      <a:r>
                        <a:rPr lang="en-US" altLang="zh-CN" sz="1200" baseline="0" dirty="0" smtClean="0">
                          <a:latin typeface="+mn-lt"/>
                          <a:ea typeface="Times New Roman"/>
                          <a:cs typeface="Arial"/>
                        </a:rPr>
                        <a:t> Khorov</a:t>
                      </a:r>
                      <a:endParaRPr lang="en-US" altLang="zh-CN"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latin typeface="+mn-lt"/>
                          <a:ea typeface="Times New Roman"/>
                          <a:cs typeface="Arial"/>
                        </a:rPr>
                        <a:t>IITP</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hlinkClick r:id="rId3"/>
                        </a:rPr>
                        <a:t>khorov@frtk.ru</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88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latin typeface="+mn-lt"/>
                          <a:ea typeface="Times New Roman"/>
                          <a:cs typeface="Arial"/>
                        </a:rPr>
                        <a:t>Anton Kiryanov</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latin typeface="+mn-lt"/>
                          <a:ea typeface="Times New Roman"/>
                          <a:cs typeface="Arial"/>
                        </a:rPr>
                        <a:t>IITP</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hlinkClick r:id="rId4"/>
                        </a:rPr>
                        <a:t>ant456@ya.ru</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88000">
                <a:tc>
                  <a:txBody>
                    <a:bodyPr/>
                    <a:lstStyle/>
                    <a:p>
                      <a:pPr marL="0" marR="0" algn="ctr">
                        <a:spcBef>
                          <a:spcPts val="0"/>
                        </a:spcBef>
                        <a:spcAft>
                          <a:spcPts val="0"/>
                        </a:spcAft>
                      </a:pPr>
                      <a:r>
                        <a:rPr lang="en-US" sz="1200" dirty="0" smtClean="0">
                          <a:latin typeface="+mn-lt"/>
                          <a:ea typeface="Times New Roman"/>
                          <a:cs typeface="Arial"/>
                        </a:rPr>
                        <a:t> Sigurd Schelstraete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smtClean="0">
                          <a:latin typeface="Times New Roman"/>
                          <a:ea typeface="Times New Roman"/>
                          <a:cs typeface="Arial"/>
                        </a:rPr>
                        <a:t>Quantenna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hlinkClick r:id="rId5"/>
                        </a:rPr>
                        <a:t>sigurd@quantenna.com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288000">
                <a:tc>
                  <a:txBody>
                    <a:bodyPr/>
                    <a:lstStyle/>
                    <a:p>
                      <a:pPr marL="0" marR="0" algn="ctr">
                        <a:spcBef>
                          <a:spcPts val="0"/>
                        </a:spcBef>
                        <a:spcAft>
                          <a:spcPts val="0"/>
                        </a:spcAft>
                      </a:pPr>
                      <a:r>
                        <a:rPr lang="en-US" altLang="zh-CN" sz="1200" dirty="0" err="1" smtClean="0">
                          <a:latin typeface="+mn-lt"/>
                          <a:ea typeface="Times New Roman"/>
                          <a:cs typeface="Arial"/>
                        </a:rPr>
                        <a:t>Huizhao</a:t>
                      </a:r>
                      <a:r>
                        <a:rPr lang="en-US" altLang="zh-CN" sz="1200" dirty="0" smtClean="0">
                          <a:latin typeface="+mn-lt"/>
                          <a:ea typeface="Times New Roman"/>
                          <a:cs typeface="Arial"/>
                        </a:rPr>
                        <a:t> Wang</a:t>
                      </a:r>
                      <a:endParaRPr lang="en-US" altLang="zh-CN"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altLang="zh-CN" sz="1200" dirty="0" smtClean="0">
                          <a:latin typeface="+mn-lt"/>
                          <a:ea typeface="Times New Roman"/>
                          <a:cs typeface="Arial"/>
                        </a:rPr>
                        <a:t>Quantenna</a:t>
                      </a:r>
                      <a:endParaRPr lang="en-US" altLang="zh-CN"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latin typeface="+mn-lt"/>
                          <a:ea typeface="Times New Roman"/>
                          <a:cs typeface="Arial"/>
                          <a:hlinkClick r:id="rId6"/>
                        </a:rPr>
                        <a:t>hwang@quantenna.com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288000">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288000">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288000">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r h="288000">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288000">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9"/>
                  </a:ext>
                </a:extLst>
              </a:tr>
              <a:tr h="288000">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0"/>
                  </a:ext>
                </a:extLst>
              </a:tr>
            </a:tbl>
          </a:graphicData>
        </a:graphic>
      </p:graphicFrame>
      <p:sp>
        <p:nvSpPr>
          <p:cNvPr id="12" name="Rectangle 4"/>
          <p:cNvSpPr>
            <a:spLocks noGrp="1" noChangeArrowheads="1"/>
          </p:cNvSpPr>
          <p:nvPr>
            <p:ph type="dt" sz="half" idx="4294967295"/>
          </p:nvPr>
        </p:nvSpPr>
        <p:spPr bwMode="auto">
          <a:xfrm>
            <a:off x="696913" y="334189"/>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smtClean="0"/>
              <a:t>May 2016</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81000" y="404664"/>
            <a:ext cx="8367464" cy="1066800"/>
          </a:xfrm>
        </p:spPr>
        <p:txBody>
          <a:bodyPr/>
          <a:lstStyle/>
          <a:p>
            <a:pPr>
              <a:defRPr/>
            </a:pPr>
            <a:r>
              <a:rPr lang="en-US" altLang="zh-CN" dirty="0" smtClean="0"/>
              <a:t>1. Example of </a:t>
            </a:r>
            <a:r>
              <a:rPr lang="en-US" dirty="0" smtClean="0"/>
              <a:t>Interval </a:t>
            </a:r>
            <a:r>
              <a:rPr lang="en-US" dirty="0"/>
              <a:t>RUs Allocation for RA</a:t>
            </a:r>
            <a:endParaRPr lang="zh-CN" altLang="en-US" dirty="0"/>
          </a:p>
        </p:txBody>
      </p:sp>
      <p:sp>
        <p:nvSpPr>
          <p:cNvPr id="3" name="内容占位符 2"/>
          <p:cNvSpPr>
            <a:spLocks noGrp="1"/>
          </p:cNvSpPr>
          <p:nvPr>
            <p:ph idx="1"/>
          </p:nvPr>
        </p:nvSpPr>
        <p:spPr>
          <a:xfrm>
            <a:off x="304800" y="1196753"/>
            <a:ext cx="8443664" cy="772655"/>
          </a:xfrm>
        </p:spPr>
        <p:txBody>
          <a:bodyPr>
            <a:noAutofit/>
          </a:bodyPr>
          <a:lstStyle/>
          <a:p>
            <a:pPr marL="0" lvl="1" indent="0">
              <a:spcBef>
                <a:spcPts val="0"/>
              </a:spcBef>
              <a:buNone/>
              <a:defRPr/>
            </a:pPr>
            <a:r>
              <a:rPr lang="en-US" altLang="zh-CN" sz="1800" dirty="0" smtClean="0">
                <a:cs typeface="+mn-cs"/>
              </a:rPr>
              <a:t>What happens if the interval of 52-tone RUs includes a 26-tone RU which is not a part of any 52-tone RUs?</a:t>
            </a:r>
          </a:p>
          <a:p>
            <a:pPr marL="0" lvl="1" indent="0">
              <a:spcBef>
                <a:spcPts val="0"/>
              </a:spcBef>
              <a:buNone/>
              <a:defRPr/>
            </a:pPr>
            <a:r>
              <a:rPr lang="en-US" altLang="zh-CN" sz="1800" dirty="0" smtClean="0">
                <a:cs typeface="+mn-cs"/>
              </a:rPr>
              <a:t>26-tone RU is excluded from the interval, but it can be</a:t>
            </a:r>
            <a:r>
              <a:rPr lang="en-US" altLang="zh-CN" sz="1800" dirty="0">
                <a:cs typeface="+mn-cs"/>
              </a:rPr>
              <a:t> </a:t>
            </a:r>
            <a:r>
              <a:rPr lang="en-US" altLang="zh-CN" sz="1800" dirty="0" smtClean="0">
                <a:cs typeface="+mn-cs"/>
              </a:rPr>
              <a:t>explicitly allocated for deterministic or random access</a:t>
            </a:r>
            <a:r>
              <a:rPr lang="ru-RU" altLang="zh-CN" sz="1800" dirty="0">
                <a:cs typeface="+mn-cs"/>
              </a:rPr>
              <a:t>.</a:t>
            </a:r>
            <a:endParaRPr lang="en-GB" altLang="zh-CN" sz="1800" dirty="0" smtClean="0">
              <a:cs typeface="+mn-cs"/>
            </a:endParaRPr>
          </a:p>
        </p:txBody>
      </p:sp>
      <p:sp>
        <p:nvSpPr>
          <p:cNvPr id="4" name="灯片编号占位符 3"/>
          <p:cNvSpPr>
            <a:spLocks noGrp="1"/>
          </p:cNvSpPr>
          <p:nvPr>
            <p:ph type="sldNum" sz="quarter" idx="12"/>
          </p:nvPr>
        </p:nvSpPr>
        <p:spPr>
          <a:xfrm>
            <a:off x="4344988" y="6475413"/>
            <a:ext cx="530225" cy="182562"/>
          </a:xfrm>
        </p:spPr>
        <p:txBody>
          <a:bodyPr/>
          <a:lstStyle/>
          <a:p>
            <a:pPr>
              <a:defRPr/>
            </a:pPr>
            <a:r>
              <a:rPr lang="en-US" dirty="0" smtClean="0"/>
              <a:t>Slide </a:t>
            </a:r>
            <a:fld id="{3099D1E7-2CFE-4362-BB72-AF97192842EA}" type="slidenum">
              <a:rPr lang="en-US" smtClean="0"/>
              <a:pPr>
                <a:defRPr/>
              </a:pPr>
              <a:t>10</a:t>
            </a:fld>
            <a:endParaRPr lang="en-US" dirty="0"/>
          </a:p>
        </p:txBody>
      </p:sp>
      <p:sp>
        <p:nvSpPr>
          <p:cNvPr id="5" name="页脚占位符 4"/>
          <p:cNvSpPr>
            <a:spLocks noGrp="1"/>
          </p:cNvSpPr>
          <p:nvPr>
            <p:ph type="ftr" sz="quarter" idx="11"/>
          </p:nvPr>
        </p:nvSpPr>
        <p:spPr>
          <a:xfrm flipH="1">
            <a:off x="5791199" y="6475413"/>
            <a:ext cx="2752661" cy="184666"/>
          </a:xfrm>
        </p:spPr>
        <p:txBody>
          <a:bodyPr/>
          <a:lstStyle/>
          <a:p>
            <a:pPr>
              <a:defRPr/>
            </a:pPr>
            <a:r>
              <a:rPr lang="en-US" smtClean="0"/>
              <a:t>IITP RAS</a:t>
            </a:r>
            <a:endParaRPr lang="en-US" altLang="zh-CN" dirty="0"/>
          </a:p>
        </p:txBody>
      </p:sp>
      <p:sp>
        <p:nvSpPr>
          <p:cNvPr id="44" name="Rectangle 4"/>
          <p:cNvSpPr>
            <a:spLocks noGrp="1" noChangeArrowheads="1"/>
          </p:cNvSpPr>
          <p:nvPr>
            <p:ph type="dt" sz="half" idx="4294967295"/>
          </p:nvPr>
        </p:nvSpPr>
        <p:spPr bwMode="auto">
          <a:xfrm>
            <a:off x="696913" y="334189"/>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smtClean="0"/>
              <a:t>May 2016</a:t>
            </a:r>
            <a:endParaRPr lang="en-US" dirty="0"/>
          </a:p>
        </p:txBody>
      </p:sp>
      <p:sp>
        <p:nvSpPr>
          <p:cNvPr id="48" name="Прямоугольник 47"/>
          <p:cNvSpPr/>
          <p:nvPr/>
        </p:nvSpPr>
        <p:spPr bwMode="auto">
          <a:xfrm>
            <a:off x="7391400" y="2374538"/>
            <a:ext cx="990600" cy="663976"/>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dirty="0"/>
              <a:t>RU for </a:t>
            </a:r>
            <a:r>
              <a:rPr lang="en-US" dirty="0" smtClean="0"/>
              <a:t>RA</a:t>
            </a:r>
          </a:p>
          <a:p>
            <a:pPr algn="ctr"/>
            <a:r>
              <a:rPr lang="en-US" dirty="0" smtClean="0"/>
              <a:t>(52-tome)</a:t>
            </a:r>
            <a:endParaRPr lang="ru-RU" dirty="0"/>
          </a:p>
        </p:txBody>
      </p:sp>
      <p:sp>
        <p:nvSpPr>
          <p:cNvPr id="20" name="Прямоугольник 19"/>
          <p:cNvSpPr/>
          <p:nvPr/>
        </p:nvSpPr>
        <p:spPr bwMode="auto">
          <a:xfrm>
            <a:off x="7391400" y="3038514"/>
            <a:ext cx="990600" cy="663562"/>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dirty="0"/>
              <a:t>RU for RA</a:t>
            </a:r>
          </a:p>
          <a:p>
            <a:pPr algn="ctr"/>
            <a:r>
              <a:rPr lang="en-US" dirty="0" smtClean="0"/>
              <a:t>(52-tome</a:t>
            </a:r>
            <a:r>
              <a:rPr lang="en-US" dirty="0"/>
              <a:t>)</a:t>
            </a:r>
            <a:endParaRPr lang="ru-RU" dirty="0"/>
          </a:p>
        </p:txBody>
      </p:sp>
      <p:sp>
        <p:nvSpPr>
          <p:cNvPr id="22" name="Прямоугольник 21"/>
          <p:cNvSpPr/>
          <p:nvPr/>
        </p:nvSpPr>
        <p:spPr bwMode="auto">
          <a:xfrm>
            <a:off x="7391400" y="3702076"/>
            <a:ext cx="990600" cy="457200"/>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sz="1100" dirty="0"/>
              <a:t>RU for </a:t>
            </a:r>
            <a:r>
              <a:rPr lang="en-US" sz="1100" dirty="0" smtClean="0"/>
              <a:t>STA1</a:t>
            </a:r>
            <a:endParaRPr lang="en-US" sz="1100" dirty="0"/>
          </a:p>
          <a:p>
            <a:pPr algn="ctr"/>
            <a:r>
              <a:rPr lang="en-US" sz="1100" dirty="0"/>
              <a:t>(26-tome)</a:t>
            </a:r>
            <a:endParaRPr lang="ru-RU" sz="1100" dirty="0"/>
          </a:p>
        </p:txBody>
      </p:sp>
      <p:sp>
        <p:nvSpPr>
          <p:cNvPr id="23" name="Прямоугольник 22"/>
          <p:cNvSpPr/>
          <p:nvPr/>
        </p:nvSpPr>
        <p:spPr bwMode="auto">
          <a:xfrm>
            <a:off x="7391400" y="4158862"/>
            <a:ext cx="990600" cy="663976"/>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dirty="0"/>
              <a:t>RU for </a:t>
            </a:r>
            <a:r>
              <a:rPr lang="en-US" dirty="0" smtClean="0"/>
              <a:t>RA</a:t>
            </a:r>
          </a:p>
          <a:p>
            <a:pPr algn="ctr"/>
            <a:r>
              <a:rPr lang="en-US" dirty="0" smtClean="0"/>
              <a:t>(52-tome)</a:t>
            </a:r>
            <a:endParaRPr lang="ru-RU" dirty="0"/>
          </a:p>
        </p:txBody>
      </p:sp>
      <p:sp>
        <p:nvSpPr>
          <p:cNvPr id="24" name="Прямоугольник 23"/>
          <p:cNvSpPr/>
          <p:nvPr/>
        </p:nvSpPr>
        <p:spPr bwMode="auto">
          <a:xfrm>
            <a:off x="7391400" y="4822838"/>
            <a:ext cx="990600" cy="663562"/>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dirty="0"/>
              <a:t>RU for RA</a:t>
            </a:r>
          </a:p>
          <a:p>
            <a:pPr algn="ctr"/>
            <a:r>
              <a:rPr lang="en-US" dirty="0" smtClean="0"/>
              <a:t>(52-tome</a:t>
            </a:r>
            <a:r>
              <a:rPr lang="en-US" dirty="0"/>
              <a:t>)</a:t>
            </a:r>
            <a:endParaRPr lang="ru-RU" dirty="0"/>
          </a:p>
        </p:txBody>
      </p:sp>
      <p:graphicFrame>
        <p:nvGraphicFramePr>
          <p:cNvPr id="25" name="Таблица 24"/>
          <p:cNvGraphicFramePr>
            <a:graphicFrameLocks noGrp="1"/>
          </p:cNvGraphicFramePr>
          <p:nvPr>
            <p:extLst>
              <p:ext uri="{D42A27DB-BD31-4B8C-83A1-F6EECF244321}">
                <p14:modId xmlns:p14="http://schemas.microsoft.com/office/powerpoint/2010/main" val="1886865812"/>
              </p:ext>
            </p:extLst>
          </p:nvPr>
        </p:nvGraphicFramePr>
        <p:xfrm>
          <a:off x="381000" y="4451642"/>
          <a:ext cx="5867398" cy="457200"/>
        </p:xfrm>
        <a:graphic>
          <a:graphicData uri="http://schemas.openxmlformats.org/drawingml/2006/table">
            <a:tbl>
              <a:tblPr firstRow="1" firstCol="1" bandRow="1"/>
              <a:tblGrid>
                <a:gridCol w="486335">
                  <a:extLst>
                    <a:ext uri="{9D8B030D-6E8A-4147-A177-3AD203B41FA5}">
                      <a16:colId xmlns:a16="http://schemas.microsoft.com/office/drawing/2014/main" val="20000"/>
                    </a:ext>
                  </a:extLst>
                </a:gridCol>
                <a:gridCol w="834614">
                  <a:extLst>
                    <a:ext uri="{9D8B030D-6E8A-4147-A177-3AD203B41FA5}">
                      <a16:colId xmlns:a16="http://schemas.microsoft.com/office/drawing/2014/main" val="20001"/>
                    </a:ext>
                  </a:extLst>
                </a:gridCol>
                <a:gridCol w="729870">
                  <a:extLst>
                    <a:ext uri="{9D8B030D-6E8A-4147-A177-3AD203B41FA5}">
                      <a16:colId xmlns:a16="http://schemas.microsoft.com/office/drawing/2014/main" val="20002"/>
                    </a:ext>
                  </a:extLst>
                </a:gridCol>
                <a:gridCol w="732273">
                  <a:extLst>
                    <a:ext uri="{9D8B030D-6E8A-4147-A177-3AD203B41FA5}">
                      <a16:colId xmlns:a16="http://schemas.microsoft.com/office/drawing/2014/main" val="20003"/>
                    </a:ext>
                  </a:extLst>
                </a:gridCol>
                <a:gridCol w="620469">
                  <a:extLst>
                    <a:ext uri="{9D8B030D-6E8A-4147-A177-3AD203B41FA5}">
                      <a16:colId xmlns:a16="http://schemas.microsoft.com/office/drawing/2014/main" val="20004"/>
                    </a:ext>
                  </a:extLst>
                </a:gridCol>
                <a:gridCol w="686360">
                  <a:extLst>
                    <a:ext uri="{9D8B030D-6E8A-4147-A177-3AD203B41FA5}">
                      <a16:colId xmlns:a16="http://schemas.microsoft.com/office/drawing/2014/main" val="20005"/>
                    </a:ext>
                  </a:extLst>
                </a:gridCol>
                <a:gridCol w="833830">
                  <a:extLst>
                    <a:ext uri="{9D8B030D-6E8A-4147-A177-3AD203B41FA5}">
                      <a16:colId xmlns:a16="http://schemas.microsoft.com/office/drawing/2014/main" val="20006"/>
                    </a:ext>
                  </a:extLst>
                </a:gridCol>
                <a:gridCol w="943647">
                  <a:extLst>
                    <a:ext uri="{9D8B030D-6E8A-4147-A177-3AD203B41FA5}">
                      <a16:colId xmlns:a16="http://schemas.microsoft.com/office/drawing/2014/main" val="20007"/>
                    </a:ext>
                  </a:extLst>
                </a:gridCol>
              </a:tblGrid>
              <a:tr h="310700">
                <a:tc>
                  <a:txBody>
                    <a:bodyPr/>
                    <a:lstStyle/>
                    <a:p>
                      <a:pPr>
                        <a:spcAft>
                          <a:spcPts val="0"/>
                        </a:spcAft>
                      </a:pPr>
                      <a:r>
                        <a:rPr lang="en-US" sz="1000" dirty="0">
                          <a:solidFill>
                            <a:srgbClr val="000000"/>
                          </a:solidFill>
                          <a:effectLst/>
                          <a:latin typeface="Arial"/>
                          <a:ea typeface="Batang"/>
                          <a:cs typeface="Times New Roman"/>
                        </a:rPr>
                        <a:t> </a:t>
                      </a:r>
                      <a:endParaRPr lang="ru-RU" sz="1300" dirty="0">
                        <a:effectLst/>
                        <a:latin typeface="Times New Roman"/>
                        <a:ea typeface="Batang"/>
                      </a:endParaRPr>
                    </a:p>
                  </a:txBody>
                  <a:tcPr marL="84717" marR="84717"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000" dirty="0">
                          <a:solidFill>
                            <a:srgbClr val="000000"/>
                          </a:solidFill>
                          <a:effectLst/>
                          <a:latin typeface="Arial"/>
                          <a:ea typeface="Batang"/>
                          <a:cs typeface="Times New Roman"/>
                        </a:rPr>
                        <a:t>User </a:t>
                      </a:r>
                      <a:r>
                        <a:rPr lang="en-US" sz="1000" dirty="0" smtClean="0">
                          <a:solidFill>
                            <a:srgbClr val="000000"/>
                          </a:solidFill>
                          <a:effectLst/>
                          <a:latin typeface="Arial"/>
                          <a:ea typeface="Batang"/>
                          <a:cs typeface="Times New Roman"/>
                        </a:rPr>
                        <a:t>ID</a:t>
                      </a:r>
                    </a:p>
                    <a:p>
                      <a:pPr algn="ctr">
                        <a:spcAft>
                          <a:spcPts val="0"/>
                        </a:spcAft>
                      </a:pPr>
                      <a:r>
                        <a:rPr lang="en-US" sz="1400" b="1" dirty="0" smtClean="0">
                          <a:solidFill>
                            <a:srgbClr val="FF0000"/>
                          </a:solidFill>
                          <a:effectLst/>
                          <a:latin typeface="Arial"/>
                          <a:ea typeface="Batang"/>
                          <a:cs typeface="Times New Roman"/>
                        </a:rPr>
                        <a:t>STA1</a:t>
                      </a:r>
                      <a:endParaRPr lang="ru-RU" sz="1300" b="1" dirty="0">
                        <a:solidFill>
                          <a:srgbClr val="FF0000"/>
                        </a:solidFill>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RU Allocation</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Coding Type</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MCS</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DCM</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SS Allocation</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Trigger dependent Per User Info</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graphicFrame>
        <p:nvGraphicFramePr>
          <p:cNvPr id="28" name="Таблица 27"/>
          <p:cNvGraphicFramePr>
            <a:graphicFrameLocks noGrp="1"/>
          </p:cNvGraphicFramePr>
          <p:nvPr>
            <p:extLst>
              <p:ext uri="{D42A27DB-BD31-4B8C-83A1-F6EECF244321}">
                <p14:modId xmlns:p14="http://schemas.microsoft.com/office/powerpoint/2010/main" val="591890801"/>
              </p:ext>
            </p:extLst>
          </p:nvPr>
        </p:nvGraphicFramePr>
        <p:xfrm>
          <a:off x="381000" y="3203541"/>
          <a:ext cx="5867398" cy="457200"/>
        </p:xfrm>
        <a:graphic>
          <a:graphicData uri="http://schemas.openxmlformats.org/drawingml/2006/table">
            <a:tbl>
              <a:tblPr firstRow="1" firstCol="1" bandRow="1"/>
              <a:tblGrid>
                <a:gridCol w="486335">
                  <a:extLst>
                    <a:ext uri="{9D8B030D-6E8A-4147-A177-3AD203B41FA5}">
                      <a16:colId xmlns:a16="http://schemas.microsoft.com/office/drawing/2014/main" val="20000"/>
                    </a:ext>
                  </a:extLst>
                </a:gridCol>
                <a:gridCol w="834614">
                  <a:extLst>
                    <a:ext uri="{9D8B030D-6E8A-4147-A177-3AD203B41FA5}">
                      <a16:colId xmlns:a16="http://schemas.microsoft.com/office/drawing/2014/main" val="20001"/>
                    </a:ext>
                  </a:extLst>
                </a:gridCol>
                <a:gridCol w="729870">
                  <a:extLst>
                    <a:ext uri="{9D8B030D-6E8A-4147-A177-3AD203B41FA5}">
                      <a16:colId xmlns:a16="http://schemas.microsoft.com/office/drawing/2014/main" val="20002"/>
                    </a:ext>
                  </a:extLst>
                </a:gridCol>
                <a:gridCol w="732273">
                  <a:extLst>
                    <a:ext uri="{9D8B030D-6E8A-4147-A177-3AD203B41FA5}">
                      <a16:colId xmlns:a16="http://schemas.microsoft.com/office/drawing/2014/main" val="20003"/>
                    </a:ext>
                  </a:extLst>
                </a:gridCol>
                <a:gridCol w="620469">
                  <a:extLst>
                    <a:ext uri="{9D8B030D-6E8A-4147-A177-3AD203B41FA5}">
                      <a16:colId xmlns:a16="http://schemas.microsoft.com/office/drawing/2014/main" val="20004"/>
                    </a:ext>
                  </a:extLst>
                </a:gridCol>
                <a:gridCol w="686360">
                  <a:extLst>
                    <a:ext uri="{9D8B030D-6E8A-4147-A177-3AD203B41FA5}">
                      <a16:colId xmlns:a16="http://schemas.microsoft.com/office/drawing/2014/main" val="20005"/>
                    </a:ext>
                  </a:extLst>
                </a:gridCol>
                <a:gridCol w="833830">
                  <a:extLst>
                    <a:ext uri="{9D8B030D-6E8A-4147-A177-3AD203B41FA5}">
                      <a16:colId xmlns:a16="http://schemas.microsoft.com/office/drawing/2014/main" val="20006"/>
                    </a:ext>
                  </a:extLst>
                </a:gridCol>
                <a:gridCol w="943647">
                  <a:extLst>
                    <a:ext uri="{9D8B030D-6E8A-4147-A177-3AD203B41FA5}">
                      <a16:colId xmlns:a16="http://schemas.microsoft.com/office/drawing/2014/main" val="20007"/>
                    </a:ext>
                  </a:extLst>
                </a:gridCol>
              </a:tblGrid>
              <a:tr h="310700">
                <a:tc>
                  <a:txBody>
                    <a:bodyPr/>
                    <a:lstStyle/>
                    <a:p>
                      <a:pPr>
                        <a:spcAft>
                          <a:spcPts val="0"/>
                        </a:spcAft>
                      </a:pPr>
                      <a:r>
                        <a:rPr lang="en-US" sz="1000" dirty="0">
                          <a:solidFill>
                            <a:srgbClr val="000000"/>
                          </a:solidFill>
                          <a:effectLst/>
                          <a:latin typeface="Arial"/>
                          <a:ea typeface="Batang"/>
                          <a:cs typeface="Times New Roman"/>
                        </a:rPr>
                        <a:t> </a:t>
                      </a:r>
                      <a:endParaRPr lang="ru-RU" sz="1300" dirty="0">
                        <a:effectLst/>
                        <a:latin typeface="Times New Roman"/>
                        <a:ea typeface="Batang"/>
                      </a:endParaRPr>
                    </a:p>
                  </a:txBody>
                  <a:tcPr marL="84717" marR="84717"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000" dirty="0">
                          <a:solidFill>
                            <a:srgbClr val="000000"/>
                          </a:solidFill>
                          <a:effectLst/>
                          <a:latin typeface="Arial"/>
                          <a:ea typeface="Batang"/>
                          <a:cs typeface="Times New Roman"/>
                        </a:rPr>
                        <a:t>User </a:t>
                      </a:r>
                      <a:r>
                        <a:rPr lang="en-US" sz="1000" dirty="0" smtClean="0">
                          <a:solidFill>
                            <a:srgbClr val="000000"/>
                          </a:solidFill>
                          <a:effectLst/>
                          <a:latin typeface="Arial"/>
                          <a:ea typeface="Batang"/>
                          <a:cs typeface="Times New Roman"/>
                        </a:rPr>
                        <a:t>ID</a:t>
                      </a:r>
                    </a:p>
                    <a:p>
                      <a:pPr algn="ctr">
                        <a:spcAft>
                          <a:spcPts val="0"/>
                        </a:spcAft>
                      </a:pPr>
                      <a:r>
                        <a:rPr lang="en-US" sz="1400" b="1" dirty="0" smtClean="0">
                          <a:solidFill>
                            <a:srgbClr val="FF0000"/>
                          </a:solidFill>
                          <a:effectLst/>
                          <a:latin typeface="Arial"/>
                          <a:ea typeface="Batang"/>
                          <a:cs typeface="Times New Roman"/>
                        </a:rPr>
                        <a:t>RA</a:t>
                      </a:r>
                      <a:endParaRPr lang="ru-RU" sz="1300" b="1" dirty="0">
                        <a:solidFill>
                          <a:srgbClr val="FF0000"/>
                        </a:solidFill>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RU Allocation</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Coding Type</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MCS</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DCM</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SS Allocation</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Trigger dependent Per User Info</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graphicFrame>
        <p:nvGraphicFramePr>
          <p:cNvPr id="30" name="Таблица 29"/>
          <p:cNvGraphicFramePr>
            <a:graphicFrameLocks noGrp="1"/>
          </p:cNvGraphicFramePr>
          <p:nvPr>
            <p:extLst>
              <p:ext uri="{D42A27DB-BD31-4B8C-83A1-F6EECF244321}">
                <p14:modId xmlns:p14="http://schemas.microsoft.com/office/powerpoint/2010/main" val="3244280172"/>
              </p:ext>
            </p:extLst>
          </p:nvPr>
        </p:nvGraphicFramePr>
        <p:xfrm>
          <a:off x="381000" y="3819302"/>
          <a:ext cx="5867398" cy="457200"/>
        </p:xfrm>
        <a:graphic>
          <a:graphicData uri="http://schemas.openxmlformats.org/drawingml/2006/table">
            <a:tbl>
              <a:tblPr firstRow="1" firstCol="1" bandRow="1"/>
              <a:tblGrid>
                <a:gridCol w="486335">
                  <a:extLst>
                    <a:ext uri="{9D8B030D-6E8A-4147-A177-3AD203B41FA5}">
                      <a16:colId xmlns:a16="http://schemas.microsoft.com/office/drawing/2014/main" val="20000"/>
                    </a:ext>
                  </a:extLst>
                </a:gridCol>
                <a:gridCol w="834614">
                  <a:extLst>
                    <a:ext uri="{9D8B030D-6E8A-4147-A177-3AD203B41FA5}">
                      <a16:colId xmlns:a16="http://schemas.microsoft.com/office/drawing/2014/main" val="20001"/>
                    </a:ext>
                  </a:extLst>
                </a:gridCol>
                <a:gridCol w="729870">
                  <a:extLst>
                    <a:ext uri="{9D8B030D-6E8A-4147-A177-3AD203B41FA5}">
                      <a16:colId xmlns:a16="http://schemas.microsoft.com/office/drawing/2014/main" val="20002"/>
                    </a:ext>
                  </a:extLst>
                </a:gridCol>
                <a:gridCol w="732273">
                  <a:extLst>
                    <a:ext uri="{9D8B030D-6E8A-4147-A177-3AD203B41FA5}">
                      <a16:colId xmlns:a16="http://schemas.microsoft.com/office/drawing/2014/main" val="20003"/>
                    </a:ext>
                  </a:extLst>
                </a:gridCol>
                <a:gridCol w="620469">
                  <a:extLst>
                    <a:ext uri="{9D8B030D-6E8A-4147-A177-3AD203B41FA5}">
                      <a16:colId xmlns:a16="http://schemas.microsoft.com/office/drawing/2014/main" val="20004"/>
                    </a:ext>
                  </a:extLst>
                </a:gridCol>
                <a:gridCol w="686360">
                  <a:extLst>
                    <a:ext uri="{9D8B030D-6E8A-4147-A177-3AD203B41FA5}">
                      <a16:colId xmlns:a16="http://schemas.microsoft.com/office/drawing/2014/main" val="20005"/>
                    </a:ext>
                  </a:extLst>
                </a:gridCol>
                <a:gridCol w="833830">
                  <a:extLst>
                    <a:ext uri="{9D8B030D-6E8A-4147-A177-3AD203B41FA5}">
                      <a16:colId xmlns:a16="http://schemas.microsoft.com/office/drawing/2014/main" val="20006"/>
                    </a:ext>
                  </a:extLst>
                </a:gridCol>
                <a:gridCol w="943647">
                  <a:extLst>
                    <a:ext uri="{9D8B030D-6E8A-4147-A177-3AD203B41FA5}">
                      <a16:colId xmlns:a16="http://schemas.microsoft.com/office/drawing/2014/main" val="20007"/>
                    </a:ext>
                  </a:extLst>
                </a:gridCol>
              </a:tblGrid>
              <a:tr h="310700">
                <a:tc>
                  <a:txBody>
                    <a:bodyPr/>
                    <a:lstStyle/>
                    <a:p>
                      <a:pPr>
                        <a:spcAft>
                          <a:spcPts val="0"/>
                        </a:spcAft>
                      </a:pPr>
                      <a:r>
                        <a:rPr lang="en-US" sz="1000" dirty="0">
                          <a:solidFill>
                            <a:srgbClr val="000000"/>
                          </a:solidFill>
                          <a:effectLst/>
                          <a:latin typeface="Arial"/>
                          <a:ea typeface="Batang"/>
                          <a:cs typeface="Times New Roman"/>
                        </a:rPr>
                        <a:t> </a:t>
                      </a:r>
                      <a:endParaRPr lang="ru-RU" sz="1300" dirty="0">
                        <a:effectLst/>
                        <a:latin typeface="Times New Roman"/>
                        <a:ea typeface="Batang"/>
                      </a:endParaRPr>
                    </a:p>
                  </a:txBody>
                  <a:tcPr marL="84717" marR="84717"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000" dirty="0">
                          <a:solidFill>
                            <a:srgbClr val="000000"/>
                          </a:solidFill>
                          <a:effectLst/>
                          <a:latin typeface="Arial"/>
                          <a:ea typeface="Batang"/>
                          <a:cs typeface="Times New Roman"/>
                        </a:rPr>
                        <a:t>User </a:t>
                      </a:r>
                      <a:r>
                        <a:rPr lang="en-US" sz="1000" dirty="0" smtClean="0">
                          <a:solidFill>
                            <a:srgbClr val="000000"/>
                          </a:solidFill>
                          <a:effectLst/>
                          <a:latin typeface="Arial"/>
                          <a:ea typeface="Batang"/>
                          <a:cs typeface="Times New Roman"/>
                        </a:rPr>
                        <a:t>ID</a:t>
                      </a:r>
                    </a:p>
                    <a:p>
                      <a:pPr algn="ctr">
                        <a:spcAft>
                          <a:spcPts val="0"/>
                        </a:spcAft>
                      </a:pPr>
                      <a:r>
                        <a:rPr lang="en-US" sz="1400" b="1" dirty="0" smtClean="0">
                          <a:solidFill>
                            <a:srgbClr val="FF0000"/>
                          </a:solidFill>
                          <a:effectLst/>
                          <a:latin typeface="Arial"/>
                          <a:ea typeface="Batang"/>
                          <a:cs typeface="Times New Roman"/>
                        </a:rPr>
                        <a:t>RA</a:t>
                      </a:r>
                      <a:endParaRPr lang="ru-RU" sz="1300" b="1" dirty="0">
                        <a:solidFill>
                          <a:srgbClr val="FF0000"/>
                        </a:solidFill>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RU Allocation</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Coding Type</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MCS</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DCM</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SS Allocation</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Trigger dependent Per User Info</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cxnSp>
        <p:nvCxnSpPr>
          <p:cNvPr id="9" name="Прямая со стрелкой 8"/>
          <p:cNvCxnSpPr>
            <a:stCxn id="28" idx="3"/>
            <a:endCxn id="48" idx="1"/>
          </p:cNvCxnSpPr>
          <p:nvPr/>
        </p:nvCxnSpPr>
        <p:spPr bwMode="auto">
          <a:xfrm flipV="1">
            <a:off x="6248398" y="2706526"/>
            <a:ext cx="1143002" cy="72561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3" name="Прямая со стрелкой 12"/>
          <p:cNvCxnSpPr>
            <a:endCxn id="24" idx="1"/>
          </p:cNvCxnSpPr>
          <p:nvPr/>
        </p:nvCxnSpPr>
        <p:spPr bwMode="auto">
          <a:xfrm>
            <a:off x="6248398" y="4047902"/>
            <a:ext cx="1143002" cy="1106717"/>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5" name="Прямая со стрелкой 14"/>
          <p:cNvCxnSpPr>
            <a:endCxn id="22" idx="1"/>
          </p:cNvCxnSpPr>
          <p:nvPr/>
        </p:nvCxnSpPr>
        <p:spPr bwMode="auto">
          <a:xfrm flipV="1">
            <a:off x="6248398" y="3930676"/>
            <a:ext cx="1143002" cy="74956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Tree>
    <p:extLst>
      <p:ext uri="{BB962C8B-B14F-4D97-AF65-F5344CB8AC3E}">
        <p14:creationId xmlns:p14="http://schemas.microsoft.com/office/powerpoint/2010/main" val="13133018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404664"/>
            <a:ext cx="7848600" cy="1066800"/>
          </a:xfrm>
        </p:spPr>
        <p:txBody>
          <a:bodyPr/>
          <a:lstStyle/>
          <a:p>
            <a:pPr>
              <a:defRPr/>
            </a:pPr>
            <a:r>
              <a:rPr lang="en-US" dirty="0" smtClean="0"/>
              <a:t>2. Explicit Multiple </a:t>
            </a:r>
            <a:r>
              <a:rPr lang="en-US" dirty="0"/>
              <a:t>RUs Allocation for RA</a:t>
            </a:r>
            <a:endParaRPr lang="zh-CN" altLang="en-US" dirty="0"/>
          </a:p>
        </p:txBody>
      </p:sp>
      <p:sp>
        <p:nvSpPr>
          <p:cNvPr id="3" name="内容占位符 2"/>
          <p:cNvSpPr>
            <a:spLocks noGrp="1"/>
          </p:cNvSpPr>
          <p:nvPr>
            <p:ph idx="1"/>
          </p:nvPr>
        </p:nvSpPr>
        <p:spPr>
          <a:xfrm>
            <a:off x="304800" y="1196753"/>
            <a:ext cx="8443664" cy="772655"/>
          </a:xfrm>
        </p:spPr>
        <p:txBody>
          <a:bodyPr>
            <a:noAutofit/>
          </a:bodyPr>
          <a:lstStyle/>
          <a:p>
            <a:pPr marL="0" lvl="1" indent="0">
              <a:spcBef>
                <a:spcPts val="0"/>
              </a:spcBef>
              <a:buNone/>
              <a:defRPr/>
            </a:pPr>
            <a:r>
              <a:rPr lang="en-US" altLang="zh-CN" sz="1800" b="1" dirty="0" smtClean="0">
                <a:cs typeface="+mn-cs"/>
              </a:rPr>
              <a:t>To allocate multiple RUs </a:t>
            </a:r>
            <a:r>
              <a:rPr lang="en-US" altLang="zh-CN" sz="1800" b="1" dirty="0" smtClean="0">
                <a:solidFill>
                  <a:srgbClr val="FF0000"/>
                </a:solidFill>
                <a:cs typeface="+mn-cs"/>
              </a:rPr>
              <a:t>with the same transmission parameters</a:t>
            </a:r>
            <a:r>
              <a:rPr lang="en-US" altLang="zh-CN" sz="1800" b="1" dirty="0" smtClean="0">
                <a:cs typeface="+mn-cs"/>
              </a:rPr>
              <a:t>, we specify only the first RU and the number of consequent RUs (N). </a:t>
            </a:r>
          </a:p>
          <a:p>
            <a:pPr marL="0" lvl="1" indent="0">
              <a:spcBef>
                <a:spcPts val="0"/>
              </a:spcBef>
              <a:buNone/>
              <a:defRPr/>
            </a:pPr>
            <a:r>
              <a:rPr lang="en-US" altLang="zh-CN" sz="1800" b="1" dirty="0" smtClean="0">
                <a:cs typeface="+mn-cs"/>
              </a:rPr>
              <a:t>In TF for RA, the Per User Info field contains additional field (N). </a:t>
            </a:r>
            <a:endParaRPr lang="en-GB" altLang="zh-CN" sz="1800" b="1" dirty="0" smtClean="0">
              <a:cs typeface="+mn-cs"/>
            </a:endParaRPr>
          </a:p>
        </p:txBody>
      </p:sp>
      <p:sp>
        <p:nvSpPr>
          <p:cNvPr id="4" name="灯片编号占位符 3"/>
          <p:cNvSpPr>
            <a:spLocks noGrp="1"/>
          </p:cNvSpPr>
          <p:nvPr>
            <p:ph type="sldNum" sz="quarter" idx="12"/>
          </p:nvPr>
        </p:nvSpPr>
        <p:spPr>
          <a:xfrm>
            <a:off x="4344988" y="6475413"/>
            <a:ext cx="530225" cy="182562"/>
          </a:xfrm>
        </p:spPr>
        <p:txBody>
          <a:bodyPr/>
          <a:lstStyle/>
          <a:p>
            <a:pPr>
              <a:defRPr/>
            </a:pPr>
            <a:r>
              <a:rPr lang="en-US" dirty="0" smtClean="0"/>
              <a:t>Slide </a:t>
            </a:r>
            <a:fld id="{3099D1E7-2CFE-4362-BB72-AF97192842EA}" type="slidenum">
              <a:rPr lang="en-US" smtClean="0"/>
              <a:pPr>
                <a:defRPr/>
              </a:pPr>
              <a:t>11</a:t>
            </a:fld>
            <a:endParaRPr lang="en-US" dirty="0"/>
          </a:p>
        </p:txBody>
      </p:sp>
      <p:sp>
        <p:nvSpPr>
          <p:cNvPr id="5" name="页脚占位符 4"/>
          <p:cNvSpPr>
            <a:spLocks noGrp="1"/>
          </p:cNvSpPr>
          <p:nvPr>
            <p:ph type="ftr" sz="quarter" idx="11"/>
          </p:nvPr>
        </p:nvSpPr>
        <p:spPr>
          <a:xfrm flipH="1">
            <a:off x="5791199" y="6475413"/>
            <a:ext cx="2752661" cy="184666"/>
          </a:xfrm>
        </p:spPr>
        <p:txBody>
          <a:bodyPr/>
          <a:lstStyle/>
          <a:p>
            <a:pPr>
              <a:defRPr/>
            </a:pPr>
            <a:r>
              <a:rPr lang="en-US" smtClean="0"/>
              <a:t>IITP RAS</a:t>
            </a:r>
            <a:endParaRPr lang="en-US" altLang="zh-CN" dirty="0"/>
          </a:p>
        </p:txBody>
      </p:sp>
      <p:sp>
        <p:nvSpPr>
          <p:cNvPr id="44" name="Rectangle 4"/>
          <p:cNvSpPr>
            <a:spLocks noGrp="1" noChangeArrowheads="1"/>
          </p:cNvSpPr>
          <p:nvPr>
            <p:ph type="dt" sz="half" idx="4294967295"/>
          </p:nvPr>
        </p:nvSpPr>
        <p:spPr bwMode="auto">
          <a:xfrm>
            <a:off x="696913" y="334189"/>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smtClean="0"/>
              <a:t>May 2016</a:t>
            </a:r>
            <a:endParaRPr lang="en-US" dirty="0"/>
          </a:p>
        </p:txBody>
      </p:sp>
      <p:graphicFrame>
        <p:nvGraphicFramePr>
          <p:cNvPr id="45" name="Таблица 44"/>
          <p:cNvGraphicFramePr>
            <a:graphicFrameLocks noGrp="1"/>
          </p:cNvGraphicFramePr>
          <p:nvPr>
            <p:extLst>
              <p:ext uri="{D42A27DB-BD31-4B8C-83A1-F6EECF244321}">
                <p14:modId xmlns:p14="http://schemas.microsoft.com/office/powerpoint/2010/main" val="1033711367"/>
              </p:ext>
            </p:extLst>
          </p:nvPr>
        </p:nvGraphicFramePr>
        <p:xfrm>
          <a:off x="533402" y="2362200"/>
          <a:ext cx="5867398" cy="609600"/>
        </p:xfrm>
        <a:graphic>
          <a:graphicData uri="http://schemas.openxmlformats.org/drawingml/2006/table">
            <a:tbl>
              <a:tblPr firstRow="1" firstCol="1" bandRow="1"/>
              <a:tblGrid>
                <a:gridCol w="486335">
                  <a:extLst>
                    <a:ext uri="{9D8B030D-6E8A-4147-A177-3AD203B41FA5}">
                      <a16:colId xmlns:a16="http://schemas.microsoft.com/office/drawing/2014/main" val="20000"/>
                    </a:ext>
                  </a:extLst>
                </a:gridCol>
                <a:gridCol w="834614">
                  <a:extLst>
                    <a:ext uri="{9D8B030D-6E8A-4147-A177-3AD203B41FA5}">
                      <a16:colId xmlns:a16="http://schemas.microsoft.com/office/drawing/2014/main" val="20001"/>
                    </a:ext>
                  </a:extLst>
                </a:gridCol>
                <a:gridCol w="729870">
                  <a:extLst>
                    <a:ext uri="{9D8B030D-6E8A-4147-A177-3AD203B41FA5}">
                      <a16:colId xmlns:a16="http://schemas.microsoft.com/office/drawing/2014/main" val="20002"/>
                    </a:ext>
                  </a:extLst>
                </a:gridCol>
                <a:gridCol w="732273">
                  <a:extLst>
                    <a:ext uri="{9D8B030D-6E8A-4147-A177-3AD203B41FA5}">
                      <a16:colId xmlns:a16="http://schemas.microsoft.com/office/drawing/2014/main" val="20003"/>
                    </a:ext>
                  </a:extLst>
                </a:gridCol>
                <a:gridCol w="620469">
                  <a:extLst>
                    <a:ext uri="{9D8B030D-6E8A-4147-A177-3AD203B41FA5}">
                      <a16:colId xmlns:a16="http://schemas.microsoft.com/office/drawing/2014/main" val="20004"/>
                    </a:ext>
                  </a:extLst>
                </a:gridCol>
                <a:gridCol w="686360">
                  <a:extLst>
                    <a:ext uri="{9D8B030D-6E8A-4147-A177-3AD203B41FA5}">
                      <a16:colId xmlns:a16="http://schemas.microsoft.com/office/drawing/2014/main" val="20005"/>
                    </a:ext>
                  </a:extLst>
                </a:gridCol>
                <a:gridCol w="833830">
                  <a:extLst>
                    <a:ext uri="{9D8B030D-6E8A-4147-A177-3AD203B41FA5}">
                      <a16:colId xmlns:a16="http://schemas.microsoft.com/office/drawing/2014/main" val="20006"/>
                    </a:ext>
                  </a:extLst>
                </a:gridCol>
                <a:gridCol w="943647">
                  <a:extLst>
                    <a:ext uri="{9D8B030D-6E8A-4147-A177-3AD203B41FA5}">
                      <a16:colId xmlns:a16="http://schemas.microsoft.com/office/drawing/2014/main" val="20007"/>
                    </a:ext>
                  </a:extLst>
                </a:gridCol>
              </a:tblGrid>
              <a:tr h="457200">
                <a:tc>
                  <a:txBody>
                    <a:bodyPr/>
                    <a:lstStyle/>
                    <a:p>
                      <a:pPr>
                        <a:spcAft>
                          <a:spcPts val="0"/>
                        </a:spcAft>
                      </a:pPr>
                      <a:r>
                        <a:rPr lang="en-US" sz="1000" dirty="0">
                          <a:solidFill>
                            <a:srgbClr val="000000"/>
                          </a:solidFill>
                          <a:effectLst/>
                          <a:latin typeface="Arial"/>
                          <a:ea typeface="Batang"/>
                          <a:cs typeface="Times New Roman"/>
                        </a:rPr>
                        <a:t> </a:t>
                      </a:r>
                      <a:endParaRPr lang="ru-RU" sz="1300" dirty="0">
                        <a:effectLst/>
                        <a:latin typeface="Times New Roman"/>
                        <a:ea typeface="Batang"/>
                      </a:endParaRPr>
                    </a:p>
                  </a:txBody>
                  <a:tcPr marL="84717" marR="84717"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000" dirty="0">
                          <a:solidFill>
                            <a:srgbClr val="000000"/>
                          </a:solidFill>
                          <a:effectLst/>
                          <a:latin typeface="Arial"/>
                          <a:ea typeface="Batang"/>
                          <a:cs typeface="Times New Roman"/>
                        </a:rPr>
                        <a:t>User </a:t>
                      </a:r>
                      <a:r>
                        <a:rPr lang="en-US" sz="1000" dirty="0" smtClean="0">
                          <a:solidFill>
                            <a:srgbClr val="000000"/>
                          </a:solidFill>
                          <a:effectLst/>
                          <a:latin typeface="Arial"/>
                          <a:ea typeface="Batang"/>
                          <a:cs typeface="Times New Roman"/>
                        </a:rPr>
                        <a:t>ID</a:t>
                      </a:r>
                    </a:p>
                    <a:p>
                      <a:pPr algn="ctr">
                        <a:spcAft>
                          <a:spcPts val="0"/>
                        </a:spcAft>
                      </a:pPr>
                      <a:r>
                        <a:rPr lang="en-US" sz="1400" b="1" dirty="0" smtClean="0">
                          <a:solidFill>
                            <a:srgbClr val="FF0000"/>
                          </a:solidFill>
                          <a:effectLst/>
                          <a:latin typeface="Arial"/>
                          <a:ea typeface="Batang"/>
                          <a:cs typeface="Times New Roman"/>
                        </a:rPr>
                        <a:t>STA1</a:t>
                      </a:r>
                      <a:endParaRPr lang="ru-RU" sz="1300" b="1" dirty="0">
                        <a:solidFill>
                          <a:srgbClr val="FF0000"/>
                        </a:solidFill>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RU Allocation</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Coding Type</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MCS</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DCM</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SS Allocation</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solidFill>
                            <a:srgbClr val="FF0000"/>
                          </a:solidFill>
                          <a:effectLst/>
                          <a:latin typeface="Arial"/>
                          <a:ea typeface="Batang"/>
                          <a:cs typeface="Times New Roman"/>
                        </a:rPr>
                        <a:t>Trigger dependent Per User Info</a:t>
                      </a:r>
                      <a:endParaRPr lang="ru-RU" sz="1400" dirty="0" smtClean="0">
                        <a:solidFill>
                          <a:srgbClr val="FF0000"/>
                        </a:solidFill>
                        <a:effectLst/>
                        <a:latin typeface="+mn-lt"/>
                        <a:ea typeface="Batang"/>
                      </a:endParaRPr>
                    </a:p>
                    <a:p>
                      <a:pPr algn="ctr">
                        <a:spcAft>
                          <a:spcPts val="0"/>
                        </a:spcAft>
                      </a:pPr>
                      <a:r>
                        <a:rPr lang="en-US" sz="1000" dirty="0" smtClean="0">
                          <a:solidFill>
                            <a:srgbClr val="FF0000"/>
                          </a:solidFill>
                          <a:effectLst/>
                          <a:latin typeface="Arial"/>
                          <a:ea typeface="Batang"/>
                          <a:cs typeface="Times New Roman"/>
                        </a:rPr>
                        <a:t>(0 or no field)</a:t>
                      </a:r>
                      <a:endParaRPr lang="ru-RU" sz="1300" dirty="0">
                        <a:solidFill>
                          <a:srgbClr val="FF0000"/>
                        </a:solidFill>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6" name="Прямоугольник 5"/>
          <p:cNvSpPr/>
          <p:nvPr/>
        </p:nvSpPr>
        <p:spPr bwMode="auto">
          <a:xfrm>
            <a:off x="7353300" y="2383452"/>
            <a:ext cx="990600" cy="457200"/>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RU for STA1</a:t>
            </a:r>
            <a:endParaRPr kumimoji="0" lang="ru-RU" sz="1200" b="0" i="0" u="none" strike="noStrike" cap="none" normalizeH="0" baseline="0" dirty="0" smtClean="0">
              <a:ln>
                <a:noFill/>
              </a:ln>
              <a:solidFill>
                <a:schemeClr val="tx1"/>
              </a:solidFill>
              <a:effectLst/>
              <a:latin typeface="Times New Roman" pitchFamily="18" charset="0"/>
            </a:endParaRPr>
          </a:p>
        </p:txBody>
      </p:sp>
      <p:sp>
        <p:nvSpPr>
          <p:cNvPr id="48" name="Прямоугольник 47"/>
          <p:cNvSpPr/>
          <p:nvPr/>
        </p:nvSpPr>
        <p:spPr bwMode="auto">
          <a:xfrm>
            <a:off x="7353300" y="2831848"/>
            <a:ext cx="990600" cy="4572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dirty="0"/>
              <a:t>RU for </a:t>
            </a:r>
            <a:r>
              <a:rPr lang="en-US" dirty="0" smtClean="0"/>
              <a:t>RA</a:t>
            </a:r>
          </a:p>
          <a:p>
            <a:pPr algn="ctr"/>
            <a:r>
              <a:rPr lang="en-US" dirty="0" smtClean="0"/>
              <a:t>(26-tome)</a:t>
            </a:r>
            <a:endParaRPr lang="ru-RU" dirty="0"/>
          </a:p>
        </p:txBody>
      </p:sp>
      <p:sp>
        <p:nvSpPr>
          <p:cNvPr id="50" name="Прямоугольник 49"/>
          <p:cNvSpPr/>
          <p:nvPr/>
        </p:nvSpPr>
        <p:spPr bwMode="auto">
          <a:xfrm>
            <a:off x="7353300" y="4202756"/>
            <a:ext cx="990600" cy="4572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a:t>RU for RA</a:t>
            </a:r>
          </a:p>
          <a:p>
            <a:pPr algn="ctr"/>
            <a:r>
              <a:rPr lang="en-US"/>
              <a:t>(26-tome)</a:t>
            </a:r>
            <a:endParaRPr lang="ru-RU" dirty="0"/>
          </a:p>
        </p:txBody>
      </p:sp>
      <p:sp>
        <p:nvSpPr>
          <p:cNvPr id="51" name="Прямоугольник 50"/>
          <p:cNvSpPr/>
          <p:nvPr/>
        </p:nvSpPr>
        <p:spPr bwMode="auto">
          <a:xfrm>
            <a:off x="7353300" y="4659956"/>
            <a:ext cx="990600" cy="4572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a:t>RU for RA</a:t>
            </a:r>
          </a:p>
          <a:p>
            <a:pPr algn="ctr"/>
            <a:r>
              <a:rPr lang="en-US"/>
              <a:t>(26-tome)</a:t>
            </a:r>
            <a:endParaRPr lang="ru-RU" dirty="0"/>
          </a:p>
        </p:txBody>
      </p:sp>
      <p:sp>
        <p:nvSpPr>
          <p:cNvPr id="52" name="Прямоугольник 51"/>
          <p:cNvSpPr/>
          <p:nvPr/>
        </p:nvSpPr>
        <p:spPr bwMode="auto">
          <a:xfrm>
            <a:off x="7353300" y="5117156"/>
            <a:ext cx="990600" cy="4572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dirty="0"/>
              <a:t>RU for RA</a:t>
            </a:r>
          </a:p>
          <a:p>
            <a:pPr algn="ctr"/>
            <a:r>
              <a:rPr lang="en-US" dirty="0"/>
              <a:t>(26-tome)</a:t>
            </a:r>
            <a:endParaRPr lang="ru-RU" dirty="0"/>
          </a:p>
        </p:txBody>
      </p:sp>
      <p:sp>
        <p:nvSpPr>
          <p:cNvPr id="53" name="Прямоугольник 52"/>
          <p:cNvSpPr/>
          <p:nvPr/>
        </p:nvSpPr>
        <p:spPr bwMode="auto">
          <a:xfrm>
            <a:off x="7353299" y="5570918"/>
            <a:ext cx="990601" cy="410323"/>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RU</a:t>
            </a:r>
            <a:r>
              <a:rPr kumimoji="0" lang="en-US" sz="1200" b="0" i="0" u="none" strike="noStrike" cap="none" normalizeH="0" dirty="0" smtClean="0">
                <a:ln>
                  <a:noFill/>
                </a:ln>
                <a:solidFill>
                  <a:schemeClr val="tx1"/>
                </a:solidFill>
                <a:effectLst/>
                <a:latin typeface="Times New Roman" pitchFamily="18" charset="0"/>
              </a:rPr>
              <a:t> for STA2</a:t>
            </a:r>
            <a:endParaRPr kumimoji="0" lang="ru-RU" sz="1200" b="0" i="0" u="none" strike="noStrike" cap="none" normalizeH="0" baseline="0" dirty="0" smtClean="0">
              <a:ln>
                <a:noFill/>
              </a:ln>
              <a:solidFill>
                <a:schemeClr val="tx1"/>
              </a:solidFill>
              <a:effectLst/>
              <a:latin typeface="Times New Roman" pitchFamily="18" charset="0"/>
            </a:endParaRPr>
          </a:p>
        </p:txBody>
      </p:sp>
      <p:cxnSp>
        <p:nvCxnSpPr>
          <p:cNvPr id="8" name="Прямая со стрелкой 7"/>
          <p:cNvCxnSpPr>
            <a:stCxn id="45" idx="3"/>
            <a:endCxn id="6" idx="1"/>
          </p:cNvCxnSpPr>
          <p:nvPr/>
        </p:nvCxnSpPr>
        <p:spPr bwMode="auto">
          <a:xfrm flipV="1">
            <a:off x="6400800" y="2612052"/>
            <a:ext cx="952500" cy="54948"/>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20" name="Прямоугольник 19"/>
          <p:cNvSpPr/>
          <p:nvPr/>
        </p:nvSpPr>
        <p:spPr bwMode="auto">
          <a:xfrm>
            <a:off x="7353300" y="3287421"/>
            <a:ext cx="990600" cy="4572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a:t>RU for RA</a:t>
            </a:r>
          </a:p>
          <a:p>
            <a:pPr algn="ctr"/>
            <a:r>
              <a:rPr lang="en-US"/>
              <a:t>(26-tome)</a:t>
            </a:r>
            <a:endParaRPr lang="ru-RU" dirty="0"/>
          </a:p>
        </p:txBody>
      </p:sp>
      <p:sp>
        <p:nvSpPr>
          <p:cNvPr id="22" name="Прямоугольник 21"/>
          <p:cNvSpPr/>
          <p:nvPr/>
        </p:nvSpPr>
        <p:spPr bwMode="auto">
          <a:xfrm>
            <a:off x="7353300" y="3744621"/>
            <a:ext cx="990600" cy="4572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dirty="0" smtClean="0"/>
              <a:t>…</a:t>
            </a:r>
            <a:endParaRPr lang="ru-RU" dirty="0"/>
          </a:p>
        </p:txBody>
      </p:sp>
      <p:graphicFrame>
        <p:nvGraphicFramePr>
          <p:cNvPr id="25" name="Таблица 24"/>
          <p:cNvGraphicFramePr>
            <a:graphicFrameLocks noGrp="1"/>
          </p:cNvGraphicFramePr>
          <p:nvPr>
            <p:extLst>
              <p:ext uri="{D42A27DB-BD31-4B8C-83A1-F6EECF244321}">
                <p14:modId xmlns:p14="http://schemas.microsoft.com/office/powerpoint/2010/main" val="3446275410"/>
              </p:ext>
            </p:extLst>
          </p:nvPr>
        </p:nvGraphicFramePr>
        <p:xfrm>
          <a:off x="533399" y="2972498"/>
          <a:ext cx="5867398" cy="455573"/>
        </p:xfrm>
        <a:graphic>
          <a:graphicData uri="http://schemas.openxmlformats.org/drawingml/2006/table">
            <a:tbl>
              <a:tblPr firstRow="1" firstCol="1" bandRow="1"/>
              <a:tblGrid>
                <a:gridCol w="486335">
                  <a:extLst>
                    <a:ext uri="{9D8B030D-6E8A-4147-A177-3AD203B41FA5}">
                      <a16:colId xmlns:a16="http://schemas.microsoft.com/office/drawing/2014/main" val="20000"/>
                    </a:ext>
                  </a:extLst>
                </a:gridCol>
                <a:gridCol w="834614">
                  <a:extLst>
                    <a:ext uri="{9D8B030D-6E8A-4147-A177-3AD203B41FA5}">
                      <a16:colId xmlns:a16="http://schemas.microsoft.com/office/drawing/2014/main" val="20001"/>
                    </a:ext>
                  </a:extLst>
                </a:gridCol>
                <a:gridCol w="729870">
                  <a:extLst>
                    <a:ext uri="{9D8B030D-6E8A-4147-A177-3AD203B41FA5}">
                      <a16:colId xmlns:a16="http://schemas.microsoft.com/office/drawing/2014/main" val="20002"/>
                    </a:ext>
                  </a:extLst>
                </a:gridCol>
                <a:gridCol w="732273">
                  <a:extLst>
                    <a:ext uri="{9D8B030D-6E8A-4147-A177-3AD203B41FA5}">
                      <a16:colId xmlns:a16="http://schemas.microsoft.com/office/drawing/2014/main" val="20003"/>
                    </a:ext>
                  </a:extLst>
                </a:gridCol>
                <a:gridCol w="620469">
                  <a:extLst>
                    <a:ext uri="{9D8B030D-6E8A-4147-A177-3AD203B41FA5}">
                      <a16:colId xmlns:a16="http://schemas.microsoft.com/office/drawing/2014/main" val="20004"/>
                    </a:ext>
                  </a:extLst>
                </a:gridCol>
                <a:gridCol w="686360">
                  <a:extLst>
                    <a:ext uri="{9D8B030D-6E8A-4147-A177-3AD203B41FA5}">
                      <a16:colId xmlns:a16="http://schemas.microsoft.com/office/drawing/2014/main" val="20005"/>
                    </a:ext>
                  </a:extLst>
                </a:gridCol>
                <a:gridCol w="833830">
                  <a:extLst>
                    <a:ext uri="{9D8B030D-6E8A-4147-A177-3AD203B41FA5}">
                      <a16:colId xmlns:a16="http://schemas.microsoft.com/office/drawing/2014/main" val="20006"/>
                    </a:ext>
                  </a:extLst>
                </a:gridCol>
                <a:gridCol w="943647">
                  <a:extLst>
                    <a:ext uri="{9D8B030D-6E8A-4147-A177-3AD203B41FA5}">
                      <a16:colId xmlns:a16="http://schemas.microsoft.com/office/drawing/2014/main" val="20007"/>
                    </a:ext>
                  </a:extLst>
                </a:gridCol>
              </a:tblGrid>
              <a:tr h="455573">
                <a:tc>
                  <a:txBody>
                    <a:bodyPr/>
                    <a:lstStyle/>
                    <a:p>
                      <a:pPr>
                        <a:spcAft>
                          <a:spcPts val="0"/>
                        </a:spcAft>
                      </a:pPr>
                      <a:r>
                        <a:rPr lang="en-US" sz="1000" dirty="0">
                          <a:solidFill>
                            <a:srgbClr val="000000"/>
                          </a:solidFill>
                          <a:effectLst/>
                          <a:latin typeface="Arial"/>
                          <a:ea typeface="Batang"/>
                          <a:cs typeface="Times New Roman"/>
                        </a:rPr>
                        <a:t> </a:t>
                      </a:r>
                      <a:endParaRPr lang="ru-RU" sz="1300" dirty="0">
                        <a:effectLst/>
                        <a:latin typeface="Times New Roman"/>
                        <a:ea typeface="Batang"/>
                      </a:endParaRPr>
                    </a:p>
                  </a:txBody>
                  <a:tcPr marL="84717" marR="84717"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000" dirty="0">
                          <a:solidFill>
                            <a:srgbClr val="000000"/>
                          </a:solidFill>
                          <a:effectLst/>
                          <a:latin typeface="Arial"/>
                          <a:ea typeface="Batang"/>
                          <a:cs typeface="Times New Roman"/>
                        </a:rPr>
                        <a:t>User </a:t>
                      </a:r>
                      <a:r>
                        <a:rPr lang="en-US" sz="1000" dirty="0" smtClean="0">
                          <a:solidFill>
                            <a:srgbClr val="000000"/>
                          </a:solidFill>
                          <a:effectLst/>
                          <a:latin typeface="Arial"/>
                          <a:ea typeface="Batang"/>
                          <a:cs typeface="Times New Roman"/>
                        </a:rPr>
                        <a:t>ID</a:t>
                      </a:r>
                    </a:p>
                    <a:p>
                      <a:pPr algn="ctr">
                        <a:spcAft>
                          <a:spcPts val="0"/>
                        </a:spcAft>
                      </a:pPr>
                      <a:r>
                        <a:rPr lang="en-US" sz="1400" b="1" dirty="0" smtClean="0">
                          <a:solidFill>
                            <a:srgbClr val="FF0000"/>
                          </a:solidFill>
                          <a:effectLst/>
                          <a:latin typeface="Arial"/>
                          <a:ea typeface="Batang"/>
                          <a:cs typeface="Times New Roman"/>
                        </a:rPr>
                        <a:t>RA</a:t>
                      </a:r>
                      <a:endParaRPr lang="ru-RU" sz="1300" b="1" dirty="0">
                        <a:solidFill>
                          <a:srgbClr val="FF0000"/>
                        </a:solidFill>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RU Allocation</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Coding Type</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MCS</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DCM</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SS Allocation</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smtClean="0">
                          <a:solidFill>
                            <a:srgbClr val="FF0000"/>
                          </a:solidFill>
                          <a:effectLst/>
                          <a:latin typeface="Arial"/>
                          <a:ea typeface="Batang"/>
                          <a:cs typeface="Times New Roman"/>
                        </a:rPr>
                        <a:t>N</a:t>
                      </a:r>
                      <a:endParaRPr lang="ru-RU" sz="1300" dirty="0">
                        <a:solidFill>
                          <a:srgbClr val="FF0000"/>
                        </a:solidFill>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graphicFrame>
        <p:nvGraphicFramePr>
          <p:cNvPr id="31" name="Таблица 30"/>
          <p:cNvGraphicFramePr>
            <a:graphicFrameLocks noGrp="1"/>
          </p:cNvGraphicFramePr>
          <p:nvPr>
            <p:extLst>
              <p:ext uri="{D42A27DB-BD31-4B8C-83A1-F6EECF244321}">
                <p14:modId xmlns:p14="http://schemas.microsoft.com/office/powerpoint/2010/main" val="2863330938"/>
              </p:ext>
            </p:extLst>
          </p:nvPr>
        </p:nvGraphicFramePr>
        <p:xfrm>
          <a:off x="533400" y="5570917"/>
          <a:ext cx="5867398" cy="523437"/>
        </p:xfrm>
        <a:graphic>
          <a:graphicData uri="http://schemas.openxmlformats.org/drawingml/2006/table">
            <a:tbl>
              <a:tblPr firstRow="1" firstCol="1" bandRow="1"/>
              <a:tblGrid>
                <a:gridCol w="486335">
                  <a:extLst>
                    <a:ext uri="{9D8B030D-6E8A-4147-A177-3AD203B41FA5}">
                      <a16:colId xmlns:a16="http://schemas.microsoft.com/office/drawing/2014/main" val="20000"/>
                    </a:ext>
                  </a:extLst>
                </a:gridCol>
                <a:gridCol w="834614">
                  <a:extLst>
                    <a:ext uri="{9D8B030D-6E8A-4147-A177-3AD203B41FA5}">
                      <a16:colId xmlns:a16="http://schemas.microsoft.com/office/drawing/2014/main" val="20001"/>
                    </a:ext>
                  </a:extLst>
                </a:gridCol>
                <a:gridCol w="729870">
                  <a:extLst>
                    <a:ext uri="{9D8B030D-6E8A-4147-A177-3AD203B41FA5}">
                      <a16:colId xmlns:a16="http://schemas.microsoft.com/office/drawing/2014/main" val="20002"/>
                    </a:ext>
                  </a:extLst>
                </a:gridCol>
                <a:gridCol w="732273">
                  <a:extLst>
                    <a:ext uri="{9D8B030D-6E8A-4147-A177-3AD203B41FA5}">
                      <a16:colId xmlns:a16="http://schemas.microsoft.com/office/drawing/2014/main" val="20003"/>
                    </a:ext>
                  </a:extLst>
                </a:gridCol>
                <a:gridCol w="620469">
                  <a:extLst>
                    <a:ext uri="{9D8B030D-6E8A-4147-A177-3AD203B41FA5}">
                      <a16:colId xmlns:a16="http://schemas.microsoft.com/office/drawing/2014/main" val="20004"/>
                    </a:ext>
                  </a:extLst>
                </a:gridCol>
                <a:gridCol w="686360">
                  <a:extLst>
                    <a:ext uri="{9D8B030D-6E8A-4147-A177-3AD203B41FA5}">
                      <a16:colId xmlns:a16="http://schemas.microsoft.com/office/drawing/2014/main" val="20005"/>
                    </a:ext>
                  </a:extLst>
                </a:gridCol>
                <a:gridCol w="833830">
                  <a:extLst>
                    <a:ext uri="{9D8B030D-6E8A-4147-A177-3AD203B41FA5}">
                      <a16:colId xmlns:a16="http://schemas.microsoft.com/office/drawing/2014/main" val="20006"/>
                    </a:ext>
                  </a:extLst>
                </a:gridCol>
                <a:gridCol w="943647">
                  <a:extLst>
                    <a:ext uri="{9D8B030D-6E8A-4147-A177-3AD203B41FA5}">
                      <a16:colId xmlns:a16="http://schemas.microsoft.com/office/drawing/2014/main" val="20007"/>
                    </a:ext>
                  </a:extLst>
                </a:gridCol>
              </a:tblGrid>
              <a:tr h="523437">
                <a:tc>
                  <a:txBody>
                    <a:bodyPr/>
                    <a:lstStyle/>
                    <a:p>
                      <a:pPr>
                        <a:spcAft>
                          <a:spcPts val="0"/>
                        </a:spcAft>
                      </a:pPr>
                      <a:r>
                        <a:rPr lang="en-US" sz="1000" dirty="0">
                          <a:solidFill>
                            <a:srgbClr val="000000"/>
                          </a:solidFill>
                          <a:effectLst/>
                          <a:latin typeface="Arial"/>
                          <a:ea typeface="Batang"/>
                          <a:cs typeface="Times New Roman"/>
                        </a:rPr>
                        <a:t> </a:t>
                      </a:r>
                      <a:endParaRPr lang="ru-RU" sz="1300" dirty="0">
                        <a:effectLst/>
                        <a:latin typeface="Times New Roman"/>
                        <a:ea typeface="Batang"/>
                      </a:endParaRPr>
                    </a:p>
                  </a:txBody>
                  <a:tcPr marL="84717" marR="84717"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000" dirty="0">
                          <a:solidFill>
                            <a:srgbClr val="000000"/>
                          </a:solidFill>
                          <a:effectLst/>
                          <a:latin typeface="Arial"/>
                          <a:ea typeface="Batang"/>
                          <a:cs typeface="Times New Roman"/>
                        </a:rPr>
                        <a:t>User </a:t>
                      </a:r>
                      <a:r>
                        <a:rPr lang="en-US" sz="1000" dirty="0" smtClean="0">
                          <a:solidFill>
                            <a:srgbClr val="000000"/>
                          </a:solidFill>
                          <a:effectLst/>
                          <a:latin typeface="Arial"/>
                          <a:ea typeface="Batang"/>
                          <a:cs typeface="Times New Roman"/>
                        </a:rPr>
                        <a:t>ID</a:t>
                      </a:r>
                    </a:p>
                    <a:p>
                      <a:pPr algn="ctr">
                        <a:spcAft>
                          <a:spcPts val="0"/>
                        </a:spcAft>
                      </a:pPr>
                      <a:r>
                        <a:rPr lang="en-US" sz="1400" b="1" dirty="0" smtClean="0">
                          <a:solidFill>
                            <a:srgbClr val="FF0000"/>
                          </a:solidFill>
                          <a:effectLst/>
                          <a:latin typeface="Arial"/>
                          <a:ea typeface="Batang"/>
                          <a:cs typeface="Times New Roman"/>
                        </a:rPr>
                        <a:t>STA2</a:t>
                      </a:r>
                      <a:endParaRPr lang="ru-RU" sz="1300" b="1" dirty="0">
                        <a:solidFill>
                          <a:srgbClr val="FF0000"/>
                        </a:solidFill>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RU Allocation</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Coding Type</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MCS</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DCM</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SS Allocation</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smtClean="0">
                          <a:solidFill>
                            <a:srgbClr val="FF0000"/>
                          </a:solidFill>
                          <a:effectLst/>
                          <a:latin typeface="Arial"/>
                          <a:ea typeface="Batang"/>
                          <a:cs typeface="Times New Roman"/>
                        </a:rPr>
                        <a:t>0 or no field</a:t>
                      </a:r>
                      <a:endParaRPr lang="ru-RU" sz="1300" dirty="0">
                        <a:solidFill>
                          <a:srgbClr val="FF0000"/>
                        </a:solidFill>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cxnSp>
        <p:nvCxnSpPr>
          <p:cNvPr id="32" name="Прямая со стрелкой 31"/>
          <p:cNvCxnSpPr>
            <a:stCxn id="25" idx="3"/>
            <a:endCxn id="48" idx="1"/>
          </p:cNvCxnSpPr>
          <p:nvPr/>
        </p:nvCxnSpPr>
        <p:spPr bwMode="auto">
          <a:xfrm flipV="1">
            <a:off x="6400797" y="3060448"/>
            <a:ext cx="952503" cy="139836"/>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49" name="Прямая со стрелкой 48"/>
          <p:cNvCxnSpPr>
            <a:stCxn id="31" idx="3"/>
            <a:endCxn id="53" idx="1"/>
          </p:cNvCxnSpPr>
          <p:nvPr/>
        </p:nvCxnSpPr>
        <p:spPr bwMode="auto">
          <a:xfrm flipV="1">
            <a:off x="6400798" y="5776080"/>
            <a:ext cx="952501" cy="23438"/>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42" name="TextBox 41"/>
          <p:cNvSpPr txBox="1"/>
          <p:nvPr/>
        </p:nvSpPr>
        <p:spPr>
          <a:xfrm>
            <a:off x="152400" y="6115607"/>
            <a:ext cx="8915400" cy="353943"/>
          </a:xfrm>
          <a:prstGeom prst="rect">
            <a:avLst/>
          </a:prstGeom>
          <a:noFill/>
        </p:spPr>
        <p:txBody>
          <a:bodyPr wrap="square" rtlCol="0">
            <a:spAutoFit/>
          </a:bodyPr>
          <a:lstStyle/>
          <a:p>
            <a:r>
              <a:rPr lang="en-US" sz="1700" dirty="0" smtClean="0">
                <a:solidFill>
                  <a:srgbClr val="FF0000"/>
                </a:solidFill>
              </a:rPr>
              <a:t>Instead of N+1 RUs for RA, advertise only 1 RU, however we extend Per User Info field for RA </a:t>
            </a:r>
            <a:endParaRPr lang="ru-RU" sz="1700" dirty="0">
              <a:solidFill>
                <a:srgbClr val="FF0000"/>
              </a:solidFill>
            </a:endParaRPr>
          </a:p>
        </p:txBody>
      </p:sp>
      <p:sp>
        <p:nvSpPr>
          <p:cNvPr id="7" name="Левая фигурная скобка 6"/>
          <p:cNvSpPr/>
          <p:nvPr/>
        </p:nvSpPr>
        <p:spPr bwMode="auto">
          <a:xfrm>
            <a:off x="6743699" y="3325269"/>
            <a:ext cx="266701" cy="2245649"/>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9" name="TextBox 8"/>
          <p:cNvSpPr txBox="1"/>
          <p:nvPr/>
        </p:nvSpPr>
        <p:spPr>
          <a:xfrm>
            <a:off x="5486400" y="4267200"/>
            <a:ext cx="1075936" cy="461665"/>
          </a:xfrm>
          <a:prstGeom prst="rect">
            <a:avLst/>
          </a:prstGeom>
          <a:noFill/>
        </p:spPr>
        <p:txBody>
          <a:bodyPr wrap="none" rtlCol="0">
            <a:spAutoFit/>
          </a:bodyPr>
          <a:lstStyle/>
          <a:p>
            <a:r>
              <a:rPr lang="en-US" dirty="0" smtClean="0"/>
              <a:t>N RUs </a:t>
            </a:r>
            <a:r>
              <a:rPr lang="en-US" dirty="0"/>
              <a:t>for RA</a:t>
            </a:r>
            <a:endParaRPr lang="ru-RU" dirty="0"/>
          </a:p>
          <a:p>
            <a:endParaRPr lang="ru-RU" dirty="0"/>
          </a:p>
        </p:txBody>
      </p:sp>
      <p:sp>
        <p:nvSpPr>
          <p:cNvPr id="12" name="TextBox 11"/>
          <p:cNvSpPr txBox="1"/>
          <p:nvPr/>
        </p:nvSpPr>
        <p:spPr>
          <a:xfrm>
            <a:off x="7454" y="2943952"/>
            <a:ext cx="1051891" cy="461665"/>
          </a:xfrm>
          <a:prstGeom prst="rect">
            <a:avLst/>
          </a:prstGeom>
          <a:noFill/>
        </p:spPr>
        <p:txBody>
          <a:bodyPr wrap="none" rtlCol="0">
            <a:spAutoFit/>
          </a:bodyPr>
          <a:lstStyle/>
          <a:p>
            <a:pPr algn="r"/>
            <a:r>
              <a:rPr lang="en-US" dirty="0" smtClean="0"/>
              <a:t>The first RU</a:t>
            </a:r>
          </a:p>
          <a:p>
            <a:r>
              <a:rPr lang="en-US" dirty="0" smtClean="0"/>
              <a:t>of the interval</a:t>
            </a:r>
            <a:endParaRPr lang="ru-RU" dirty="0"/>
          </a:p>
        </p:txBody>
      </p:sp>
    </p:spTree>
    <p:extLst>
      <p:ext uri="{BB962C8B-B14F-4D97-AF65-F5344CB8AC3E}">
        <p14:creationId xmlns:p14="http://schemas.microsoft.com/office/powerpoint/2010/main" val="907831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404664"/>
            <a:ext cx="7848600" cy="1066800"/>
          </a:xfrm>
        </p:spPr>
        <p:txBody>
          <a:bodyPr/>
          <a:lstStyle/>
          <a:p>
            <a:pPr>
              <a:defRPr/>
            </a:pPr>
            <a:r>
              <a:rPr lang="en-US" dirty="0"/>
              <a:t>3</a:t>
            </a:r>
            <a:r>
              <a:rPr lang="en-US" dirty="0" smtClean="0"/>
              <a:t>. Implicit Multiple </a:t>
            </a:r>
            <a:r>
              <a:rPr lang="en-US" dirty="0"/>
              <a:t>RUs Allocation for RA</a:t>
            </a:r>
            <a:endParaRPr lang="zh-CN" altLang="en-US" dirty="0"/>
          </a:p>
        </p:txBody>
      </p:sp>
      <p:sp>
        <p:nvSpPr>
          <p:cNvPr id="3" name="内容占位符 2"/>
          <p:cNvSpPr>
            <a:spLocks noGrp="1"/>
          </p:cNvSpPr>
          <p:nvPr>
            <p:ph idx="1"/>
          </p:nvPr>
        </p:nvSpPr>
        <p:spPr>
          <a:xfrm>
            <a:off x="304800" y="1196753"/>
            <a:ext cx="8443664" cy="772655"/>
          </a:xfrm>
        </p:spPr>
        <p:txBody>
          <a:bodyPr>
            <a:noAutofit/>
          </a:bodyPr>
          <a:lstStyle/>
          <a:p>
            <a:pPr marL="0" lvl="1" indent="0">
              <a:spcBef>
                <a:spcPts val="0"/>
              </a:spcBef>
              <a:buNone/>
              <a:defRPr/>
            </a:pPr>
            <a:r>
              <a:rPr lang="en-US" altLang="zh-CN" sz="1800" b="1" dirty="0" smtClean="0">
                <a:cs typeface="+mn-cs"/>
              </a:rPr>
              <a:t>To allocate multiple RUs </a:t>
            </a:r>
            <a:r>
              <a:rPr lang="en-US" altLang="zh-CN" sz="1800" b="1" dirty="0" smtClean="0">
                <a:solidFill>
                  <a:srgbClr val="FF0000"/>
                </a:solidFill>
                <a:cs typeface="+mn-cs"/>
              </a:rPr>
              <a:t>with the same transmission parameters</a:t>
            </a:r>
            <a:r>
              <a:rPr lang="en-US" altLang="zh-CN" sz="1800" b="1" dirty="0" smtClean="0">
                <a:cs typeface="+mn-cs"/>
              </a:rPr>
              <a:t>, we specify only the first RU. The interval ends when the RU defined in the next Per User Info field starts.</a:t>
            </a:r>
            <a:endParaRPr lang="en-GB" altLang="zh-CN" sz="1800" b="1" dirty="0" smtClean="0">
              <a:cs typeface="+mn-cs"/>
            </a:endParaRPr>
          </a:p>
        </p:txBody>
      </p:sp>
      <p:sp>
        <p:nvSpPr>
          <p:cNvPr id="4" name="灯片编号占位符 3"/>
          <p:cNvSpPr>
            <a:spLocks noGrp="1"/>
          </p:cNvSpPr>
          <p:nvPr>
            <p:ph type="sldNum" sz="quarter" idx="12"/>
          </p:nvPr>
        </p:nvSpPr>
        <p:spPr>
          <a:xfrm>
            <a:off x="4344988" y="6475413"/>
            <a:ext cx="530225" cy="182562"/>
          </a:xfrm>
        </p:spPr>
        <p:txBody>
          <a:bodyPr/>
          <a:lstStyle/>
          <a:p>
            <a:pPr>
              <a:defRPr/>
            </a:pPr>
            <a:r>
              <a:rPr lang="en-US" dirty="0" smtClean="0"/>
              <a:t>Slide </a:t>
            </a:r>
            <a:fld id="{3099D1E7-2CFE-4362-BB72-AF97192842EA}" type="slidenum">
              <a:rPr lang="en-US" smtClean="0"/>
              <a:pPr>
                <a:defRPr/>
              </a:pPr>
              <a:t>12</a:t>
            </a:fld>
            <a:endParaRPr lang="en-US" dirty="0"/>
          </a:p>
        </p:txBody>
      </p:sp>
      <p:sp>
        <p:nvSpPr>
          <p:cNvPr id="5" name="页脚占位符 4"/>
          <p:cNvSpPr>
            <a:spLocks noGrp="1"/>
          </p:cNvSpPr>
          <p:nvPr>
            <p:ph type="ftr" sz="quarter" idx="11"/>
          </p:nvPr>
        </p:nvSpPr>
        <p:spPr>
          <a:xfrm flipH="1">
            <a:off x="5791199" y="6475413"/>
            <a:ext cx="2752661" cy="184666"/>
          </a:xfrm>
        </p:spPr>
        <p:txBody>
          <a:bodyPr/>
          <a:lstStyle/>
          <a:p>
            <a:pPr>
              <a:defRPr/>
            </a:pPr>
            <a:r>
              <a:rPr lang="en-US" smtClean="0"/>
              <a:t>IITP RAS</a:t>
            </a:r>
            <a:endParaRPr lang="en-US" altLang="zh-CN" dirty="0"/>
          </a:p>
        </p:txBody>
      </p:sp>
      <p:sp>
        <p:nvSpPr>
          <p:cNvPr id="44" name="Rectangle 4"/>
          <p:cNvSpPr>
            <a:spLocks noGrp="1" noChangeArrowheads="1"/>
          </p:cNvSpPr>
          <p:nvPr>
            <p:ph type="dt" sz="half" idx="4294967295"/>
          </p:nvPr>
        </p:nvSpPr>
        <p:spPr bwMode="auto">
          <a:xfrm>
            <a:off x="696913" y="334189"/>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smtClean="0"/>
              <a:t>May 2016</a:t>
            </a:r>
            <a:endParaRPr lang="en-US" dirty="0"/>
          </a:p>
        </p:txBody>
      </p:sp>
      <p:sp>
        <p:nvSpPr>
          <p:cNvPr id="6" name="Прямоугольник 5"/>
          <p:cNvSpPr/>
          <p:nvPr/>
        </p:nvSpPr>
        <p:spPr bwMode="auto">
          <a:xfrm>
            <a:off x="7353300" y="2383452"/>
            <a:ext cx="990600" cy="457200"/>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RU for STA1</a:t>
            </a:r>
            <a:endParaRPr kumimoji="0" lang="ru-RU" sz="1200" b="0" i="0" u="none" strike="noStrike" cap="none" normalizeH="0" baseline="0" dirty="0" smtClean="0">
              <a:ln>
                <a:noFill/>
              </a:ln>
              <a:solidFill>
                <a:schemeClr val="tx1"/>
              </a:solidFill>
              <a:effectLst/>
              <a:latin typeface="Times New Roman" pitchFamily="18" charset="0"/>
            </a:endParaRPr>
          </a:p>
        </p:txBody>
      </p:sp>
      <p:sp>
        <p:nvSpPr>
          <p:cNvPr id="48" name="Прямоугольник 47"/>
          <p:cNvSpPr/>
          <p:nvPr/>
        </p:nvSpPr>
        <p:spPr bwMode="auto">
          <a:xfrm>
            <a:off x="7353300" y="2831848"/>
            <a:ext cx="990600" cy="4572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dirty="0"/>
              <a:t>RU for </a:t>
            </a:r>
            <a:r>
              <a:rPr lang="en-US" dirty="0" smtClean="0"/>
              <a:t>RA</a:t>
            </a:r>
          </a:p>
          <a:p>
            <a:pPr algn="ctr"/>
            <a:r>
              <a:rPr lang="en-US" dirty="0" smtClean="0"/>
              <a:t>(26-tome)</a:t>
            </a:r>
            <a:endParaRPr lang="ru-RU" dirty="0"/>
          </a:p>
        </p:txBody>
      </p:sp>
      <p:sp>
        <p:nvSpPr>
          <p:cNvPr id="50" name="Прямоугольник 49"/>
          <p:cNvSpPr/>
          <p:nvPr/>
        </p:nvSpPr>
        <p:spPr bwMode="auto">
          <a:xfrm>
            <a:off x="7353300" y="4202756"/>
            <a:ext cx="990600" cy="4572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a:t>RU for RA</a:t>
            </a:r>
          </a:p>
          <a:p>
            <a:pPr algn="ctr"/>
            <a:r>
              <a:rPr lang="en-US"/>
              <a:t>(26-tome)</a:t>
            </a:r>
            <a:endParaRPr lang="ru-RU" dirty="0"/>
          </a:p>
        </p:txBody>
      </p:sp>
      <p:sp>
        <p:nvSpPr>
          <p:cNvPr id="51" name="Прямоугольник 50"/>
          <p:cNvSpPr/>
          <p:nvPr/>
        </p:nvSpPr>
        <p:spPr bwMode="auto">
          <a:xfrm>
            <a:off x="7353300" y="4659956"/>
            <a:ext cx="990600" cy="4572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a:t>RU for RA</a:t>
            </a:r>
          </a:p>
          <a:p>
            <a:pPr algn="ctr"/>
            <a:r>
              <a:rPr lang="en-US"/>
              <a:t>(26-tome)</a:t>
            </a:r>
            <a:endParaRPr lang="ru-RU" dirty="0"/>
          </a:p>
        </p:txBody>
      </p:sp>
      <p:sp>
        <p:nvSpPr>
          <p:cNvPr id="52" name="Прямоугольник 51"/>
          <p:cNvSpPr/>
          <p:nvPr/>
        </p:nvSpPr>
        <p:spPr bwMode="auto">
          <a:xfrm>
            <a:off x="7353300" y="5117156"/>
            <a:ext cx="990600" cy="4572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dirty="0"/>
              <a:t>RU for RA</a:t>
            </a:r>
          </a:p>
          <a:p>
            <a:pPr algn="ctr"/>
            <a:r>
              <a:rPr lang="en-US" dirty="0"/>
              <a:t>(26-tome)</a:t>
            </a:r>
            <a:endParaRPr lang="ru-RU" dirty="0"/>
          </a:p>
        </p:txBody>
      </p:sp>
      <p:sp>
        <p:nvSpPr>
          <p:cNvPr id="53" name="Прямоугольник 52"/>
          <p:cNvSpPr/>
          <p:nvPr/>
        </p:nvSpPr>
        <p:spPr bwMode="auto">
          <a:xfrm>
            <a:off x="7353299" y="5570918"/>
            <a:ext cx="990601" cy="410323"/>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RU</a:t>
            </a:r>
            <a:r>
              <a:rPr kumimoji="0" lang="en-US" sz="1200" b="0" i="0" u="none" strike="noStrike" cap="none" normalizeH="0" dirty="0" smtClean="0">
                <a:ln>
                  <a:noFill/>
                </a:ln>
                <a:solidFill>
                  <a:schemeClr val="tx1"/>
                </a:solidFill>
                <a:effectLst/>
                <a:latin typeface="Times New Roman" pitchFamily="18" charset="0"/>
              </a:rPr>
              <a:t> for STA2</a:t>
            </a:r>
            <a:endParaRPr kumimoji="0" lang="ru-RU" sz="1200" b="0" i="0" u="none" strike="noStrike" cap="none" normalizeH="0" baseline="0" dirty="0" smtClean="0">
              <a:ln>
                <a:noFill/>
              </a:ln>
              <a:solidFill>
                <a:schemeClr val="tx1"/>
              </a:solidFill>
              <a:effectLst/>
              <a:latin typeface="Times New Roman" pitchFamily="18" charset="0"/>
            </a:endParaRPr>
          </a:p>
        </p:txBody>
      </p:sp>
      <p:cxnSp>
        <p:nvCxnSpPr>
          <p:cNvPr id="8" name="Прямая со стрелкой 7"/>
          <p:cNvCxnSpPr>
            <a:stCxn id="45" idx="3"/>
            <a:endCxn id="6" idx="1"/>
          </p:cNvCxnSpPr>
          <p:nvPr/>
        </p:nvCxnSpPr>
        <p:spPr bwMode="auto">
          <a:xfrm>
            <a:off x="6400800" y="2590800"/>
            <a:ext cx="952500" cy="21252"/>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20" name="Прямоугольник 19"/>
          <p:cNvSpPr/>
          <p:nvPr/>
        </p:nvSpPr>
        <p:spPr bwMode="auto">
          <a:xfrm>
            <a:off x="7353300" y="3287421"/>
            <a:ext cx="990600" cy="4572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a:t>RU for RA</a:t>
            </a:r>
          </a:p>
          <a:p>
            <a:pPr algn="ctr"/>
            <a:r>
              <a:rPr lang="en-US"/>
              <a:t>(26-tome)</a:t>
            </a:r>
            <a:endParaRPr lang="ru-RU" dirty="0"/>
          </a:p>
        </p:txBody>
      </p:sp>
      <p:sp>
        <p:nvSpPr>
          <p:cNvPr id="22" name="Прямоугольник 21"/>
          <p:cNvSpPr/>
          <p:nvPr/>
        </p:nvSpPr>
        <p:spPr bwMode="auto">
          <a:xfrm>
            <a:off x="7353300" y="3744621"/>
            <a:ext cx="990600" cy="4572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dirty="0" smtClean="0"/>
              <a:t>…</a:t>
            </a:r>
            <a:endParaRPr lang="ru-RU" dirty="0"/>
          </a:p>
        </p:txBody>
      </p:sp>
      <p:cxnSp>
        <p:nvCxnSpPr>
          <p:cNvPr id="32" name="Прямая со стрелкой 31"/>
          <p:cNvCxnSpPr>
            <a:stCxn id="27" idx="3"/>
            <a:endCxn id="48" idx="1"/>
          </p:cNvCxnSpPr>
          <p:nvPr/>
        </p:nvCxnSpPr>
        <p:spPr bwMode="auto">
          <a:xfrm>
            <a:off x="6400798" y="3060448"/>
            <a:ext cx="952502"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49" name="Прямая со стрелкой 48"/>
          <p:cNvCxnSpPr>
            <a:stCxn id="31" idx="3"/>
            <a:endCxn id="53" idx="1"/>
          </p:cNvCxnSpPr>
          <p:nvPr/>
        </p:nvCxnSpPr>
        <p:spPr bwMode="auto">
          <a:xfrm flipV="1">
            <a:off x="6400798" y="5776080"/>
            <a:ext cx="952501" cy="23438"/>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42" name="TextBox 41"/>
          <p:cNvSpPr txBox="1"/>
          <p:nvPr/>
        </p:nvSpPr>
        <p:spPr>
          <a:xfrm>
            <a:off x="2230213" y="6059204"/>
            <a:ext cx="8915400" cy="369332"/>
          </a:xfrm>
          <a:prstGeom prst="rect">
            <a:avLst/>
          </a:prstGeom>
          <a:noFill/>
        </p:spPr>
        <p:txBody>
          <a:bodyPr wrap="square" rtlCol="0">
            <a:spAutoFit/>
          </a:bodyPr>
          <a:lstStyle/>
          <a:p>
            <a:r>
              <a:rPr lang="en-US" sz="1800" dirty="0" smtClean="0">
                <a:solidFill>
                  <a:srgbClr val="FF0000"/>
                </a:solidFill>
              </a:rPr>
              <a:t>Instead of N RUs for RA, advertise only 1 RU</a:t>
            </a:r>
            <a:endParaRPr lang="ru-RU" sz="1800" dirty="0">
              <a:solidFill>
                <a:srgbClr val="FF0000"/>
              </a:solidFill>
            </a:endParaRPr>
          </a:p>
        </p:txBody>
      </p:sp>
      <p:sp>
        <p:nvSpPr>
          <p:cNvPr id="12" name="TextBox 11"/>
          <p:cNvSpPr txBox="1"/>
          <p:nvPr/>
        </p:nvSpPr>
        <p:spPr>
          <a:xfrm>
            <a:off x="12620" y="2819400"/>
            <a:ext cx="1051891" cy="461665"/>
          </a:xfrm>
          <a:prstGeom prst="rect">
            <a:avLst/>
          </a:prstGeom>
          <a:noFill/>
        </p:spPr>
        <p:txBody>
          <a:bodyPr wrap="none" rtlCol="0">
            <a:spAutoFit/>
          </a:bodyPr>
          <a:lstStyle/>
          <a:p>
            <a:pPr algn="r"/>
            <a:r>
              <a:rPr lang="en-US" dirty="0" smtClean="0"/>
              <a:t>The first RU</a:t>
            </a:r>
          </a:p>
          <a:p>
            <a:r>
              <a:rPr lang="en-US" dirty="0" smtClean="0"/>
              <a:t>of the interval</a:t>
            </a:r>
            <a:endParaRPr lang="ru-RU" dirty="0"/>
          </a:p>
        </p:txBody>
      </p:sp>
      <p:graphicFrame>
        <p:nvGraphicFramePr>
          <p:cNvPr id="26" name="Таблица 25"/>
          <p:cNvGraphicFramePr>
            <a:graphicFrameLocks noGrp="1"/>
          </p:cNvGraphicFramePr>
          <p:nvPr>
            <p:extLst>
              <p:ext uri="{D42A27DB-BD31-4B8C-83A1-F6EECF244321}">
                <p14:modId xmlns:p14="http://schemas.microsoft.com/office/powerpoint/2010/main" val="579962063"/>
              </p:ext>
            </p:extLst>
          </p:nvPr>
        </p:nvGraphicFramePr>
        <p:xfrm>
          <a:off x="533402" y="2362200"/>
          <a:ext cx="5867398" cy="457200"/>
        </p:xfrm>
        <a:graphic>
          <a:graphicData uri="http://schemas.openxmlformats.org/drawingml/2006/table">
            <a:tbl>
              <a:tblPr firstRow="1" firstCol="1" bandRow="1"/>
              <a:tblGrid>
                <a:gridCol w="486335">
                  <a:extLst>
                    <a:ext uri="{9D8B030D-6E8A-4147-A177-3AD203B41FA5}">
                      <a16:colId xmlns:a16="http://schemas.microsoft.com/office/drawing/2014/main" val="20000"/>
                    </a:ext>
                  </a:extLst>
                </a:gridCol>
                <a:gridCol w="834614">
                  <a:extLst>
                    <a:ext uri="{9D8B030D-6E8A-4147-A177-3AD203B41FA5}">
                      <a16:colId xmlns:a16="http://schemas.microsoft.com/office/drawing/2014/main" val="20001"/>
                    </a:ext>
                  </a:extLst>
                </a:gridCol>
                <a:gridCol w="729870">
                  <a:extLst>
                    <a:ext uri="{9D8B030D-6E8A-4147-A177-3AD203B41FA5}">
                      <a16:colId xmlns:a16="http://schemas.microsoft.com/office/drawing/2014/main" val="20002"/>
                    </a:ext>
                  </a:extLst>
                </a:gridCol>
                <a:gridCol w="732273">
                  <a:extLst>
                    <a:ext uri="{9D8B030D-6E8A-4147-A177-3AD203B41FA5}">
                      <a16:colId xmlns:a16="http://schemas.microsoft.com/office/drawing/2014/main" val="20003"/>
                    </a:ext>
                  </a:extLst>
                </a:gridCol>
                <a:gridCol w="620469">
                  <a:extLst>
                    <a:ext uri="{9D8B030D-6E8A-4147-A177-3AD203B41FA5}">
                      <a16:colId xmlns:a16="http://schemas.microsoft.com/office/drawing/2014/main" val="20004"/>
                    </a:ext>
                  </a:extLst>
                </a:gridCol>
                <a:gridCol w="686360">
                  <a:extLst>
                    <a:ext uri="{9D8B030D-6E8A-4147-A177-3AD203B41FA5}">
                      <a16:colId xmlns:a16="http://schemas.microsoft.com/office/drawing/2014/main" val="20005"/>
                    </a:ext>
                  </a:extLst>
                </a:gridCol>
                <a:gridCol w="833830">
                  <a:extLst>
                    <a:ext uri="{9D8B030D-6E8A-4147-A177-3AD203B41FA5}">
                      <a16:colId xmlns:a16="http://schemas.microsoft.com/office/drawing/2014/main" val="20006"/>
                    </a:ext>
                  </a:extLst>
                </a:gridCol>
                <a:gridCol w="943647">
                  <a:extLst>
                    <a:ext uri="{9D8B030D-6E8A-4147-A177-3AD203B41FA5}">
                      <a16:colId xmlns:a16="http://schemas.microsoft.com/office/drawing/2014/main" val="20007"/>
                    </a:ext>
                  </a:extLst>
                </a:gridCol>
              </a:tblGrid>
              <a:tr h="310700">
                <a:tc>
                  <a:txBody>
                    <a:bodyPr/>
                    <a:lstStyle/>
                    <a:p>
                      <a:pPr>
                        <a:spcAft>
                          <a:spcPts val="0"/>
                        </a:spcAft>
                      </a:pPr>
                      <a:r>
                        <a:rPr lang="en-US" sz="1000" dirty="0">
                          <a:solidFill>
                            <a:srgbClr val="000000"/>
                          </a:solidFill>
                          <a:effectLst/>
                          <a:latin typeface="Arial"/>
                          <a:ea typeface="Batang"/>
                          <a:cs typeface="Times New Roman"/>
                        </a:rPr>
                        <a:t> </a:t>
                      </a:r>
                      <a:endParaRPr lang="ru-RU" sz="1300" dirty="0">
                        <a:effectLst/>
                        <a:latin typeface="Times New Roman"/>
                        <a:ea typeface="Batang"/>
                      </a:endParaRPr>
                    </a:p>
                  </a:txBody>
                  <a:tcPr marL="84717" marR="84717"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000" dirty="0">
                          <a:solidFill>
                            <a:srgbClr val="000000"/>
                          </a:solidFill>
                          <a:effectLst/>
                          <a:latin typeface="Arial"/>
                          <a:ea typeface="Batang"/>
                          <a:cs typeface="Times New Roman"/>
                        </a:rPr>
                        <a:t>User </a:t>
                      </a:r>
                      <a:r>
                        <a:rPr lang="en-US" sz="1000" dirty="0" smtClean="0">
                          <a:solidFill>
                            <a:srgbClr val="000000"/>
                          </a:solidFill>
                          <a:effectLst/>
                          <a:latin typeface="Arial"/>
                          <a:ea typeface="Batang"/>
                          <a:cs typeface="Times New Roman"/>
                        </a:rPr>
                        <a:t>ID</a:t>
                      </a:r>
                    </a:p>
                    <a:p>
                      <a:pPr algn="ctr">
                        <a:spcAft>
                          <a:spcPts val="0"/>
                        </a:spcAft>
                      </a:pPr>
                      <a:r>
                        <a:rPr lang="en-US" sz="1400" b="1" dirty="0" smtClean="0">
                          <a:solidFill>
                            <a:srgbClr val="FF0000"/>
                          </a:solidFill>
                          <a:effectLst/>
                          <a:latin typeface="Arial"/>
                          <a:ea typeface="Batang"/>
                          <a:cs typeface="Times New Roman"/>
                        </a:rPr>
                        <a:t>STA1</a:t>
                      </a:r>
                      <a:endParaRPr lang="ru-RU" sz="1300" b="1" dirty="0">
                        <a:solidFill>
                          <a:srgbClr val="FF0000"/>
                        </a:solidFill>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RU Allocation</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Coding Type</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MCS</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DCM</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SS Allocation</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Trigger dependent Per User Info</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graphicFrame>
        <p:nvGraphicFramePr>
          <p:cNvPr id="27" name="Таблица 26"/>
          <p:cNvGraphicFramePr>
            <a:graphicFrameLocks noGrp="1"/>
          </p:cNvGraphicFramePr>
          <p:nvPr>
            <p:extLst>
              <p:ext uri="{D42A27DB-BD31-4B8C-83A1-F6EECF244321}">
                <p14:modId xmlns:p14="http://schemas.microsoft.com/office/powerpoint/2010/main" val="2283598467"/>
              </p:ext>
            </p:extLst>
          </p:nvPr>
        </p:nvGraphicFramePr>
        <p:xfrm>
          <a:off x="533400" y="2831848"/>
          <a:ext cx="5867398" cy="457200"/>
        </p:xfrm>
        <a:graphic>
          <a:graphicData uri="http://schemas.openxmlformats.org/drawingml/2006/table">
            <a:tbl>
              <a:tblPr firstRow="1" firstCol="1" bandRow="1"/>
              <a:tblGrid>
                <a:gridCol w="486335">
                  <a:extLst>
                    <a:ext uri="{9D8B030D-6E8A-4147-A177-3AD203B41FA5}">
                      <a16:colId xmlns:a16="http://schemas.microsoft.com/office/drawing/2014/main" val="20000"/>
                    </a:ext>
                  </a:extLst>
                </a:gridCol>
                <a:gridCol w="834614">
                  <a:extLst>
                    <a:ext uri="{9D8B030D-6E8A-4147-A177-3AD203B41FA5}">
                      <a16:colId xmlns:a16="http://schemas.microsoft.com/office/drawing/2014/main" val="20001"/>
                    </a:ext>
                  </a:extLst>
                </a:gridCol>
                <a:gridCol w="729870">
                  <a:extLst>
                    <a:ext uri="{9D8B030D-6E8A-4147-A177-3AD203B41FA5}">
                      <a16:colId xmlns:a16="http://schemas.microsoft.com/office/drawing/2014/main" val="20002"/>
                    </a:ext>
                  </a:extLst>
                </a:gridCol>
                <a:gridCol w="732273">
                  <a:extLst>
                    <a:ext uri="{9D8B030D-6E8A-4147-A177-3AD203B41FA5}">
                      <a16:colId xmlns:a16="http://schemas.microsoft.com/office/drawing/2014/main" val="20003"/>
                    </a:ext>
                  </a:extLst>
                </a:gridCol>
                <a:gridCol w="620469">
                  <a:extLst>
                    <a:ext uri="{9D8B030D-6E8A-4147-A177-3AD203B41FA5}">
                      <a16:colId xmlns:a16="http://schemas.microsoft.com/office/drawing/2014/main" val="20004"/>
                    </a:ext>
                  </a:extLst>
                </a:gridCol>
                <a:gridCol w="686360">
                  <a:extLst>
                    <a:ext uri="{9D8B030D-6E8A-4147-A177-3AD203B41FA5}">
                      <a16:colId xmlns:a16="http://schemas.microsoft.com/office/drawing/2014/main" val="20005"/>
                    </a:ext>
                  </a:extLst>
                </a:gridCol>
                <a:gridCol w="833830">
                  <a:extLst>
                    <a:ext uri="{9D8B030D-6E8A-4147-A177-3AD203B41FA5}">
                      <a16:colId xmlns:a16="http://schemas.microsoft.com/office/drawing/2014/main" val="20006"/>
                    </a:ext>
                  </a:extLst>
                </a:gridCol>
                <a:gridCol w="943647">
                  <a:extLst>
                    <a:ext uri="{9D8B030D-6E8A-4147-A177-3AD203B41FA5}">
                      <a16:colId xmlns:a16="http://schemas.microsoft.com/office/drawing/2014/main" val="20007"/>
                    </a:ext>
                  </a:extLst>
                </a:gridCol>
              </a:tblGrid>
              <a:tr h="310700">
                <a:tc>
                  <a:txBody>
                    <a:bodyPr/>
                    <a:lstStyle/>
                    <a:p>
                      <a:pPr>
                        <a:spcAft>
                          <a:spcPts val="0"/>
                        </a:spcAft>
                      </a:pPr>
                      <a:r>
                        <a:rPr lang="en-US" sz="1000" dirty="0">
                          <a:solidFill>
                            <a:srgbClr val="000000"/>
                          </a:solidFill>
                          <a:effectLst/>
                          <a:latin typeface="Arial"/>
                          <a:ea typeface="Batang"/>
                          <a:cs typeface="Times New Roman"/>
                        </a:rPr>
                        <a:t> </a:t>
                      </a:r>
                      <a:endParaRPr lang="ru-RU" sz="1300" dirty="0">
                        <a:effectLst/>
                        <a:latin typeface="Times New Roman"/>
                        <a:ea typeface="Batang"/>
                      </a:endParaRPr>
                    </a:p>
                  </a:txBody>
                  <a:tcPr marL="84717" marR="84717"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000" dirty="0">
                          <a:solidFill>
                            <a:srgbClr val="000000"/>
                          </a:solidFill>
                          <a:effectLst/>
                          <a:latin typeface="Arial"/>
                          <a:ea typeface="Batang"/>
                          <a:cs typeface="Times New Roman"/>
                        </a:rPr>
                        <a:t>User </a:t>
                      </a:r>
                      <a:r>
                        <a:rPr lang="en-US" sz="1000" dirty="0" smtClean="0">
                          <a:solidFill>
                            <a:srgbClr val="000000"/>
                          </a:solidFill>
                          <a:effectLst/>
                          <a:latin typeface="Arial"/>
                          <a:ea typeface="Batang"/>
                          <a:cs typeface="Times New Roman"/>
                        </a:rPr>
                        <a:t>ID</a:t>
                      </a:r>
                    </a:p>
                    <a:p>
                      <a:pPr algn="ctr">
                        <a:spcAft>
                          <a:spcPts val="0"/>
                        </a:spcAft>
                      </a:pPr>
                      <a:r>
                        <a:rPr lang="en-US" sz="1400" b="1" dirty="0" smtClean="0">
                          <a:solidFill>
                            <a:srgbClr val="FF0000"/>
                          </a:solidFill>
                          <a:effectLst/>
                          <a:latin typeface="Arial"/>
                          <a:ea typeface="Batang"/>
                          <a:cs typeface="Times New Roman"/>
                        </a:rPr>
                        <a:t>RA</a:t>
                      </a:r>
                      <a:endParaRPr lang="ru-RU" sz="1300" b="1" dirty="0">
                        <a:solidFill>
                          <a:srgbClr val="FF0000"/>
                        </a:solidFill>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RU Allocation</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Coding Type</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MCS</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DCM</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SS Allocation</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Trigger dependent Per User Info</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graphicFrame>
        <p:nvGraphicFramePr>
          <p:cNvPr id="29" name="Таблица 28"/>
          <p:cNvGraphicFramePr>
            <a:graphicFrameLocks noGrp="1"/>
          </p:cNvGraphicFramePr>
          <p:nvPr>
            <p:extLst>
              <p:ext uri="{D42A27DB-BD31-4B8C-83A1-F6EECF244321}">
                <p14:modId xmlns:p14="http://schemas.microsoft.com/office/powerpoint/2010/main" val="2800771785"/>
              </p:ext>
            </p:extLst>
          </p:nvPr>
        </p:nvGraphicFramePr>
        <p:xfrm>
          <a:off x="533400" y="5570918"/>
          <a:ext cx="5867398" cy="457200"/>
        </p:xfrm>
        <a:graphic>
          <a:graphicData uri="http://schemas.openxmlformats.org/drawingml/2006/table">
            <a:tbl>
              <a:tblPr firstRow="1" firstCol="1" bandRow="1"/>
              <a:tblGrid>
                <a:gridCol w="486335">
                  <a:extLst>
                    <a:ext uri="{9D8B030D-6E8A-4147-A177-3AD203B41FA5}">
                      <a16:colId xmlns:a16="http://schemas.microsoft.com/office/drawing/2014/main" val="20000"/>
                    </a:ext>
                  </a:extLst>
                </a:gridCol>
                <a:gridCol w="834614">
                  <a:extLst>
                    <a:ext uri="{9D8B030D-6E8A-4147-A177-3AD203B41FA5}">
                      <a16:colId xmlns:a16="http://schemas.microsoft.com/office/drawing/2014/main" val="20001"/>
                    </a:ext>
                  </a:extLst>
                </a:gridCol>
                <a:gridCol w="729870">
                  <a:extLst>
                    <a:ext uri="{9D8B030D-6E8A-4147-A177-3AD203B41FA5}">
                      <a16:colId xmlns:a16="http://schemas.microsoft.com/office/drawing/2014/main" val="20002"/>
                    </a:ext>
                  </a:extLst>
                </a:gridCol>
                <a:gridCol w="732273">
                  <a:extLst>
                    <a:ext uri="{9D8B030D-6E8A-4147-A177-3AD203B41FA5}">
                      <a16:colId xmlns:a16="http://schemas.microsoft.com/office/drawing/2014/main" val="20003"/>
                    </a:ext>
                  </a:extLst>
                </a:gridCol>
                <a:gridCol w="620469">
                  <a:extLst>
                    <a:ext uri="{9D8B030D-6E8A-4147-A177-3AD203B41FA5}">
                      <a16:colId xmlns:a16="http://schemas.microsoft.com/office/drawing/2014/main" val="20004"/>
                    </a:ext>
                  </a:extLst>
                </a:gridCol>
                <a:gridCol w="686360">
                  <a:extLst>
                    <a:ext uri="{9D8B030D-6E8A-4147-A177-3AD203B41FA5}">
                      <a16:colId xmlns:a16="http://schemas.microsoft.com/office/drawing/2014/main" val="20005"/>
                    </a:ext>
                  </a:extLst>
                </a:gridCol>
                <a:gridCol w="833830">
                  <a:extLst>
                    <a:ext uri="{9D8B030D-6E8A-4147-A177-3AD203B41FA5}">
                      <a16:colId xmlns:a16="http://schemas.microsoft.com/office/drawing/2014/main" val="20006"/>
                    </a:ext>
                  </a:extLst>
                </a:gridCol>
                <a:gridCol w="943647">
                  <a:extLst>
                    <a:ext uri="{9D8B030D-6E8A-4147-A177-3AD203B41FA5}">
                      <a16:colId xmlns:a16="http://schemas.microsoft.com/office/drawing/2014/main" val="20007"/>
                    </a:ext>
                  </a:extLst>
                </a:gridCol>
              </a:tblGrid>
              <a:tr h="310700">
                <a:tc>
                  <a:txBody>
                    <a:bodyPr/>
                    <a:lstStyle/>
                    <a:p>
                      <a:pPr>
                        <a:spcAft>
                          <a:spcPts val="0"/>
                        </a:spcAft>
                      </a:pPr>
                      <a:r>
                        <a:rPr lang="en-US" sz="1000" dirty="0">
                          <a:solidFill>
                            <a:srgbClr val="000000"/>
                          </a:solidFill>
                          <a:effectLst/>
                          <a:latin typeface="Arial"/>
                          <a:ea typeface="Batang"/>
                          <a:cs typeface="Times New Roman"/>
                        </a:rPr>
                        <a:t> </a:t>
                      </a:r>
                      <a:endParaRPr lang="ru-RU" sz="1300" dirty="0">
                        <a:effectLst/>
                        <a:latin typeface="Times New Roman"/>
                        <a:ea typeface="Batang"/>
                      </a:endParaRPr>
                    </a:p>
                  </a:txBody>
                  <a:tcPr marL="84717" marR="84717"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000" dirty="0">
                          <a:solidFill>
                            <a:srgbClr val="000000"/>
                          </a:solidFill>
                          <a:effectLst/>
                          <a:latin typeface="Arial"/>
                          <a:ea typeface="Batang"/>
                          <a:cs typeface="Times New Roman"/>
                        </a:rPr>
                        <a:t>User </a:t>
                      </a:r>
                      <a:r>
                        <a:rPr lang="en-US" sz="1000" dirty="0" smtClean="0">
                          <a:solidFill>
                            <a:srgbClr val="000000"/>
                          </a:solidFill>
                          <a:effectLst/>
                          <a:latin typeface="Arial"/>
                          <a:ea typeface="Batang"/>
                          <a:cs typeface="Times New Roman"/>
                        </a:rPr>
                        <a:t>ID</a:t>
                      </a:r>
                    </a:p>
                    <a:p>
                      <a:pPr algn="ctr">
                        <a:spcAft>
                          <a:spcPts val="0"/>
                        </a:spcAft>
                      </a:pPr>
                      <a:r>
                        <a:rPr lang="en-US" sz="1400" b="1" dirty="0" smtClean="0">
                          <a:solidFill>
                            <a:srgbClr val="FF0000"/>
                          </a:solidFill>
                          <a:effectLst/>
                          <a:latin typeface="Arial"/>
                          <a:ea typeface="Batang"/>
                          <a:cs typeface="Times New Roman"/>
                        </a:rPr>
                        <a:t>STA2</a:t>
                      </a:r>
                      <a:endParaRPr lang="ru-RU" sz="1300" b="1" dirty="0">
                        <a:solidFill>
                          <a:srgbClr val="FF0000"/>
                        </a:solidFill>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RU Allocation</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Coding Type</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MCS</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DCM</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SS Allocation</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Trigger dependent Per User Info</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23" name="Левая фигурная скобка 22"/>
          <p:cNvSpPr/>
          <p:nvPr/>
        </p:nvSpPr>
        <p:spPr bwMode="auto">
          <a:xfrm>
            <a:off x="6770639" y="3325269"/>
            <a:ext cx="239759" cy="2222211"/>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24" name="TextBox 23"/>
          <p:cNvSpPr txBox="1"/>
          <p:nvPr/>
        </p:nvSpPr>
        <p:spPr>
          <a:xfrm>
            <a:off x="4610100" y="4287938"/>
            <a:ext cx="2077813" cy="276999"/>
          </a:xfrm>
          <a:prstGeom prst="rect">
            <a:avLst/>
          </a:prstGeom>
          <a:noFill/>
        </p:spPr>
        <p:txBody>
          <a:bodyPr wrap="none" rtlCol="0">
            <a:spAutoFit/>
          </a:bodyPr>
          <a:lstStyle/>
          <a:p>
            <a:r>
              <a:rPr lang="en-US" dirty="0" smtClean="0"/>
              <a:t>Implicitly defined RUs for RA</a:t>
            </a:r>
            <a:endParaRPr lang="ru-RU" dirty="0"/>
          </a:p>
        </p:txBody>
      </p:sp>
      <p:sp>
        <p:nvSpPr>
          <p:cNvPr id="25" name="TextBox 24"/>
          <p:cNvSpPr txBox="1"/>
          <p:nvPr/>
        </p:nvSpPr>
        <p:spPr>
          <a:xfrm>
            <a:off x="-226310" y="5410200"/>
            <a:ext cx="1216910" cy="830997"/>
          </a:xfrm>
          <a:prstGeom prst="rect">
            <a:avLst/>
          </a:prstGeom>
          <a:noFill/>
        </p:spPr>
        <p:txBody>
          <a:bodyPr wrap="square" rtlCol="0">
            <a:spAutoFit/>
          </a:bodyPr>
          <a:lstStyle/>
          <a:p>
            <a:pPr algn="r"/>
            <a:r>
              <a:rPr lang="en-US" dirty="0" smtClean="0"/>
              <a:t>The next </a:t>
            </a:r>
          </a:p>
          <a:p>
            <a:pPr algn="r"/>
            <a:r>
              <a:rPr lang="en-US" dirty="0" smtClean="0"/>
              <a:t>Per User Info </a:t>
            </a:r>
          </a:p>
          <a:p>
            <a:pPr algn="r"/>
            <a:r>
              <a:rPr lang="en-US" dirty="0" smtClean="0"/>
              <a:t>or the end </a:t>
            </a:r>
          </a:p>
          <a:p>
            <a:pPr algn="r"/>
            <a:r>
              <a:rPr lang="en-US" dirty="0" smtClean="0"/>
              <a:t>of TF</a:t>
            </a:r>
            <a:endParaRPr lang="ru-RU" dirty="0"/>
          </a:p>
        </p:txBody>
      </p:sp>
    </p:spTree>
    <p:extLst>
      <p:ext uri="{BB962C8B-B14F-4D97-AF65-F5344CB8AC3E}">
        <p14:creationId xmlns:p14="http://schemas.microsoft.com/office/powerpoint/2010/main" val="38290012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404664"/>
            <a:ext cx="7848600" cy="1066800"/>
          </a:xfrm>
        </p:spPr>
        <p:txBody>
          <a:bodyPr/>
          <a:lstStyle/>
          <a:p>
            <a:pPr>
              <a:defRPr/>
            </a:pPr>
            <a:r>
              <a:rPr lang="en-US" dirty="0"/>
              <a:t>3</a:t>
            </a:r>
            <a:r>
              <a:rPr lang="en-US" dirty="0" smtClean="0"/>
              <a:t>. Implicit Multiple </a:t>
            </a:r>
            <a:r>
              <a:rPr lang="en-US" dirty="0"/>
              <a:t>RUs Allocation for RA</a:t>
            </a:r>
            <a:endParaRPr lang="zh-CN" altLang="en-US" dirty="0"/>
          </a:p>
        </p:txBody>
      </p:sp>
      <p:sp>
        <p:nvSpPr>
          <p:cNvPr id="3" name="内容占位符 2"/>
          <p:cNvSpPr>
            <a:spLocks noGrp="1"/>
          </p:cNvSpPr>
          <p:nvPr>
            <p:ph idx="1"/>
          </p:nvPr>
        </p:nvSpPr>
        <p:spPr>
          <a:xfrm>
            <a:off x="304800" y="1196753"/>
            <a:ext cx="8443664" cy="772655"/>
          </a:xfrm>
        </p:spPr>
        <p:txBody>
          <a:bodyPr>
            <a:noAutofit/>
          </a:bodyPr>
          <a:lstStyle/>
          <a:p>
            <a:pPr marL="0" lvl="1" indent="0" algn="ctr">
              <a:spcBef>
                <a:spcPts val="0"/>
              </a:spcBef>
              <a:buNone/>
              <a:defRPr/>
            </a:pPr>
            <a:r>
              <a:rPr lang="en-US" altLang="zh-CN" sz="1800" b="1" dirty="0" smtClean="0">
                <a:cs typeface="+mn-cs"/>
              </a:rPr>
              <a:t>Special case: Do not use a part of bandwidth</a:t>
            </a:r>
            <a:endParaRPr lang="en-GB" altLang="zh-CN" sz="1800" b="1" dirty="0" smtClean="0">
              <a:cs typeface="+mn-cs"/>
            </a:endParaRPr>
          </a:p>
        </p:txBody>
      </p:sp>
      <p:sp>
        <p:nvSpPr>
          <p:cNvPr id="4" name="灯片编号占位符 3"/>
          <p:cNvSpPr>
            <a:spLocks noGrp="1"/>
          </p:cNvSpPr>
          <p:nvPr>
            <p:ph type="sldNum" sz="quarter" idx="12"/>
          </p:nvPr>
        </p:nvSpPr>
        <p:spPr>
          <a:xfrm>
            <a:off x="4344988" y="6475413"/>
            <a:ext cx="530225" cy="182562"/>
          </a:xfrm>
        </p:spPr>
        <p:txBody>
          <a:bodyPr/>
          <a:lstStyle/>
          <a:p>
            <a:pPr>
              <a:defRPr/>
            </a:pPr>
            <a:r>
              <a:rPr lang="en-US" dirty="0" smtClean="0"/>
              <a:t>Slide </a:t>
            </a:r>
            <a:fld id="{3099D1E7-2CFE-4362-BB72-AF97192842EA}" type="slidenum">
              <a:rPr lang="en-US" smtClean="0"/>
              <a:pPr>
                <a:defRPr/>
              </a:pPr>
              <a:t>13</a:t>
            </a:fld>
            <a:endParaRPr lang="en-US" dirty="0"/>
          </a:p>
        </p:txBody>
      </p:sp>
      <p:sp>
        <p:nvSpPr>
          <p:cNvPr id="5" name="页脚占位符 4"/>
          <p:cNvSpPr>
            <a:spLocks noGrp="1"/>
          </p:cNvSpPr>
          <p:nvPr>
            <p:ph type="ftr" sz="quarter" idx="11"/>
          </p:nvPr>
        </p:nvSpPr>
        <p:spPr>
          <a:xfrm flipH="1">
            <a:off x="5791199" y="6475413"/>
            <a:ext cx="2752661" cy="184666"/>
          </a:xfrm>
        </p:spPr>
        <p:txBody>
          <a:bodyPr/>
          <a:lstStyle/>
          <a:p>
            <a:pPr>
              <a:defRPr/>
            </a:pPr>
            <a:r>
              <a:rPr lang="en-US" smtClean="0"/>
              <a:t>IITP RAS</a:t>
            </a:r>
            <a:endParaRPr lang="en-US" altLang="zh-CN" dirty="0"/>
          </a:p>
        </p:txBody>
      </p:sp>
      <p:sp>
        <p:nvSpPr>
          <p:cNvPr id="44" name="Rectangle 4"/>
          <p:cNvSpPr>
            <a:spLocks noGrp="1" noChangeArrowheads="1"/>
          </p:cNvSpPr>
          <p:nvPr>
            <p:ph type="dt" sz="half" idx="4294967295"/>
          </p:nvPr>
        </p:nvSpPr>
        <p:spPr bwMode="auto">
          <a:xfrm>
            <a:off x="696913" y="334189"/>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smtClean="0"/>
              <a:t>May 2016</a:t>
            </a:r>
            <a:endParaRPr lang="en-US" dirty="0"/>
          </a:p>
        </p:txBody>
      </p:sp>
      <p:sp>
        <p:nvSpPr>
          <p:cNvPr id="6" name="Прямоугольник 5"/>
          <p:cNvSpPr/>
          <p:nvPr/>
        </p:nvSpPr>
        <p:spPr bwMode="auto">
          <a:xfrm>
            <a:off x="7353300" y="2383452"/>
            <a:ext cx="990600" cy="457200"/>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RU for STA1</a:t>
            </a:r>
            <a:endParaRPr kumimoji="0" lang="ru-RU" sz="1200" b="0" i="0" u="none" strike="noStrike" cap="none" normalizeH="0" baseline="0" dirty="0" smtClean="0">
              <a:ln>
                <a:noFill/>
              </a:ln>
              <a:solidFill>
                <a:schemeClr val="tx1"/>
              </a:solidFill>
              <a:effectLst/>
              <a:latin typeface="Times New Roman" pitchFamily="18" charset="0"/>
            </a:endParaRPr>
          </a:p>
        </p:txBody>
      </p:sp>
      <p:sp>
        <p:nvSpPr>
          <p:cNvPr id="48" name="Прямоугольник 47"/>
          <p:cNvSpPr/>
          <p:nvPr/>
        </p:nvSpPr>
        <p:spPr bwMode="auto">
          <a:xfrm>
            <a:off x="7353300" y="2831848"/>
            <a:ext cx="990600" cy="4572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dirty="0"/>
              <a:t>RU for </a:t>
            </a:r>
            <a:r>
              <a:rPr lang="en-US" dirty="0" smtClean="0"/>
              <a:t>RA</a:t>
            </a:r>
          </a:p>
          <a:p>
            <a:pPr algn="ctr"/>
            <a:r>
              <a:rPr lang="en-US" dirty="0" smtClean="0"/>
              <a:t>(26-tome)</a:t>
            </a:r>
            <a:endParaRPr lang="ru-RU" dirty="0"/>
          </a:p>
        </p:txBody>
      </p:sp>
      <p:sp>
        <p:nvSpPr>
          <p:cNvPr id="50" name="Прямоугольник 49"/>
          <p:cNvSpPr/>
          <p:nvPr/>
        </p:nvSpPr>
        <p:spPr bwMode="auto">
          <a:xfrm>
            <a:off x="7353300" y="4202756"/>
            <a:ext cx="990600" cy="4572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a:t>RU for RA</a:t>
            </a:r>
          </a:p>
          <a:p>
            <a:pPr algn="ctr"/>
            <a:r>
              <a:rPr lang="en-US"/>
              <a:t>(26-tome)</a:t>
            </a:r>
            <a:endParaRPr lang="ru-RU" dirty="0"/>
          </a:p>
        </p:txBody>
      </p:sp>
      <p:sp>
        <p:nvSpPr>
          <p:cNvPr id="51" name="Прямоугольник 50"/>
          <p:cNvSpPr/>
          <p:nvPr/>
        </p:nvSpPr>
        <p:spPr bwMode="auto">
          <a:xfrm>
            <a:off x="7353300" y="4659956"/>
            <a:ext cx="990600" cy="4572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a:t>RU for RA</a:t>
            </a:r>
          </a:p>
          <a:p>
            <a:pPr algn="ctr"/>
            <a:r>
              <a:rPr lang="en-US"/>
              <a:t>(26-tome)</a:t>
            </a:r>
            <a:endParaRPr lang="ru-RU" dirty="0"/>
          </a:p>
        </p:txBody>
      </p:sp>
      <p:sp>
        <p:nvSpPr>
          <p:cNvPr id="52" name="Прямоугольник 51"/>
          <p:cNvSpPr/>
          <p:nvPr/>
        </p:nvSpPr>
        <p:spPr bwMode="auto">
          <a:xfrm>
            <a:off x="7353300" y="5117156"/>
            <a:ext cx="990600" cy="4572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dirty="0"/>
              <a:t>RU for RA</a:t>
            </a:r>
          </a:p>
          <a:p>
            <a:pPr algn="ctr"/>
            <a:r>
              <a:rPr lang="en-US" dirty="0"/>
              <a:t>(26-tome)</a:t>
            </a:r>
            <a:endParaRPr lang="ru-RU" dirty="0"/>
          </a:p>
        </p:txBody>
      </p:sp>
      <p:sp>
        <p:nvSpPr>
          <p:cNvPr id="53" name="Прямоугольник 52"/>
          <p:cNvSpPr/>
          <p:nvPr/>
        </p:nvSpPr>
        <p:spPr bwMode="auto">
          <a:xfrm>
            <a:off x="7353299" y="5570918"/>
            <a:ext cx="990601" cy="410323"/>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Empty RU</a:t>
            </a:r>
            <a:endParaRPr kumimoji="0" lang="ru-RU" sz="1200" b="0" i="0" u="none" strike="noStrike" cap="none" normalizeH="0" baseline="0" dirty="0" smtClean="0">
              <a:ln>
                <a:noFill/>
              </a:ln>
              <a:solidFill>
                <a:schemeClr val="tx1"/>
              </a:solidFill>
              <a:effectLst/>
              <a:latin typeface="Times New Roman" pitchFamily="18" charset="0"/>
            </a:endParaRPr>
          </a:p>
        </p:txBody>
      </p:sp>
      <p:cxnSp>
        <p:nvCxnSpPr>
          <p:cNvPr id="8" name="Прямая со стрелкой 7"/>
          <p:cNvCxnSpPr>
            <a:stCxn id="45" idx="3"/>
            <a:endCxn id="6" idx="1"/>
          </p:cNvCxnSpPr>
          <p:nvPr/>
        </p:nvCxnSpPr>
        <p:spPr bwMode="auto">
          <a:xfrm>
            <a:off x="6400800" y="2590800"/>
            <a:ext cx="952500" cy="21252"/>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20" name="Прямоугольник 19"/>
          <p:cNvSpPr/>
          <p:nvPr/>
        </p:nvSpPr>
        <p:spPr bwMode="auto">
          <a:xfrm>
            <a:off x="7353300" y="3287421"/>
            <a:ext cx="990600" cy="4572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a:t>RU for RA</a:t>
            </a:r>
          </a:p>
          <a:p>
            <a:pPr algn="ctr"/>
            <a:r>
              <a:rPr lang="en-US"/>
              <a:t>(26-tome)</a:t>
            </a:r>
            <a:endParaRPr lang="ru-RU" dirty="0"/>
          </a:p>
        </p:txBody>
      </p:sp>
      <p:sp>
        <p:nvSpPr>
          <p:cNvPr id="22" name="Прямоугольник 21"/>
          <p:cNvSpPr/>
          <p:nvPr/>
        </p:nvSpPr>
        <p:spPr bwMode="auto">
          <a:xfrm>
            <a:off x="7353300" y="3744621"/>
            <a:ext cx="990600" cy="4572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dirty="0" smtClean="0"/>
              <a:t>…</a:t>
            </a:r>
            <a:endParaRPr lang="ru-RU" dirty="0"/>
          </a:p>
        </p:txBody>
      </p:sp>
      <p:cxnSp>
        <p:nvCxnSpPr>
          <p:cNvPr id="32" name="Прямая со стрелкой 31"/>
          <p:cNvCxnSpPr>
            <a:stCxn id="27" idx="3"/>
            <a:endCxn id="48" idx="1"/>
          </p:cNvCxnSpPr>
          <p:nvPr/>
        </p:nvCxnSpPr>
        <p:spPr bwMode="auto">
          <a:xfrm>
            <a:off x="6400798" y="3060448"/>
            <a:ext cx="952502"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49" name="Прямая со стрелкой 48"/>
          <p:cNvCxnSpPr>
            <a:stCxn id="31" idx="3"/>
            <a:endCxn id="53" idx="1"/>
          </p:cNvCxnSpPr>
          <p:nvPr/>
        </p:nvCxnSpPr>
        <p:spPr bwMode="auto">
          <a:xfrm flipV="1">
            <a:off x="6400798" y="5776080"/>
            <a:ext cx="952501" cy="23438"/>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42" name="TextBox 41"/>
          <p:cNvSpPr txBox="1"/>
          <p:nvPr/>
        </p:nvSpPr>
        <p:spPr>
          <a:xfrm>
            <a:off x="2230213" y="6059204"/>
            <a:ext cx="5465987" cy="369332"/>
          </a:xfrm>
          <a:prstGeom prst="rect">
            <a:avLst/>
          </a:prstGeom>
          <a:noFill/>
        </p:spPr>
        <p:txBody>
          <a:bodyPr wrap="square" rtlCol="0">
            <a:spAutoFit/>
          </a:bodyPr>
          <a:lstStyle/>
          <a:p>
            <a:r>
              <a:rPr lang="en-US" sz="1800" dirty="0" smtClean="0">
                <a:solidFill>
                  <a:srgbClr val="FF0000"/>
                </a:solidFill>
              </a:rPr>
              <a:t>We need to define User ID corresponding to No STA</a:t>
            </a:r>
            <a:endParaRPr lang="ru-RU" sz="1800" dirty="0">
              <a:solidFill>
                <a:srgbClr val="FF0000"/>
              </a:solidFill>
            </a:endParaRPr>
          </a:p>
        </p:txBody>
      </p:sp>
      <p:sp>
        <p:nvSpPr>
          <p:cNvPr id="12" name="TextBox 11"/>
          <p:cNvSpPr txBox="1"/>
          <p:nvPr/>
        </p:nvSpPr>
        <p:spPr>
          <a:xfrm>
            <a:off x="12620" y="2819400"/>
            <a:ext cx="1051891" cy="461665"/>
          </a:xfrm>
          <a:prstGeom prst="rect">
            <a:avLst/>
          </a:prstGeom>
          <a:noFill/>
        </p:spPr>
        <p:txBody>
          <a:bodyPr wrap="none" rtlCol="0">
            <a:spAutoFit/>
          </a:bodyPr>
          <a:lstStyle/>
          <a:p>
            <a:pPr algn="r"/>
            <a:r>
              <a:rPr lang="en-US" dirty="0" smtClean="0"/>
              <a:t>The first RU</a:t>
            </a:r>
          </a:p>
          <a:p>
            <a:r>
              <a:rPr lang="en-US" dirty="0" smtClean="0"/>
              <a:t>of the interval</a:t>
            </a:r>
            <a:endParaRPr lang="ru-RU" dirty="0"/>
          </a:p>
        </p:txBody>
      </p:sp>
      <p:graphicFrame>
        <p:nvGraphicFramePr>
          <p:cNvPr id="26" name="Таблица 25"/>
          <p:cNvGraphicFramePr>
            <a:graphicFrameLocks noGrp="1"/>
          </p:cNvGraphicFramePr>
          <p:nvPr>
            <p:extLst>
              <p:ext uri="{D42A27DB-BD31-4B8C-83A1-F6EECF244321}">
                <p14:modId xmlns:p14="http://schemas.microsoft.com/office/powerpoint/2010/main" val="579962063"/>
              </p:ext>
            </p:extLst>
          </p:nvPr>
        </p:nvGraphicFramePr>
        <p:xfrm>
          <a:off x="533402" y="2362200"/>
          <a:ext cx="5867398" cy="457200"/>
        </p:xfrm>
        <a:graphic>
          <a:graphicData uri="http://schemas.openxmlformats.org/drawingml/2006/table">
            <a:tbl>
              <a:tblPr firstRow="1" firstCol="1" bandRow="1"/>
              <a:tblGrid>
                <a:gridCol w="486335">
                  <a:extLst>
                    <a:ext uri="{9D8B030D-6E8A-4147-A177-3AD203B41FA5}">
                      <a16:colId xmlns:a16="http://schemas.microsoft.com/office/drawing/2014/main" val="20000"/>
                    </a:ext>
                  </a:extLst>
                </a:gridCol>
                <a:gridCol w="834614">
                  <a:extLst>
                    <a:ext uri="{9D8B030D-6E8A-4147-A177-3AD203B41FA5}">
                      <a16:colId xmlns:a16="http://schemas.microsoft.com/office/drawing/2014/main" val="20001"/>
                    </a:ext>
                  </a:extLst>
                </a:gridCol>
                <a:gridCol w="729870">
                  <a:extLst>
                    <a:ext uri="{9D8B030D-6E8A-4147-A177-3AD203B41FA5}">
                      <a16:colId xmlns:a16="http://schemas.microsoft.com/office/drawing/2014/main" val="20002"/>
                    </a:ext>
                  </a:extLst>
                </a:gridCol>
                <a:gridCol w="732273">
                  <a:extLst>
                    <a:ext uri="{9D8B030D-6E8A-4147-A177-3AD203B41FA5}">
                      <a16:colId xmlns:a16="http://schemas.microsoft.com/office/drawing/2014/main" val="20003"/>
                    </a:ext>
                  </a:extLst>
                </a:gridCol>
                <a:gridCol w="620469">
                  <a:extLst>
                    <a:ext uri="{9D8B030D-6E8A-4147-A177-3AD203B41FA5}">
                      <a16:colId xmlns:a16="http://schemas.microsoft.com/office/drawing/2014/main" val="20004"/>
                    </a:ext>
                  </a:extLst>
                </a:gridCol>
                <a:gridCol w="686360">
                  <a:extLst>
                    <a:ext uri="{9D8B030D-6E8A-4147-A177-3AD203B41FA5}">
                      <a16:colId xmlns:a16="http://schemas.microsoft.com/office/drawing/2014/main" val="20005"/>
                    </a:ext>
                  </a:extLst>
                </a:gridCol>
                <a:gridCol w="833830">
                  <a:extLst>
                    <a:ext uri="{9D8B030D-6E8A-4147-A177-3AD203B41FA5}">
                      <a16:colId xmlns:a16="http://schemas.microsoft.com/office/drawing/2014/main" val="20006"/>
                    </a:ext>
                  </a:extLst>
                </a:gridCol>
                <a:gridCol w="943647">
                  <a:extLst>
                    <a:ext uri="{9D8B030D-6E8A-4147-A177-3AD203B41FA5}">
                      <a16:colId xmlns:a16="http://schemas.microsoft.com/office/drawing/2014/main" val="20007"/>
                    </a:ext>
                  </a:extLst>
                </a:gridCol>
              </a:tblGrid>
              <a:tr h="310700">
                <a:tc>
                  <a:txBody>
                    <a:bodyPr/>
                    <a:lstStyle/>
                    <a:p>
                      <a:pPr>
                        <a:spcAft>
                          <a:spcPts val="0"/>
                        </a:spcAft>
                      </a:pPr>
                      <a:r>
                        <a:rPr lang="en-US" sz="1000" dirty="0">
                          <a:solidFill>
                            <a:srgbClr val="000000"/>
                          </a:solidFill>
                          <a:effectLst/>
                          <a:latin typeface="Arial"/>
                          <a:ea typeface="Batang"/>
                          <a:cs typeface="Times New Roman"/>
                        </a:rPr>
                        <a:t> </a:t>
                      </a:r>
                      <a:endParaRPr lang="ru-RU" sz="1300" dirty="0">
                        <a:effectLst/>
                        <a:latin typeface="Times New Roman"/>
                        <a:ea typeface="Batang"/>
                      </a:endParaRPr>
                    </a:p>
                  </a:txBody>
                  <a:tcPr marL="84717" marR="84717"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000" dirty="0">
                          <a:solidFill>
                            <a:srgbClr val="000000"/>
                          </a:solidFill>
                          <a:effectLst/>
                          <a:latin typeface="Arial"/>
                          <a:ea typeface="Batang"/>
                          <a:cs typeface="Times New Roman"/>
                        </a:rPr>
                        <a:t>User </a:t>
                      </a:r>
                      <a:r>
                        <a:rPr lang="en-US" sz="1000" dirty="0" smtClean="0">
                          <a:solidFill>
                            <a:srgbClr val="000000"/>
                          </a:solidFill>
                          <a:effectLst/>
                          <a:latin typeface="Arial"/>
                          <a:ea typeface="Batang"/>
                          <a:cs typeface="Times New Roman"/>
                        </a:rPr>
                        <a:t>ID</a:t>
                      </a:r>
                    </a:p>
                    <a:p>
                      <a:pPr algn="ctr">
                        <a:spcAft>
                          <a:spcPts val="0"/>
                        </a:spcAft>
                      </a:pPr>
                      <a:r>
                        <a:rPr lang="en-US" sz="1400" b="1" dirty="0" smtClean="0">
                          <a:solidFill>
                            <a:srgbClr val="FF0000"/>
                          </a:solidFill>
                          <a:effectLst/>
                          <a:latin typeface="Arial"/>
                          <a:ea typeface="Batang"/>
                          <a:cs typeface="Times New Roman"/>
                        </a:rPr>
                        <a:t>STA1</a:t>
                      </a:r>
                      <a:endParaRPr lang="ru-RU" sz="1300" b="1" dirty="0">
                        <a:solidFill>
                          <a:srgbClr val="FF0000"/>
                        </a:solidFill>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RU Allocation</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Coding Type</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MCS</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DCM</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SS Allocation</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Trigger dependent Per User Info</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graphicFrame>
        <p:nvGraphicFramePr>
          <p:cNvPr id="27" name="Таблица 26"/>
          <p:cNvGraphicFramePr>
            <a:graphicFrameLocks noGrp="1"/>
          </p:cNvGraphicFramePr>
          <p:nvPr>
            <p:extLst>
              <p:ext uri="{D42A27DB-BD31-4B8C-83A1-F6EECF244321}">
                <p14:modId xmlns:p14="http://schemas.microsoft.com/office/powerpoint/2010/main" val="2283598467"/>
              </p:ext>
            </p:extLst>
          </p:nvPr>
        </p:nvGraphicFramePr>
        <p:xfrm>
          <a:off x="533400" y="2831848"/>
          <a:ext cx="5867398" cy="457200"/>
        </p:xfrm>
        <a:graphic>
          <a:graphicData uri="http://schemas.openxmlformats.org/drawingml/2006/table">
            <a:tbl>
              <a:tblPr firstRow="1" firstCol="1" bandRow="1"/>
              <a:tblGrid>
                <a:gridCol w="486335">
                  <a:extLst>
                    <a:ext uri="{9D8B030D-6E8A-4147-A177-3AD203B41FA5}">
                      <a16:colId xmlns:a16="http://schemas.microsoft.com/office/drawing/2014/main" val="20000"/>
                    </a:ext>
                  </a:extLst>
                </a:gridCol>
                <a:gridCol w="834614">
                  <a:extLst>
                    <a:ext uri="{9D8B030D-6E8A-4147-A177-3AD203B41FA5}">
                      <a16:colId xmlns:a16="http://schemas.microsoft.com/office/drawing/2014/main" val="20001"/>
                    </a:ext>
                  </a:extLst>
                </a:gridCol>
                <a:gridCol w="729870">
                  <a:extLst>
                    <a:ext uri="{9D8B030D-6E8A-4147-A177-3AD203B41FA5}">
                      <a16:colId xmlns:a16="http://schemas.microsoft.com/office/drawing/2014/main" val="20002"/>
                    </a:ext>
                  </a:extLst>
                </a:gridCol>
                <a:gridCol w="732273">
                  <a:extLst>
                    <a:ext uri="{9D8B030D-6E8A-4147-A177-3AD203B41FA5}">
                      <a16:colId xmlns:a16="http://schemas.microsoft.com/office/drawing/2014/main" val="20003"/>
                    </a:ext>
                  </a:extLst>
                </a:gridCol>
                <a:gridCol w="620469">
                  <a:extLst>
                    <a:ext uri="{9D8B030D-6E8A-4147-A177-3AD203B41FA5}">
                      <a16:colId xmlns:a16="http://schemas.microsoft.com/office/drawing/2014/main" val="20004"/>
                    </a:ext>
                  </a:extLst>
                </a:gridCol>
                <a:gridCol w="686360">
                  <a:extLst>
                    <a:ext uri="{9D8B030D-6E8A-4147-A177-3AD203B41FA5}">
                      <a16:colId xmlns:a16="http://schemas.microsoft.com/office/drawing/2014/main" val="20005"/>
                    </a:ext>
                  </a:extLst>
                </a:gridCol>
                <a:gridCol w="833830">
                  <a:extLst>
                    <a:ext uri="{9D8B030D-6E8A-4147-A177-3AD203B41FA5}">
                      <a16:colId xmlns:a16="http://schemas.microsoft.com/office/drawing/2014/main" val="20006"/>
                    </a:ext>
                  </a:extLst>
                </a:gridCol>
                <a:gridCol w="943647">
                  <a:extLst>
                    <a:ext uri="{9D8B030D-6E8A-4147-A177-3AD203B41FA5}">
                      <a16:colId xmlns:a16="http://schemas.microsoft.com/office/drawing/2014/main" val="20007"/>
                    </a:ext>
                  </a:extLst>
                </a:gridCol>
              </a:tblGrid>
              <a:tr h="310700">
                <a:tc>
                  <a:txBody>
                    <a:bodyPr/>
                    <a:lstStyle/>
                    <a:p>
                      <a:pPr>
                        <a:spcAft>
                          <a:spcPts val="0"/>
                        </a:spcAft>
                      </a:pPr>
                      <a:r>
                        <a:rPr lang="en-US" sz="1000" dirty="0">
                          <a:solidFill>
                            <a:srgbClr val="000000"/>
                          </a:solidFill>
                          <a:effectLst/>
                          <a:latin typeface="Arial"/>
                          <a:ea typeface="Batang"/>
                          <a:cs typeface="Times New Roman"/>
                        </a:rPr>
                        <a:t> </a:t>
                      </a:r>
                      <a:endParaRPr lang="ru-RU" sz="1300" dirty="0">
                        <a:effectLst/>
                        <a:latin typeface="Times New Roman"/>
                        <a:ea typeface="Batang"/>
                      </a:endParaRPr>
                    </a:p>
                  </a:txBody>
                  <a:tcPr marL="84717" marR="84717"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000" dirty="0">
                          <a:solidFill>
                            <a:srgbClr val="000000"/>
                          </a:solidFill>
                          <a:effectLst/>
                          <a:latin typeface="Arial"/>
                          <a:ea typeface="Batang"/>
                          <a:cs typeface="Times New Roman"/>
                        </a:rPr>
                        <a:t>User </a:t>
                      </a:r>
                      <a:r>
                        <a:rPr lang="en-US" sz="1000" dirty="0" smtClean="0">
                          <a:solidFill>
                            <a:srgbClr val="000000"/>
                          </a:solidFill>
                          <a:effectLst/>
                          <a:latin typeface="Arial"/>
                          <a:ea typeface="Batang"/>
                          <a:cs typeface="Times New Roman"/>
                        </a:rPr>
                        <a:t>ID</a:t>
                      </a:r>
                    </a:p>
                    <a:p>
                      <a:pPr algn="ctr">
                        <a:spcAft>
                          <a:spcPts val="0"/>
                        </a:spcAft>
                      </a:pPr>
                      <a:r>
                        <a:rPr lang="en-US" sz="1400" b="1" dirty="0" smtClean="0">
                          <a:solidFill>
                            <a:srgbClr val="FF0000"/>
                          </a:solidFill>
                          <a:effectLst/>
                          <a:latin typeface="Arial"/>
                          <a:ea typeface="Batang"/>
                          <a:cs typeface="Times New Roman"/>
                        </a:rPr>
                        <a:t>RA</a:t>
                      </a:r>
                      <a:endParaRPr lang="ru-RU" sz="1300" b="1" dirty="0">
                        <a:solidFill>
                          <a:srgbClr val="FF0000"/>
                        </a:solidFill>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RU Allocation</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Coding Type</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MCS</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DCM</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SS Allocation</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Trigger dependent Per User Info</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graphicFrame>
        <p:nvGraphicFramePr>
          <p:cNvPr id="29" name="Таблица 28"/>
          <p:cNvGraphicFramePr>
            <a:graphicFrameLocks noGrp="1"/>
          </p:cNvGraphicFramePr>
          <p:nvPr>
            <p:extLst>
              <p:ext uri="{D42A27DB-BD31-4B8C-83A1-F6EECF244321}">
                <p14:modId xmlns:p14="http://schemas.microsoft.com/office/powerpoint/2010/main" val="715058818"/>
              </p:ext>
            </p:extLst>
          </p:nvPr>
        </p:nvGraphicFramePr>
        <p:xfrm>
          <a:off x="533400" y="5570918"/>
          <a:ext cx="5867398" cy="457200"/>
        </p:xfrm>
        <a:graphic>
          <a:graphicData uri="http://schemas.openxmlformats.org/drawingml/2006/table">
            <a:tbl>
              <a:tblPr firstRow="1" firstCol="1" bandRow="1"/>
              <a:tblGrid>
                <a:gridCol w="486335">
                  <a:extLst>
                    <a:ext uri="{9D8B030D-6E8A-4147-A177-3AD203B41FA5}">
                      <a16:colId xmlns:a16="http://schemas.microsoft.com/office/drawing/2014/main" val="20000"/>
                    </a:ext>
                  </a:extLst>
                </a:gridCol>
                <a:gridCol w="834614">
                  <a:extLst>
                    <a:ext uri="{9D8B030D-6E8A-4147-A177-3AD203B41FA5}">
                      <a16:colId xmlns:a16="http://schemas.microsoft.com/office/drawing/2014/main" val="20001"/>
                    </a:ext>
                  </a:extLst>
                </a:gridCol>
                <a:gridCol w="729870">
                  <a:extLst>
                    <a:ext uri="{9D8B030D-6E8A-4147-A177-3AD203B41FA5}">
                      <a16:colId xmlns:a16="http://schemas.microsoft.com/office/drawing/2014/main" val="20002"/>
                    </a:ext>
                  </a:extLst>
                </a:gridCol>
                <a:gridCol w="732273">
                  <a:extLst>
                    <a:ext uri="{9D8B030D-6E8A-4147-A177-3AD203B41FA5}">
                      <a16:colId xmlns:a16="http://schemas.microsoft.com/office/drawing/2014/main" val="20003"/>
                    </a:ext>
                  </a:extLst>
                </a:gridCol>
                <a:gridCol w="620469">
                  <a:extLst>
                    <a:ext uri="{9D8B030D-6E8A-4147-A177-3AD203B41FA5}">
                      <a16:colId xmlns:a16="http://schemas.microsoft.com/office/drawing/2014/main" val="20004"/>
                    </a:ext>
                  </a:extLst>
                </a:gridCol>
                <a:gridCol w="686360">
                  <a:extLst>
                    <a:ext uri="{9D8B030D-6E8A-4147-A177-3AD203B41FA5}">
                      <a16:colId xmlns:a16="http://schemas.microsoft.com/office/drawing/2014/main" val="20005"/>
                    </a:ext>
                  </a:extLst>
                </a:gridCol>
                <a:gridCol w="833830">
                  <a:extLst>
                    <a:ext uri="{9D8B030D-6E8A-4147-A177-3AD203B41FA5}">
                      <a16:colId xmlns:a16="http://schemas.microsoft.com/office/drawing/2014/main" val="20006"/>
                    </a:ext>
                  </a:extLst>
                </a:gridCol>
                <a:gridCol w="943647">
                  <a:extLst>
                    <a:ext uri="{9D8B030D-6E8A-4147-A177-3AD203B41FA5}">
                      <a16:colId xmlns:a16="http://schemas.microsoft.com/office/drawing/2014/main" val="20007"/>
                    </a:ext>
                  </a:extLst>
                </a:gridCol>
              </a:tblGrid>
              <a:tr h="310700">
                <a:tc>
                  <a:txBody>
                    <a:bodyPr/>
                    <a:lstStyle/>
                    <a:p>
                      <a:pPr>
                        <a:spcAft>
                          <a:spcPts val="0"/>
                        </a:spcAft>
                      </a:pPr>
                      <a:r>
                        <a:rPr lang="en-US" sz="1000" dirty="0">
                          <a:solidFill>
                            <a:srgbClr val="000000"/>
                          </a:solidFill>
                          <a:effectLst/>
                          <a:latin typeface="Arial"/>
                          <a:ea typeface="Batang"/>
                          <a:cs typeface="Times New Roman"/>
                        </a:rPr>
                        <a:t> </a:t>
                      </a:r>
                      <a:endParaRPr lang="ru-RU" sz="1300" dirty="0">
                        <a:effectLst/>
                        <a:latin typeface="Times New Roman"/>
                        <a:ea typeface="Batang"/>
                      </a:endParaRPr>
                    </a:p>
                  </a:txBody>
                  <a:tcPr marL="84717" marR="84717"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000" dirty="0" smtClean="0">
                          <a:solidFill>
                            <a:srgbClr val="FF0000"/>
                          </a:solidFill>
                          <a:effectLst/>
                          <a:latin typeface="Arial"/>
                          <a:ea typeface="Batang"/>
                          <a:cs typeface="Times New Roman"/>
                        </a:rPr>
                        <a:t>NONE</a:t>
                      </a:r>
                      <a:endParaRPr lang="ru-RU" sz="1300" b="1" dirty="0">
                        <a:solidFill>
                          <a:srgbClr val="FF0000"/>
                        </a:solidFill>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smtClean="0">
                          <a:solidFill>
                            <a:srgbClr val="000000"/>
                          </a:solidFill>
                          <a:effectLst/>
                          <a:latin typeface="Arial"/>
                          <a:ea typeface="Batang"/>
                          <a:cs typeface="Times New Roman"/>
                        </a:rPr>
                        <a:t>RU Allocation</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Coding Type</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MCS</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DCM</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SS Allocation</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Trigger dependent Per User Info</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23" name="Левая фигурная скобка 22"/>
          <p:cNvSpPr/>
          <p:nvPr/>
        </p:nvSpPr>
        <p:spPr bwMode="auto">
          <a:xfrm>
            <a:off x="6770639" y="3325269"/>
            <a:ext cx="239759" cy="2222211"/>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24" name="TextBox 23"/>
          <p:cNvSpPr txBox="1"/>
          <p:nvPr/>
        </p:nvSpPr>
        <p:spPr>
          <a:xfrm>
            <a:off x="4610100" y="4287938"/>
            <a:ext cx="2077813" cy="276999"/>
          </a:xfrm>
          <a:prstGeom prst="rect">
            <a:avLst/>
          </a:prstGeom>
          <a:noFill/>
        </p:spPr>
        <p:txBody>
          <a:bodyPr wrap="none" rtlCol="0">
            <a:spAutoFit/>
          </a:bodyPr>
          <a:lstStyle/>
          <a:p>
            <a:r>
              <a:rPr lang="en-US" dirty="0" smtClean="0"/>
              <a:t>Implicitly defined RUs for RA</a:t>
            </a:r>
            <a:endParaRPr lang="ru-RU" dirty="0"/>
          </a:p>
        </p:txBody>
      </p:sp>
      <p:sp>
        <p:nvSpPr>
          <p:cNvPr id="25" name="TextBox 24"/>
          <p:cNvSpPr txBox="1"/>
          <p:nvPr/>
        </p:nvSpPr>
        <p:spPr>
          <a:xfrm>
            <a:off x="150681" y="5486400"/>
            <a:ext cx="862737" cy="646331"/>
          </a:xfrm>
          <a:prstGeom prst="rect">
            <a:avLst/>
          </a:prstGeom>
          <a:noFill/>
        </p:spPr>
        <p:txBody>
          <a:bodyPr wrap="none" rtlCol="0">
            <a:spAutoFit/>
          </a:bodyPr>
          <a:lstStyle/>
          <a:p>
            <a:pPr algn="r"/>
            <a:r>
              <a:rPr lang="en-US" dirty="0" smtClean="0"/>
              <a:t>Ends the </a:t>
            </a:r>
          </a:p>
          <a:p>
            <a:pPr algn="r"/>
            <a:r>
              <a:rPr lang="en-US" dirty="0" smtClean="0"/>
              <a:t>interval of </a:t>
            </a:r>
          </a:p>
          <a:p>
            <a:pPr algn="r"/>
            <a:r>
              <a:rPr lang="en-US" dirty="0" smtClean="0"/>
              <a:t>RUs</a:t>
            </a:r>
            <a:endParaRPr lang="ru-RU" dirty="0"/>
          </a:p>
        </p:txBody>
      </p:sp>
    </p:spTree>
    <p:extLst>
      <p:ext uri="{BB962C8B-B14F-4D97-AF65-F5344CB8AC3E}">
        <p14:creationId xmlns:p14="http://schemas.microsoft.com/office/powerpoint/2010/main" val="14189082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95536" y="404664"/>
            <a:ext cx="8352928" cy="1066800"/>
          </a:xfrm>
        </p:spPr>
        <p:txBody>
          <a:bodyPr/>
          <a:lstStyle/>
          <a:p>
            <a:pPr>
              <a:defRPr/>
            </a:pPr>
            <a:r>
              <a:rPr lang="en-US" dirty="0" smtClean="0"/>
              <a:t>4. Per </a:t>
            </a:r>
            <a:r>
              <a:rPr lang="en-US" dirty="0" smtClean="0"/>
              <a:t>20MHz </a:t>
            </a:r>
            <a:r>
              <a:rPr lang="en-US" dirty="0"/>
              <a:t>Random Access RUs </a:t>
            </a:r>
            <a:r>
              <a:rPr lang="en-US" dirty="0" smtClean="0"/>
              <a:t>Allocation</a:t>
            </a:r>
            <a:r>
              <a:rPr lang="ru-RU" dirty="0"/>
              <a:t> </a:t>
            </a:r>
            <a:endParaRPr lang="zh-CN" altLang="en-US" dirty="0"/>
          </a:p>
        </p:txBody>
      </p:sp>
      <p:sp>
        <p:nvSpPr>
          <p:cNvPr id="3" name="内容占位符 2"/>
          <p:cNvSpPr>
            <a:spLocks noGrp="1"/>
          </p:cNvSpPr>
          <p:nvPr>
            <p:ph idx="1"/>
          </p:nvPr>
        </p:nvSpPr>
        <p:spPr>
          <a:xfrm>
            <a:off x="395536" y="1196752"/>
            <a:ext cx="8352928" cy="3466659"/>
          </a:xfrm>
        </p:spPr>
        <p:txBody>
          <a:bodyPr>
            <a:normAutofit/>
          </a:bodyPr>
          <a:lstStyle/>
          <a:p>
            <a:pPr marL="342900" lvl="1" indent="-342900">
              <a:spcBef>
                <a:spcPts val="600"/>
              </a:spcBef>
              <a:buFont typeface="Arial" panose="020B0604020202020204" pitchFamily="34" charset="0"/>
              <a:buChar char="•"/>
              <a:defRPr/>
            </a:pPr>
            <a:r>
              <a:rPr lang="en-GB" altLang="zh-CN" dirty="0" smtClean="0">
                <a:cs typeface="+mn-cs"/>
              </a:rPr>
              <a:t>Another approach – signalling on</a:t>
            </a:r>
            <a:r>
              <a:rPr lang="en-GB" altLang="zh-CN" b="1" dirty="0" smtClean="0">
                <a:cs typeface="+mn-cs"/>
              </a:rPr>
              <a:t> per 20 MHz basis </a:t>
            </a:r>
          </a:p>
          <a:p>
            <a:pPr marL="800100" lvl="2" indent="-342900" algn="just">
              <a:spcBef>
                <a:spcPct val="20000"/>
              </a:spcBef>
              <a:buFont typeface="Times New Roman" panose="02020603050405020304" pitchFamily="18" charset="0"/>
              <a:buChar char="–"/>
              <a:defRPr/>
            </a:pPr>
            <a:r>
              <a:rPr lang="en-GB" altLang="zh-CN" sz="1600" dirty="0" smtClean="0"/>
              <a:t>Bit </a:t>
            </a:r>
            <a:r>
              <a:rPr lang="en-GB" altLang="zh-CN" sz="1600" b="1" dirty="0" smtClean="0"/>
              <a:t>B0</a:t>
            </a:r>
            <a:r>
              <a:rPr lang="en-GB" altLang="zh-CN" sz="1600" dirty="0" smtClean="0"/>
              <a:t> indicates whether the described RUs for random access is located at the </a:t>
            </a:r>
            <a:r>
              <a:rPr lang="en-US" altLang="zh-CN" sz="1600" dirty="0" smtClean="0"/>
              <a:t>primary </a:t>
            </a:r>
            <a:r>
              <a:rPr lang="en-GB" altLang="zh-CN" sz="1600" dirty="0" smtClean="0"/>
              <a:t>or non-</a:t>
            </a:r>
            <a:r>
              <a:rPr lang="en-US" altLang="zh-CN" sz="1600" dirty="0" smtClean="0"/>
              <a:t>primary </a:t>
            </a:r>
            <a:r>
              <a:rPr lang="en-GB" altLang="zh-CN" sz="1600" dirty="0" smtClean="0"/>
              <a:t>80MHz </a:t>
            </a:r>
          </a:p>
          <a:p>
            <a:pPr marL="800100" lvl="2" indent="-342900" algn="just">
              <a:buFont typeface="Times New Roman" panose="02020603050405020304" pitchFamily="18" charset="0"/>
              <a:buChar char="–"/>
              <a:defRPr/>
            </a:pPr>
            <a:r>
              <a:rPr lang="en-GB" altLang="zh-CN" sz="1600" dirty="0" smtClean="0"/>
              <a:t>Bits </a:t>
            </a:r>
            <a:r>
              <a:rPr lang="en-GB" altLang="zh-CN" sz="1600" b="1" dirty="0" smtClean="0"/>
              <a:t>B1</a:t>
            </a:r>
            <a:r>
              <a:rPr lang="en-GB" altLang="zh-CN" sz="1600" dirty="0" smtClean="0"/>
              <a:t>=1, </a:t>
            </a:r>
            <a:r>
              <a:rPr lang="en-GB" altLang="zh-CN" sz="1600" b="1" dirty="0" smtClean="0"/>
              <a:t>B2</a:t>
            </a:r>
            <a:r>
              <a:rPr lang="en-GB" altLang="zh-CN" sz="1600" dirty="0" smtClean="0"/>
              <a:t>=1, </a:t>
            </a:r>
            <a:r>
              <a:rPr lang="en-GB" altLang="zh-CN" sz="1600" b="1" dirty="0" smtClean="0"/>
              <a:t>B3</a:t>
            </a:r>
            <a:r>
              <a:rPr lang="en-GB" altLang="zh-CN" sz="1600" dirty="0" smtClean="0"/>
              <a:t>=1 to distinguish from signalling allocation described in [1]</a:t>
            </a:r>
          </a:p>
          <a:p>
            <a:pPr marL="800100" lvl="2" indent="-342900" algn="just">
              <a:buFont typeface="Times New Roman" panose="02020603050405020304" pitchFamily="18" charset="0"/>
              <a:buChar char="–"/>
              <a:defRPr/>
            </a:pPr>
            <a:r>
              <a:rPr lang="en-GB" altLang="zh-CN" sz="1600" dirty="0" smtClean="0"/>
              <a:t>Bits </a:t>
            </a:r>
            <a:r>
              <a:rPr lang="en-GB" altLang="zh-CN" sz="1600" b="1" dirty="0" smtClean="0"/>
              <a:t>B4</a:t>
            </a:r>
            <a:r>
              <a:rPr lang="en-GB" altLang="zh-CN" sz="1600" dirty="0" smtClean="0"/>
              <a:t> and </a:t>
            </a:r>
            <a:r>
              <a:rPr lang="en-GB" altLang="zh-CN" sz="1600" b="1" dirty="0" smtClean="0"/>
              <a:t>B5</a:t>
            </a:r>
            <a:r>
              <a:rPr lang="en-GB" altLang="zh-CN" sz="1600" dirty="0" smtClean="0"/>
              <a:t> defines a particular 20 MHz channel within the </a:t>
            </a:r>
            <a:r>
              <a:rPr lang="en-US" altLang="zh-CN" sz="1600" dirty="0"/>
              <a:t>primary </a:t>
            </a:r>
            <a:r>
              <a:rPr lang="en-GB" altLang="zh-CN" sz="1600" dirty="0"/>
              <a:t>or non-</a:t>
            </a:r>
            <a:r>
              <a:rPr lang="en-US" altLang="zh-CN" sz="1600" dirty="0"/>
              <a:t>primary </a:t>
            </a:r>
            <a:r>
              <a:rPr lang="en-GB" altLang="zh-CN" sz="1600" dirty="0" smtClean="0"/>
              <a:t>80MHz.</a:t>
            </a:r>
          </a:p>
          <a:p>
            <a:pPr marL="800100" lvl="2" indent="-342900" algn="just">
              <a:buFont typeface="Times New Roman" panose="02020603050405020304" pitchFamily="18" charset="0"/>
              <a:buChar char="–"/>
              <a:defRPr/>
            </a:pPr>
            <a:r>
              <a:rPr lang="en-GB" altLang="zh-CN" sz="1600" dirty="0" smtClean="0"/>
              <a:t>Bits </a:t>
            </a:r>
            <a:r>
              <a:rPr lang="en-GB" altLang="zh-CN" sz="1600" b="1" dirty="0" smtClean="0"/>
              <a:t>B6</a:t>
            </a:r>
            <a:r>
              <a:rPr lang="en-GB" altLang="zh-CN" sz="1600" dirty="0" smtClean="0"/>
              <a:t> and </a:t>
            </a:r>
            <a:r>
              <a:rPr lang="en-GB" altLang="zh-CN" sz="1600" b="1" dirty="0" smtClean="0"/>
              <a:t>B7 </a:t>
            </a:r>
            <a:r>
              <a:rPr lang="en-GB" altLang="zh-CN" sz="1600" dirty="0" smtClean="0"/>
              <a:t>defines how the 20 MHz channel is split into RUs (partition </a:t>
            </a:r>
            <a:r>
              <a:rPr lang="en-GB" altLang="zh-CN" sz="1600" dirty="0"/>
              <a:t>pattern)</a:t>
            </a:r>
            <a:endParaRPr lang="en-US" altLang="zh-CN" dirty="0" smtClean="0"/>
          </a:p>
        </p:txBody>
      </p:sp>
      <p:sp>
        <p:nvSpPr>
          <p:cNvPr id="4" name="灯片编号占位符 3"/>
          <p:cNvSpPr>
            <a:spLocks noGrp="1"/>
          </p:cNvSpPr>
          <p:nvPr>
            <p:ph type="sldNum" sz="quarter" idx="12"/>
          </p:nvPr>
        </p:nvSpPr>
        <p:spPr>
          <a:xfrm>
            <a:off x="4344988" y="6475413"/>
            <a:ext cx="530225" cy="182562"/>
          </a:xfrm>
        </p:spPr>
        <p:txBody>
          <a:bodyPr/>
          <a:lstStyle/>
          <a:p>
            <a:pPr>
              <a:defRPr/>
            </a:pPr>
            <a:r>
              <a:rPr lang="en-US" dirty="0" smtClean="0"/>
              <a:t>Slide </a:t>
            </a:r>
            <a:fld id="{3099D1E7-2CFE-4362-BB72-AF97192842EA}" type="slidenum">
              <a:rPr lang="en-US" smtClean="0"/>
              <a:pPr>
                <a:defRPr/>
              </a:pPr>
              <a:t>14</a:t>
            </a:fld>
            <a:endParaRPr lang="en-US" dirty="0"/>
          </a:p>
        </p:txBody>
      </p:sp>
      <p:sp>
        <p:nvSpPr>
          <p:cNvPr id="5" name="页脚占位符 4"/>
          <p:cNvSpPr>
            <a:spLocks noGrp="1"/>
          </p:cNvSpPr>
          <p:nvPr>
            <p:ph type="ftr" sz="quarter" idx="11"/>
          </p:nvPr>
        </p:nvSpPr>
        <p:spPr>
          <a:xfrm flipH="1">
            <a:off x="5791199" y="6475413"/>
            <a:ext cx="2752661" cy="184666"/>
          </a:xfrm>
        </p:spPr>
        <p:txBody>
          <a:bodyPr/>
          <a:lstStyle/>
          <a:p>
            <a:pPr>
              <a:defRPr/>
            </a:pPr>
            <a:r>
              <a:rPr lang="en-US" smtClean="0"/>
              <a:t>IITP RAS</a:t>
            </a:r>
            <a:endParaRPr lang="en-US" altLang="zh-CN" dirty="0"/>
          </a:p>
        </p:txBody>
      </p:sp>
      <p:cxnSp>
        <p:nvCxnSpPr>
          <p:cNvPr id="19" name="直接箭头连接符 18"/>
          <p:cNvCxnSpPr/>
          <p:nvPr/>
        </p:nvCxnSpPr>
        <p:spPr bwMode="auto">
          <a:xfrm flipV="1">
            <a:off x="6377488" y="4144594"/>
            <a:ext cx="428893" cy="17"/>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20" name="矩形 19"/>
          <p:cNvSpPr/>
          <p:nvPr/>
        </p:nvSpPr>
        <p:spPr>
          <a:xfrm>
            <a:off x="6301288" y="3920931"/>
            <a:ext cx="615874" cy="255960"/>
          </a:xfrm>
          <a:prstGeom prst="rect">
            <a:avLst/>
          </a:prstGeom>
        </p:spPr>
        <p:txBody>
          <a:bodyPr wrap="none">
            <a:spAutoFit/>
          </a:bodyPr>
          <a:lstStyle/>
          <a:p>
            <a:r>
              <a:rPr lang="en-GB" altLang="zh-CN" sz="1100" dirty="0" smtClean="0">
                <a:solidFill>
                  <a:schemeClr val="tx1"/>
                </a:solidFill>
              </a:rPr>
              <a:t>20MHz</a:t>
            </a:r>
            <a:endParaRPr lang="zh-CN" altLang="en-US" sz="1100" dirty="0">
              <a:solidFill>
                <a:schemeClr val="tx1"/>
              </a:solidFill>
            </a:endParaRPr>
          </a:p>
        </p:txBody>
      </p:sp>
      <p:graphicFrame>
        <p:nvGraphicFramePr>
          <p:cNvPr id="92" name="表格 91"/>
          <p:cNvGraphicFramePr>
            <a:graphicFrameLocks noGrp="1"/>
          </p:cNvGraphicFramePr>
          <p:nvPr>
            <p:extLst>
              <p:ext uri="{D42A27DB-BD31-4B8C-83A1-F6EECF244321}">
                <p14:modId xmlns:p14="http://schemas.microsoft.com/office/powerpoint/2010/main" val="2778293964"/>
              </p:ext>
            </p:extLst>
          </p:nvPr>
        </p:nvGraphicFramePr>
        <p:xfrm>
          <a:off x="7010400" y="3962400"/>
          <a:ext cx="2057400" cy="1295400"/>
        </p:xfrm>
        <a:graphic>
          <a:graphicData uri="http://schemas.openxmlformats.org/drawingml/2006/table">
            <a:tbl>
              <a:tblPr firstRow="1" bandRow="1">
                <a:tableStyleId>{073A0DAA-6AF3-43AB-8588-CEC1D06C72B9}</a:tableStyleId>
              </a:tblPr>
              <a:tblGrid>
                <a:gridCol w="587829">
                  <a:extLst>
                    <a:ext uri="{9D8B030D-6E8A-4147-A177-3AD203B41FA5}">
                      <a16:colId xmlns:a16="http://schemas.microsoft.com/office/drawing/2014/main" val="20000"/>
                    </a:ext>
                  </a:extLst>
                </a:gridCol>
                <a:gridCol w="1469571">
                  <a:extLst>
                    <a:ext uri="{9D8B030D-6E8A-4147-A177-3AD203B41FA5}">
                      <a16:colId xmlns:a16="http://schemas.microsoft.com/office/drawing/2014/main" val="20001"/>
                    </a:ext>
                  </a:extLst>
                </a:gridCol>
              </a:tblGrid>
              <a:tr h="150141">
                <a:tc>
                  <a:txBody>
                    <a:bodyPr/>
                    <a:lstStyle/>
                    <a:p>
                      <a:pPr algn="ctr"/>
                      <a:r>
                        <a:rPr lang="en-US" altLang="zh-CN" sz="1100" b="1" dirty="0" smtClean="0">
                          <a:solidFill>
                            <a:schemeClr val="tx1"/>
                          </a:solidFill>
                        </a:rPr>
                        <a:t>B6 B7</a:t>
                      </a:r>
                      <a:endParaRPr lang="zh-CN" altLang="en-US" sz="11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CN" sz="1100" b="1" dirty="0" smtClean="0">
                          <a:solidFill>
                            <a:schemeClr val="tx1"/>
                          </a:solidFill>
                        </a:rPr>
                        <a:t>Partition pattern </a:t>
                      </a:r>
                      <a:endParaRPr lang="zh-CN" altLang="en-US" sz="11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0">
                <a:tc>
                  <a:txBody>
                    <a:bodyPr/>
                    <a:lstStyle/>
                    <a:p>
                      <a:pPr algn="ctr"/>
                      <a:r>
                        <a:rPr lang="en-GB" altLang="zh-CN" sz="1100" b="0" dirty="0" smtClean="0">
                          <a:solidFill>
                            <a:schemeClr val="dk1"/>
                          </a:solidFill>
                        </a:rPr>
                        <a:t>00</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CN" sz="1100" b="0" dirty="0" smtClean="0">
                          <a:solidFill>
                            <a:schemeClr val="tx1"/>
                          </a:solidFill>
                        </a:rPr>
                        <a:t>9 x</a:t>
                      </a:r>
                      <a:r>
                        <a:rPr lang="en-US" altLang="zh-CN" sz="1100" b="0" baseline="0" dirty="0" smtClean="0">
                          <a:solidFill>
                            <a:schemeClr val="tx1"/>
                          </a:solidFill>
                        </a:rPr>
                        <a:t> </a:t>
                      </a:r>
                      <a:r>
                        <a:rPr lang="en-US" altLang="zh-CN" sz="1100" b="0" dirty="0" smtClean="0">
                          <a:solidFill>
                            <a:schemeClr val="tx1"/>
                          </a:solidFill>
                        </a:rPr>
                        <a:t>26-RUs</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0">
                <a:tc>
                  <a:txBody>
                    <a:bodyPr/>
                    <a:lstStyle/>
                    <a:p>
                      <a:pPr algn="ctr"/>
                      <a:r>
                        <a:rPr lang="en-GB" altLang="zh-CN" sz="1100" b="0" dirty="0" smtClean="0">
                          <a:solidFill>
                            <a:schemeClr val="dk1"/>
                          </a:solidFill>
                        </a:rPr>
                        <a:t>01</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CN" sz="1100" b="0" baseline="0" dirty="0" smtClean="0">
                          <a:solidFill>
                            <a:schemeClr val="tx1"/>
                          </a:solidFill>
                        </a:rPr>
                        <a:t>4 x </a:t>
                      </a:r>
                      <a:r>
                        <a:rPr lang="en-US" altLang="zh-CN" sz="1100" b="0" dirty="0" smtClean="0">
                          <a:solidFill>
                            <a:schemeClr val="tx1"/>
                          </a:solidFill>
                        </a:rPr>
                        <a:t>56-RUs</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altLang="zh-CN" sz="1100" dirty="0" smtClean="0"/>
                        <a:t>10</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b="0" dirty="0" smtClean="0">
                          <a:solidFill>
                            <a:schemeClr val="tx1"/>
                          </a:solidFill>
                        </a:rPr>
                        <a:t>2 x 106-RUs</a:t>
                      </a:r>
                      <a:endParaRPr lang="zh-CN" altLang="en-US" sz="11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0">
                <a:tc>
                  <a:txBody>
                    <a:bodyPr/>
                    <a:lstStyle/>
                    <a:p>
                      <a:pPr algn="ctr"/>
                      <a:r>
                        <a:rPr lang="en-GB" altLang="zh-CN" sz="1100" dirty="0" smtClean="0"/>
                        <a:t>11</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CN" sz="1100" b="0" dirty="0" smtClean="0">
                          <a:solidFill>
                            <a:schemeClr val="tx1"/>
                          </a:solidFill>
                        </a:rPr>
                        <a:t>Reserved </a:t>
                      </a:r>
                      <a:r>
                        <a:rPr lang="en-US" altLang="zh-CN" sz="1100" b="0" strike="sngStrike" baseline="0" dirty="0" smtClean="0">
                          <a:solidFill>
                            <a:schemeClr val="tx1"/>
                          </a:solidFill>
                        </a:rPr>
                        <a:t>(242-RU)</a:t>
                      </a:r>
                      <a:endParaRPr lang="zh-CN" altLang="en-US" sz="1100" b="0" strike="sngStrike"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bl>
          </a:graphicData>
        </a:graphic>
      </p:graphicFrame>
      <p:grpSp>
        <p:nvGrpSpPr>
          <p:cNvPr id="101" name="Группа 100"/>
          <p:cNvGrpSpPr/>
          <p:nvPr/>
        </p:nvGrpSpPr>
        <p:grpSpPr>
          <a:xfrm>
            <a:off x="6385557" y="4211600"/>
            <a:ext cx="419804" cy="1038509"/>
            <a:chOff x="4266562" y="4437942"/>
            <a:chExt cx="419804" cy="1096367"/>
          </a:xfrm>
        </p:grpSpPr>
        <p:sp>
          <p:nvSpPr>
            <p:cNvPr id="16" name="矩形 15"/>
            <p:cNvSpPr/>
            <p:nvPr/>
          </p:nvSpPr>
          <p:spPr bwMode="auto">
            <a:xfrm>
              <a:off x="4267200" y="4437942"/>
              <a:ext cx="45719" cy="25086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17" name="矩形 16"/>
            <p:cNvSpPr/>
            <p:nvPr/>
          </p:nvSpPr>
          <p:spPr bwMode="auto">
            <a:xfrm>
              <a:off x="4267512" y="5007181"/>
              <a:ext cx="182563" cy="25086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18" name="矩形 17"/>
            <p:cNvSpPr/>
            <p:nvPr/>
          </p:nvSpPr>
          <p:spPr bwMode="auto">
            <a:xfrm>
              <a:off x="4496399" y="5007181"/>
              <a:ext cx="182951" cy="25086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26" name="矩形 25"/>
            <p:cNvSpPr/>
            <p:nvPr/>
          </p:nvSpPr>
          <p:spPr bwMode="auto">
            <a:xfrm>
              <a:off x="4267512" y="5283445"/>
              <a:ext cx="418854" cy="25086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30" name="矩形 29"/>
            <p:cNvSpPr/>
            <p:nvPr/>
          </p:nvSpPr>
          <p:spPr bwMode="auto">
            <a:xfrm>
              <a:off x="4312919" y="4437942"/>
              <a:ext cx="45719" cy="25086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31" name="矩形 30"/>
            <p:cNvSpPr/>
            <p:nvPr/>
          </p:nvSpPr>
          <p:spPr bwMode="auto">
            <a:xfrm>
              <a:off x="4358638" y="4437942"/>
              <a:ext cx="45719" cy="25086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32" name="矩形 31"/>
            <p:cNvSpPr/>
            <p:nvPr/>
          </p:nvSpPr>
          <p:spPr bwMode="auto">
            <a:xfrm>
              <a:off x="4404357" y="4437942"/>
              <a:ext cx="45719" cy="25086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33" name="矩形 32"/>
            <p:cNvSpPr/>
            <p:nvPr/>
          </p:nvSpPr>
          <p:spPr bwMode="auto">
            <a:xfrm>
              <a:off x="4450081" y="4437942"/>
              <a:ext cx="45719" cy="25086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34" name="矩形 33"/>
            <p:cNvSpPr/>
            <p:nvPr/>
          </p:nvSpPr>
          <p:spPr bwMode="auto">
            <a:xfrm>
              <a:off x="4495800" y="4437942"/>
              <a:ext cx="45719" cy="25086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35" name="矩形 34"/>
            <p:cNvSpPr/>
            <p:nvPr/>
          </p:nvSpPr>
          <p:spPr bwMode="auto">
            <a:xfrm>
              <a:off x="4541519" y="4437942"/>
              <a:ext cx="45719" cy="25086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36" name="矩形 35"/>
            <p:cNvSpPr/>
            <p:nvPr/>
          </p:nvSpPr>
          <p:spPr bwMode="auto">
            <a:xfrm>
              <a:off x="4587238" y="4437942"/>
              <a:ext cx="45719" cy="25086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37" name="矩形 36"/>
            <p:cNvSpPr/>
            <p:nvPr/>
          </p:nvSpPr>
          <p:spPr bwMode="auto">
            <a:xfrm>
              <a:off x="4632957" y="4437942"/>
              <a:ext cx="45719" cy="25086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49" name="矩形 48"/>
            <p:cNvSpPr/>
            <p:nvPr/>
          </p:nvSpPr>
          <p:spPr bwMode="auto">
            <a:xfrm>
              <a:off x="4266562" y="4732765"/>
              <a:ext cx="92075" cy="25086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95" name="矩形 36"/>
            <p:cNvSpPr/>
            <p:nvPr/>
          </p:nvSpPr>
          <p:spPr bwMode="auto">
            <a:xfrm>
              <a:off x="4450081" y="4733212"/>
              <a:ext cx="45719" cy="250864"/>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96" name="矩形 36"/>
            <p:cNvSpPr/>
            <p:nvPr/>
          </p:nvSpPr>
          <p:spPr bwMode="auto">
            <a:xfrm>
              <a:off x="4450081" y="5007181"/>
              <a:ext cx="45719" cy="250864"/>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98" name="矩形 48"/>
            <p:cNvSpPr/>
            <p:nvPr/>
          </p:nvSpPr>
          <p:spPr bwMode="auto">
            <a:xfrm>
              <a:off x="4358001" y="4733212"/>
              <a:ext cx="92075" cy="25086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99" name="矩形 48"/>
            <p:cNvSpPr/>
            <p:nvPr/>
          </p:nvSpPr>
          <p:spPr bwMode="auto">
            <a:xfrm>
              <a:off x="4495800" y="4731527"/>
              <a:ext cx="92075" cy="25086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100" name="矩形 48"/>
            <p:cNvSpPr/>
            <p:nvPr/>
          </p:nvSpPr>
          <p:spPr bwMode="auto">
            <a:xfrm>
              <a:off x="4587875" y="4733212"/>
              <a:ext cx="92075" cy="25086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grpSp>
      <p:sp>
        <p:nvSpPr>
          <p:cNvPr id="102" name="矩形 8"/>
          <p:cNvSpPr/>
          <p:nvPr/>
        </p:nvSpPr>
        <p:spPr>
          <a:xfrm>
            <a:off x="1586999" y="4419600"/>
            <a:ext cx="1003801" cy="584775"/>
          </a:xfrm>
          <a:prstGeom prst="rect">
            <a:avLst/>
          </a:prstGeom>
        </p:spPr>
        <p:txBody>
          <a:bodyPr wrap="none">
            <a:spAutoFit/>
          </a:bodyPr>
          <a:lstStyle/>
          <a:p>
            <a:r>
              <a:rPr lang="en-GB" altLang="zh-CN" sz="1600" b="1" dirty="0" smtClean="0">
                <a:solidFill>
                  <a:schemeClr val="tx1"/>
                </a:solidFill>
              </a:rPr>
              <a:t>B1 B2 B3</a:t>
            </a:r>
          </a:p>
          <a:p>
            <a:r>
              <a:rPr lang="en-GB" altLang="zh-CN" sz="1600" b="1" dirty="0" smtClean="0">
                <a:solidFill>
                  <a:schemeClr val="tx1"/>
                </a:solidFill>
              </a:rPr>
              <a:t>1     1    1</a:t>
            </a:r>
            <a:endParaRPr lang="zh-CN" altLang="en-US" sz="1600" dirty="0">
              <a:solidFill>
                <a:schemeClr val="tx1"/>
              </a:solidFill>
            </a:endParaRPr>
          </a:p>
        </p:txBody>
      </p:sp>
      <p:sp>
        <p:nvSpPr>
          <p:cNvPr id="103" name="十字形 13"/>
          <p:cNvSpPr/>
          <p:nvPr/>
        </p:nvSpPr>
        <p:spPr bwMode="auto">
          <a:xfrm>
            <a:off x="1246131" y="4712833"/>
            <a:ext cx="228600" cy="223663"/>
          </a:xfrm>
          <a:prstGeom prst="plus">
            <a:avLst>
              <a:gd name="adj" fmla="val 36215"/>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104" name="十字形 13"/>
          <p:cNvSpPr/>
          <p:nvPr/>
        </p:nvSpPr>
        <p:spPr bwMode="auto">
          <a:xfrm>
            <a:off x="6019800" y="4417435"/>
            <a:ext cx="228600" cy="223663"/>
          </a:xfrm>
          <a:prstGeom prst="plus">
            <a:avLst>
              <a:gd name="adj" fmla="val 36215"/>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graphicFrame>
        <p:nvGraphicFramePr>
          <p:cNvPr id="105" name="表格 91"/>
          <p:cNvGraphicFramePr>
            <a:graphicFrameLocks noGrp="1"/>
          </p:cNvGraphicFramePr>
          <p:nvPr>
            <p:extLst>
              <p:ext uri="{D42A27DB-BD31-4B8C-83A1-F6EECF244321}">
                <p14:modId xmlns:p14="http://schemas.microsoft.com/office/powerpoint/2010/main" val="3881617769"/>
              </p:ext>
            </p:extLst>
          </p:nvPr>
        </p:nvGraphicFramePr>
        <p:xfrm>
          <a:off x="4191000" y="3981076"/>
          <a:ext cx="1752600" cy="1295400"/>
        </p:xfrm>
        <a:graphic>
          <a:graphicData uri="http://schemas.openxmlformats.org/drawingml/2006/table">
            <a:tbl>
              <a:tblPr firstRow="1" bandRow="1">
                <a:tableStyleId>{073A0DAA-6AF3-43AB-8588-CEC1D06C72B9}</a:tableStyleId>
              </a:tblPr>
              <a:tblGrid>
                <a:gridCol w="578695">
                  <a:extLst>
                    <a:ext uri="{9D8B030D-6E8A-4147-A177-3AD203B41FA5}">
                      <a16:colId xmlns:a16="http://schemas.microsoft.com/office/drawing/2014/main" val="20000"/>
                    </a:ext>
                  </a:extLst>
                </a:gridCol>
                <a:gridCol w="1173905">
                  <a:extLst>
                    <a:ext uri="{9D8B030D-6E8A-4147-A177-3AD203B41FA5}">
                      <a16:colId xmlns:a16="http://schemas.microsoft.com/office/drawing/2014/main" val="20001"/>
                    </a:ext>
                  </a:extLst>
                </a:gridCol>
              </a:tblGrid>
              <a:tr h="150141">
                <a:tc>
                  <a:txBody>
                    <a:bodyPr/>
                    <a:lstStyle/>
                    <a:p>
                      <a:pPr algn="ctr"/>
                      <a:r>
                        <a:rPr lang="en-US" altLang="zh-CN" sz="1100" b="1" dirty="0" smtClean="0">
                          <a:solidFill>
                            <a:schemeClr val="tx1"/>
                          </a:solidFill>
                        </a:rPr>
                        <a:t>B4 B5</a:t>
                      </a:r>
                      <a:endParaRPr lang="zh-CN" altLang="en-US" sz="11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CN" sz="1100" b="1" dirty="0" smtClean="0">
                          <a:solidFill>
                            <a:schemeClr val="tx1"/>
                          </a:solidFill>
                        </a:rPr>
                        <a:t>20 MHz channel </a:t>
                      </a:r>
                      <a:endParaRPr lang="zh-CN" altLang="en-US" sz="11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0">
                <a:tc>
                  <a:txBody>
                    <a:bodyPr/>
                    <a:lstStyle/>
                    <a:p>
                      <a:pPr algn="ctr"/>
                      <a:r>
                        <a:rPr lang="en-GB" altLang="zh-CN" sz="1100" b="0" dirty="0" smtClean="0">
                          <a:solidFill>
                            <a:schemeClr val="dk1"/>
                          </a:solidFill>
                        </a:rPr>
                        <a:t>00</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CN" sz="1100" b="0" dirty="0" smtClean="0">
                          <a:solidFill>
                            <a:schemeClr val="tx1"/>
                          </a:solidFill>
                        </a:rPr>
                        <a:t>Fist</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0">
                <a:tc>
                  <a:txBody>
                    <a:bodyPr/>
                    <a:lstStyle/>
                    <a:p>
                      <a:pPr algn="ctr"/>
                      <a:r>
                        <a:rPr lang="en-GB" altLang="zh-CN" sz="1100" b="0" dirty="0" smtClean="0">
                          <a:solidFill>
                            <a:schemeClr val="dk1"/>
                          </a:solidFill>
                        </a:rPr>
                        <a:t>01</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CN" sz="1100" b="0" baseline="0" dirty="0" smtClean="0">
                          <a:solidFill>
                            <a:schemeClr val="tx1"/>
                          </a:solidFill>
                        </a:rPr>
                        <a:t>Second</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altLang="zh-CN" sz="1100" dirty="0" smtClean="0"/>
                        <a:t>10</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b="0" dirty="0" smtClean="0">
                          <a:solidFill>
                            <a:schemeClr val="tx1"/>
                          </a:solidFill>
                        </a:rPr>
                        <a:t>Third</a:t>
                      </a:r>
                      <a:endParaRPr lang="zh-CN" altLang="en-US" sz="11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0">
                <a:tc>
                  <a:txBody>
                    <a:bodyPr/>
                    <a:lstStyle/>
                    <a:p>
                      <a:pPr algn="ctr"/>
                      <a:r>
                        <a:rPr lang="en-GB" altLang="zh-CN" sz="1100" dirty="0" smtClean="0"/>
                        <a:t>11</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CN" sz="1100" b="0" dirty="0" smtClean="0">
                          <a:solidFill>
                            <a:schemeClr val="tx1"/>
                          </a:solidFill>
                        </a:rPr>
                        <a:t>Fourth</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bl>
          </a:graphicData>
        </a:graphic>
      </p:graphicFrame>
      <p:sp>
        <p:nvSpPr>
          <p:cNvPr id="106" name="圆角矩形 6"/>
          <p:cNvSpPr/>
          <p:nvPr/>
        </p:nvSpPr>
        <p:spPr bwMode="auto">
          <a:xfrm>
            <a:off x="3321050" y="4190060"/>
            <a:ext cx="685800" cy="283264"/>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100" b="0" i="0" u="none" strike="noStrike" cap="none" normalizeH="0" baseline="0" dirty="0" smtClean="0">
                <a:ln>
                  <a:noFill/>
                </a:ln>
                <a:solidFill>
                  <a:schemeClr val="tx1"/>
                </a:solidFill>
                <a:effectLst/>
                <a:latin typeface="Times New Roman" pitchFamily="18" charset="0"/>
              </a:rPr>
              <a:t>First</a:t>
            </a:r>
            <a:r>
              <a:rPr kumimoji="0" lang="en-US" altLang="zh-CN" sz="1100" b="0" i="0" u="none" strike="noStrike" cap="none" normalizeH="0" dirty="0" smtClean="0">
                <a:ln>
                  <a:noFill/>
                </a:ln>
                <a:solidFill>
                  <a:schemeClr val="tx1"/>
                </a:solidFill>
                <a:effectLst/>
                <a:latin typeface="Times New Roman" pitchFamily="18" charset="0"/>
              </a:rPr>
              <a:t> </a:t>
            </a:r>
            <a:endParaRPr kumimoji="0" lang="zh-CN" altLang="en-US" sz="1100" b="0" i="0" u="none" strike="noStrike" cap="none" normalizeH="0" baseline="0" dirty="0" smtClean="0">
              <a:ln>
                <a:noFill/>
              </a:ln>
              <a:solidFill>
                <a:schemeClr val="tx1"/>
              </a:solidFill>
              <a:effectLst/>
              <a:latin typeface="Times New Roman" pitchFamily="18" charset="0"/>
            </a:endParaRPr>
          </a:p>
        </p:txBody>
      </p:sp>
      <p:sp>
        <p:nvSpPr>
          <p:cNvPr id="107" name="圆角矩形 6"/>
          <p:cNvSpPr/>
          <p:nvPr/>
        </p:nvSpPr>
        <p:spPr bwMode="auto">
          <a:xfrm>
            <a:off x="3321050" y="4473324"/>
            <a:ext cx="685800" cy="283264"/>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100" b="0" i="0" u="none" strike="noStrike" cap="none" normalizeH="0" baseline="0" dirty="0" smtClean="0">
                <a:ln>
                  <a:noFill/>
                </a:ln>
                <a:solidFill>
                  <a:schemeClr val="tx1"/>
                </a:solidFill>
                <a:effectLst/>
                <a:latin typeface="Times New Roman" pitchFamily="18" charset="0"/>
              </a:rPr>
              <a:t>Second</a:t>
            </a:r>
            <a:endParaRPr kumimoji="0" lang="zh-CN" altLang="en-US" sz="1100" b="0" i="0" u="none" strike="noStrike" cap="none" normalizeH="0" baseline="0" dirty="0" smtClean="0">
              <a:ln>
                <a:noFill/>
              </a:ln>
              <a:solidFill>
                <a:schemeClr val="tx1"/>
              </a:solidFill>
              <a:effectLst/>
              <a:latin typeface="Times New Roman" pitchFamily="18" charset="0"/>
            </a:endParaRPr>
          </a:p>
        </p:txBody>
      </p:sp>
      <p:sp>
        <p:nvSpPr>
          <p:cNvPr id="108" name="圆角矩形 6"/>
          <p:cNvSpPr/>
          <p:nvPr/>
        </p:nvSpPr>
        <p:spPr bwMode="auto">
          <a:xfrm>
            <a:off x="3321050" y="4756057"/>
            <a:ext cx="685800" cy="283264"/>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100" b="0" i="0" u="none" strike="noStrike" cap="none" normalizeH="0" baseline="0" dirty="0" smtClean="0">
                <a:ln>
                  <a:noFill/>
                </a:ln>
                <a:solidFill>
                  <a:schemeClr val="tx1"/>
                </a:solidFill>
                <a:effectLst/>
                <a:latin typeface="Times New Roman" pitchFamily="18" charset="0"/>
              </a:rPr>
              <a:t>Third</a:t>
            </a:r>
            <a:endParaRPr kumimoji="0" lang="zh-CN" altLang="en-US" sz="1100" b="0" i="0" u="none" strike="noStrike" cap="none" normalizeH="0" baseline="0" dirty="0" smtClean="0">
              <a:ln>
                <a:noFill/>
              </a:ln>
              <a:solidFill>
                <a:schemeClr val="tx1"/>
              </a:solidFill>
              <a:effectLst/>
              <a:latin typeface="Times New Roman" pitchFamily="18" charset="0"/>
            </a:endParaRPr>
          </a:p>
        </p:txBody>
      </p:sp>
      <p:sp>
        <p:nvSpPr>
          <p:cNvPr id="109" name="圆角矩形 6"/>
          <p:cNvSpPr/>
          <p:nvPr/>
        </p:nvSpPr>
        <p:spPr bwMode="auto">
          <a:xfrm>
            <a:off x="3321050" y="5033873"/>
            <a:ext cx="685800" cy="283264"/>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100" b="0" i="0" u="none" strike="noStrike" cap="none" normalizeH="0" baseline="0" dirty="0" smtClean="0">
                <a:ln>
                  <a:noFill/>
                </a:ln>
                <a:solidFill>
                  <a:schemeClr val="tx1"/>
                </a:solidFill>
                <a:effectLst/>
                <a:latin typeface="Times New Roman" pitchFamily="18" charset="0"/>
              </a:rPr>
              <a:t>Fourth</a:t>
            </a:r>
            <a:endParaRPr kumimoji="0" lang="zh-CN" altLang="en-US" sz="1100" b="0" i="0" u="none" strike="noStrike" cap="none" normalizeH="0" baseline="0" dirty="0" smtClean="0">
              <a:ln>
                <a:noFill/>
              </a:ln>
              <a:solidFill>
                <a:schemeClr val="tx1"/>
              </a:solidFill>
              <a:effectLst/>
              <a:latin typeface="Times New Roman" pitchFamily="18" charset="0"/>
            </a:endParaRPr>
          </a:p>
        </p:txBody>
      </p:sp>
      <p:sp>
        <p:nvSpPr>
          <p:cNvPr id="110" name="矩形 19"/>
          <p:cNvSpPr/>
          <p:nvPr/>
        </p:nvSpPr>
        <p:spPr>
          <a:xfrm rot="16200000">
            <a:off x="2580621" y="4631926"/>
            <a:ext cx="779381" cy="307777"/>
          </a:xfrm>
          <a:prstGeom prst="rect">
            <a:avLst/>
          </a:prstGeom>
        </p:spPr>
        <p:txBody>
          <a:bodyPr wrap="none">
            <a:spAutoFit/>
          </a:bodyPr>
          <a:lstStyle/>
          <a:p>
            <a:r>
              <a:rPr lang="en-GB" altLang="zh-CN" sz="1400" dirty="0" smtClean="0"/>
              <a:t>8</a:t>
            </a:r>
            <a:r>
              <a:rPr lang="en-GB" altLang="zh-CN" sz="1400" dirty="0" smtClean="0">
                <a:solidFill>
                  <a:schemeClr val="tx1"/>
                </a:solidFill>
              </a:rPr>
              <a:t>0 MHz</a:t>
            </a:r>
            <a:endParaRPr lang="zh-CN" altLang="en-US" sz="1400" dirty="0">
              <a:solidFill>
                <a:schemeClr val="tx1"/>
              </a:solidFill>
            </a:endParaRPr>
          </a:p>
        </p:txBody>
      </p:sp>
      <p:cxnSp>
        <p:nvCxnSpPr>
          <p:cNvPr id="111" name="直接箭头连接符 18"/>
          <p:cNvCxnSpPr/>
          <p:nvPr/>
        </p:nvCxnSpPr>
        <p:spPr bwMode="auto">
          <a:xfrm flipV="1">
            <a:off x="3124200" y="4170489"/>
            <a:ext cx="0" cy="1230435"/>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115" name="圆角矩形 6"/>
          <p:cNvSpPr/>
          <p:nvPr/>
        </p:nvSpPr>
        <p:spPr bwMode="auto">
          <a:xfrm rot="16200000">
            <a:off x="116043" y="3867815"/>
            <a:ext cx="1482081" cy="452055"/>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chemeClr val="tx1"/>
                </a:solidFill>
                <a:effectLst/>
                <a:latin typeface="Times New Roman" pitchFamily="18" charset="0"/>
              </a:rPr>
              <a:t>Primary 80</a:t>
            </a:r>
            <a:endParaRPr kumimoji="0" lang="zh-CN" altLang="en-US" sz="1400" b="1" i="0" u="none" strike="noStrike" cap="none" normalizeH="0" baseline="0" dirty="0" smtClean="0">
              <a:ln>
                <a:noFill/>
              </a:ln>
              <a:solidFill>
                <a:schemeClr val="tx1"/>
              </a:solidFill>
              <a:effectLst/>
              <a:latin typeface="Times New Roman" pitchFamily="18" charset="0"/>
            </a:endParaRPr>
          </a:p>
        </p:txBody>
      </p:sp>
      <p:sp>
        <p:nvSpPr>
          <p:cNvPr id="116" name="圆角矩形 7"/>
          <p:cNvSpPr/>
          <p:nvPr/>
        </p:nvSpPr>
        <p:spPr bwMode="auto">
          <a:xfrm rot="16200000">
            <a:off x="112378" y="5429052"/>
            <a:ext cx="1461061" cy="447782"/>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chemeClr val="tx1"/>
                </a:solidFill>
                <a:effectLst/>
                <a:latin typeface="Times New Roman" pitchFamily="18" charset="0"/>
              </a:rPr>
              <a:t>non-primary 80</a:t>
            </a:r>
            <a:endParaRPr kumimoji="0" lang="zh-CN" altLang="en-US" sz="1400" b="1" i="0" u="none" strike="noStrike" cap="none" normalizeH="0" baseline="0" dirty="0" smtClean="0">
              <a:ln>
                <a:noFill/>
              </a:ln>
              <a:solidFill>
                <a:schemeClr val="tx1"/>
              </a:solidFill>
              <a:effectLst/>
              <a:latin typeface="Times New Roman" pitchFamily="18" charset="0"/>
            </a:endParaRPr>
          </a:p>
        </p:txBody>
      </p:sp>
      <p:sp>
        <p:nvSpPr>
          <p:cNvPr id="117" name="矩形 8"/>
          <p:cNvSpPr/>
          <p:nvPr/>
        </p:nvSpPr>
        <p:spPr>
          <a:xfrm>
            <a:off x="0" y="3957127"/>
            <a:ext cx="643125" cy="338554"/>
          </a:xfrm>
          <a:prstGeom prst="rect">
            <a:avLst/>
          </a:prstGeom>
        </p:spPr>
        <p:txBody>
          <a:bodyPr wrap="none">
            <a:spAutoFit/>
          </a:bodyPr>
          <a:lstStyle/>
          <a:p>
            <a:r>
              <a:rPr lang="en-GB" altLang="zh-CN" sz="1600" b="1" dirty="0" smtClean="0"/>
              <a:t>B</a:t>
            </a:r>
            <a:r>
              <a:rPr lang="en-GB" altLang="zh-CN" sz="1600" b="1" dirty="0" smtClean="0">
                <a:solidFill>
                  <a:schemeClr val="tx1"/>
                </a:solidFill>
              </a:rPr>
              <a:t>0=0</a:t>
            </a:r>
            <a:endParaRPr lang="zh-CN" altLang="en-US" sz="1600" dirty="0">
              <a:solidFill>
                <a:schemeClr val="tx1"/>
              </a:solidFill>
            </a:endParaRPr>
          </a:p>
        </p:txBody>
      </p:sp>
      <p:sp>
        <p:nvSpPr>
          <p:cNvPr id="118" name="矩形 8"/>
          <p:cNvSpPr/>
          <p:nvPr/>
        </p:nvSpPr>
        <p:spPr>
          <a:xfrm>
            <a:off x="0" y="5349572"/>
            <a:ext cx="643125" cy="338554"/>
          </a:xfrm>
          <a:prstGeom prst="rect">
            <a:avLst/>
          </a:prstGeom>
        </p:spPr>
        <p:txBody>
          <a:bodyPr wrap="none">
            <a:spAutoFit/>
          </a:bodyPr>
          <a:lstStyle/>
          <a:p>
            <a:r>
              <a:rPr lang="en-GB" altLang="zh-CN" sz="1600" b="1" dirty="0" smtClean="0"/>
              <a:t>B0</a:t>
            </a:r>
            <a:r>
              <a:rPr lang="en-GB" altLang="zh-CN" sz="1600" b="1" dirty="0" smtClean="0">
                <a:solidFill>
                  <a:schemeClr val="tx1"/>
                </a:solidFill>
              </a:rPr>
              <a:t>=1</a:t>
            </a:r>
            <a:endParaRPr lang="zh-CN" altLang="en-US" sz="1600" dirty="0">
              <a:solidFill>
                <a:schemeClr val="tx1"/>
              </a:solidFill>
            </a:endParaRPr>
          </a:p>
        </p:txBody>
      </p:sp>
      <p:sp>
        <p:nvSpPr>
          <p:cNvPr id="119" name="十字形 13"/>
          <p:cNvSpPr/>
          <p:nvPr/>
        </p:nvSpPr>
        <p:spPr bwMode="auto">
          <a:xfrm>
            <a:off x="2579672" y="4674026"/>
            <a:ext cx="228600" cy="223663"/>
          </a:xfrm>
          <a:prstGeom prst="plus">
            <a:avLst>
              <a:gd name="adj" fmla="val 36215"/>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120" name="TextBox 119"/>
          <p:cNvSpPr txBox="1"/>
          <p:nvPr/>
        </p:nvSpPr>
        <p:spPr>
          <a:xfrm>
            <a:off x="1625098" y="5442563"/>
            <a:ext cx="7518901" cy="1323439"/>
          </a:xfrm>
          <a:prstGeom prst="rect">
            <a:avLst/>
          </a:prstGeom>
          <a:noFill/>
        </p:spPr>
        <p:txBody>
          <a:bodyPr wrap="square" rtlCol="0">
            <a:spAutoFit/>
          </a:bodyPr>
          <a:lstStyle/>
          <a:p>
            <a:r>
              <a:rPr lang="en-US" sz="1600" dirty="0" smtClean="0"/>
              <a:t>Signaling on per 20 MHz basis can be useful because interference conditions within 20 MHz channel are often similar</a:t>
            </a:r>
          </a:p>
          <a:p>
            <a:pPr marL="0" lvl="1"/>
            <a:r>
              <a:rPr lang="en-US" sz="1600" dirty="0"/>
              <a:t>In addition to 69 combinations used in [1], we propose </a:t>
            </a:r>
            <a:r>
              <a:rPr lang="en-US" sz="1600" dirty="0" smtClean="0"/>
              <a:t>additional </a:t>
            </a:r>
            <a:r>
              <a:rPr lang="en-US" sz="1600" dirty="0"/>
              <a:t>12 combinations. Thus, </a:t>
            </a:r>
            <a:r>
              <a:rPr lang="en-US" sz="1600" dirty="0" smtClean="0"/>
              <a:t>128-69-12=47 </a:t>
            </a:r>
            <a:r>
              <a:rPr lang="en-US" sz="1600" dirty="0"/>
              <a:t>combinations are still available for future use.</a:t>
            </a:r>
          </a:p>
          <a:p>
            <a:endParaRPr lang="ru-RU" sz="1600" dirty="0"/>
          </a:p>
        </p:txBody>
      </p:sp>
      <p:sp>
        <p:nvSpPr>
          <p:cNvPr id="44" name="Rectangle 4"/>
          <p:cNvSpPr>
            <a:spLocks noGrp="1" noChangeArrowheads="1"/>
          </p:cNvSpPr>
          <p:nvPr>
            <p:ph type="dt" sz="half" idx="4294967295"/>
          </p:nvPr>
        </p:nvSpPr>
        <p:spPr bwMode="auto">
          <a:xfrm>
            <a:off x="696913" y="334189"/>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smtClean="0"/>
              <a:t>May 2016</a:t>
            </a:r>
            <a:endParaRPr lang="en-US" dirty="0"/>
          </a:p>
        </p:txBody>
      </p:sp>
    </p:spTree>
    <p:extLst>
      <p:ext uri="{BB962C8B-B14F-4D97-AF65-F5344CB8AC3E}">
        <p14:creationId xmlns:p14="http://schemas.microsoft.com/office/powerpoint/2010/main" val="21379914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Объект 6"/>
          <p:cNvGraphicFramePr>
            <a:graphicFrameLocks noGrp="1"/>
          </p:cNvGraphicFramePr>
          <p:nvPr>
            <p:ph idx="1"/>
            <p:extLst>
              <p:ext uri="{D42A27DB-BD31-4B8C-83A1-F6EECF244321}">
                <p14:modId xmlns:p14="http://schemas.microsoft.com/office/powerpoint/2010/main" val="2063406916"/>
              </p:ext>
            </p:extLst>
          </p:nvPr>
        </p:nvGraphicFramePr>
        <p:xfrm>
          <a:off x="652529" y="1524000"/>
          <a:ext cx="7805671" cy="4589473"/>
        </p:xfrm>
        <a:graphic>
          <a:graphicData uri="http://schemas.openxmlformats.org/drawingml/2006/table">
            <a:tbl>
              <a:tblPr firstRow="1" bandRow="1">
                <a:tableStyleId>{5C22544A-7EE6-4342-B048-85BDC9FD1C3A}</a:tableStyleId>
              </a:tblPr>
              <a:tblGrid>
                <a:gridCol w="1681595">
                  <a:extLst>
                    <a:ext uri="{9D8B030D-6E8A-4147-A177-3AD203B41FA5}">
                      <a16:colId xmlns:a16="http://schemas.microsoft.com/office/drawing/2014/main" val="20000"/>
                    </a:ext>
                  </a:extLst>
                </a:gridCol>
                <a:gridCol w="1247277">
                  <a:extLst>
                    <a:ext uri="{9D8B030D-6E8A-4147-A177-3AD203B41FA5}">
                      <a16:colId xmlns:a16="http://schemas.microsoft.com/office/drawing/2014/main" val="20001"/>
                    </a:ext>
                  </a:extLst>
                </a:gridCol>
                <a:gridCol w="1479143">
                  <a:extLst>
                    <a:ext uri="{9D8B030D-6E8A-4147-A177-3AD203B41FA5}">
                      <a16:colId xmlns:a16="http://schemas.microsoft.com/office/drawing/2014/main" val="20002"/>
                    </a:ext>
                  </a:extLst>
                </a:gridCol>
                <a:gridCol w="1645057">
                  <a:extLst>
                    <a:ext uri="{9D8B030D-6E8A-4147-A177-3AD203B41FA5}">
                      <a16:colId xmlns:a16="http://schemas.microsoft.com/office/drawing/2014/main" val="20003"/>
                    </a:ext>
                  </a:extLst>
                </a:gridCol>
                <a:gridCol w="1752599">
                  <a:extLst>
                    <a:ext uri="{9D8B030D-6E8A-4147-A177-3AD203B41FA5}">
                      <a16:colId xmlns:a16="http://schemas.microsoft.com/office/drawing/2014/main" val="1933549833"/>
                    </a:ext>
                  </a:extLst>
                </a:gridCol>
              </a:tblGrid>
              <a:tr h="869806">
                <a:tc>
                  <a:txBody>
                    <a:bodyPr/>
                    <a:lstStyle/>
                    <a:p>
                      <a:pPr algn="l"/>
                      <a:endParaRPr lang="ru-RU" dirty="0"/>
                    </a:p>
                  </a:txBody>
                  <a:tcPr anchor="ctr"/>
                </a:tc>
                <a:tc>
                  <a:txBody>
                    <a:bodyPr/>
                    <a:lstStyle/>
                    <a:p>
                      <a:pPr algn="ctr"/>
                      <a:r>
                        <a:rPr lang="en-US" dirty="0" smtClean="0"/>
                        <a:t>Overhead</a:t>
                      </a:r>
                      <a:endParaRPr lang="ru-RU" dirty="0"/>
                    </a:p>
                  </a:txBody>
                  <a:tcPr anchor="ctr"/>
                </a:tc>
                <a:tc>
                  <a:txBody>
                    <a:bodyPr/>
                    <a:lstStyle/>
                    <a:p>
                      <a:pPr algn="ctr"/>
                      <a:r>
                        <a:rPr lang="en-US" dirty="0" smtClean="0"/>
                        <a:t>Modification</a:t>
                      </a:r>
                      <a:r>
                        <a:rPr lang="en-US" baseline="0" dirty="0" smtClean="0"/>
                        <a:t> of the Frame Format</a:t>
                      </a:r>
                      <a:endParaRPr lang="ru-RU" dirty="0"/>
                    </a:p>
                  </a:txBody>
                  <a:tcPr anchor="ctr"/>
                </a:tc>
                <a:tc>
                  <a:txBody>
                    <a:bodyPr/>
                    <a:lstStyle/>
                    <a:p>
                      <a:pPr algn="ctr"/>
                      <a:r>
                        <a:rPr lang="en-US" dirty="0" smtClean="0"/>
                        <a:t>Flexibility of RU selection</a:t>
                      </a:r>
                      <a:endParaRPr lang="ru-RU" dirty="0"/>
                    </a:p>
                  </a:txBody>
                  <a:tcPr anchor="ctr"/>
                </a:tc>
                <a:tc>
                  <a:txBody>
                    <a:bodyPr/>
                    <a:lstStyle/>
                    <a:p>
                      <a:pPr algn="ctr"/>
                      <a:r>
                        <a:rPr lang="en-US" dirty="0" smtClean="0"/>
                        <a:t>Implementation</a:t>
                      </a:r>
                      <a:endParaRPr lang="ru-RU" dirty="0"/>
                    </a:p>
                  </a:txBody>
                  <a:tcPr anchor="ctr"/>
                </a:tc>
                <a:extLst>
                  <a:ext uri="{0D108BD9-81ED-4DB2-BD59-A6C34878D82A}">
                    <a16:rowId xmlns:a16="http://schemas.microsoft.com/office/drawing/2014/main" val="10000"/>
                  </a:ext>
                </a:extLst>
              </a:tr>
              <a:tr h="782826">
                <a:tc>
                  <a:txBody>
                    <a:bodyPr/>
                    <a:lstStyle/>
                    <a:p>
                      <a:pPr algn="l"/>
                      <a:r>
                        <a:rPr lang="en-US" sz="1600" dirty="0" smtClean="0"/>
                        <a:t>1.</a:t>
                      </a:r>
                      <a:r>
                        <a:rPr lang="en-US" sz="1600" baseline="0" dirty="0" smtClean="0"/>
                        <a:t> </a:t>
                      </a:r>
                      <a:r>
                        <a:rPr lang="en-US" sz="1600" dirty="0" smtClean="0"/>
                        <a:t>Interval </a:t>
                      </a:r>
                      <a:endParaRPr lang="en-US" sz="1600" dirty="0" smtClean="0"/>
                    </a:p>
                    <a:p>
                      <a:pPr algn="l"/>
                      <a:r>
                        <a:rPr lang="en-US" sz="1600" dirty="0" smtClean="0"/>
                        <a:t>(First and Last RU)</a:t>
                      </a:r>
                      <a:endParaRPr lang="ru-RU" sz="1600" dirty="0"/>
                    </a:p>
                  </a:txBody>
                  <a:tcPr anchor="ctr"/>
                </a:tc>
                <a:tc>
                  <a:txBody>
                    <a:bodyPr/>
                    <a:lstStyle/>
                    <a:p>
                      <a:pPr algn="ctr"/>
                      <a:r>
                        <a:rPr lang="en-US" sz="1400" dirty="0" smtClean="0"/>
                        <a:t>Medium </a:t>
                      </a:r>
                      <a:endParaRPr lang="ru-RU" sz="1400" dirty="0"/>
                    </a:p>
                  </a:txBody>
                  <a:tcPr anchor="ctr"/>
                </a:tc>
                <a:tc>
                  <a:txBody>
                    <a:bodyPr/>
                    <a:lstStyle/>
                    <a:p>
                      <a:pPr algn="ctr"/>
                      <a:r>
                        <a:rPr lang="en-US" sz="1400" dirty="0" smtClean="0"/>
                        <a:t>No</a:t>
                      </a:r>
                      <a:endParaRPr lang="ru-RU" sz="1400" dirty="0"/>
                    </a:p>
                  </a:txBody>
                  <a:tcPr anchor="ctr"/>
                </a:tc>
                <a:tc>
                  <a:txBody>
                    <a:bodyPr/>
                    <a:lstStyle/>
                    <a:p>
                      <a:pPr algn="ctr"/>
                      <a:r>
                        <a:rPr lang="en-US" sz="1400" dirty="0" smtClean="0"/>
                        <a:t>Good</a:t>
                      </a:r>
                      <a:endParaRPr lang="ru-RU" sz="1400" dirty="0"/>
                    </a:p>
                  </a:txBody>
                  <a:tcPr anchor="ctr"/>
                </a:tc>
                <a:tc>
                  <a:txBody>
                    <a:bodyPr/>
                    <a:lstStyle/>
                    <a:p>
                      <a:pPr algn="ctr"/>
                      <a:r>
                        <a:rPr lang="en-US" sz="1400" dirty="0" smtClean="0"/>
                        <a:t>Easy</a:t>
                      </a:r>
                      <a:endParaRPr lang="ru-RU" sz="1400" dirty="0"/>
                    </a:p>
                  </a:txBody>
                  <a:tcPr anchor="ctr"/>
                </a:tc>
                <a:extLst>
                  <a:ext uri="{0D108BD9-81ED-4DB2-BD59-A6C34878D82A}">
                    <a16:rowId xmlns:a16="http://schemas.microsoft.com/office/drawing/2014/main" val="10001"/>
                  </a:ext>
                </a:extLst>
              </a:tr>
              <a:tr h="929640">
                <a:tc>
                  <a:txBody>
                    <a:bodyPr/>
                    <a:lstStyle/>
                    <a:p>
                      <a:pPr algn="l"/>
                      <a:r>
                        <a:rPr lang="en-US" sz="1600" dirty="0" smtClean="0"/>
                        <a:t>2.</a:t>
                      </a:r>
                      <a:r>
                        <a:rPr lang="en-US" sz="1600" baseline="0" dirty="0" smtClean="0"/>
                        <a:t> </a:t>
                      </a:r>
                      <a:r>
                        <a:rPr lang="en-US" sz="1600" dirty="0" smtClean="0"/>
                        <a:t>Explicit </a:t>
                      </a:r>
                      <a:endParaRPr lang="en-US" sz="1600" dirty="0" smtClean="0"/>
                    </a:p>
                    <a:p>
                      <a:pPr algn="l"/>
                      <a:r>
                        <a:rPr lang="en-US" sz="1600" dirty="0" smtClean="0"/>
                        <a:t>(First RU, Number of RUs)</a:t>
                      </a:r>
                      <a:endParaRPr lang="ru-RU" sz="1600" dirty="0"/>
                    </a:p>
                  </a:txBody>
                  <a:tcPr anchor="ctr"/>
                </a:tc>
                <a:tc>
                  <a:txBody>
                    <a:bodyPr/>
                    <a:lstStyle/>
                    <a:p>
                      <a:pPr algn="ctr"/>
                      <a:r>
                        <a:rPr lang="en-US" sz="1400" dirty="0" smtClean="0"/>
                        <a:t>Small</a:t>
                      </a:r>
                      <a:endParaRPr lang="ru-RU" sz="1400" dirty="0"/>
                    </a:p>
                  </a:txBody>
                  <a:tcPr anchor="ctr"/>
                </a:tc>
                <a:tc>
                  <a:txBody>
                    <a:bodyPr/>
                    <a:lstStyle/>
                    <a:p>
                      <a:pPr algn="ctr"/>
                      <a:r>
                        <a:rPr lang="en-US" sz="1400" dirty="0" smtClean="0"/>
                        <a:t>Yes</a:t>
                      </a:r>
                      <a:endParaRPr lang="ru-RU" sz="14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t>Good</a:t>
                      </a:r>
                      <a:endParaRPr lang="ru-RU" sz="1400" dirty="0" smtClean="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t>Easy</a:t>
                      </a:r>
                      <a:endParaRPr lang="ru-RU" sz="1400" dirty="0" smtClean="0"/>
                    </a:p>
                  </a:txBody>
                  <a:tcPr anchor="ctr"/>
                </a:tc>
                <a:extLst>
                  <a:ext uri="{0D108BD9-81ED-4DB2-BD59-A6C34878D82A}">
                    <a16:rowId xmlns:a16="http://schemas.microsoft.com/office/drawing/2014/main" val="10002"/>
                  </a:ext>
                </a:extLst>
              </a:tr>
              <a:tr h="782826">
                <a:tc>
                  <a:txBody>
                    <a:bodyPr/>
                    <a:lstStyle/>
                    <a:p>
                      <a:pPr algn="l"/>
                      <a:r>
                        <a:rPr lang="en-US" sz="1600" dirty="0" smtClean="0"/>
                        <a:t>3. Implicit</a:t>
                      </a:r>
                      <a:r>
                        <a:rPr lang="en-US" sz="1600" baseline="0" dirty="0" smtClean="0"/>
                        <a:t> </a:t>
                      </a:r>
                      <a:endParaRPr lang="en-US" sz="1600" baseline="0" dirty="0" smtClean="0"/>
                    </a:p>
                    <a:p>
                      <a:pPr algn="l"/>
                      <a:r>
                        <a:rPr lang="en-US" sz="1600" baseline="0" dirty="0" smtClean="0"/>
                        <a:t>(First RU, the Last RU is defined by the next Per User Info field)</a:t>
                      </a:r>
                      <a:endParaRPr lang="en-US" sz="1600" dirty="0" smtClean="0"/>
                    </a:p>
                  </a:txBody>
                  <a:tcPr anchor="ctr"/>
                </a:tc>
                <a:tc>
                  <a:txBody>
                    <a:bodyPr/>
                    <a:lstStyle/>
                    <a:p>
                      <a:pPr algn="ctr"/>
                      <a:r>
                        <a:rPr lang="en-US" sz="1400" dirty="0" smtClean="0"/>
                        <a:t>Small</a:t>
                      </a:r>
                      <a:endParaRPr lang="ru-RU" sz="1400" dirty="0"/>
                    </a:p>
                  </a:txBody>
                  <a:tcPr anchor="ctr"/>
                </a:tc>
                <a:tc>
                  <a:txBody>
                    <a:bodyPr/>
                    <a:lstStyle/>
                    <a:p>
                      <a:pPr algn="ctr"/>
                      <a:r>
                        <a:rPr lang="en-US" sz="1400" dirty="0" smtClean="0"/>
                        <a:t>No</a:t>
                      </a:r>
                      <a:endParaRPr lang="ru-RU" sz="14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t>Good</a:t>
                      </a:r>
                      <a:endParaRPr lang="ru-RU" sz="1400" dirty="0" smtClean="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t>Medium</a:t>
                      </a:r>
                      <a:endParaRPr lang="ru-RU" sz="1400" dirty="0" smtClean="0"/>
                    </a:p>
                  </a:txBody>
                  <a:tcPr anchor="ctr"/>
                </a:tc>
                <a:extLst>
                  <a:ext uri="{0D108BD9-81ED-4DB2-BD59-A6C34878D82A}">
                    <a16:rowId xmlns:a16="http://schemas.microsoft.com/office/drawing/2014/main" val="10003"/>
                  </a:ext>
                </a:extLst>
              </a:tr>
              <a:tr h="367993">
                <a:tc>
                  <a:txBody>
                    <a:bodyPr/>
                    <a:lstStyle/>
                    <a:p>
                      <a:pPr algn="l"/>
                      <a:r>
                        <a:rPr lang="en-US" sz="1600" dirty="0" smtClean="0"/>
                        <a:t>4.</a:t>
                      </a:r>
                      <a:r>
                        <a:rPr lang="en-US" sz="1600" baseline="0" dirty="0" smtClean="0"/>
                        <a:t> </a:t>
                      </a:r>
                      <a:r>
                        <a:rPr lang="en-US" sz="1600" dirty="0" smtClean="0"/>
                        <a:t>Per-20MHz</a:t>
                      </a:r>
                      <a:endParaRPr lang="ru-RU" sz="1600" dirty="0"/>
                    </a:p>
                  </a:txBody>
                  <a:tcPr anchor="ctr"/>
                </a:tc>
                <a:tc>
                  <a:txBody>
                    <a:bodyPr/>
                    <a:lstStyle/>
                    <a:p>
                      <a:pPr algn="ctr"/>
                      <a:r>
                        <a:rPr lang="en-US" sz="1400" dirty="0" smtClean="0"/>
                        <a:t>Small</a:t>
                      </a:r>
                      <a:endParaRPr lang="ru-RU" sz="1400" dirty="0"/>
                    </a:p>
                  </a:txBody>
                  <a:tcPr anchor="ctr"/>
                </a:tc>
                <a:tc>
                  <a:txBody>
                    <a:bodyPr/>
                    <a:lstStyle/>
                    <a:p>
                      <a:pPr algn="ctr"/>
                      <a:r>
                        <a:rPr lang="en-US" sz="1400" dirty="0" smtClean="0"/>
                        <a:t>No</a:t>
                      </a:r>
                      <a:endParaRPr lang="ru-RU" sz="1400" dirty="0"/>
                    </a:p>
                  </a:txBody>
                  <a:tcPr anchor="ctr"/>
                </a:tc>
                <a:tc>
                  <a:txBody>
                    <a:bodyPr/>
                    <a:lstStyle/>
                    <a:p>
                      <a:pPr algn="ctr"/>
                      <a:r>
                        <a:rPr lang="en-US" sz="1400" dirty="0" smtClean="0"/>
                        <a:t>Bad</a:t>
                      </a:r>
                      <a:endParaRPr lang="ru-RU" sz="1400" dirty="0"/>
                    </a:p>
                  </a:txBody>
                  <a:tcPr anchor="ctr"/>
                </a:tc>
                <a:tc>
                  <a:txBody>
                    <a:bodyPr/>
                    <a:lstStyle/>
                    <a:p>
                      <a:pPr algn="ctr"/>
                      <a:r>
                        <a:rPr lang="en-US" sz="1400" dirty="0" smtClean="0"/>
                        <a:t>Easy</a:t>
                      </a:r>
                      <a:endParaRPr lang="ru-RU" sz="1400" dirty="0"/>
                    </a:p>
                  </a:txBody>
                  <a:tcPr anchor="ctr"/>
                </a:tc>
                <a:extLst>
                  <a:ext uri="{0D108BD9-81ED-4DB2-BD59-A6C34878D82A}">
                    <a16:rowId xmlns:a16="http://schemas.microsoft.com/office/drawing/2014/main" val="10004"/>
                  </a:ext>
                </a:extLst>
              </a:tr>
            </a:tbl>
          </a:graphicData>
        </a:graphic>
      </p:graphicFrame>
      <p:sp>
        <p:nvSpPr>
          <p:cNvPr id="3" name="Дата 2"/>
          <p:cNvSpPr>
            <a:spLocks noGrp="1"/>
          </p:cNvSpPr>
          <p:nvPr>
            <p:ph type="dt" sz="half" idx="10"/>
          </p:nvPr>
        </p:nvSpPr>
        <p:spPr/>
        <p:txBody>
          <a:bodyPr/>
          <a:lstStyle/>
          <a:p>
            <a:pPr>
              <a:defRPr/>
            </a:pPr>
            <a:r>
              <a:rPr lang="ru-RU" altLang="zh-CN" smtClean="0"/>
              <a:t>May 2016</a:t>
            </a:r>
            <a:endParaRPr lang="en-US" dirty="0"/>
          </a:p>
        </p:txBody>
      </p:sp>
      <p:sp>
        <p:nvSpPr>
          <p:cNvPr id="4" name="Нижний колонтитул 3"/>
          <p:cNvSpPr>
            <a:spLocks noGrp="1"/>
          </p:cNvSpPr>
          <p:nvPr>
            <p:ph type="ftr" sz="quarter" idx="11"/>
          </p:nvPr>
        </p:nvSpPr>
        <p:spPr/>
        <p:txBody>
          <a:bodyPr/>
          <a:lstStyle/>
          <a:p>
            <a:pPr>
              <a:defRPr/>
            </a:pPr>
            <a:r>
              <a:rPr lang="en-US" smtClean="0"/>
              <a:t>IITP RAS</a:t>
            </a:r>
            <a:endParaRPr lang="en-US" dirty="0"/>
          </a:p>
        </p:txBody>
      </p:sp>
      <p:sp>
        <p:nvSpPr>
          <p:cNvPr id="5" name="Номер слайда 4"/>
          <p:cNvSpPr>
            <a:spLocks noGrp="1"/>
          </p:cNvSpPr>
          <p:nvPr>
            <p:ph type="sldNum" sz="quarter" idx="12"/>
          </p:nvPr>
        </p:nvSpPr>
        <p:spPr/>
        <p:txBody>
          <a:bodyPr/>
          <a:lstStyle/>
          <a:p>
            <a:pPr>
              <a:defRPr/>
            </a:pPr>
            <a:r>
              <a:rPr lang="en-US" smtClean="0"/>
              <a:t>Slide </a:t>
            </a:r>
            <a:fld id="{1020D93E-1000-485A-B4A0-9946B8CFFE0D}" type="slidenum">
              <a:rPr lang="en-US" smtClean="0"/>
              <a:pPr>
                <a:defRPr/>
              </a:pPr>
              <a:t>15</a:t>
            </a:fld>
            <a:endParaRPr lang="en-US" dirty="0"/>
          </a:p>
        </p:txBody>
      </p:sp>
      <p:sp>
        <p:nvSpPr>
          <p:cNvPr id="6" name="Заголовок 5"/>
          <p:cNvSpPr>
            <a:spLocks noGrp="1"/>
          </p:cNvSpPr>
          <p:nvPr>
            <p:ph type="title"/>
          </p:nvPr>
        </p:nvSpPr>
        <p:spPr/>
        <p:txBody>
          <a:bodyPr/>
          <a:lstStyle/>
          <a:p>
            <a:r>
              <a:rPr lang="en-US" dirty="0" smtClean="0"/>
              <a:t>Comparison of the Proposed Methods</a:t>
            </a:r>
            <a:endParaRPr lang="ru-RU" dirty="0"/>
          </a:p>
        </p:txBody>
      </p:sp>
      <p:sp>
        <p:nvSpPr>
          <p:cNvPr id="2" name="TextBox 1"/>
          <p:cNvSpPr txBox="1"/>
          <p:nvPr/>
        </p:nvSpPr>
        <p:spPr>
          <a:xfrm>
            <a:off x="2573892" y="6136859"/>
            <a:ext cx="3962944" cy="338554"/>
          </a:xfrm>
          <a:prstGeom prst="rect">
            <a:avLst/>
          </a:prstGeom>
          <a:noFill/>
        </p:spPr>
        <p:txBody>
          <a:bodyPr wrap="none" rtlCol="0">
            <a:spAutoFit/>
          </a:bodyPr>
          <a:lstStyle/>
          <a:p>
            <a:r>
              <a:rPr lang="en-US" sz="1600" dirty="0" smtClean="0">
                <a:solidFill>
                  <a:srgbClr val="FF0000"/>
                </a:solidFill>
              </a:rPr>
              <a:t>Note: Scheme 2 excludes Schemes 1, 3, and 4</a:t>
            </a:r>
            <a:endParaRPr lang="ru-RU" sz="1600" dirty="0">
              <a:solidFill>
                <a:srgbClr val="FF0000"/>
              </a:solidFill>
            </a:endParaRPr>
          </a:p>
        </p:txBody>
      </p:sp>
    </p:spTree>
    <p:extLst>
      <p:ext uri="{BB962C8B-B14F-4D97-AF65-F5344CB8AC3E}">
        <p14:creationId xmlns:p14="http://schemas.microsoft.com/office/powerpoint/2010/main" val="5499082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685800"/>
            <a:ext cx="7772400" cy="1066800"/>
          </a:xfrm>
        </p:spPr>
        <p:txBody>
          <a:bodyPr/>
          <a:lstStyle/>
          <a:p>
            <a:r>
              <a:rPr lang="en-US" dirty="0" smtClean="0"/>
              <a:t>Summary</a:t>
            </a:r>
            <a:endParaRPr lang="ru-RU" dirty="0"/>
          </a:p>
        </p:txBody>
      </p:sp>
      <p:sp>
        <p:nvSpPr>
          <p:cNvPr id="3" name="Объект 2"/>
          <p:cNvSpPr>
            <a:spLocks noGrp="1"/>
          </p:cNvSpPr>
          <p:nvPr>
            <p:ph idx="1"/>
          </p:nvPr>
        </p:nvSpPr>
        <p:spPr>
          <a:xfrm>
            <a:off x="457200" y="1600200"/>
            <a:ext cx="8305800" cy="4648200"/>
          </a:xfrm>
        </p:spPr>
        <p:txBody>
          <a:bodyPr/>
          <a:lstStyle/>
          <a:p>
            <a:r>
              <a:rPr lang="en-US" sz="2000" b="0" dirty="0" smtClean="0"/>
              <a:t>In this presentation, we propose to allocate RUs for RA in the same way as they are allocated for deterministic access</a:t>
            </a:r>
          </a:p>
          <a:p>
            <a:r>
              <a:rPr lang="en-US" sz="2000" b="0" dirty="0" smtClean="0"/>
              <a:t>In addition, we propose several ways to </a:t>
            </a:r>
            <a:r>
              <a:rPr lang="en-US" sz="2000" b="0" dirty="0"/>
              <a:t>allocate </a:t>
            </a:r>
            <a:r>
              <a:rPr lang="en-US" sz="2000" b="0" dirty="0" smtClean="0"/>
              <a:t>multiple RUs </a:t>
            </a:r>
            <a:r>
              <a:rPr lang="en-US" sz="2000" b="0" dirty="0"/>
              <a:t>for random access with the same parameters </a:t>
            </a:r>
            <a:r>
              <a:rPr lang="en-US" sz="2000" b="0" dirty="0" smtClean="0"/>
              <a:t>(RU size, Coding </a:t>
            </a:r>
            <a:r>
              <a:rPr lang="en-US" sz="2000" b="0" dirty="0"/>
              <a:t>Type, MCS, DCM, SS Allocation) </a:t>
            </a:r>
            <a:r>
              <a:rPr lang="en-US" sz="2000" b="0" dirty="0" smtClean="0"/>
              <a:t>without creating </a:t>
            </a:r>
            <a:r>
              <a:rPr lang="en-US" sz="2000" b="0" dirty="0"/>
              <a:t>individual entry for each </a:t>
            </a:r>
            <a:r>
              <a:rPr lang="en-US" sz="2000" b="0" dirty="0" smtClean="0"/>
              <a:t>RU</a:t>
            </a:r>
          </a:p>
          <a:p>
            <a:pPr lvl="1"/>
            <a:r>
              <a:rPr lang="en-US" sz="1600" b="0" dirty="0" smtClean="0"/>
              <a:t>In </a:t>
            </a:r>
            <a:r>
              <a:rPr lang="en-US" sz="1600" b="0" dirty="0"/>
              <a:t>such a </a:t>
            </a:r>
            <a:r>
              <a:rPr lang="en-US" sz="1600" b="0" dirty="0" smtClean="0"/>
              <a:t>way, </a:t>
            </a:r>
            <a:r>
              <a:rPr lang="en-US" sz="1600" b="0" dirty="0"/>
              <a:t>signaling overhead is </a:t>
            </a:r>
            <a:r>
              <a:rPr lang="en-US" sz="1600" b="0" dirty="0" smtClean="0"/>
              <a:t>significantly reduced</a:t>
            </a:r>
          </a:p>
          <a:p>
            <a:r>
              <a:rPr lang="en-US" sz="2000" b="0" dirty="0" smtClean="0"/>
              <a:t>The first 3 approaches slightly modify the </a:t>
            </a:r>
            <a:r>
              <a:rPr lang="en-US" sz="2000" b="0" dirty="0"/>
              <a:t>existing signaling mechanism </a:t>
            </a:r>
            <a:endParaRPr lang="en-US" sz="2000" b="0" dirty="0" smtClean="0"/>
          </a:p>
          <a:p>
            <a:pPr lvl="1"/>
            <a:r>
              <a:rPr lang="en-US" sz="1600" dirty="0" smtClean="0"/>
              <a:t>Signal the first and the last RU</a:t>
            </a:r>
            <a:r>
              <a:rPr lang="en-US" sz="1600" dirty="0"/>
              <a:t>s</a:t>
            </a:r>
            <a:r>
              <a:rPr lang="en-US" sz="1600" dirty="0" smtClean="0"/>
              <a:t> for RA</a:t>
            </a:r>
          </a:p>
          <a:p>
            <a:pPr lvl="1"/>
            <a:r>
              <a:rPr lang="en-US" sz="1600" dirty="0"/>
              <a:t>Signal the first RU for RA and the number N of RUs for RA</a:t>
            </a:r>
          </a:p>
          <a:p>
            <a:pPr lvl="1"/>
            <a:r>
              <a:rPr lang="en-US" sz="1600" b="0" dirty="0" smtClean="0"/>
              <a:t>Signal only the first RU for </a:t>
            </a:r>
            <a:r>
              <a:rPr lang="en-US" sz="1600" dirty="0" smtClean="0"/>
              <a:t>RA. The </a:t>
            </a:r>
            <a:r>
              <a:rPr lang="en-US" sz="1600" dirty="0"/>
              <a:t>Last RU is defined by the next Per User Info field</a:t>
            </a:r>
            <a:endParaRPr lang="en-US" sz="1600" b="0" dirty="0" smtClean="0"/>
          </a:p>
          <a:p>
            <a:r>
              <a:rPr lang="en-US" sz="2000" b="0" dirty="0" smtClean="0"/>
              <a:t>The last approach is an extension of the existing signaling. It is designed for signaling on </a:t>
            </a:r>
            <a:r>
              <a:rPr lang="en-US" sz="2000" b="0" dirty="0"/>
              <a:t>per 20 MHz basis because interference conditions within 20 MHz channel are often </a:t>
            </a:r>
            <a:r>
              <a:rPr lang="en-US" sz="2000" b="0" dirty="0" smtClean="0"/>
              <a:t>similar</a:t>
            </a:r>
          </a:p>
          <a:p>
            <a:pPr lvl="1"/>
            <a:r>
              <a:rPr lang="en-US" sz="1600" b="0" dirty="0" smtClean="0"/>
              <a:t>In addition to 69 combinations used in [1], we propose to use another 12 combinations. Thus, 47 combinations are still available for future use.</a:t>
            </a:r>
          </a:p>
          <a:p>
            <a:endParaRPr lang="ru-RU" sz="2000" b="0" dirty="0"/>
          </a:p>
        </p:txBody>
      </p:sp>
      <p:sp>
        <p:nvSpPr>
          <p:cNvPr id="4" name="Номер слайда 3"/>
          <p:cNvSpPr>
            <a:spLocks noGrp="1"/>
          </p:cNvSpPr>
          <p:nvPr>
            <p:ph type="sldNum" sz="quarter" idx="12"/>
          </p:nvPr>
        </p:nvSpPr>
        <p:spPr>
          <a:xfrm>
            <a:off x="4344988" y="6475413"/>
            <a:ext cx="530225" cy="182562"/>
          </a:xfrm>
        </p:spPr>
        <p:txBody>
          <a:bodyPr/>
          <a:lstStyle/>
          <a:p>
            <a:pPr>
              <a:defRPr/>
            </a:pPr>
            <a:r>
              <a:rPr lang="en-US" smtClean="0"/>
              <a:t>Slide </a:t>
            </a:r>
            <a:fld id="{3099D1E7-2CFE-4362-BB72-AF97192842EA}" type="slidenum">
              <a:rPr lang="en-US" smtClean="0"/>
              <a:pPr>
                <a:defRPr/>
              </a:pPr>
              <a:t>16</a:t>
            </a:fld>
            <a:endParaRPr lang="en-US" dirty="0"/>
          </a:p>
        </p:txBody>
      </p:sp>
      <p:sp>
        <p:nvSpPr>
          <p:cNvPr id="5" name="Нижний колонтитул 4"/>
          <p:cNvSpPr>
            <a:spLocks noGrp="1"/>
          </p:cNvSpPr>
          <p:nvPr>
            <p:ph type="ftr" sz="quarter" idx="11"/>
          </p:nvPr>
        </p:nvSpPr>
        <p:spPr>
          <a:xfrm flipH="1">
            <a:off x="5791199" y="6475413"/>
            <a:ext cx="2752661" cy="184666"/>
          </a:xfrm>
        </p:spPr>
        <p:txBody>
          <a:bodyPr/>
          <a:lstStyle/>
          <a:p>
            <a:pPr>
              <a:defRPr/>
            </a:pPr>
            <a:r>
              <a:rPr lang="en-US" smtClean="0"/>
              <a:t>IITP RAS</a:t>
            </a:r>
            <a:endParaRPr lang="en-US" dirty="0"/>
          </a:p>
        </p:txBody>
      </p:sp>
      <p:sp>
        <p:nvSpPr>
          <p:cNvPr id="7" name="Rectangle 4"/>
          <p:cNvSpPr>
            <a:spLocks noGrp="1" noChangeArrowheads="1"/>
          </p:cNvSpPr>
          <p:nvPr>
            <p:ph type="dt" sz="half" idx="4294967295"/>
          </p:nvPr>
        </p:nvSpPr>
        <p:spPr bwMode="auto">
          <a:xfrm>
            <a:off x="696913" y="334189"/>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smtClean="0"/>
              <a:t>May 2016</a:t>
            </a:r>
            <a:endParaRPr lang="en-US" dirty="0"/>
          </a:p>
        </p:txBody>
      </p:sp>
    </p:spTree>
    <p:extLst>
      <p:ext uri="{BB962C8B-B14F-4D97-AF65-F5344CB8AC3E}">
        <p14:creationId xmlns:p14="http://schemas.microsoft.com/office/powerpoint/2010/main" val="14331401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dirty="0" smtClean="0"/>
              <a:t>Straw Poll #1  </a:t>
            </a:r>
            <a:endParaRPr lang="en-US" dirty="0"/>
          </a:p>
        </p:txBody>
      </p:sp>
      <p:sp>
        <p:nvSpPr>
          <p:cNvPr id="3" name="Content Placeholder 2"/>
          <p:cNvSpPr>
            <a:spLocks noGrp="1"/>
          </p:cNvSpPr>
          <p:nvPr>
            <p:ph idx="1"/>
          </p:nvPr>
        </p:nvSpPr>
        <p:spPr>
          <a:xfrm>
            <a:off x="457200" y="1524000"/>
            <a:ext cx="8077200" cy="4114800"/>
          </a:xfrm>
        </p:spPr>
        <p:txBody>
          <a:bodyPr/>
          <a:lstStyle/>
          <a:p>
            <a:r>
              <a:rPr lang="en-US" altLang="ko-KR" dirty="0" smtClean="0"/>
              <a:t>Do you agree to add the following </a:t>
            </a:r>
            <a:r>
              <a:rPr lang="en-US" altLang="ko-KR" dirty="0"/>
              <a:t>text in SFD: </a:t>
            </a:r>
          </a:p>
          <a:p>
            <a:pPr lvl="1"/>
            <a:r>
              <a:rPr lang="en-US" altLang="zh-CN" dirty="0" err="1" smtClean="0"/>
              <a:t>x.y.z</a:t>
            </a:r>
            <a:r>
              <a:rPr lang="en-US" altLang="zh-CN" dirty="0" smtClean="0"/>
              <a:t> The spec shall define Random Access User ID (the value is TBD). When User Identifier subfield of the Per User Info field of the Trigger Frame equals Random Access User ID, the </a:t>
            </a:r>
            <a:r>
              <a:rPr lang="en-US" altLang="zh-CN" dirty="0"/>
              <a:t>Per User Info field </a:t>
            </a:r>
            <a:r>
              <a:rPr lang="en-US" altLang="zh-CN" dirty="0" smtClean="0"/>
              <a:t>describes Random Access RU(s).</a:t>
            </a:r>
          </a:p>
          <a:p>
            <a:pPr lvl="1"/>
            <a:endParaRPr lang="en-US" altLang="zh-CN" dirty="0" smtClean="0"/>
          </a:p>
          <a:p>
            <a:pPr lvl="1"/>
            <a:endParaRPr lang="zh-CN" altLang="zh-CN" sz="1200" b="0" dirty="0" smtClean="0"/>
          </a:p>
          <a:p>
            <a:pPr marL="800100" lvl="1" indent="-342900">
              <a:buFont typeface="Times New Roman" pitchFamily="18" charset="0"/>
              <a:buChar char="−"/>
            </a:pPr>
            <a:r>
              <a:rPr lang="en-US" altLang="zh-CN" dirty="0" smtClean="0"/>
              <a:t>Y</a:t>
            </a:r>
          </a:p>
          <a:p>
            <a:pPr marL="800100" lvl="1" indent="-342900">
              <a:buFont typeface="Times New Roman" pitchFamily="18" charset="0"/>
              <a:buChar char="−"/>
            </a:pPr>
            <a:r>
              <a:rPr lang="en-US" altLang="zh-CN" dirty="0" smtClean="0"/>
              <a:t>N</a:t>
            </a:r>
          </a:p>
          <a:p>
            <a:pPr marL="800100" lvl="1" indent="-342900">
              <a:buFont typeface="Times New Roman" pitchFamily="18" charset="0"/>
              <a:buChar char="−"/>
            </a:pPr>
            <a:r>
              <a:rPr lang="en-US" altLang="zh-CN" dirty="0" smtClean="0"/>
              <a:t>A</a:t>
            </a:r>
            <a:endParaRPr lang="en-US" sz="2400" dirty="0"/>
          </a:p>
        </p:txBody>
      </p:sp>
      <p:sp>
        <p:nvSpPr>
          <p:cNvPr id="4" name="Slide Number Placeholder 3"/>
          <p:cNvSpPr>
            <a:spLocks noGrp="1"/>
          </p:cNvSpPr>
          <p:nvPr>
            <p:ph type="sldNum" sz="quarter" idx="12"/>
          </p:nvPr>
        </p:nvSpPr>
        <p:spPr>
          <a:xfrm>
            <a:off x="4344988" y="6475413"/>
            <a:ext cx="530225" cy="182562"/>
          </a:xfrm>
        </p:spPr>
        <p:txBody>
          <a:bodyPr/>
          <a:lstStyle/>
          <a:p>
            <a:pPr>
              <a:defRPr/>
            </a:pPr>
            <a:r>
              <a:rPr lang="en-US" smtClean="0"/>
              <a:t>Slide </a:t>
            </a:r>
            <a:fld id="{3099D1E7-2CFE-4362-BB72-AF97192842EA}" type="slidenum">
              <a:rPr lang="en-US" smtClean="0"/>
              <a:pPr>
                <a:defRPr/>
              </a:pPr>
              <a:t>17</a:t>
            </a:fld>
            <a:endParaRPr lang="en-US" dirty="0"/>
          </a:p>
        </p:txBody>
      </p:sp>
      <p:sp>
        <p:nvSpPr>
          <p:cNvPr id="6" name="Footer Placeholder 3"/>
          <p:cNvSpPr>
            <a:spLocks noGrp="1"/>
          </p:cNvSpPr>
          <p:nvPr>
            <p:ph type="ftr" sz="quarter" idx="11"/>
          </p:nvPr>
        </p:nvSpPr>
        <p:spPr>
          <a:xfrm>
            <a:off x="5791199" y="6475413"/>
            <a:ext cx="2752661" cy="184666"/>
          </a:xfrm>
          <a:noFill/>
        </p:spPr>
        <p:txBody>
          <a:bodyPr/>
          <a:lstStyle/>
          <a:p>
            <a:r>
              <a:rPr lang="en-US" smtClean="0"/>
              <a:t>IITP RAS</a:t>
            </a:r>
            <a:endParaRPr lang="en-US" dirty="0"/>
          </a:p>
        </p:txBody>
      </p:sp>
      <p:sp>
        <p:nvSpPr>
          <p:cNvPr id="8" name="Rectangle 4"/>
          <p:cNvSpPr>
            <a:spLocks noGrp="1" noChangeArrowheads="1"/>
          </p:cNvSpPr>
          <p:nvPr>
            <p:ph type="dt" sz="half" idx="4294967295"/>
          </p:nvPr>
        </p:nvSpPr>
        <p:spPr bwMode="auto">
          <a:xfrm>
            <a:off x="696913" y="334189"/>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smtClean="0"/>
              <a:t>May 2016</a:t>
            </a:r>
            <a:endParaRPr lang="en-US" dirty="0"/>
          </a:p>
        </p:txBody>
      </p:sp>
    </p:spTree>
    <p:extLst>
      <p:ext uri="{BB962C8B-B14F-4D97-AF65-F5344CB8AC3E}">
        <p14:creationId xmlns:p14="http://schemas.microsoft.com/office/powerpoint/2010/main" val="46874265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dirty="0" smtClean="0"/>
              <a:t>Straw Poll #2 </a:t>
            </a:r>
            <a:endParaRPr lang="en-US" dirty="0"/>
          </a:p>
        </p:txBody>
      </p:sp>
      <p:sp>
        <p:nvSpPr>
          <p:cNvPr id="3" name="Content Placeholder 2"/>
          <p:cNvSpPr>
            <a:spLocks noGrp="1"/>
          </p:cNvSpPr>
          <p:nvPr>
            <p:ph idx="1"/>
          </p:nvPr>
        </p:nvSpPr>
        <p:spPr>
          <a:xfrm>
            <a:off x="457200" y="1524000"/>
            <a:ext cx="8077200" cy="4114800"/>
          </a:xfrm>
        </p:spPr>
        <p:txBody>
          <a:bodyPr/>
          <a:lstStyle/>
          <a:p>
            <a:r>
              <a:rPr lang="en-US" altLang="ko-KR" dirty="0" smtClean="0"/>
              <a:t>Do you agree to add the following </a:t>
            </a:r>
            <a:r>
              <a:rPr lang="en-US" altLang="ko-KR" dirty="0"/>
              <a:t>text in SFD: </a:t>
            </a:r>
          </a:p>
          <a:p>
            <a:pPr lvl="1"/>
            <a:r>
              <a:rPr lang="en-US" altLang="zh-CN" dirty="0" err="1"/>
              <a:t>x</a:t>
            </a:r>
            <a:r>
              <a:rPr lang="en-US" altLang="zh-CN" dirty="0" err="1" smtClean="0"/>
              <a:t>.y.z</a:t>
            </a:r>
            <a:r>
              <a:rPr lang="en-US" altLang="zh-CN" dirty="0" smtClean="0"/>
              <a:t> </a:t>
            </a:r>
            <a:r>
              <a:rPr lang="en-US" altLang="zh-CN" dirty="0"/>
              <a:t>The spec shall provide a way </a:t>
            </a:r>
            <a:r>
              <a:rPr lang="en-US" dirty="0"/>
              <a:t>to allocate multiple RUs for random access with the same RU size </a:t>
            </a:r>
            <a:r>
              <a:rPr lang="en-US" dirty="0" smtClean="0"/>
              <a:t>and other transmission parameters </a:t>
            </a:r>
            <a:r>
              <a:rPr lang="en-US" dirty="0"/>
              <a:t>(Coding Type, MCS, DCM, SS Allocation) without creating an individual entry for each RU.</a:t>
            </a:r>
            <a:endParaRPr lang="en-US" altLang="zh-CN" dirty="0"/>
          </a:p>
          <a:p>
            <a:pPr lvl="1"/>
            <a:endParaRPr lang="zh-CN" altLang="zh-CN" sz="1200" b="0" dirty="0" smtClean="0"/>
          </a:p>
          <a:p>
            <a:pPr marL="800100" lvl="1" indent="-342900">
              <a:buFont typeface="Times New Roman" pitchFamily="18" charset="0"/>
              <a:buChar char="−"/>
            </a:pPr>
            <a:r>
              <a:rPr lang="en-US" altLang="zh-CN" dirty="0" smtClean="0"/>
              <a:t>Y</a:t>
            </a:r>
          </a:p>
          <a:p>
            <a:pPr marL="800100" lvl="1" indent="-342900">
              <a:buFont typeface="Times New Roman" pitchFamily="18" charset="0"/>
              <a:buChar char="−"/>
            </a:pPr>
            <a:r>
              <a:rPr lang="en-US" altLang="zh-CN" dirty="0" smtClean="0"/>
              <a:t>N</a:t>
            </a:r>
          </a:p>
          <a:p>
            <a:pPr marL="800100" lvl="1" indent="-342900">
              <a:buFont typeface="Times New Roman" pitchFamily="18" charset="0"/>
              <a:buChar char="−"/>
            </a:pPr>
            <a:r>
              <a:rPr lang="en-US" altLang="zh-CN" dirty="0" smtClean="0"/>
              <a:t>A</a:t>
            </a:r>
            <a:endParaRPr lang="en-US" sz="2400" dirty="0"/>
          </a:p>
        </p:txBody>
      </p:sp>
      <p:sp>
        <p:nvSpPr>
          <p:cNvPr id="4" name="Slide Number Placeholder 3"/>
          <p:cNvSpPr>
            <a:spLocks noGrp="1"/>
          </p:cNvSpPr>
          <p:nvPr>
            <p:ph type="sldNum" sz="quarter" idx="12"/>
          </p:nvPr>
        </p:nvSpPr>
        <p:spPr>
          <a:xfrm>
            <a:off x="4344988" y="6475413"/>
            <a:ext cx="530225" cy="182562"/>
          </a:xfrm>
        </p:spPr>
        <p:txBody>
          <a:bodyPr/>
          <a:lstStyle/>
          <a:p>
            <a:pPr>
              <a:defRPr/>
            </a:pPr>
            <a:r>
              <a:rPr lang="en-US" smtClean="0"/>
              <a:t>Slide </a:t>
            </a:r>
            <a:fld id="{3099D1E7-2CFE-4362-BB72-AF97192842EA}" type="slidenum">
              <a:rPr lang="en-US" smtClean="0"/>
              <a:pPr>
                <a:defRPr/>
              </a:pPr>
              <a:t>18</a:t>
            </a:fld>
            <a:endParaRPr lang="en-US" dirty="0"/>
          </a:p>
        </p:txBody>
      </p:sp>
      <p:sp>
        <p:nvSpPr>
          <p:cNvPr id="6" name="Footer Placeholder 3"/>
          <p:cNvSpPr>
            <a:spLocks noGrp="1"/>
          </p:cNvSpPr>
          <p:nvPr>
            <p:ph type="ftr" sz="quarter" idx="11"/>
          </p:nvPr>
        </p:nvSpPr>
        <p:spPr>
          <a:xfrm>
            <a:off x="5791199" y="6475413"/>
            <a:ext cx="2752661" cy="184666"/>
          </a:xfrm>
          <a:noFill/>
        </p:spPr>
        <p:txBody>
          <a:bodyPr/>
          <a:lstStyle/>
          <a:p>
            <a:r>
              <a:rPr lang="en-US" smtClean="0"/>
              <a:t>IITP RAS</a:t>
            </a:r>
            <a:endParaRPr lang="en-US" dirty="0"/>
          </a:p>
        </p:txBody>
      </p:sp>
      <p:sp>
        <p:nvSpPr>
          <p:cNvPr id="8" name="Rectangle 4"/>
          <p:cNvSpPr>
            <a:spLocks noGrp="1" noChangeArrowheads="1"/>
          </p:cNvSpPr>
          <p:nvPr>
            <p:ph type="dt" sz="half" idx="4294967295"/>
          </p:nvPr>
        </p:nvSpPr>
        <p:spPr bwMode="auto">
          <a:xfrm>
            <a:off x="696913" y="334189"/>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smtClean="0"/>
              <a:t>May 2016</a:t>
            </a:r>
            <a:endParaRPr lang="en-US" dirty="0"/>
          </a:p>
        </p:txBody>
      </p:sp>
    </p:spTree>
    <p:extLst>
      <p:ext uri="{BB962C8B-B14F-4D97-AF65-F5344CB8AC3E}">
        <p14:creationId xmlns:p14="http://schemas.microsoft.com/office/powerpoint/2010/main" val="399243799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dirty="0" smtClean="0"/>
              <a:t>Straw Poll #3 </a:t>
            </a:r>
            <a:endParaRPr lang="en-US" dirty="0"/>
          </a:p>
        </p:txBody>
      </p:sp>
      <p:sp>
        <p:nvSpPr>
          <p:cNvPr id="3" name="Content Placeholder 2"/>
          <p:cNvSpPr>
            <a:spLocks noGrp="1"/>
          </p:cNvSpPr>
          <p:nvPr>
            <p:ph idx="1"/>
          </p:nvPr>
        </p:nvSpPr>
        <p:spPr>
          <a:xfrm>
            <a:off x="457200" y="1524000"/>
            <a:ext cx="8077200" cy="4114800"/>
          </a:xfrm>
        </p:spPr>
        <p:txBody>
          <a:bodyPr/>
          <a:lstStyle/>
          <a:p>
            <a:r>
              <a:rPr lang="en-US" altLang="ko-KR" dirty="0" smtClean="0"/>
              <a:t>Do you agree to add the following </a:t>
            </a:r>
            <a:r>
              <a:rPr lang="en-US" altLang="ko-KR" dirty="0"/>
              <a:t>text in SFD: </a:t>
            </a:r>
          </a:p>
          <a:p>
            <a:pPr lvl="1"/>
            <a:r>
              <a:rPr lang="en-US" altLang="zh-CN" dirty="0" err="1"/>
              <a:t>x</a:t>
            </a:r>
            <a:r>
              <a:rPr lang="en-US" altLang="zh-CN" dirty="0" err="1" smtClean="0"/>
              <a:t>.y.z</a:t>
            </a:r>
            <a:r>
              <a:rPr lang="en-US" altLang="zh-CN" dirty="0" smtClean="0"/>
              <a:t> M</a:t>
            </a:r>
            <a:r>
              <a:rPr lang="en-US" dirty="0" smtClean="0"/>
              <a:t>ultiple </a:t>
            </a:r>
            <a:r>
              <a:rPr lang="en-US" dirty="0"/>
              <a:t>RUs for random access with the </a:t>
            </a:r>
            <a:r>
              <a:rPr lang="en-US" dirty="0" smtClean="0"/>
              <a:t>same RU size and other transmission  </a:t>
            </a:r>
            <a:r>
              <a:rPr lang="en-US" dirty="0"/>
              <a:t>parameters (Coding Type, MCS, DCM, SS Allocation</a:t>
            </a:r>
            <a:r>
              <a:rPr lang="en-US" dirty="0" smtClean="0"/>
              <a:t>) can be allocated as </a:t>
            </a:r>
            <a:r>
              <a:rPr lang="en-US" dirty="0" smtClean="0"/>
              <a:t>follows:</a:t>
            </a:r>
            <a:endParaRPr lang="en-US" dirty="0" smtClean="0"/>
          </a:p>
          <a:p>
            <a:pPr lvl="2"/>
            <a:r>
              <a:rPr lang="en-US" dirty="0" smtClean="0"/>
              <a:t>A pair of consecutive Per User Info fields </a:t>
            </a:r>
            <a:r>
              <a:rPr lang="en-US" dirty="0"/>
              <a:t>with User Identifier = Random Access User </a:t>
            </a:r>
            <a:r>
              <a:rPr lang="en-US" dirty="0" smtClean="0"/>
              <a:t>ID and with the </a:t>
            </a:r>
            <a:r>
              <a:rPr lang="en-US" dirty="0"/>
              <a:t>same RU size and other transmission parameters</a:t>
            </a:r>
            <a:r>
              <a:rPr lang="en-US" dirty="0" smtClean="0"/>
              <a:t> defines </a:t>
            </a:r>
            <a:r>
              <a:rPr lang="en-US" dirty="0"/>
              <a:t>an interval of RUs for </a:t>
            </a:r>
            <a:r>
              <a:rPr lang="en-US" dirty="0" smtClean="0"/>
              <a:t>RA, if the RU allocation value of the first Per User Info field is smaller than that of the second one.       All </a:t>
            </a:r>
            <a:r>
              <a:rPr lang="en-US" dirty="0" smtClean="0"/>
              <a:t>RUs from the interval have the same size and other </a:t>
            </a:r>
            <a:r>
              <a:rPr lang="en-US" dirty="0"/>
              <a:t>transmission </a:t>
            </a:r>
            <a:r>
              <a:rPr lang="en-US" dirty="0" smtClean="0"/>
              <a:t>parameters.   </a:t>
            </a:r>
            <a:endParaRPr lang="zh-CN" altLang="zh-CN" sz="1200" b="0" dirty="0" smtClean="0"/>
          </a:p>
          <a:p>
            <a:pPr marL="800100" lvl="1" indent="-342900">
              <a:buFont typeface="Times New Roman" pitchFamily="18" charset="0"/>
              <a:buChar char="−"/>
            </a:pPr>
            <a:r>
              <a:rPr lang="en-US" altLang="zh-CN" dirty="0" smtClean="0"/>
              <a:t>Y</a:t>
            </a:r>
          </a:p>
          <a:p>
            <a:pPr marL="800100" lvl="1" indent="-342900">
              <a:buFont typeface="Times New Roman" pitchFamily="18" charset="0"/>
              <a:buChar char="−"/>
            </a:pPr>
            <a:r>
              <a:rPr lang="en-US" altLang="zh-CN" dirty="0" smtClean="0"/>
              <a:t>N</a:t>
            </a:r>
          </a:p>
          <a:p>
            <a:pPr marL="800100" lvl="1" indent="-342900">
              <a:buFont typeface="Times New Roman" pitchFamily="18" charset="0"/>
              <a:buChar char="−"/>
            </a:pPr>
            <a:r>
              <a:rPr lang="en-US" altLang="zh-CN" dirty="0" smtClean="0"/>
              <a:t>A</a:t>
            </a:r>
            <a:endParaRPr lang="en-US" sz="2400" dirty="0"/>
          </a:p>
        </p:txBody>
      </p:sp>
      <p:sp>
        <p:nvSpPr>
          <p:cNvPr id="4" name="Slide Number Placeholder 3"/>
          <p:cNvSpPr>
            <a:spLocks noGrp="1"/>
          </p:cNvSpPr>
          <p:nvPr>
            <p:ph type="sldNum" sz="quarter" idx="12"/>
          </p:nvPr>
        </p:nvSpPr>
        <p:spPr>
          <a:xfrm>
            <a:off x="4344988" y="6475413"/>
            <a:ext cx="530225" cy="182562"/>
          </a:xfrm>
        </p:spPr>
        <p:txBody>
          <a:bodyPr/>
          <a:lstStyle/>
          <a:p>
            <a:pPr>
              <a:defRPr/>
            </a:pPr>
            <a:r>
              <a:rPr lang="en-US" smtClean="0"/>
              <a:t>Slide </a:t>
            </a:r>
            <a:fld id="{3099D1E7-2CFE-4362-BB72-AF97192842EA}" type="slidenum">
              <a:rPr lang="en-US" smtClean="0"/>
              <a:pPr>
                <a:defRPr/>
              </a:pPr>
              <a:t>19</a:t>
            </a:fld>
            <a:endParaRPr lang="en-US" dirty="0"/>
          </a:p>
        </p:txBody>
      </p:sp>
      <p:sp>
        <p:nvSpPr>
          <p:cNvPr id="6" name="Footer Placeholder 3"/>
          <p:cNvSpPr>
            <a:spLocks noGrp="1"/>
          </p:cNvSpPr>
          <p:nvPr>
            <p:ph type="ftr" sz="quarter" idx="11"/>
          </p:nvPr>
        </p:nvSpPr>
        <p:spPr>
          <a:xfrm>
            <a:off x="5791199" y="6475413"/>
            <a:ext cx="2752661" cy="184666"/>
          </a:xfrm>
          <a:noFill/>
        </p:spPr>
        <p:txBody>
          <a:bodyPr/>
          <a:lstStyle/>
          <a:p>
            <a:r>
              <a:rPr lang="en-US" smtClean="0"/>
              <a:t>IITP RAS</a:t>
            </a:r>
            <a:endParaRPr lang="en-US" dirty="0"/>
          </a:p>
        </p:txBody>
      </p:sp>
      <p:sp>
        <p:nvSpPr>
          <p:cNvPr id="8" name="Rectangle 4"/>
          <p:cNvSpPr>
            <a:spLocks noGrp="1" noChangeArrowheads="1"/>
          </p:cNvSpPr>
          <p:nvPr>
            <p:ph type="dt" sz="half" idx="4294967295"/>
          </p:nvPr>
        </p:nvSpPr>
        <p:spPr bwMode="auto">
          <a:xfrm>
            <a:off x="696913" y="334189"/>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smtClean="0"/>
              <a:t>May 2016</a:t>
            </a:r>
            <a:endParaRPr lang="en-US" dirty="0"/>
          </a:p>
        </p:txBody>
      </p:sp>
    </p:spTree>
    <p:extLst>
      <p:ext uri="{BB962C8B-B14F-4D97-AF65-F5344CB8AC3E}">
        <p14:creationId xmlns:p14="http://schemas.microsoft.com/office/powerpoint/2010/main" val="3405384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685800"/>
            <a:ext cx="7772400" cy="1066800"/>
          </a:xfrm>
        </p:spPr>
        <p:txBody>
          <a:bodyPr/>
          <a:lstStyle/>
          <a:p>
            <a:r>
              <a:rPr lang="en-US" dirty="0" smtClean="0"/>
              <a:t>Background</a:t>
            </a:r>
            <a:endParaRPr lang="ru-RU" dirty="0"/>
          </a:p>
        </p:txBody>
      </p:sp>
      <p:sp>
        <p:nvSpPr>
          <p:cNvPr id="3" name="Объект 2"/>
          <p:cNvSpPr>
            <a:spLocks noGrp="1"/>
          </p:cNvSpPr>
          <p:nvPr>
            <p:ph idx="1"/>
          </p:nvPr>
        </p:nvSpPr>
        <p:spPr>
          <a:xfrm>
            <a:off x="685800" y="1752600"/>
            <a:ext cx="7772400" cy="2514600"/>
          </a:xfrm>
        </p:spPr>
        <p:txBody>
          <a:bodyPr/>
          <a:lstStyle/>
          <a:p>
            <a:r>
              <a:rPr lang="en-US" sz="2000" b="0" dirty="0"/>
              <a:t>The Trigger frame is used to allocate resource for UL MU transmission and to solicit an UL MU </a:t>
            </a:r>
            <a:r>
              <a:rPr lang="en-US" sz="2000" b="0" dirty="0" smtClean="0"/>
              <a:t>transmission. </a:t>
            </a:r>
            <a:r>
              <a:rPr lang="en-US" sz="2000" b="0" dirty="0"/>
              <a:t>The Trigger frame also carries other information required by the responding STA to send UL MU</a:t>
            </a:r>
            <a:r>
              <a:rPr lang="en-US" sz="2000" b="0" dirty="0" smtClean="0"/>
              <a:t>.</a:t>
            </a:r>
          </a:p>
          <a:p>
            <a:r>
              <a:rPr lang="en-US" sz="2000" b="0" dirty="0"/>
              <a:t>The spec shall define a Trigger frame that allocates resources for random access. [MU Motion 8, July 16, </a:t>
            </a:r>
            <a:r>
              <a:rPr lang="en-US" sz="2000" b="0" dirty="0" smtClean="0"/>
              <a:t>2015]</a:t>
            </a:r>
          </a:p>
          <a:p>
            <a:r>
              <a:rPr lang="en-US" sz="2000" b="0" dirty="0" smtClean="0"/>
              <a:t>In [</a:t>
            </a:r>
            <a:r>
              <a:rPr lang="en-US" sz="2000" b="0" dirty="0"/>
              <a:t>1] </a:t>
            </a:r>
            <a:r>
              <a:rPr lang="en-US" sz="2000" b="0" dirty="0" smtClean="0"/>
              <a:t>the </a:t>
            </a:r>
            <a:r>
              <a:rPr lang="en-US" sz="2000" b="0" dirty="0"/>
              <a:t>RU allocation signaling for each STA carried in per user info field of the Trigger </a:t>
            </a:r>
            <a:r>
              <a:rPr lang="en-US" sz="2000" b="0" dirty="0" smtClean="0"/>
              <a:t>frame was proposed.</a:t>
            </a:r>
            <a:endParaRPr lang="ru-RU" sz="2000" b="0" dirty="0"/>
          </a:p>
        </p:txBody>
      </p:sp>
      <p:sp>
        <p:nvSpPr>
          <p:cNvPr id="4" name="Номер слайда 3"/>
          <p:cNvSpPr>
            <a:spLocks noGrp="1"/>
          </p:cNvSpPr>
          <p:nvPr>
            <p:ph type="sldNum" sz="quarter" idx="12"/>
          </p:nvPr>
        </p:nvSpPr>
        <p:spPr>
          <a:xfrm>
            <a:off x="4344988" y="6475413"/>
            <a:ext cx="530225" cy="182562"/>
          </a:xfrm>
        </p:spPr>
        <p:txBody>
          <a:bodyPr/>
          <a:lstStyle/>
          <a:p>
            <a:pPr>
              <a:defRPr/>
            </a:pPr>
            <a:r>
              <a:rPr lang="en-US" smtClean="0"/>
              <a:t>Slide </a:t>
            </a:r>
            <a:fld id="{3099D1E7-2CFE-4362-BB72-AF97192842EA}" type="slidenum">
              <a:rPr lang="en-US" smtClean="0"/>
              <a:pPr>
                <a:defRPr/>
              </a:pPr>
              <a:t>2</a:t>
            </a:fld>
            <a:endParaRPr lang="en-US" dirty="0"/>
          </a:p>
        </p:txBody>
      </p:sp>
      <p:sp>
        <p:nvSpPr>
          <p:cNvPr id="5" name="Нижний колонтитул 4"/>
          <p:cNvSpPr>
            <a:spLocks noGrp="1"/>
          </p:cNvSpPr>
          <p:nvPr>
            <p:ph type="ftr" sz="quarter" idx="11"/>
          </p:nvPr>
        </p:nvSpPr>
        <p:spPr>
          <a:xfrm flipH="1">
            <a:off x="5791199" y="6475413"/>
            <a:ext cx="2752661" cy="184666"/>
          </a:xfrm>
        </p:spPr>
        <p:txBody>
          <a:bodyPr/>
          <a:lstStyle/>
          <a:p>
            <a:pPr>
              <a:defRPr/>
            </a:pPr>
            <a:r>
              <a:rPr lang="en-US" smtClean="0"/>
              <a:t>IITP RAS</a:t>
            </a:r>
            <a:endParaRPr lang="en-US" dirty="0"/>
          </a:p>
        </p:txBody>
      </p:sp>
      <p:sp>
        <p:nvSpPr>
          <p:cNvPr id="7" name="TextBox 6"/>
          <p:cNvSpPr txBox="1"/>
          <p:nvPr/>
        </p:nvSpPr>
        <p:spPr>
          <a:xfrm>
            <a:off x="685800" y="4648200"/>
            <a:ext cx="7848600" cy="646331"/>
          </a:xfrm>
          <a:prstGeom prst="rect">
            <a:avLst/>
          </a:prstGeom>
          <a:noFill/>
        </p:spPr>
        <p:txBody>
          <a:bodyPr wrap="square" rtlCol="0">
            <a:spAutoFit/>
          </a:bodyPr>
          <a:lstStyle/>
          <a:p>
            <a:r>
              <a:rPr lang="en-US" sz="1800" b="1" dirty="0" smtClean="0">
                <a:solidFill>
                  <a:srgbClr val="FF0000"/>
                </a:solidFill>
              </a:rPr>
              <a:t>However, current SFD and Draft revisions do not describe how RUs for UL MU random access are signaled.</a:t>
            </a:r>
            <a:endParaRPr lang="ru-RU" sz="1800" b="1" dirty="0">
              <a:solidFill>
                <a:srgbClr val="FF0000"/>
              </a:solidFill>
            </a:endParaRPr>
          </a:p>
        </p:txBody>
      </p:sp>
      <p:sp>
        <p:nvSpPr>
          <p:cNvPr id="8" name="Rectangle 4"/>
          <p:cNvSpPr>
            <a:spLocks noGrp="1" noChangeArrowheads="1"/>
          </p:cNvSpPr>
          <p:nvPr>
            <p:ph type="dt" sz="half" idx="4294967295"/>
          </p:nvPr>
        </p:nvSpPr>
        <p:spPr bwMode="auto">
          <a:xfrm>
            <a:off x="696913" y="334189"/>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smtClean="0"/>
              <a:t>May 2016</a:t>
            </a:r>
            <a:endParaRPr lang="en-US" dirty="0"/>
          </a:p>
        </p:txBody>
      </p:sp>
    </p:spTree>
    <p:extLst>
      <p:ext uri="{BB962C8B-B14F-4D97-AF65-F5344CB8AC3E}">
        <p14:creationId xmlns:p14="http://schemas.microsoft.com/office/powerpoint/2010/main" val="341504429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dirty="0" smtClean="0"/>
              <a:t>Straw Poll #4 </a:t>
            </a:r>
            <a:endParaRPr lang="en-US" dirty="0"/>
          </a:p>
        </p:txBody>
      </p:sp>
      <p:sp>
        <p:nvSpPr>
          <p:cNvPr id="3" name="Content Placeholder 2"/>
          <p:cNvSpPr>
            <a:spLocks noGrp="1"/>
          </p:cNvSpPr>
          <p:nvPr>
            <p:ph idx="1"/>
          </p:nvPr>
        </p:nvSpPr>
        <p:spPr>
          <a:xfrm>
            <a:off x="457200" y="1524000"/>
            <a:ext cx="8077200" cy="4114800"/>
          </a:xfrm>
        </p:spPr>
        <p:txBody>
          <a:bodyPr/>
          <a:lstStyle/>
          <a:p>
            <a:r>
              <a:rPr lang="en-US" altLang="ko-KR" dirty="0" smtClean="0"/>
              <a:t>Do you agree to add the following </a:t>
            </a:r>
            <a:r>
              <a:rPr lang="en-US" altLang="ko-KR" dirty="0"/>
              <a:t>text in SFD: </a:t>
            </a:r>
          </a:p>
          <a:p>
            <a:pPr lvl="1"/>
            <a:r>
              <a:rPr lang="en-US" altLang="zh-CN" dirty="0" err="1"/>
              <a:t>x</a:t>
            </a:r>
            <a:r>
              <a:rPr lang="en-US" altLang="zh-CN" dirty="0" err="1" smtClean="0"/>
              <a:t>.y.z</a:t>
            </a:r>
            <a:r>
              <a:rPr lang="en-US" altLang="zh-CN" dirty="0" smtClean="0"/>
              <a:t> M</a:t>
            </a:r>
            <a:r>
              <a:rPr lang="en-US" dirty="0" smtClean="0"/>
              <a:t>ultiple </a:t>
            </a:r>
            <a:r>
              <a:rPr lang="en-US" dirty="0"/>
              <a:t>RUs for random access with the </a:t>
            </a:r>
            <a:r>
              <a:rPr lang="en-US" dirty="0" smtClean="0"/>
              <a:t>same RU size and other transmission  </a:t>
            </a:r>
            <a:r>
              <a:rPr lang="en-US" dirty="0"/>
              <a:t>parameters (Coding Type, MCS, DCM, SS Allocation) can be allocated as </a:t>
            </a:r>
            <a:r>
              <a:rPr lang="en-US" dirty="0" smtClean="0"/>
              <a:t>follows</a:t>
            </a:r>
          </a:p>
          <a:p>
            <a:pPr lvl="2"/>
            <a:r>
              <a:rPr lang="en-US" dirty="0" smtClean="0"/>
              <a:t>If a Per User Info field has User Identifier = Random Access User ID, the Trigger Dependent Per </a:t>
            </a:r>
            <a:r>
              <a:rPr lang="en-US" dirty="0"/>
              <a:t>U</a:t>
            </a:r>
            <a:r>
              <a:rPr lang="en-US" dirty="0" smtClean="0"/>
              <a:t>ser info contains the number of RUs (N) for random access which follow the defined RU </a:t>
            </a:r>
            <a:r>
              <a:rPr lang="en-US" dirty="0"/>
              <a:t>and </a:t>
            </a:r>
            <a:r>
              <a:rPr lang="en-US" dirty="0" smtClean="0"/>
              <a:t>have the </a:t>
            </a:r>
            <a:r>
              <a:rPr lang="en-US" dirty="0"/>
              <a:t>same RU size and other transmission  </a:t>
            </a:r>
            <a:r>
              <a:rPr lang="en-US" dirty="0" smtClean="0"/>
              <a:t>parameters as </a:t>
            </a:r>
            <a:r>
              <a:rPr lang="en-US" dirty="0"/>
              <a:t>the defined RU</a:t>
            </a:r>
            <a:r>
              <a:rPr lang="en-US" dirty="0" smtClean="0"/>
              <a:t>. </a:t>
            </a:r>
          </a:p>
          <a:p>
            <a:pPr lvl="1"/>
            <a:r>
              <a:rPr lang="en-US" altLang="zh-CN" dirty="0" smtClean="0"/>
              <a:t>Y</a:t>
            </a:r>
          </a:p>
          <a:p>
            <a:pPr marL="800100" lvl="1" indent="-342900">
              <a:buFont typeface="Times New Roman" pitchFamily="18" charset="0"/>
              <a:buChar char="−"/>
            </a:pPr>
            <a:r>
              <a:rPr lang="en-US" altLang="zh-CN" dirty="0" smtClean="0"/>
              <a:t>N</a:t>
            </a:r>
          </a:p>
          <a:p>
            <a:pPr marL="800100" lvl="1" indent="-342900">
              <a:buFont typeface="Times New Roman" pitchFamily="18" charset="0"/>
              <a:buChar char="−"/>
            </a:pPr>
            <a:r>
              <a:rPr lang="en-US" altLang="zh-CN" dirty="0" smtClean="0"/>
              <a:t>A</a:t>
            </a:r>
            <a:endParaRPr lang="en-US" sz="2400" dirty="0"/>
          </a:p>
        </p:txBody>
      </p:sp>
      <p:sp>
        <p:nvSpPr>
          <p:cNvPr id="4" name="Slide Number Placeholder 3"/>
          <p:cNvSpPr>
            <a:spLocks noGrp="1"/>
          </p:cNvSpPr>
          <p:nvPr>
            <p:ph type="sldNum" sz="quarter" idx="12"/>
          </p:nvPr>
        </p:nvSpPr>
        <p:spPr>
          <a:xfrm>
            <a:off x="4344988" y="6475413"/>
            <a:ext cx="530225" cy="182562"/>
          </a:xfrm>
        </p:spPr>
        <p:txBody>
          <a:bodyPr/>
          <a:lstStyle/>
          <a:p>
            <a:pPr>
              <a:defRPr/>
            </a:pPr>
            <a:r>
              <a:rPr lang="en-US" smtClean="0"/>
              <a:t>Slide </a:t>
            </a:r>
            <a:fld id="{3099D1E7-2CFE-4362-BB72-AF97192842EA}" type="slidenum">
              <a:rPr lang="en-US" smtClean="0"/>
              <a:pPr>
                <a:defRPr/>
              </a:pPr>
              <a:t>20</a:t>
            </a:fld>
            <a:endParaRPr lang="en-US" dirty="0"/>
          </a:p>
        </p:txBody>
      </p:sp>
      <p:sp>
        <p:nvSpPr>
          <p:cNvPr id="6" name="Footer Placeholder 3"/>
          <p:cNvSpPr>
            <a:spLocks noGrp="1"/>
          </p:cNvSpPr>
          <p:nvPr>
            <p:ph type="ftr" sz="quarter" idx="11"/>
          </p:nvPr>
        </p:nvSpPr>
        <p:spPr>
          <a:xfrm>
            <a:off x="5791199" y="6475413"/>
            <a:ext cx="2752661" cy="184666"/>
          </a:xfrm>
          <a:noFill/>
        </p:spPr>
        <p:txBody>
          <a:bodyPr/>
          <a:lstStyle/>
          <a:p>
            <a:r>
              <a:rPr lang="en-US" smtClean="0"/>
              <a:t>IITP RAS</a:t>
            </a:r>
            <a:endParaRPr lang="en-US" dirty="0"/>
          </a:p>
        </p:txBody>
      </p:sp>
      <p:sp>
        <p:nvSpPr>
          <p:cNvPr id="8" name="Rectangle 4"/>
          <p:cNvSpPr>
            <a:spLocks noGrp="1" noChangeArrowheads="1"/>
          </p:cNvSpPr>
          <p:nvPr>
            <p:ph type="dt" sz="half" idx="4294967295"/>
          </p:nvPr>
        </p:nvSpPr>
        <p:spPr bwMode="auto">
          <a:xfrm>
            <a:off x="696913" y="334189"/>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smtClean="0"/>
              <a:t>May 2016</a:t>
            </a:r>
            <a:endParaRPr lang="en-US" dirty="0"/>
          </a:p>
        </p:txBody>
      </p:sp>
    </p:spTree>
    <p:extLst>
      <p:ext uri="{BB962C8B-B14F-4D97-AF65-F5344CB8AC3E}">
        <p14:creationId xmlns:p14="http://schemas.microsoft.com/office/powerpoint/2010/main" val="170168707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dirty="0" smtClean="0"/>
              <a:t>Straw Poll #5 </a:t>
            </a:r>
            <a:endParaRPr lang="en-US" dirty="0"/>
          </a:p>
        </p:txBody>
      </p:sp>
      <p:sp>
        <p:nvSpPr>
          <p:cNvPr id="3" name="Content Placeholder 2"/>
          <p:cNvSpPr>
            <a:spLocks noGrp="1"/>
          </p:cNvSpPr>
          <p:nvPr>
            <p:ph idx="1"/>
          </p:nvPr>
        </p:nvSpPr>
        <p:spPr>
          <a:xfrm>
            <a:off x="457200" y="1524000"/>
            <a:ext cx="8077200" cy="4114800"/>
          </a:xfrm>
        </p:spPr>
        <p:txBody>
          <a:bodyPr/>
          <a:lstStyle/>
          <a:p>
            <a:r>
              <a:rPr lang="en-US" altLang="ko-KR" dirty="0" smtClean="0"/>
              <a:t>Do you agree to add the following </a:t>
            </a:r>
            <a:r>
              <a:rPr lang="en-US" altLang="ko-KR" dirty="0"/>
              <a:t>text in SFD: </a:t>
            </a:r>
          </a:p>
          <a:p>
            <a:pPr lvl="1"/>
            <a:r>
              <a:rPr lang="en-US" altLang="zh-CN" dirty="0" err="1" smtClean="0"/>
              <a:t>x.y.z</a:t>
            </a:r>
            <a:r>
              <a:rPr lang="en-US" altLang="zh-CN" dirty="0" smtClean="0"/>
              <a:t> M</a:t>
            </a:r>
            <a:r>
              <a:rPr lang="en-US" dirty="0" smtClean="0"/>
              <a:t>ultiple </a:t>
            </a:r>
            <a:r>
              <a:rPr lang="en-US" dirty="0"/>
              <a:t>RUs for random access with the </a:t>
            </a:r>
            <a:r>
              <a:rPr lang="en-US" dirty="0" smtClean="0"/>
              <a:t>same RU size and other transmission  </a:t>
            </a:r>
            <a:r>
              <a:rPr lang="en-US" dirty="0"/>
              <a:t>parameters (Coding Type, MCS, DCM, SS Allocation) can be allocated as </a:t>
            </a:r>
            <a:r>
              <a:rPr lang="en-US" dirty="0" smtClean="0"/>
              <a:t>follows </a:t>
            </a:r>
          </a:p>
          <a:p>
            <a:pPr lvl="2"/>
            <a:r>
              <a:rPr lang="en-US" dirty="0" smtClean="0"/>
              <a:t>When a Per User Info field has User Identifier = Random Access User ID,  the field defines a series of RUs for random </a:t>
            </a:r>
            <a:r>
              <a:rPr lang="en-US" dirty="0"/>
              <a:t>access with the same RU size and other transmission  </a:t>
            </a:r>
            <a:r>
              <a:rPr lang="en-US" dirty="0" smtClean="0"/>
              <a:t>parameters. The series includes all RUs up to but not including the RU, defined in the next Per User Info field, if any. </a:t>
            </a:r>
          </a:p>
          <a:p>
            <a:pPr lvl="1"/>
            <a:r>
              <a:rPr lang="en-US" altLang="zh-CN" dirty="0" smtClean="0"/>
              <a:t>Y</a:t>
            </a:r>
          </a:p>
          <a:p>
            <a:pPr marL="800100" lvl="1" indent="-342900">
              <a:buFont typeface="Times New Roman" pitchFamily="18" charset="0"/>
              <a:buChar char="−"/>
            </a:pPr>
            <a:r>
              <a:rPr lang="en-US" altLang="zh-CN" dirty="0" smtClean="0"/>
              <a:t>N</a:t>
            </a:r>
          </a:p>
          <a:p>
            <a:pPr marL="800100" lvl="1" indent="-342900">
              <a:buFont typeface="Times New Roman" pitchFamily="18" charset="0"/>
              <a:buChar char="−"/>
            </a:pPr>
            <a:r>
              <a:rPr lang="en-US" altLang="zh-CN" dirty="0" smtClean="0"/>
              <a:t>A</a:t>
            </a:r>
            <a:endParaRPr lang="en-US" sz="2400" dirty="0"/>
          </a:p>
        </p:txBody>
      </p:sp>
      <p:sp>
        <p:nvSpPr>
          <p:cNvPr id="4" name="Slide Number Placeholder 3"/>
          <p:cNvSpPr>
            <a:spLocks noGrp="1"/>
          </p:cNvSpPr>
          <p:nvPr>
            <p:ph type="sldNum" sz="quarter" idx="12"/>
          </p:nvPr>
        </p:nvSpPr>
        <p:spPr>
          <a:xfrm>
            <a:off x="4344988" y="6475413"/>
            <a:ext cx="530225" cy="182562"/>
          </a:xfrm>
        </p:spPr>
        <p:txBody>
          <a:bodyPr/>
          <a:lstStyle/>
          <a:p>
            <a:pPr>
              <a:defRPr/>
            </a:pPr>
            <a:r>
              <a:rPr lang="en-US" smtClean="0"/>
              <a:t>Slide </a:t>
            </a:r>
            <a:fld id="{3099D1E7-2CFE-4362-BB72-AF97192842EA}" type="slidenum">
              <a:rPr lang="en-US" smtClean="0"/>
              <a:pPr>
                <a:defRPr/>
              </a:pPr>
              <a:t>21</a:t>
            </a:fld>
            <a:endParaRPr lang="en-US" dirty="0"/>
          </a:p>
        </p:txBody>
      </p:sp>
      <p:sp>
        <p:nvSpPr>
          <p:cNvPr id="6" name="Footer Placeholder 3"/>
          <p:cNvSpPr>
            <a:spLocks noGrp="1"/>
          </p:cNvSpPr>
          <p:nvPr>
            <p:ph type="ftr" sz="quarter" idx="11"/>
          </p:nvPr>
        </p:nvSpPr>
        <p:spPr>
          <a:xfrm>
            <a:off x="5791199" y="6475413"/>
            <a:ext cx="2752661" cy="184666"/>
          </a:xfrm>
          <a:noFill/>
        </p:spPr>
        <p:txBody>
          <a:bodyPr/>
          <a:lstStyle/>
          <a:p>
            <a:r>
              <a:rPr lang="en-US" smtClean="0"/>
              <a:t>IITP RAS</a:t>
            </a:r>
            <a:endParaRPr lang="en-US" dirty="0"/>
          </a:p>
        </p:txBody>
      </p:sp>
      <p:sp>
        <p:nvSpPr>
          <p:cNvPr id="8" name="Rectangle 4"/>
          <p:cNvSpPr>
            <a:spLocks noGrp="1" noChangeArrowheads="1"/>
          </p:cNvSpPr>
          <p:nvPr>
            <p:ph type="dt" sz="half" idx="4294967295"/>
          </p:nvPr>
        </p:nvSpPr>
        <p:spPr bwMode="auto">
          <a:xfrm>
            <a:off x="696913" y="334189"/>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smtClean="0"/>
              <a:t>May 2016</a:t>
            </a:r>
            <a:endParaRPr lang="en-US" dirty="0"/>
          </a:p>
        </p:txBody>
      </p:sp>
    </p:spTree>
    <p:extLst>
      <p:ext uri="{BB962C8B-B14F-4D97-AF65-F5344CB8AC3E}">
        <p14:creationId xmlns:p14="http://schemas.microsoft.com/office/powerpoint/2010/main" val="63912135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dirty="0" smtClean="0"/>
              <a:t>Straw Poll #6 </a:t>
            </a:r>
            <a:endParaRPr lang="en-US" dirty="0"/>
          </a:p>
        </p:txBody>
      </p:sp>
      <p:sp>
        <p:nvSpPr>
          <p:cNvPr id="3" name="Content Placeholder 2"/>
          <p:cNvSpPr>
            <a:spLocks noGrp="1"/>
          </p:cNvSpPr>
          <p:nvPr>
            <p:ph idx="1"/>
          </p:nvPr>
        </p:nvSpPr>
        <p:spPr>
          <a:xfrm>
            <a:off x="457200" y="1524000"/>
            <a:ext cx="8077200" cy="4114800"/>
          </a:xfrm>
        </p:spPr>
        <p:txBody>
          <a:bodyPr/>
          <a:lstStyle/>
          <a:p>
            <a:r>
              <a:rPr lang="en-US" altLang="ko-KR" sz="1800" dirty="0" smtClean="0"/>
              <a:t>Do you agree to add the following to SFD</a:t>
            </a:r>
            <a:r>
              <a:rPr lang="en-US" altLang="ko-KR" sz="1800" dirty="0"/>
              <a:t>: </a:t>
            </a:r>
          </a:p>
          <a:p>
            <a:pPr marL="457200" lvl="1" indent="0">
              <a:buNone/>
            </a:pPr>
            <a:r>
              <a:rPr lang="en-US" altLang="zh-CN" dirty="0" err="1"/>
              <a:t>x.y.z</a:t>
            </a:r>
            <a:r>
              <a:rPr lang="en-US" altLang="zh-CN" dirty="0"/>
              <a:t> M</a:t>
            </a:r>
            <a:r>
              <a:rPr lang="en-US" dirty="0"/>
              <a:t>ultiple RUs for random access with the same RU size and other transmission  parameters (Coding Type, MCS, DCM, SS Allocation) can be allocated as </a:t>
            </a:r>
            <a:r>
              <a:rPr lang="en-US" dirty="0" smtClean="0"/>
              <a:t>follows: </a:t>
            </a:r>
            <a:endParaRPr lang="en-US" dirty="0"/>
          </a:p>
          <a:p>
            <a:pPr lvl="1"/>
            <a:r>
              <a:rPr lang="en-US" dirty="0"/>
              <a:t>When a Per User Info field has User Identifier = Random Access User ID, </a:t>
            </a:r>
            <a:r>
              <a:rPr lang="en-US" altLang="zh-CN" sz="1800" dirty="0" smtClean="0"/>
              <a:t>the RU </a:t>
            </a:r>
            <a:r>
              <a:rPr lang="en-US" altLang="zh-CN" sz="1800" dirty="0"/>
              <a:t>allocation </a:t>
            </a:r>
            <a:r>
              <a:rPr lang="en-GB" sz="1800" dirty="0" smtClean="0"/>
              <a:t>subfield content is as follows.</a:t>
            </a:r>
          </a:p>
          <a:p>
            <a:pPr lvl="2"/>
            <a:r>
              <a:rPr lang="en-US" altLang="zh-CN" sz="1400" dirty="0" smtClean="0"/>
              <a:t>Bit </a:t>
            </a:r>
            <a:r>
              <a:rPr lang="en-US" altLang="zh-CN" sz="1400" dirty="0"/>
              <a:t>B0 indicates whether the described RUs for random access is located at the primary or non-primary 80MHz </a:t>
            </a:r>
          </a:p>
          <a:p>
            <a:pPr lvl="2"/>
            <a:r>
              <a:rPr lang="en-US" altLang="zh-CN" sz="1400" dirty="0" smtClean="0"/>
              <a:t>Bits B1, B2, B3 are set to 1,1,1.</a:t>
            </a:r>
            <a:endParaRPr lang="en-US" altLang="zh-CN" sz="1400" dirty="0"/>
          </a:p>
          <a:p>
            <a:pPr lvl="2"/>
            <a:r>
              <a:rPr lang="en-US" altLang="zh-CN" sz="1400" dirty="0"/>
              <a:t>Bits </a:t>
            </a:r>
            <a:r>
              <a:rPr lang="en-US" altLang="zh-CN" sz="1400" dirty="0" smtClean="0"/>
              <a:t>B4-B7 are defined as follows</a:t>
            </a:r>
          </a:p>
          <a:p>
            <a:pPr lvl="1"/>
            <a:endParaRPr lang="en-US" altLang="zh-CN" sz="1100" b="0" dirty="0" smtClean="0"/>
          </a:p>
          <a:p>
            <a:pPr lvl="1"/>
            <a:endParaRPr lang="en-US" altLang="zh-CN" sz="1100" dirty="0"/>
          </a:p>
          <a:p>
            <a:pPr lvl="1"/>
            <a:endParaRPr lang="zh-CN" altLang="zh-CN" sz="1100" b="0" dirty="0" smtClean="0"/>
          </a:p>
          <a:p>
            <a:pPr marL="800100" lvl="1" indent="-342900">
              <a:buFont typeface="Times New Roman" pitchFamily="18" charset="0"/>
              <a:buChar char="−"/>
            </a:pPr>
            <a:r>
              <a:rPr lang="en-US" altLang="zh-CN" sz="1600" dirty="0" smtClean="0"/>
              <a:t>Y</a:t>
            </a:r>
          </a:p>
          <a:p>
            <a:pPr marL="800100" lvl="1" indent="-342900">
              <a:buFont typeface="Times New Roman" pitchFamily="18" charset="0"/>
              <a:buChar char="−"/>
            </a:pPr>
            <a:r>
              <a:rPr lang="en-US" altLang="zh-CN" sz="1600" dirty="0" smtClean="0"/>
              <a:t>N</a:t>
            </a:r>
          </a:p>
          <a:p>
            <a:pPr marL="800100" lvl="1" indent="-342900">
              <a:buFont typeface="Times New Roman" pitchFamily="18" charset="0"/>
              <a:buChar char="−"/>
            </a:pPr>
            <a:r>
              <a:rPr lang="en-US" altLang="zh-CN" sz="1600" dirty="0" smtClean="0"/>
              <a:t>A</a:t>
            </a:r>
            <a:endParaRPr lang="en-US" sz="1800" dirty="0"/>
          </a:p>
        </p:txBody>
      </p:sp>
      <p:sp>
        <p:nvSpPr>
          <p:cNvPr id="4" name="Slide Number Placeholder 3"/>
          <p:cNvSpPr>
            <a:spLocks noGrp="1"/>
          </p:cNvSpPr>
          <p:nvPr>
            <p:ph type="sldNum" sz="quarter" idx="12"/>
          </p:nvPr>
        </p:nvSpPr>
        <p:spPr>
          <a:xfrm>
            <a:off x="4344988" y="6475413"/>
            <a:ext cx="530225" cy="182562"/>
          </a:xfrm>
        </p:spPr>
        <p:txBody>
          <a:bodyPr/>
          <a:lstStyle/>
          <a:p>
            <a:pPr>
              <a:defRPr/>
            </a:pPr>
            <a:r>
              <a:rPr lang="en-US" smtClean="0"/>
              <a:t>Slide </a:t>
            </a:r>
            <a:fld id="{3099D1E7-2CFE-4362-BB72-AF97192842EA}" type="slidenum">
              <a:rPr lang="en-US" smtClean="0"/>
              <a:pPr>
                <a:defRPr/>
              </a:pPr>
              <a:t>22</a:t>
            </a:fld>
            <a:endParaRPr lang="en-US" dirty="0"/>
          </a:p>
        </p:txBody>
      </p:sp>
      <p:sp>
        <p:nvSpPr>
          <p:cNvPr id="6" name="Footer Placeholder 3"/>
          <p:cNvSpPr>
            <a:spLocks noGrp="1"/>
          </p:cNvSpPr>
          <p:nvPr>
            <p:ph type="ftr" sz="quarter" idx="11"/>
          </p:nvPr>
        </p:nvSpPr>
        <p:spPr>
          <a:xfrm>
            <a:off x="5791199" y="6475413"/>
            <a:ext cx="2752661" cy="184666"/>
          </a:xfrm>
          <a:noFill/>
        </p:spPr>
        <p:txBody>
          <a:bodyPr/>
          <a:lstStyle/>
          <a:p>
            <a:r>
              <a:rPr lang="en-US" smtClean="0"/>
              <a:t>IITP RAS</a:t>
            </a:r>
            <a:endParaRPr lang="en-US" dirty="0"/>
          </a:p>
        </p:txBody>
      </p:sp>
      <p:graphicFrame>
        <p:nvGraphicFramePr>
          <p:cNvPr id="8" name="表格 91"/>
          <p:cNvGraphicFramePr>
            <a:graphicFrameLocks noGrp="1"/>
          </p:cNvGraphicFramePr>
          <p:nvPr>
            <p:extLst>
              <p:ext uri="{D42A27DB-BD31-4B8C-83A1-F6EECF244321}">
                <p14:modId xmlns:p14="http://schemas.microsoft.com/office/powerpoint/2010/main" val="3740402099"/>
              </p:ext>
            </p:extLst>
          </p:nvPr>
        </p:nvGraphicFramePr>
        <p:xfrm>
          <a:off x="6400800" y="3962400"/>
          <a:ext cx="2057400" cy="1295400"/>
        </p:xfrm>
        <a:graphic>
          <a:graphicData uri="http://schemas.openxmlformats.org/drawingml/2006/table">
            <a:tbl>
              <a:tblPr firstRow="1" bandRow="1">
                <a:tableStyleId>{073A0DAA-6AF3-43AB-8588-CEC1D06C72B9}</a:tableStyleId>
              </a:tblPr>
              <a:tblGrid>
                <a:gridCol w="587829">
                  <a:extLst>
                    <a:ext uri="{9D8B030D-6E8A-4147-A177-3AD203B41FA5}">
                      <a16:colId xmlns:a16="http://schemas.microsoft.com/office/drawing/2014/main" val="20000"/>
                    </a:ext>
                  </a:extLst>
                </a:gridCol>
                <a:gridCol w="1469571">
                  <a:extLst>
                    <a:ext uri="{9D8B030D-6E8A-4147-A177-3AD203B41FA5}">
                      <a16:colId xmlns:a16="http://schemas.microsoft.com/office/drawing/2014/main" val="20001"/>
                    </a:ext>
                  </a:extLst>
                </a:gridCol>
              </a:tblGrid>
              <a:tr h="150141">
                <a:tc>
                  <a:txBody>
                    <a:bodyPr/>
                    <a:lstStyle/>
                    <a:p>
                      <a:pPr algn="ctr"/>
                      <a:r>
                        <a:rPr lang="en-US" altLang="zh-CN" sz="1100" b="1" dirty="0" smtClean="0">
                          <a:solidFill>
                            <a:schemeClr val="tx1"/>
                          </a:solidFill>
                        </a:rPr>
                        <a:t>B6 B7</a:t>
                      </a:r>
                      <a:endParaRPr lang="zh-CN" altLang="en-US" sz="11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CN" sz="1100" b="1" dirty="0" smtClean="0">
                          <a:solidFill>
                            <a:schemeClr val="tx1"/>
                          </a:solidFill>
                        </a:rPr>
                        <a:t>Partition pattern </a:t>
                      </a:r>
                      <a:endParaRPr lang="zh-CN" altLang="en-US" sz="11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0">
                <a:tc>
                  <a:txBody>
                    <a:bodyPr/>
                    <a:lstStyle/>
                    <a:p>
                      <a:pPr algn="ctr"/>
                      <a:r>
                        <a:rPr lang="en-GB" altLang="zh-CN" sz="1100" b="0" dirty="0" smtClean="0">
                          <a:solidFill>
                            <a:schemeClr val="dk1"/>
                          </a:solidFill>
                        </a:rPr>
                        <a:t>00</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CN" sz="1100" b="0" dirty="0" smtClean="0">
                          <a:solidFill>
                            <a:schemeClr val="tx1"/>
                          </a:solidFill>
                        </a:rPr>
                        <a:t>9 x</a:t>
                      </a:r>
                      <a:r>
                        <a:rPr lang="en-US" altLang="zh-CN" sz="1100" b="0" baseline="0" dirty="0" smtClean="0">
                          <a:solidFill>
                            <a:schemeClr val="tx1"/>
                          </a:solidFill>
                        </a:rPr>
                        <a:t> </a:t>
                      </a:r>
                      <a:r>
                        <a:rPr lang="en-US" altLang="zh-CN" sz="1100" b="0" dirty="0" smtClean="0">
                          <a:solidFill>
                            <a:schemeClr val="tx1"/>
                          </a:solidFill>
                        </a:rPr>
                        <a:t>26-RUs</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0">
                <a:tc>
                  <a:txBody>
                    <a:bodyPr/>
                    <a:lstStyle/>
                    <a:p>
                      <a:pPr algn="ctr"/>
                      <a:r>
                        <a:rPr lang="en-GB" altLang="zh-CN" sz="1100" b="0" dirty="0" smtClean="0">
                          <a:solidFill>
                            <a:schemeClr val="dk1"/>
                          </a:solidFill>
                        </a:rPr>
                        <a:t>01</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CN" sz="1100" b="0" baseline="0" dirty="0" smtClean="0">
                          <a:solidFill>
                            <a:schemeClr val="tx1"/>
                          </a:solidFill>
                        </a:rPr>
                        <a:t>4 x </a:t>
                      </a:r>
                      <a:r>
                        <a:rPr lang="en-US" altLang="zh-CN" sz="1100" b="0" dirty="0" smtClean="0">
                          <a:solidFill>
                            <a:schemeClr val="tx1"/>
                          </a:solidFill>
                        </a:rPr>
                        <a:t>56-RUs</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altLang="zh-CN" sz="1100" dirty="0" smtClean="0"/>
                        <a:t>10</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b="0" dirty="0" smtClean="0">
                          <a:solidFill>
                            <a:schemeClr val="tx1"/>
                          </a:solidFill>
                        </a:rPr>
                        <a:t>2 x 106-RUs</a:t>
                      </a:r>
                      <a:endParaRPr lang="zh-CN" altLang="en-US" sz="11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0">
                <a:tc>
                  <a:txBody>
                    <a:bodyPr/>
                    <a:lstStyle/>
                    <a:p>
                      <a:pPr algn="ctr"/>
                      <a:r>
                        <a:rPr lang="en-GB" altLang="zh-CN" sz="1100" dirty="0" smtClean="0"/>
                        <a:t>11</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CN" sz="1100" b="0" dirty="0" smtClean="0">
                          <a:solidFill>
                            <a:schemeClr val="tx1"/>
                          </a:solidFill>
                        </a:rPr>
                        <a:t>Reserved</a:t>
                      </a:r>
                      <a:endParaRPr lang="zh-CN" altLang="en-US" sz="1100" b="0" strike="sngStrike"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bl>
          </a:graphicData>
        </a:graphic>
      </p:graphicFrame>
      <p:graphicFrame>
        <p:nvGraphicFramePr>
          <p:cNvPr id="9" name="表格 91"/>
          <p:cNvGraphicFramePr>
            <a:graphicFrameLocks noGrp="1"/>
          </p:cNvGraphicFramePr>
          <p:nvPr>
            <p:extLst>
              <p:ext uri="{D42A27DB-BD31-4B8C-83A1-F6EECF244321}">
                <p14:modId xmlns:p14="http://schemas.microsoft.com/office/powerpoint/2010/main" val="4288780404"/>
              </p:ext>
            </p:extLst>
          </p:nvPr>
        </p:nvGraphicFramePr>
        <p:xfrm>
          <a:off x="4316413" y="3962400"/>
          <a:ext cx="1752600" cy="1295400"/>
        </p:xfrm>
        <a:graphic>
          <a:graphicData uri="http://schemas.openxmlformats.org/drawingml/2006/table">
            <a:tbl>
              <a:tblPr firstRow="1" bandRow="1">
                <a:tableStyleId>{073A0DAA-6AF3-43AB-8588-CEC1D06C72B9}</a:tableStyleId>
              </a:tblPr>
              <a:tblGrid>
                <a:gridCol w="578695">
                  <a:extLst>
                    <a:ext uri="{9D8B030D-6E8A-4147-A177-3AD203B41FA5}">
                      <a16:colId xmlns:a16="http://schemas.microsoft.com/office/drawing/2014/main" val="20000"/>
                    </a:ext>
                  </a:extLst>
                </a:gridCol>
                <a:gridCol w="1173905">
                  <a:extLst>
                    <a:ext uri="{9D8B030D-6E8A-4147-A177-3AD203B41FA5}">
                      <a16:colId xmlns:a16="http://schemas.microsoft.com/office/drawing/2014/main" val="20001"/>
                    </a:ext>
                  </a:extLst>
                </a:gridCol>
              </a:tblGrid>
              <a:tr h="150141">
                <a:tc>
                  <a:txBody>
                    <a:bodyPr/>
                    <a:lstStyle/>
                    <a:p>
                      <a:pPr algn="ctr"/>
                      <a:r>
                        <a:rPr lang="en-US" altLang="zh-CN" sz="1100" b="1" dirty="0" smtClean="0">
                          <a:solidFill>
                            <a:schemeClr val="tx1"/>
                          </a:solidFill>
                        </a:rPr>
                        <a:t>B4 B5</a:t>
                      </a:r>
                      <a:endParaRPr lang="zh-CN" altLang="en-US" sz="11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CN" sz="1100" b="1" dirty="0" smtClean="0">
                          <a:solidFill>
                            <a:schemeClr val="tx1"/>
                          </a:solidFill>
                        </a:rPr>
                        <a:t>20 MHz channel </a:t>
                      </a:r>
                      <a:endParaRPr lang="zh-CN" altLang="en-US" sz="11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0">
                <a:tc>
                  <a:txBody>
                    <a:bodyPr/>
                    <a:lstStyle/>
                    <a:p>
                      <a:pPr algn="ctr"/>
                      <a:r>
                        <a:rPr lang="en-GB" altLang="zh-CN" sz="1100" b="0" dirty="0" smtClean="0">
                          <a:solidFill>
                            <a:schemeClr val="dk1"/>
                          </a:solidFill>
                        </a:rPr>
                        <a:t>00</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CN" sz="1100" b="0" dirty="0" smtClean="0">
                          <a:solidFill>
                            <a:schemeClr val="tx1"/>
                          </a:solidFill>
                        </a:rPr>
                        <a:t>Fist</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0">
                <a:tc>
                  <a:txBody>
                    <a:bodyPr/>
                    <a:lstStyle/>
                    <a:p>
                      <a:pPr algn="ctr"/>
                      <a:r>
                        <a:rPr lang="en-GB" altLang="zh-CN" sz="1100" b="0" dirty="0" smtClean="0">
                          <a:solidFill>
                            <a:schemeClr val="dk1"/>
                          </a:solidFill>
                        </a:rPr>
                        <a:t>01</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CN" sz="1100" b="0" baseline="0" dirty="0" smtClean="0">
                          <a:solidFill>
                            <a:schemeClr val="tx1"/>
                          </a:solidFill>
                        </a:rPr>
                        <a:t>Second</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altLang="zh-CN" sz="1100" dirty="0" smtClean="0"/>
                        <a:t>10</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b="0" dirty="0" smtClean="0">
                          <a:solidFill>
                            <a:schemeClr val="tx1"/>
                          </a:solidFill>
                        </a:rPr>
                        <a:t>Third</a:t>
                      </a:r>
                      <a:endParaRPr lang="zh-CN" altLang="en-US" sz="11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0">
                <a:tc>
                  <a:txBody>
                    <a:bodyPr/>
                    <a:lstStyle/>
                    <a:p>
                      <a:pPr algn="ctr"/>
                      <a:r>
                        <a:rPr lang="en-GB" altLang="zh-CN" sz="1100" dirty="0" smtClean="0"/>
                        <a:t>11</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CN" sz="1100" b="0" dirty="0" smtClean="0">
                          <a:solidFill>
                            <a:schemeClr val="tx1"/>
                          </a:solidFill>
                        </a:rPr>
                        <a:t>Fourth</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bl>
          </a:graphicData>
        </a:graphic>
      </p:graphicFrame>
      <p:sp>
        <p:nvSpPr>
          <p:cNvPr id="10" name="Rectangle 4"/>
          <p:cNvSpPr>
            <a:spLocks noGrp="1" noChangeArrowheads="1"/>
          </p:cNvSpPr>
          <p:nvPr>
            <p:ph type="dt" sz="half" idx="4294967295"/>
          </p:nvPr>
        </p:nvSpPr>
        <p:spPr bwMode="auto">
          <a:xfrm>
            <a:off x="696913" y="334189"/>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smtClean="0"/>
              <a:t>May 2016</a:t>
            </a:r>
            <a:endParaRPr lang="en-US" dirty="0"/>
          </a:p>
        </p:txBody>
      </p:sp>
    </p:spTree>
    <p:extLst>
      <p:ext uri="{BB962C8B-B14F-4D97-AF65-F5344CB8AC3E}">
        <p14:creationId xmlns:p14="http://schemas.microsoft.com/office/powerpoint/2010/main" val="52877780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a:xfrm>
            <a:off x="4344988" y="6475413"/>
            <a:ext cx="530225" cy="182562"/>
          </a:xfrm>
        </p:spPr>
        <p:txBody>
          <a:bodyPr/>
          <a:lstStyle/>
          <a:p>
            <a:pPr>
              <a:defRPr/>
            </a:pPr>
            <a:r>
              <a:rPr lang="en-US" smtClean="0"/>
              <a:t>Slide </a:t>
            </a:r>
            <a:fld id="{3099D1E7-2CFE-4362-BB72-AF97192842EA}" type="slidenum">
              <a:rPr lang="en-US" smtClean="0"/>
              <a:pPr>
                <a:defRPr/>
              </a:pPr>
              <a:t>23</a:t>
            </a:fld>
            <a:endParaRPr lang="en-US" dirty="0"/>
          </a:p>
        </p:txBody>
      </p:sp>
      <p:sp>
        <p:nvSpPr>
          <p:cNvPr id="10" name="标题 1"/>
          <p:cNvSpPr>
            <a:spLocks noGrp="1"/>
          </p:cNvSpPr>
          <p:nvPr>
            <p:ph type="title"/>
          </p:nvPr>
        </p:nvSpPr>
        <p:spPr>
          <a:xfrm>
            <a:off x="685800" y="533400"/>
            <a:ext cx="7772400" cy="1066800"/>
          </a:xfrm>
        </p:spPr>
        <p:txBody>
          <a:bodyPr/>
          <a:lstStyle/>
          <a:p>
            <a:r>
              <a:rPr lang="en-US" altLang="zh-CN" dirty="0" smtClean="0">
                <a:solidFill>
                  <a:schemeClr val="tx1"/>
                </a:solidFill>
              </a:rPr>
              <a:t>Reference</a:t>
            </a:r>
            <a:endParaRPr lang="zh-CN" altLang="en-US" dirty="0">
              <a:solidFill>
                <a:schemeClr val="tx1"/>
              </a:solidFill>
            </a:endParaRPr>
          </a:p>
        </p:txBody>
      </p:sp>
      <p:sp>
        <p:nvSpPr>
          <p:cNvPr id="12" name="内容占位符 2"/>
          <p:cNvSpPr>
            <a:spLocks noGrp="1"/>
          </p:cNvSpPr>
          <p:nvPr>
            <p:ph idx="1"/>
          </p:nvPr>
        </p:nvSpPr>
        <p:spPr>
          <a:xfrm>
            <a:off x="457200" y="1447800"/>
            <a:ext cx="8001000" cy="4724400"/>
          </a:xfrm>
        </p:spPr>
        <p:txBody>
          <a:bodyPr/>
          <a:lstStyle/>
          <a:p>
            <a:pPr lvl="1">
              <a:buNone/>
            </a:pPr>
            <a:r>
              <a:rPr lang="en-US" altLang="zh-CN" dirty="0" smtClean="0"/>
              <a:t>[</a:t>
            </a:r>
            <a:r>
              <a:rPr lang="en-US" altLang="zh-CN" dirty="0"/>
              <a:t>1</a:t>
            </a:r>
            <a:r>
              <a:rPr lang="en-US" altLang="zh-CN" dirty="0" smtClean="0"/>
              <a:t>] </a:t>
            </a:r>
            <a:r>
              <a:rPr lang="en-US" altLang="zh-CN" dirty="0" err="1"/>
              <a:t>Yunbo</a:t>
            </a:r>
            <a:r>
              <a:rPr lang="en-US" altLang="zh-CN" dirty="0"/>
              <a:t> Li (</a:t>
            </a:r>
            <a:r>
              <a:rPr lang="en-US" altLang="zh-CN" dirty="0" smtClean="0"/>
              <a:t>Huawei), “0386r0 RU </a:t>
            </a:r>
            <a:r>
              <a:rPr lang="en-US" altLang="zh-CN" dirty="0"/>
              <a:t>Signaling in Trigger </a:t>
            </a:r>
            <a:r>
              <a:rPr lang="en-US" altLang="zh-CN" dirty="0" smtClean="0"/>
              <a:t>Frame”</a:t>
            </a:r>
            <a:endParaRPr lang="en-US" altLang="zh-CN" dirty="0"/>
          </a:p>
          <a:p>
            <a:pPr lvl="1">
              <a:buNone/>
            </a:pPr>
            <a:r>
              <a:rPr lang="en-US" altLang="zh-CN" dirty="0" smtClean="0"/>
              <a:t>IEEE P802.11-REVmcTM/D4.3</a:t>
            </a:r>
            <a:endParaRPr lang="en-US" altLang="zh-CN" sz="1800" dirty="0"/>
          </a:p>
          <a:p>
            <a:pPr lvl="1">
              <a:buNone/>
            </a:pPr>
            <a:endParaRPr lang="en-US" altLang="zh-CN" sz="1800" dirty="0" smtClean="0"/>
          </a:p>
          <a:p>
            <a:pPr lvl="1">
              <a:buNone/>
            </a:pPr>
            <a:endParaRPr lang="en-US" altLang="zh-CN" sz="1800" dirty="0" smtClean="0"/>
          </a:p>
          <a:p>
            <a:pPr lvl="1">
              <a:buNone/>
            </a:pPr>
            <a:endParaRPr lang="en-US" altLang="zh-CN" sz="1400" dirty="0" smtClean="0"/>
          </a:p>
        </p:txBody>
      </p:sp>
      <p:sp>
        <p:nvSpPr>
          <p:cNvPr id="6" name="Footer Placeholder 3"/>
          <p:cNvSpPr>
            <a:spLocks noGrp="1"/>
          </p:cNvSpPr>
          <p:nvPr>
            <p:ph type="ftr" sz="quarter" idx="11"/>
          </p:nvPr>
        </p:nvSpPr>
        <p:spPr>
          <a:xfrm>
            <a:off x="5791199" y="6475413"/>
            <a:ext cx="2752661" cy="184666"/>
          </a:xfrm>
          <a:noFill/>
        </p:spPr>
        <p:txBody>
          <a:bodyPr/>
          <a:lstStyle/>
          <a:p>
            <a:r>
              <a:rPr lang="en-US" smtClean="0"/>
              <a:t>IITP RAS</a:t>
            </a:r>
            <a:endParaRPr lang="en-US" dirty="0"/>
          </a:p>
        </p:txBody>
      </p:sp>
      <p:sp>
        <p:nvSpPr>
          <p:cNvPr id="8" name="Rectangle 4"/>
          <p:cNvSpPr>
            <a:spLocks noGrp="1" noChangeArrowheads="1"/>
          </p:cNvSpPr>
          <p:nvPr>
            <p:ph type="dt" sz="half" idx="4294967295"/>
          </p:nvPr>
        </p:nvSpPr>
        <p:spPr bwMode="auto">
          <a:xfrm>
            <a:off x="696913" y="334189"/>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smtClean="0"/>
              <a:t>May 2016</a:t>
            </a:r>
            <a:endParaRPr lang="en-US" dirty="0"/>
          </a:p>
        </p:txBody>
      </p:sp>
    </p:spTree>
    <p:extLst>
      <p:ext uri="{BB962C8B-B14F-4D97-AF65-F5344CB8AC3E}">
        <p14:creationId xmlns:p14="http://schemas.microsoft.com/office/powerpoint/2010/main" val="27760358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685800"/>
            <a:ext cx="7772400" cy="1066800"/>
          </a:xfrm>
        </p:spPr>
        <p:txBody>
          <a:bodyPr/>
          <a:lstStyle/>
          <a:p>
            <a:r>
              <a:rPr lang="en-US" dirty="0" smtClean="0"/>
              <a:t>Trigger Frame for Random Access or</a:t>
            </a:r>
            <a:br>
              <a:rPr lang="en-US" dirty="0" smtClean="0"/>
            </a:br>
            <a:r>
              <a:rPr lang="en-US" dirty="0" smtClean="0"/>
              <a:t> Random Access RUs</a:t>
            </a:r>
            <a:endParaRPr lang="ru-RU" dirty="0"/>
          </a:p>
        </p:txBody>
      </p:sp>
      <p:sp>
        <p:nvSpPr>
          <p:cNvPr id="3" name="Объект 2"/>
          <p:cNvSpPr>
            <a:spLocks noGrp="1"/>
          </p:cNvSpPr>
          <p:nvPr>
            <p:ph idx="1"/>
          </p:nvPr>
        </p:nvSpPr>
        <p:spPr/>
        <p:txBody>
          <a:bodyPr/>
          <a:lstStyle/>
          <a:p>
            <a:r>
              <a:rPr lang="en-US" b="0" dirty="0" smtClean="0"/>
              <a:t>The Draft describes the following Trigger types</a:t>
            </a:r>
          </a:p>
          <a:p>
            <a:endParaRPr lang="en-US" b="0" dirty="0"/>
          </a:p>
          <a:p>
            <a:endParaRPr lang="en-US" b="0" dirty="0" smtClean="0"/>
          </a:p>
          <a:p>
            <a:endParaRPr lang="en-US" b="0" dirty="0"/>
          </a:p>
          <a:p>
            <a:r>
              <a:rPr lang="en-US" b="0" dirty="0" smtClean="0"/>
              <a:t>One way is to have an additional Trigger type, i.e. Trigger Frame Random (TF-R), which allocates resource in UL for random access </a:t>
            </a:r>
            <a:r>
              <a:rPr lang="en-US" dirty="0" smtClean="0"/>
              <a:t>only.</a:t>
            </a:r>
          </a:p>
          <a:p>
            <a:r>
              <a:rPr lang="en-US" b="0" dirty="0" smtClean="0"/>
              <a:t>Another way is to allow Basic Trigger allocating RUs for random access also. </a:t>
            </a:r>
          </a:p>
        </p:txBody>
      </p:sp>
      <p:sp>
        <p:nvSpPr>
          <p:cNvPr id="4" name="Номер слайда 3"/>
          <p:cNvSpPr>
            <a:spLocks noGrp="1"/>
          </p:cNvSpPr>
          <p:nvPr>
            <p:ph type="sldNum" sz="quarter" idx="12"/>
          </p:nvPr>
        </p:nvSpPr>
        <p:spPr>
          <a:xfrm>
            <a:off x="4344988" y="6475413"/>
            <a:ext cx="530225" cy="182562"/>
          </a:xfrm>
        </p:spPr>
        <p:txBody>
          <a:bodyPr/>
          <a:lstStyle/>
          <a:p>
            <a:pPr>
              <a:defRPr/>
            </a:pPr>
            <a:r>
              <a:rPr lang="en-US" smtClean="0"/>
              <a:t>Slide </a:t>
            </a:r>
            <a:fld id="{3099D1E7-2CFE-4362-BB72-AF97192842EA}" type="slidenum">
              <a:rPr lang="en-US" smtClean="0"/>
              <a:pPr>
                <a:defRPr/>
              </a:pPr>
              <a:t>3</a:t>
            </a:fld>
            <a:endParaRPr lang="en-US" dirty="0"/>
          </a:p>
        </p:txBody>
      </p:sp>
      <p:sp>
        <p:nvSpPr>
          <p:cNvPr id="5" name="Нижний колонтитул 4"/>
          <p:cNvSpPr>
            <a:spLocks noGrp="1"/>
          </p:cNvSpPr>
          <p:nvPr>
            <p:ph type="ftr" sz="quarter" idx="11"/>
          </p:nvPr>
        </p:nvSpPr>
        <p:spPr>
          <a:xfrm flipH="1">
            <a:off x="5791199" y="6475413"/>
            <a:ext cx="2752661" cy="184666"/>
          </a:xfrm>
        </p:spPr>
        <p:txBody>
          <a:bodyPr/>
          <a:lstStyle/>
          <a:p>
            <a:pPr>
              <a:defRPr/>
            </a:pPr>
            <a:r>
              <a:rPr lang="en-US" smtClean="0"/>
              <a:t>IITP RAS</a:t>
            </a:r>
            <a:endParaRPr lang="en-US" dirty="0"/>
          </a:p>
        </p:txBody>
      </p:sp>
      <p:graphicFrame>
        <p:nvGraphicFramePr>
          <p:cNvPr id="7" name="Таблица 6"/>
          <p:cNvGraphicFramePr>
            <a:graphicFrameLocks noGrp="1"/>
          </p:cNvGraphicFramePr>
          <p:nvPr>
            <p:extLst>
              <p:ext uri="{D42A27DB-BD31-4B8C-83A1-F6EECF244321}">
                <p14:modId xmlns:p14="http://schemas.microsoft.com/office/powerpoint/2010/main" val="1617565161"/>
              </p:ext>
            </p:extLst>
          </p:nvPr>
        </p:nvGraphicFramePr>
        <p:xfrm>
          <a:off x="2209800" y="2590800"/>
          <a:ext cx="4570413" cy="1188720"/>
        </p:xfrm>
        <a:graphic>
          <a:graphicData uri="http://schemas.openxmlformats.org/drawingml/2006/table">
            <a:tbl>
              <a:tblPr firstRow="1" firstCol="1" bandRow="1"/>
              <a:tblGrid>
                <a:gridCol w="1792763">
                  <a:extLst>
                    <a:ext uri="{9D8B030D-6E8A-4147-A177-3AD203B41FA5}">
                      <a16:colId xmlns:a16="http://schemas.microsoft.com/office/drawing/2014/main" val="20000"/>
                    </a:ext>
                  </a:extLst>
                </a:gridCol>
                <a:gridCol w="2777650">
                  <a:extLst>
                    <a:ext uri="{9D8B030D-6E8A-4147-A177-3AD203B41FA5}">
                      <a16:colId xmlns:a16="http://schemas.microsoft.com/office/drawing/2014/main" val="20001"/>
                    </a:ext>
                  </a:extLst>
                </a:gridCol>
              </a:tblGrid>
              <a:tr h="196069">
                <a:tc>
                  <a:txBody>
                    <a:bodyPr/>
                    <a:lstStyle/>
                    <a:p>
                      <a:pPr algn="ctr">
                        <a:spcAft>
                          <a:spcPts val="0"/>
                        </a:spcAft>
                      </a:pPr>
                      <a:r>
                        <a:rPr lang="en-US" sz="1300" b="1">
                          <a:effectLst/>
                          <a:latin typeface="Times New Roman"/>
                          <a:ea typeface="Batang"/>
                        </a:rPr>
                        <a:t>Trigger Type value</a:t>
                      </a:r>
                      <a:endParaRPr lang="ru-RU" sz="1300">
                        <a:effectLst/>
                        <a:latin typeface="Times New Roman"/>
                        <a:ea typeface="Batang"/>
                      </a:endParaRPr>
                    </a:p>
                  </a:txBody>
                  <a:tcPr marL="98035" marR="980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300" b="1">
                          <a:effectLst/>
                          <a:latin typeface="Times New Roman"/>
                          <a:ea typeface="Batang"/>
                        </a:rPr>
                        <a:t>Trigger Type description</a:t>
                      </a:r>
                      <a:endParaRPr lang="ru-RU" sz="1300">
                        <a:effectLst/>
                        <a:latin typeface="Times New Roman"/>
                        <a:ea typeface="Batang"/>
                      </a:endParaRPr>
                    </a:p>
                  </a:txBody>
                  <a:tcPr marL="98035" marR="980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96069">
                <a:tc>
                  <a:txBody>
                    <a:bodyPr/>
                    <a:lstStyle/>
                    <a:p>
                      <a:pPr>
                        <a:spcAft>
                          <a:spcPts val="0"/>
                        </a:spcAft>
                      </a:pPr>
                      <a:r>
                        <a:rPr lang="en-US" sz="1300">
                          <a:effectLst/>
                          <a:latin typeface="Times New Roman"/>
                          <a:ea typeface="Batang"/>
                        </a:rPr>
                        <a:t>0</a:t>
                      </a:r>
                      <a:endParaRPr lang="ru-RU" sz="1300">
                        <a:effectLst/>
                        <a:latin typeface="Times New Roman"/>
                        <a:ea typeface="Batang"/>
                      </a:endParaRPr>
                    </a:p>
                  </a:txBody>
                  <a:tcPr marL="98035" marR="980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300">
                          <a:effectLst/>
                          <a:latin typeface="Times New Roman"/>
                          <a:ea typeface="Batang"/>
                        </a:rPr>
                        <a:t>Basic Trigger</a:t>
                      </a:r>
                      <a:endParaRPr lang="ru-RU" sz="1300">
                        <a:effectLst/>
                        <a:latin typeface="Times New Roman"/>
                        <a:ea typeface="Batang"/>
                      </a:endParaRPr>
                    </a:p>
                  </a:txBody>
                  <a:tcPr marL="98035" marR="980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96069">
                <a:tc>
                  <a:txBody>
                    <a:bodyPr/>
                    <a:lstStyle/>
                    <a:p>
                      <a:pPr>
                        <a:spcAft>
                          <a:spcPts val="0"/>
                        </a:spcAft>
                      </a:pPr>
                      <a:r>
                        <a:rPr lang="en-US" sz="1300">
                          <a:effectLst/>
                          <a:latin typeface="Times New Roman"/>
                          <a:ea typeface="Batang"/>
                        </a:rPr>
                        <a:t>1</a:t>
                      </a:r>
                      <a:endParaRPr lang="ru-RU" sz="1300">
                        <a:effectLst/>
                        <a:latin typeface="Times New Roman"/>
                        <a:ea typeface="Batang"/>
                      </a:endParaRPr>
                    </a:p>
                  </a:txBody>
                  <a:tcPr marL="98035" marR="980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300">
                          <a:effectLst/>
                          <a:latin typeface="Times New Roman"/>
                          <a:ea typeface="Batang"/>
                        </a:rPr>
                        <a:t>Beamforming Report Poll Trigger</a:t>
                      </a:r>
                      <a:endParaRPr lang="ru-RU" sz="1300">
                        <a:effectLst/>
                        <a:latin typeface="Times New Roman"/>
                        <a:ea typeface="Batang"/>
                      </a:endParaRPr>
                    </a:p>
                  </a:txBody>
                  <a:tcPr marL="98035" marR="980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96069">
                <a:tc>
                  <a:txBody>
                    <a:bodyPr/>
                    <a:lstStyle/>
                    <a:p>
                      <a:pPr>
                        <a:spcAft>
                          <a:spcPts val="0"/>
                        </a:spcAft>
                      </a:pPr>
                      <a:r>
                        <a:rPr lang="en-US" sz="1300">
                          <a:effectLst/>
                          <a:latin typeface="Times New Roman"/>
                          <a:ea typeface="Batang"/>
                        </a:rPr>
                        <a:t>2</a:t>
                      </a:r>
                      <a:endParaRPr lang="ru-RU" sz="1300">
                        <a:effectLst/>
                        <a:latin typeface="Times New Roman"/>
                        <a:ea typeface="Batang"/>
                      </a:endParaRPr>
                    </a:p>
                  </a:txBody>
                  <a:tcPr marL="98035" marR="980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300">
                          <a:effectLst/>
                          <a:latin typeface="Times New Roman"/>
                          <a:ea typeface="Batang"/>
                        </a:rPr>
                        <a:t>MU-BAR</a:t>
                      </a:r>
                      <a:endParaRPr lang="ru-RU" sz="1300">
                        <a:effectLst/>
                        <a:latin typeface="Times New Roman"/>
                        <a:ea typeface="Batang"/>
                      </a:endParaRPr>
                    </a:p>
                  </a:txBody>
                  <a:tcPr marL="98035" marR="980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96069">
                <a:tc>
                  <a:txBody>
                    <a:bodyPr/>
                    <a:lstStyle/>
                    <a:p>
                      <a:pPr>
                        <a:spcAft>
                          <a:spcPts val="0"/>
                        </a:spcAft>
                      </a:pPr>
                      <a:r>
                        <a:rPr lang="en-US" sz="1300">
                          <a:effectLst/>
                          <a:latin typeface="Times New Roman"/>
                          <a:ea typeface="Batang"/>
                        </a:rPr>
                        <a:t>3</a:t>
                      </a:r>
                      <a:endParaRPr lang="ru-RU" sz="1300">
                        <a:effectLst/>
                        <a:latin typeface="Times New Roman"/>
                        <a:ea typeface="Batang"/>
                      </a:endParaRPr>
                    </a:p>
                  </a:txBody>
                  <a:tcPr marL="98035" marR="980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300">
                          <a:effectLst/>
                          <a:latin typeface="Times New Roman"/>
                          <a:ea typeface="Batang"/>
                        </a:rPr>
                        <a:t>MU-RTS</a:t>
                      </a:r>
                      <a:endParaRPr lang="ru-RU" sz="1300">
                        <a:effectLst/>
                        <a:latin typeface="Times New Roman"/>
                        <a:ea typeface="Batang"/>
                      </a:endParaRPr>
                    </a:p>
                  </a:txBody>
                  <a:tcPr marL="98035" marR="980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96069">
                <a:tc>
                  <a:txBody>
                    <a:bodyPr/>
                    <a:lstStyle/>
                    <a:p>
                      <a:pPr>
                        <a:spcAft>
                          <a:spcPts val="0"/>
                        </a:spcAft>
                      </a:pPr>
                      <a:r>
                        <a:rPr lang="en-US" sz="1300">
                          <a:effectLst/>
                          <a:latin typeface="Times New Roman"/>
                          <a:ea typeface="Batang"/>
                        </a:rPr>
                        <a:t>4-TBD</a:t>
                      </a:r>
                      <a:endParaRPr lang="ru-RU" sz="1300">
                        <a:effectLst/>
                        <a:latin typeface="Times New Roman"/>
                        <a:ea typeface="Batang"/>
                      </a:endParaRPr>
                    </a:p>
                  </a:txBody>
                  <a:tcPr marL="98035" marR="980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300" dirty="0">
                          <a:effectLst/>
                          <a:latin typeface="Times New Roman"/>
                          <a:ea typeface="Batang"/>
                        </a:rPr>
                        <a:t>Reserved</a:t>
                      </a:r>
                      <a:endParaRPr lang="ru-RU" sz="1300" dirty="0">
                        <a:effectLst/>
                        <a:latin typeface="Times New Roman"/>
                        <a:ea typeface="Batang"/>
                      </a:endParaRPr>
                    </a:p>
                  </a:txBody>
                  <a:tcPr marL="98035" marR="980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8" name="Rectangle 4"/>
          <p:cNvSpPr>
            <a:spLocks noGrp="1" noChangeArrowheads="1"/>
          </p:cNvSpPr>
          <p:nvPr>
            <p:ph type="dt" sz="half" idx="4294967295"/>
          </p:nvPr>
        </p:nvSpPr>
        <p:spPr bwMode="auto">
          <a:xfrm>
            <a:off x="696913" y="334189"/>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smtClean="0"/>
              <a:t>May 2016</a:t>
            </a:r>
            <a:endParaRPr lang="en-US" dirty="0"/>
          </a:p>
        </p:txBody>
      </p:sp>
    </p:spTree>
    <p:extLst>
      <p:ext uri="{BB962C8B-B14F-4D97-AF65-F5344CB8AC3E}">
        <p14:creationId xmlns:p14="http://schemas.microsoft.com/office/powerpoint/2010/main" val="40858031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685800"/>
            <a:ext cx="7772400" cy="1066800"/>
          </a:xfrm>
        </p:spPr>
        <p:txBody>
          <a:bodyPr/>
          <a:lstStyle/>
          <a:p>
            <a:r>
              <a:rPr lang="en-US" dirty="0" smtClean="0"/>
              <a:t>Random </a:t>
            </a:r>
            <a:r>
              <a:rPr lang="en-US" dirty="0"/>
              <a:t>Access </a:t>
            </a:r>
            <a:r>
              <a:rPr lang="en-US" dirty="0" smtClean="0"/>
              <a:t>RUs</a:t>
            </a:r>
            <a:endParaRPr lang="ru-RU" dirty="0"/>
          </a:p>
        </p:txBody>
      </p:sp>
      <p:sp>
        <p:nvSpPr>
          <p:cNvPr id="3" name="Объект 2"/>
          <p:cNvSpPr>
            <a:spLocks noGrp="1"/>
          </p:cNvSpPr>
          <p:nvPr>
            <p:ph idx="1"/>
          </p:nvPr>
        </p:nvSpPr>
        <p:spPr/>
        <p:txBody>
          <a:bodyPr/>
          <a:lstStyle/>
          <a:p>
            <a:pPr marL="0" indent="0">
              <a:buNone/>
            </a:pPr>
            <a:r>
              <a:rPr lang="en-GB" sz="2000" b="0" dirty="0"/>
              <a:t>Currently the </a:t>
            </a:r>
            <a:r>
              <a:rPr lang="en-GB" sz="2000" dirty="0"/>
              <a:t>User Identifier</a:t>
            </a:r>
            <a:r>
              <a:rPr lang="en-GB" sz="2000" b="0" dirty="0"/>
              <a:t> subfield of the Per User Info </a:t>
            </a:r>
            <a:r>
              <a:rPr lang="en-GB" sz="2000" b="0" dirty="0" smtClean="0"/>
              <a:t>field of Trigger Frame </a:t>
            </a:r>
            <a:r>
              <a:rPr lang="en-GB" sz="2000" b="0" dirty="0"/>
              <a:t>indicates the AID of the STA to which an RU described in </a:t>
            </a:r>
            <a:r>
              <a:rPr lang="en-GB" sz="2000" dirty="0"/>
              <a:t>RU Allocation</a:t>
            </a:r>
            <a:r>
              <a:rPr lang="en-GB" sz="2000" b="0" dirty="0"/>
              <a:t> subfield is allocated.</a:t>
            </a:r>
            <a:endParaRPr lang="ru-RU" sz="2000" b="0" dirty="0"/>
          </a:p>
          <a:p>
            <a:endParaRPr lang="en-US" sz="2000" b="0" dirty="0" smtClean="0"/>
          </a:p>
          <a:p>
            <a:endParaRPr lang="en-US" sz="2000" b="0" dirty="0"/>
          </a:p>
          <a:p>
            <a:endParaRPr lang="en-US" sz="2000" b="0" dirty="0" smtClean="0"/>
          </a:p>
          <a:p>
            <a:endParaRPr lang="en-US" sz="2000" b="0" dirty="0" smtClean="0"/>
          </a:p>
          <a:p>
            <a:pPr marL="0" indent="0">
              <a:buNone/>
            </a:pPr>
            <a:r>
              <a:rPr lang="en-US" sz="2000" b="0" dirty="0" smtClean="0"/>
              <a:t>Following the allocation signaling adopted from [1], it is possible </a:t>
            </a:r>
            <a:endParaRPr lang="ru-RU" sz="2000" b="0" dirty="0" smtClean="0"/>
          </a:p>
          <a:p>
            <a:pPr marL="0" indent="0">
              <a:buNone/>
            </a:pPr>
            <a:r>
              <a:rPr lang="en-US" sz="2000" dirty="0" smtClean="0"/>
              <a:t>to introduce Random Access User ID </a:t>
            </a:r>
            <a:r>
              <a:rPr lang="en-US" sz="2000" b="0" dirty="0" smtClean="0"/>
              <a:t>(the exact value is TBD) which is placed </a:t>
            </a:r>
            <a:r>
              <a:rPr lang="en-US" sz="2000" b="0" dirty="0"/>
              <a:t>to </a:t>
            </a:r>
            <a:r>
              <a:rPr lang="en-US" sz="2000" dirty="0" smtClean="0"/>
              <a:t>User </a:t>
            </a:r>
            <a:r>
              <a:rPr lang="en-US" sz="2000" dirty="0"/>
              <a:t>Identifier</a:t>
            </a:r>
            <a:r>
              <a:rPr lang="en-US" sz="2000" b="0" dirty="0"/>
              <a:t> subfield of the Per User Info </a:t>
            </a:r>
            <a:r>
              <a:rPr lang="en-US" sz="2000" b="0" dirty="0" smtClean="0"/>
              <a:t>field to let an RU be the Random Access RU.</a:t>
            </a:r>
            <a:endParaRPr lang="en-US" b="0" dirty="0"/>
          </a:p>
          <a:p>
            <a:endParaRPr lang="en-US" b="0" dirty="0" smtClean="0"/>
          </a:p>
          <a:p>
            <a:endParaRPr lang="en-US" b="0" dirty="0"/>
          </a:p>
        </p:txBody>
      </p:sp>
      <p:sp>
        <p:nvSpPr>
          <p:cNvPr id="4" name="Номер слайда 3"/>
          <p:cNvSpPr>
            <a:spLocks noGrp="1"/>
          </p:cNvSpPr>
          <p:nvPr>
            <p:ph type="sldNum" sz="quarter" idx="12"/>
          </p:nvPr>
        </p:nvSpPr>
        <p:spPr>
          <a:xfrm>
            <a:off x="4344988" y="6475413"/>
            <a:ext cx="530225" cy="182562"/>
          </a:xfrm>
        </p:spPr>
        <p:txBody>
          <a:bodyPr/>
          <a:lstStyle/>
          <a:p>
            <a:pPr>
              <a:defRPr/>
            </a:pPr>
            <a:r>
              <a:rPr lang="en-US" smtClean="0"/>
              <a:t>Slide </a:t>
            </a:r>
            <a:fld id="{3099D1E7-2CFE-4362-BB72-AF97192842EA}" type="slidenum">
              <a:rPr lang="en-US" smtClean="0"/>
              <a:pPr>
                <a:defRPr/>
              </a:pPr>
              <a:t>4</a:t>
            </a:fld>
            <a:endParaRPr lang="en-US" dirty="0"/>
          </a:p>
        </p:txBody>
      </p:sp>
      <p:sp>
        <p:nvSpPr>
          <p:cNvPr id="5" name="Нижний колонтитул 4"/>
          <p:cNvSpPr>
            <a:spLocks noGrp="1"/>
          </p:cNvSpPr>
          <p:nvPr>
            <p:ph type="ftr" sz="quarter" idx="11"/>
          </p:nvPr>
        </p:nvSpPr>
        <p:spPr>
          <a:xfrm flipH="1">
            <a:off x="5791199" y="6475413"/>
            <a:ext cx="2752661" cy="184666"/>
          </a:xfrm>
        </p:spPr>
        <p:txBody>
          <a:bodyPr/>
          <a:lstStyle/>
          <a:p>
            <a:pPr>
              <a:defRPr/>
            </a:pPr>
            <a:r>
              <a:rPr lang="en-US" smtClean="0"/>
              <a:t>IITP RAS</a:t>
            </a:r>
            <a:endParaRPr lang="en-US" dirty="0"/>
          </a:p>
        </p:txBody>
      </p:sp>
      <p:graphicFrame>
        <p:nvGraphicFramePr>
          <p:cNvPr id="7" name="Таблица 6"/>
          <p:cNvGraphicFramePr>
            <a:graphicFrameLocks noGrp="1"/>
          </p:cNvGraphicFramePr>
          <p:nvPr>
            <p:extLst>
              <p:ext uri="{D42A27DB-BD31-4B8C-83A1-F6EECF244321}">
                <p14:modId xmlns:p14="http://schemas.microsoft.com/office/powerpoint/2010/main" val="3444382909"/>
              </p:ext>
            </p:extLst>
          </p:nvPr>
        </p:nvGraphicFramePr>
        <p:xfrm>
          <a:off x="696913" y="3153093"/>
          <a:ext cx="6976269" cy="548640"/>
        </p:xfrm>
        <a:graphic>
          <a:graphicData uri="http://schemas.openxmlformats.org/drawingml/2006/table">
            <a:tbl>
              <a:tblPr firstRow="1" firstCol="1" bandRow="1"/>
              <a:tblGrid>
                <a:gridCol w="578247">
                  <a:extLst>
                    <a:ext uri="{9D8B030D-6E8A-4147-A177-3AD203B41FA5}">
                      <a16:colId xmlns:a16="http://schemas.microsoft.com/office/drawing/2014/main" val="20000"/>
                    </a:ext>
                  </a:extLst>
                </a:gridCol>
                <a:gridCol w="992346">
                  <a:extLst>
                    <a:ext uri="{9D8B030D-6E8A-4147-A177-3AD203B41FA5}">
                      <a16:colId xmlns:a16="http://schemas.microsoft.com/office/drawing/2014/main" val="20001"/>
                    </a:ext>
                  </a:extLst>
                </a:gridCol>
                <a:gridCol w="867807">
                  <a:extLst>
                    <a:ext uri="{9D8B030D-6E8A-4147-A177-3AD203B41FA5}">
                      <a16:colId xmlns:a16="http://schemas.microsoft.com/office/drawing/2014/main" val="20002"/>
                    </a:ext>
                  </a:extLst>
                </a:gridCol>
                <a:gridCol w="870664">
                  <a:extLst>
                    <a:ext uri="{9D8B030D-6E8A-4147-A177-3AD203B41FA5}">
                      <a16:colId xmlns:a16="http://schemas.microsoft.com/office/drawing/2014/main" val="20003"/>
                    </a:ext>
                  </a:extLst>
                </a:gridCol>
                <a:gridCol w="737731">
                  <a:extLst>
                    <a:ext uri="{9D8B030D-6E8A-4147-A177-3AD203B41FA5}">
                      <a16:colId xmlns:a16="http://schemas.microsoft.com/office/drawing/2014/main" val="20004"/>
                    </a:ext>
                  </a:extLst>
                </a:gridCol>
                <a:gridCol w="816074">
                  <a:extLst>
                    <a:ext uri="{9D8B030D-6E8A-4147-A177-3AD203B41FA5}">
                      <a16:colId xmlns:a16="http://schemas.microsoft.com/office/drawing/2014/main" val="20005"/>
                    </a:ext>
                  </a:extLst>
                </a:gridCol>
                <a:gridCol w="991414">
                  <a:extLst>
                    <a:ext uri="{9D8B030D-6E8A-4147-A177-3AD203B41FA5}">
                      <a16:colId xmlns:a16="http://schemas.microsoft.com/office/drawing/2014/main" val="20006"/>
                    </a:ext>
                  </a:extLst>
                </a:gridCol>
                <a:gridCol w="1121986">
                  <a:extLst>
                    <a:ext uri="{9D8B030D-6E8A-4147-A177-3AD203B41FA5}">
                      <a16:colId xmlns:a16="http://schemas.microsoft.com/office/drawing/2014/main" val="20007"/>
                    </a:ext>
                  </a:extLst>
                </a:gridCol>
              </a:tblGrid>
              <a:tr h="537210">
                <a:tc>
                  <a:txBody>
                    <a:bodyPr/>
                    <a:lstStyle/>
                    <a:p>
                      <a:pPr>
                        <a:spcAft>
                          <a:spcPts val="0"/>
                        </a:spcAft>
                      </a:pPr>
                      <a:r>
                        <a:rPr lang="en-US" sz="1200" dirty="0">
                          <a:solidFill>
                            <a:srgbClr val="000000"/>
                          </a:solidFill>
                          <a:effectLst/>
                          <a:latin typeface="Arial"/>
                          <a:ea typeface="Batang"/>
                          <a:cs typeface="Times New Roman"/>
                        </a:rPr>
                        <a:t> </a:t>
                      </a:r>
                      <a:endParaRPr lang="ru-RU" sz="1600" dirty="0">
                        <a:effectLst/>
                        <a:latin typeface="Times New Roman"/>
                        <a:ea typeface="Batang"/>
                      </a:endParaRPr>
                    </a:p>
                  </a:txBody>
                  <a:tcPr marL="100727" marR="100727"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200" dirty="0">
                          <a:solidFill>
                            <a:srgbClr val="000000"/>
                          </a:solidFill>
                          <a:effectLst/>
                          <a:latin typeface="Arial"/>
                          <a:ea typeface="Batang"/>
                          <a:cs typeface="Times New Roman"/>
                        </a:rPr>
                        <a:t>User </a:t>
                      </a:r>
                      <a:r>
                        <a:rPr lang="en-US" sz="1200" dirty="0" smtClean="0">
                          <a:solidFill>
                            <a:srgbClr val="000000"/>
                          </a:solidFill>
                          <a:effectLst/>
                          <a:latin typeface="Arial"/>
                          <a:ea typeface="Batang"/>
                          <a:cs typeface="Times New Roman"/>
                        </a:rPr>
                        <a:t>Identifier</a:t>
                      </a:r>
                      <a:endParaRPr lang="ru-RU" sz="1600" dirty="0">
                        <a:effectLst/>
                        <a:latin typeface="Times New Roman"/>
                        <a:ea typeface="Batang"/>
                      </a:endParaRPr>
                    </a:p>
                  </a:txBody>
                  <a:tcPr marL="100727" marR="1007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dirty="0">
                          <a:solidFill>
                            <a:srgbClr val="000000"/>
                          </a:solidFill>
                          <a:effectLst/>
                          <a:latin typeface="Arial"/>
                          <a:ea typeface="Batang"/>
                          <a:cs typeface="Times New Roman"/>
                        </a:rPr>
                        <a:t>RU Allocation</a:t>
                      </a:r>
                      <a:endParaRPr lang="ru-RU" sz="1600" dirty="0">
                        <a:effectLst/>
                        <a:latin typeface="Times New Roman"/>
                        <a:ea typeface="Batang"/>
                      </a:endParaRPr>
                    </a:p>
                  </a:txBody>
                  <a:tcPr marL="100727" marR="1007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dirty="0">
                          <a:solidFill>
                            <a:srgbClr val="000000"/>
                          </a:solidFill>
                          <a:effectLst/>
                          <a:latin typeface="Arial"/>
                          <a:ea typeface="Batang"/>
                          <a:cs typeface="Times New Roman"/>
                        </a:rPr>
                        <a:t>Coding Type</a:t>
                      </a:r>
                      <a:endParaRPr lang="ru-RU" sz="1600" dirty="0">
                        <a:effectLst/>
                        <a:latin typeface="Times New Roman"/>
                        <a:ea typeface="Batang"/>
                      </a:endParaRPr>
                    </a:p>
                  </a:txBody>
                  <a:tcPr marL="100727" marR="1007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dirty="0">
                          <a:solidFill>
                            <a:srgbClr val="000000"/>
                          </a:solidFill>
                          <a:effectLst/>
                          <a:latin typeface="Arial"/>
                          <a:ea typeface="Batang"/>
                          <a:cs typeface="Times New Roman"/>
                        </a:rPr>
                        <a:t>MCS</a:t>
                      </a:r>
                      <a:endParaRPr lang="ru-RU" sz="1600" dirty="0">
                        <a:effectLst/>
                        <a:latin typeface="Times New Roman"/>
                        <a:ea typeface="Batang"/>
                      </a:endParaRPr>
                    </a:p>
                  </a:txBody>
                  <a:tcPr marL="100727" marR="1007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dirty="0">
                          <a:solidFill>
                            <a:srgbClr val="000000"/>
                          </a:solidFill>
                          <a:effectLst/>
                          <a:latin typeface="Arial"/>
                          <a:ea typeface="Batang"/>
                          <a:cs typeface="Times New Roman"/>
                        </a:rPr>
                        <a:t>DCM</a:t>
                      </a:r>
                      <a:endParaRPr lang="ru-RU" sz="1600" dirty="0">
                        <a:effectLst/>
                        <a:latin typeface="Times New Roman"/>
                        <a:ea typeface="Batang"/>
                      </a:endParaRPr>
                    </a:p>
                  </a:txBody>
                  <a:tcPr marL="100727" marR="1007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dirty="0">
                          <a:solidFill>
                            <a:srgbClr val="000000"/>
                          </a:solidFill>
                          <a:effectLst/>
                          <a:latin typeface="Arial"/>
                          <a:ea typeface="Batang"/>
                          <a:cs typeface="Times New Roman"/>
                        </a:rPr>
                        <a:t>SS Allocation</a:t>
                      </a:r>
                      <a:endParaRPr lang="ru-RU" sz="1600" dirty="0">
                        <a:effectLst/>
                        <a:latin typeface="Times New Roman"/>
                        <a:ea typeface="Batang"/>
                      </a:endParaRPr>
                    </a:p>
                  </a:txBody>
                  <a:tcPr marL="100727" marR="1007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dirty="0">
                          <a:solidFill>
                            <a:srgbClr val="000000"/>
                          </a:solidFill>
                          <a:effectLst/>
                          <a:latin typeface="Arial"/>
                          <a:ea typeface="Batang"/>
                          <a:cs typeface="Times New Roman"/>
                        </a:rPr>
                        <a:t>Trigger dependent Per User Info</a:t>
                      </a:r>
                      <a:endParaRPr lang="ru-RU" sz="1600" dirty="0">
                        <a:effectLst/>
                        <a:latin typeface="Times New Roman"/>
                        <a:ea typeface="Batang"/>
                      </a:endParaRPr>
                    </a:p>
                  </a:txBody>
                  <a:tcPr marL="100727" marR="1007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8" name="Rectangle 1"/>
          <p:cNvSpPr>
            <a:spLocks noChangeArrowheads="1"/>
          </p:cNvSpPr>
          <p:nvPr/>
        </p:nvSpPr>
        <p:spPr bwMode="auto">
          <a:xfrm>
            <a:off x="-152400" y="3886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900" b="1" i="0" u="none" strike="noStrike" cap="none" normalizeH="0" baseline="0" dirty="0" smtClean="0" bmk="_Ref438479928">
                <a:ln>
                  <a:noFill/>
                </a:ln>
                <a:solidFill>
                  <a:schemeClr val="tx1"/>
                </a:solidFill>
                <a:effectLst/>
                <a:latin typeface="Arial" pitchFamily="34" charset="0"/>
                <a:ea typeface="Batang" charset="-127"/>
                <a:cs typeface="Times New Roman" pitchFamily="18" charset="0"/>
              </a:rPr>
              <a:t>Figure 9‑1 - Per User Info</a:t>
            </a:r>
            <a:r>
              <a:rPr kumimoji="0" lang="en-GB" sz="900" b="1" i="0" u="none" strike="noStrike" cap="none" normalizeH="0" baseline="0" dirty="0" smtClean="0">
                <a:ln>
                  <a:noFill/>
                </a:ln>
                <a:solidFill>
                  <a:schemeClr val="tx1"/>
                </a:solidFill>
                <a:effectLst/>
                <a:latin typeface="Arial" pitchFamily="34" charset="0"/>
                <a:ea typeface="Batang" charset="-127"/>
                <a:cs typeface="Times New Roman" pitchFamily="18" charset="0"/>
              </a:rPr>
              <a:t> field</a:t>
            </a:r>
            <a:endParaRPr kumimoji="0" lang="en-GB" sz="1800" b="0" i="0" u="none" strike="noStrike" cap="none" normalizeH="0" baseline="0" dirty="0" smtClean="0">
              <a:ln>
                <a:noFill/>
              </a:ln>
              <a:solidFill>
                <a:schemeClr val="tx1"/>
              </a:solidFill>
              <a:effectLst/>
              <a:latin typeface="Arial" pitchFamily="34" charset="0"/>
            </a:endParaRPr>
          </a:p>
        </p:txBody>
      </p:sp>
      <p:sp>
        <p:nvSpPr>
          <p:cNvPr id="9" name="Rectangle 4"/>
          <p:cNvSpPr>
            <a:spLocks noGrp="1" noChangeArrowheads="1"/>
          </p:cNvSpPr>
          <p:nvPr>
            <p:ph type="dt" sz="half" idx="4294967295"/>
          </p:nvPr>
        </p:nvSpPr>
        <p:spPr bwMode="auto">
          <a:xfrm>
            <a:off x="696913" y="334189"/>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smtClean="0"/>
              <a:t>May 2016</a:t>
            </a:r>
            <a:endParaRPr lang="en-US" dirty="0"/>
          </a:p>
        </p:txBody>
      </p:sp>
    </p:spTree>
    <p:extLst>
      <p:ext uri="{BB962C8B-B14F-4D97-AF65-F5344CB8AC3E}">
        <p14:creationId xmlns:p14="http://schemas.microsoft.com/office/powerpoint/2010/main" val="40620544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Прямоугольник 42"/>
          <p:cNvSpPr/>
          <p:nvPr/>
        </p:nvSpPr>
        <p:spPr bwMode="auto">
          <a:xfrm>
            <a:off x="533400" y="2776086"/>
            <a:ext cx="5943600" cy="2326090"/>
          </a:xfrm>
          <a:prstGeom prst="rect">
            <a:avLst/>
          </a:prstGeom>
          <a:solidFill>
            <a:srgbClr val="FFD1D1"/>
          </a:solidFill>
          <a:ln w="12700" cap="flat" cmpd="sng" algn="ctr">
            <a:solidFill>
              <a:schemeClr val="tx1"/>
            </a:solidFill>
            <a:prstDash val="solid"/>
            <a:round/>
            <a:headEnd type="none" w="sm" len="sm"/>
            <a:tailEnd type="none" w="sm" len="sm"/>
          </a:ln>
          <a:effectLst/>
        </p:spPr>
        <p:txBody>
          <a:bodyPr vert="vert270"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Redundant information</a:t>
            </a:r>
            <a:endParaRPr kumimoji="0" lang="ru-RU" sz="1200" b="0" i="0" u="none" strike="noStrike" cap="none" normalizeH="0" baseline="0" dirty="0" smtClean="0">
              <a:ln>
                <a:noFill/>
              </a:ln>
              <a:solidFill>
                <a:schemeClr val="tx1"/>
              </a:solidFill>
              <a:effectLst/>
              <a:latin typeface="Times New Roman" pitchFamily="18" charset="0"/>
            </a:endParaRPr>
          </a:p>
        </p:txBody>
      </p:sp>
      <p:sp>
        <p:nvSpPr>
          <p:cNvPr id="2" name="标题 1"/>
          <p:cNvSpPr>
            <a:spLocks noGrp="1"/>
          </p:cNvSpPr>
          <p:nvPr>
            <p:ph type="title"/>
          </p:nvPr>
        </p:nvSpPr>
        <p:spPr>
          <a:xfrm>
            <a:off x="685800" y="404664"/>
            <a:ext cx="7848600" cy="1066800"/>
          </a:xfrm>
        </p:spPr>
        <p:txBody>
          <a:bodyPr/>
          <a:lstStyle/>
          <a:p>
            <a:pPr>
              <a:defRPr/>
            </a:pPr>
            <a:r>
              <a:rPr lang="en-US" dirty="0"/>
              <a:t>Multiple Random Access RUs </a:t>
            </a:r>
            <a:r>
              <a:rPr lang="en-US" dirty="0" smtClean="0"/>
              <a:t>Allocation</a:t>
            </a:r>
            <a:endParaRPr lang="zh-CN" altLang="en-US" dirty="0"/>
          </a:p>
        </p:txBody>
      </p:sp>
      <p:sp>
        <p:nvSpPr>
          <p:cNvPr id="3" name="内容占位符 2"/>
          <p:cNvSpPr>
            <a:spLocks noGrp="1"/>
          </p:cNvSpPr>
          <p:nvPr>
            <p:ph idx="1"/>
          </p:nvPr>
        </p:nvSpPr>
        <p:spPr>
          <a:xfrm>
            <a:off x="304800" y="1196753"/>
            <a:ext cx="8443664" cy="772655"/>
          </a:xfrm>
        </p:spPr>
        <p:txBody>
          <a:bodyPr>
            <a:noAutofit/>
          </a:bodyPr>
          <a:lstStyle/>
          <a:p>
            <a:pPr marL="0" lvl="1" indent="0">
              <a:spcBef>
                <a:spcPts val="600"/>
              </a:spcBef>
              <a:buNone/>
              <a:defRPr/>
            </a:pPr>
            <a:r>
              <a:rPr lang="en-US" altLang="zh-CN" sz="1800" b="1" dirty="0" smtClean="0">
                <a:cs typeface="+mn-cs"/>
              </a:rPr>
              <a:t>To allocate several RUs with the same transmission parameters, we need to repeat Per User Info field  </a:t>
            </a:r>
            <a:r>
              <a:rPr lang="en-US" altLang="zh-CN" sz="1800" b="1" dirty="0">
                <a:cs typeface="+mn-cs"/>
              </a:rPr>
              <a:t>many </a:t>
            </a:r>
            <a:r>
              <a:rPr lang="en-US" altLang="zh-CN" sz="1800" b="1" dirty="0" smtClean="0">
                <a:cs typeface="+mn-cs"/>
              </a:rPr>
              <a:t>times explicitly</a:t>
            </a:r>
            <a:r>
              <a:rPr lang="en-US" altLang="zh-CN" sz="1800" b="1" dirty="0">
                <a:cs typeface="+mn-cs"/>
              </a:rPr>
              <a:t>.</a:t>
            </a:r>
            <a:endParaRPr lang="en-GB" altLang="zh-CN" sz="1800" b="1" dirty="0" smtClean="0">
              <a:cs typeface="+mn-cs"/>
            </a:endParaRPr>
          </a:p>
        </p:txBody>
      </p:sp>
      <p:sp>
        <p:nvSpPr>
          <p:cNvPr id="4" name="灯片编号占位符 3"/>
          <p:cNvSpPr>
            <a:spLocks noGrp="1"/>
          </p:cNvSpPr>
          <p:nvPr>
            <p:ph type="sldNum" sz="quarter" idx="12"/>
          </p:nvPr>
        </p:nvSpPr>
        <p:spPr>
          <a:xfrm>
            <a:off x="4344988" y="6475413"/>
            <a:ext cx="530225" cy="182562"/>
          </a:xfrm>
        </p:spPr>
        <p:txBody>
          <a:bodyPr/>
          <a:lstStyle/>
          <a:p>
            <a:pPr>
              <a:defRPr/>
            </a:pPr>
            <a:r>
              <a:rPr lang="en-US" dirty="0" smtClean="0"/>
              <a:t>Slide </a:t>
            </a:r>
            <a:fld id="{3099D1E7-2CFE-4362-BB72-AF97192842EA}" type="slidenum">
              <a:rPr lang="en-US" smtClean="0"/>
              <a:pPr>
                <a:defRPr/>
              </a:pPr>
              <a:t>5</a:t>
            </a:fld>
            <a:endParaRPr lang="en-US" dirty="0"/>
          </a:p>
        </p:txBody>
      </p:sp>
      <p:sp>
        <p:nvSpPr>
          <p:cNvPr id="5" name="页脚占位符 4"/>
          <p:cNvSpPr>
            <a:spLocks noGrp="1"/>
          </p:cNvSpPr>
          <p:nvPr>
            <p:ph type="ftr" sz="quarter" idx="11"/>
          </p:nvPr>
        </p:nvSpPr>
        <p:spPr>
          <a:xfrm flipH="1">
            <a:off x="5791199" y="6475413"/>
            <a:ext cx="2752661" cy="184666"/>
          </a:xfrm>
        </p:spPr>
        <p:txBody>
          <a:bodyPr/>
          <a:lstStyle/>
          <a:p>
            <a:pPr>
              <a:defRPr/>
            </a:pPr>
            <a:r>
              <a:rPr lang="en-US" smtClean="0"/>
              <a:t>IITP RAS</a:t>
            </a:r>
            <a:endParaRPr lang="en-US" altLang="zh-CN" dirty="0"/>
          </a:p>
        </p:txBody>
      </p:sp>
      <p:sp>
        <p:nvSpPr>
          <p:cNvPr id="44" name="Rectangle 4"/>
          <p:cNvSpPr>
            <a:spLocks noGrp="1" noChangeArrowheads="1"/>
          </p:cNvSpPr>
          <p:nvPr>
            <p:ph type="dt" sz="half" idx="4294967295"/>
          </p:nvPr>
        </p:nvSpPr>
        <p:spPr bwMode="auto">
          <a:xfrm>
            <a:off x="696913" y="334189"/>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smtClean="0"/>
              <a:t>May 2016</a:t>
            </a:r>
            <a:endParaRPr lang="en-US" dirty="0"/>
          </a:p>
        </p:txBody>
      </p:sp>
      <p:graphicFrame>
        <p:nvGraphicFramePr>
          <p:cNvPr id="45" name="Таблица 44"/>
          <p:cNvGraphicFramePr>
            <a:graphicFrameLocks noGrp="1"/>
          </p:cNvGraphicFramePr>
          <p:nvPr>
            <p:extLst>
              <p:ext uri="{D42A27DB-BD31-4B8C-83A1-F6EECF244321}">
                <p14:modId xmlns:p14="http://schemas.microsoft.com/office/powerpoint/2010/main" val="3112848011"/>
              </p:ext>
            </p:extLst>
          </p:nvPr>
        </p:nvGraphicFramePr>
        <p:xfrm>
          <a:off x="533402" y="1877572"/>
          <a:ext cx="5867398" cy="457200"/>
        </p:xfrm>
        <a:graphic>
          <a:graphicData uri="http://schemas.openxmlformats.org/drawingml/2006/table">
            <a:tbl>
              <a:tblPr firstRow="1" firstCol="1" bandRow="1"/>
              <a:tblGrid>
                <a:gridCol w="486335">
                  <a:extLst>
                    <a:ext uri="{9D8B030D-6E8A-4147-A177-3AD203B41FA5}">
                      <a16:colId xmlns:a16="http://schemas.microsoft.com/office/drawing/2014/main" val="20000"/>
                    </a:ext>
                  </a:extLst>
                </a:gridCol>
                <a:gridCol w="834614">
                  <a:extLst>
                    <a:ext uri="{9D8B030D-6E8A-4147-A177-3AD203B41FA5}">
                      <a16:colId xmlns:a16="http://schemas.microsoft.com/office/drawing/2014/main" val="20001"/>
                    </a:ext>
                  </a:extLst>
                </a:gridCol>
                <a:gridCol w="729870">
                  <a:extLst>
                    <a:ext uri="{9D8B030D-6E8A-4147-A177-3AD203B41FA5}">
                      <a16:colId xmlns:a16="http://schemas.microsoft.com/office/drawing/2014/main" val="20002"/>
                    </a:ext>
                  </a:extLst>
                </a:gridCol>
                <a:gridCol w="732273">
                  <a:extLst>
                    <a:ext uri="{9D8B030D-6E8A-4147-A177-3AD203B41FA5}">
                      <a16:colId xmlns:a16="http://schemas.microsoft.com/office/drawing/2014/main" val="20003"/>
                    </a:ext>
                  </a:extLst>
                </a:gridCol>
                <a:gridCol w="620469">
                  <a:extLst>
                    <a:ext uri="{9D8B030D-6E8A-4147-A177-3AD203B41FA5}">
                      <a16:colId xmlns:a16="http://schemas.microsoft.com/office/drawing/2014/main" val="20004"/>
                    </a:ext>
                  </a:extLst>
                </a:gridCol>
                <a:gridCol w="686360">
                  <a:extLst>
                    <a:ext uri="{9D8B030D-6E8A-4147-A177-3AD203B41FA5}">
                      <a16:colId xmlns:a16="http://schemas.microsoft.com/office/drawing/2014/main" val="20005"/>
                    </a:ext>
                  </a:extLst>
                </a:gridCol>
                <a:gridCol w="833830">
                  <a:extLst>
                    <a:ext uri="{9D8B030D-6E8A-4147-A177-3AD203B41FA5}">
                      <a16:colId xmlns:a16="http://schemas.microsoft.com/office/drawing/2014/main" val="20006"/>
                    </a:ext>
                  </a:extLst>
                </a:gridCol>
                <a:gridCol w="943647">
                  <a:extLst>
                    <a:ext uri="{9D8B030D-6E8A-4147-A177-3AD203B41FA5}">
                      <a16:colId xmlns:a16="http://schemas.microsoft.com/office/drawing/2014/main" val="20007"/>
                    </a:ext>
                  </a:extLst>
                </a:gridCol>
              </a:tblGrid>
              <a:tr h="310700">
                <a:tc>
                  <a:txBody>
                    <a:bodyPr/>
                    <a:lstStyle/>
                    <a:p>
                      <a:pPr>
                        <a:spcAft>
                          <a:spcPts val="0"/>
                        </a:spcAft>
                      </a:pPr>
                      <a:r>
                        <a:rPr lang="en-US" sz="1000" dirty="0">
                          <a:solidFill>
                            <a:srgbClr val="000000"/>
                          </a:solidFill>
                          <a:effectLst/>
                          <a:latin typeface="Arial"/>
                          <a:ea typeface="Batang"/>
                          <a:cs typeface="Times New Roman"/>
                        </a:rPr>
                        <a:t> </a:t>
                      </a:r>
                      <a:endParaRPr lang="ru-RU" sz="1300" dirty="0">
                        <a:effectLst/>
                        <a:latin typeface="Times New Roman"/>
                        <a:ea typeface="Batang"/>
                      </a:endParaRPr>
                    </a:p>
                  </a:txBody>
                  <a:tcPr marL="84717" marR="84717"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000" dirty="0">
                          <a:solidFill>
                            <a:srgbClr val="000000"/>
                          </a:solidFill>
                          <a:effectLst/>
                          <a:latin typeface="Arial"/>
                          <a:ea typeface="Batang"/>
                          <a:cs typeface="Times New Roman"/>
                        </a:rPr>
                        <a:t>User </a:t>
                      </a:r>
                      <a:r>
                        <a:rPr lang="en-US" sz="1000" dirty="0" smtClean="0">
                          <a:solidFill>
                            <a:srgbClr val="000000"/>
                          </a:solidFill>
                          <a:effectLst/>
                          <a:latin typeface="Arial"/>
                          <a:ea typeface="Batang"/>
                          <a:cs typeface="Times New Roman"/>
                        </a:rPr>
                        <a:t>ID</a:t>
                      </a:r>
                    </a:p>
                    <a:p>
                      <a:pPr algn="ctr">
                        <a:spcAft>
                          <a:spcPts val="0"/>
                        </a:spcAft>
                      </a:pPr>
                      <a:r>
                        <a:rPr lang="en-US" sz="1400" b="1" dirty="0" smtClean="0">
                          <a:solidFill>
                            <a:srgbClr val="FF0000"/>
                          </a:solidFill>
                          <a:effectLst/>
                          <a:latin typeface="Arial"/>
                          <a:ea typeface="Batang"/>
                          <a:cs typeface="Times New Roman"/>
                        </a:rPr>
                        <a:t>STA1</a:t>
                      </a:r>
                      <a:endParaRPr lang="ru-RU" sz="1300" b="1" dirty="0">
                        <a:solidFill>
                          <a:srgbClr val="FF0000"/>
                        </a:solidFill>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RU Allocation</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Coding Type</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MCS</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DCM</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SS Allocation</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Trigger dependent Per User Info</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6" name="Прямоугольник 5"/>
          <p:cNvSpPr/>
          <p:nvPr/>
        </p:nvSpPr>
        <p:spPr bwMode="auto">
          <a:xfrm>
            <a:off x="7353300" y="1898824"/>
            <a:ext cx="990600" cy="457200"/>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RU for STA1</a:t>
            </a:r>
            <a:endParaRPr kumimoji="0" lang="ru-RU" sz="1200" b="0" i="0" u="none" strike="noStrike" cap="none" normalizeH="0" baseline="0" dirty="0" smtClean="0">
              <a:ln>
                <a:noFill/>
              </a:ln>
              <a:solidFill>
                <a:schemeClr val="tx1"/>
              </a:solidFill>
              <a:effectLst/>
              <a:latin typeface="Times New Roman" pitchFamily="18" charset="0"/>
            </a:endParaRPr>
          </a:p>
        </p:txBody>
      </p:sp>
      <p:sp>
        <p:nvSpPr>
          <p:cNvPr id="48" name="Прямоугольник 47"/>
          <p:cNvSpPr/>
          <p:nvPr/>
        </p:nvSpPr>
        <p:spPr bwMode="auto">
          <a:xfrm>
            <a:off x="7353300" y="2347220"/>
            <a:ext cx="990600" cy="457200"/>
          </a:xfrm>
          <a:prstGeom prst="rect">
            <a:avLst/>
          </a:prstGeom>
          <a:solidFill>
            <a:srgbClr val="00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dirty="0"/>
              <a:t>RU for </a:t>
            </a:r>
            <a:r>
              <a:rPr lang="en-US" dirty="0" smtClean="0"/>
              <a:t>RA</a:t>
            </a:r>
          </a:p>
          <a:p>
            <a:pPr algn="ctr"/>
            <a:r>
              <a:rPr lang="en-US" dirty="0" smtClean="0"/>
              <a:t>(26-tome)</a:t>
            </a:r>
            <a:endParaRPr lang="ru-RU" dirty="0"/>
          </a:p>
        </p:txBody>
      </p:sp>
      <p:sp>
        <p:nvSpPr>
          <p:cNvPr id="50" name="Прямоугольник 49"/>
          <p:cNvSpPr/>
          <p:nvPr/>
        </p:nvSpPr>
        <p:spPr bwMode="auto">
          <a:xfrm>
            <a:off x="7353300" y="3718128"/>
            <a:ext cx="990600" cy="4572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a:t>RU for RA</a:t>
            </a:r>
          </a:p>
          <a:p>
            <a:pPr algn="ctr"/>
            <a:r>
              <a:rPr lang="en-US"/>
              <a:t>(26-tome)</a:t>
            </a:r>
            <a:endParaRPr lang="ru-RU" dirty="0"/>
          </a:p>
        </p:txBody>
      </p:sp>
      <p:sp>
        <p:nvSpPr>
          <p:cNvPr id="51" name="Прямоугольник 50"/>
          <p:cNvSpPr/>
          <p:nvPr/>
        </p:nvSpPr>
        <p:spPr bwMode="auto">
          <a:xfrm>
            <a:off x="7353300" y="4175328"/>
            <a:ext cx="990600" cy="4572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a:t>RU for RA</a:t>
            </a:r>
          </a:p>
          <a:p>
            <a:pPr algn="ctr"/>
            <a:r>
              <a:rPr lang="en-US"/>
              <a:t>(26-tome)</a:t>
            </a:r>
            <a:endParaRPr lang="ru-RU" dirty="0"/>
          </a:p>
        </p:txBody>
      </p:sp>
      <p:sp>
        <p:nvSpPr>
          <p:cNvPr id="52" name="Прямоугольник 51"/>
          <p:cNvSpPr/>
          <p:nvPr/>
        </p:nvSpPr>
        <p:spPr bwMode="auto">
          <a:xfrm>
            <a:off x="7353300" y="4632528"/>
            <a:ext cx="990600" cy="4572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dirty="0"/>
              <a:t>RU for RA</a:t>
            </a:r>
          </a:p>
          <a:p>
            <a:pPr algn="ctr"/>
            <a:r>
              <a:rPr lang="en-US" dirty="0"/>
              <a:t>(26-tome)</a:t>
            </a:r>
            <a:endParaRPr lang="ru-RU" dirty="0"/>
          </a:p>
        </p:txBody>
      </p:sp>
      <p:sp>
        <p:nvSpPr>
          <p:cNvPr id="53" name="Прямоугольник 52"/>
          <p:cNvSpPr/>
          <p:nvPr/>
        </p:nvSpPr>
        <p:spPr bwMode="auto">
          <a:xfrm>
            <a:off x="7353299" y="5086290"/>
            <a:ext cx="990601" cy="410323"/>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RU</a:t>
            </a:r>
            <a:r>
              <a:rPr kumimoji="0" lang="en-US" sz="1200" b="0" i="0" u="none" strike="noStrike" cap="none" normalizeH="0" dirty="0" smtClean="0">
                <a:ln>
                  <a:noFill/>
                </a:ln>
                <a:solidFill>
                  <a:schemeClr val="tx1"/>
                </a:solidFill>
                <a:effectLst/>
                <a:latin typeface="Times New Roman" pitchFamily="18" charset="0"/>
              </a:rPr>
              <a:t> for STA2</a:t>
            </a:r>
            <a:endParaRPr kumimoji="0" lang="ru-RU" sz="1200" b="0" i="0" u="none" strike="noStrike" cap="none" normalizeH="0" baseline="0" dirty="0" smtClean="0">
              <a:ln>
                <a:noFill/>
              </a:ln>
              <a:solidFill>
                <a:schemeClr val="tx1"/>
              </a:solidFill>
              <a:effectLst/>
              <a:latin typeface="Times New Roman" pitchFamily="18" charset="0"/>
            </a:endParaRPr>
          </a:p>
        </p:txBody>
      </p:sp>
      <p:cxnSp>
        <p:nvCxnSpPr>
          <p:cNvPr id="8" name="Прямая со стрелкой 7"/>
          <p:cNvCxnSpPr>
            <a:stCxn id="45" idx="3"/>
            <a:endCxn id="6" idx="1"/>
          </p:cNvCxnSpPr>
          <p:nvPr/>
        </p:nvCxnSpPr>
        <p:spPr bwMode="auto">
          <a:xfrm>
            <a:off x="6400800" y="2106172"/>
            <a:ext cx="952500" cy="21252"/>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20" name="Прямоугольник 19"/>
          <p:cNvSpPr/>
          <p:nvPr/>
        </p:nvSpPr>
        <p:spPr bwMode="auto">
          <a:xfrm>
            <a:off x="7353300" y="2802793"/>
            <a:ext cx="990600" cy="4572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a:t>RU for RA</a:t>
            </a:r>
          </a:p>
          <a:p>
            <a:pPr algn="ctr"/>
            <a:r>
              <a:rPr lang="en-US"/>
              <a:t>(26-tome)</a:t>
            </a:r>
            <a:endParaRPr lang="ru-RU" dirty="0"/>
          </a:p>
        </p:txBody>
      </p:sp>
      <p:sp>
        <p:nvSpPr>
          <p:cNvPr id="22" name="Прямоугольник 21"/>
          <p:cNvSpPr/>
          <p:nvPr/>
        </p:nvSpPr>
        <p:spPr bwMode="auto">
          <a:xfrm>
            <a:off x="7353300" y="3259993"/>
            <a:ext cx="990600" cy="4572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dirty="0" smtClean="0"/>
              <a:t>…</a:t>
            </a:r>
            <a:endParaRPr lang="ru-RU" dirty="0"/>
          </a:p>
        </p:txBody>
      </p:sp>
      <p:graphicFrame>
        <p:nvGraphicFramePr>
          <p:cNvPr id="25" name="Таблица 24"/>
          <p:cNvGraphicFramePr>
            <a:graphicFrameLocks noGrp="1"/>
          </p:cNvGraphicFramePr>
          <p:nvPr>
            <p:extLst>
              <p:ext uri="{D42A27DB-BD31-4B8C-83A1-F6EECF244321}">
                <p14:modId xmlns:p14="http://schemas.microsoft.com/office/powerpoint/2010/main" val="1686200710"/>
              </p:ext>
            </p:extLst>
          </p:nvPr>
        </p:nvGraphicFramePr>
        <p:xfrm>
          <a:off x="533400" y="2347220"/>
          <a:ext cx="5867398" cy="457200"/>
        </p:xfrm>
        <a:graphic>
          <a:graphicData uri="http://schemas.openxmlformats.org/drawingml/2006/table">
            <a:tbl>
              <a:tblPr firstRow="1" firstCol="1" bandRow="1"/>
              <a:tblGrid>
                <a:gridCol w="486335">
                  <a:extLst>
                    <a:ext uri="{9D8B030D-6E8A-4147-A177-3AD203B41FA5}">
                      <a16:colId xmlns:a16="http://schemas.microsoft.com/office/drawing/2014/main" val="20000"/>
                    </a:ext>
                  </a:extLst>
                </a:gridCol>
                <a:gridCol w="834614">
                  <a:extLst>
                    <a:ext uri="{9D8B030D-6E8A-4147-A177-3AD203B41FA5}">
                      <a16:colId xmlns:a16="http://schemas.microsoft.com/office/drawing/2014/main" val="20001"/>
                    </a:ext>
                  </a:extLst>
                </a:gridCol>
                <a:gridCol w="729870">
                  <a:extLst>
                    <a:ext uri="{9D8B030D-6E8A-4147-A177-3AD203B41FA5}">
                      <a16:colId xmlns:a16="http://schemas.microsoft.com/office/drawing/2014/main" val="20002"/>
                    </a:ext>
                  </a:extLst>
                </a:gridCol>
                <a:gridCol w="732273">
                  <a:extLst>
                    <a:ext uri="{9D8B030D-6E8A-4147-A177-3AD203B41FA5}">
                      <a16:colId xmlns:a16="http://schemas.microsoft.com/office/drawing/2014/main" val="20003"/>
                    </a:ext>
                  </a:extLst>
                </a:gridCol>
                <a:gridCol w="620469">
                  <a:extLst>
                    <a:ext uri="{9D8B030D-6E8A-4147-A177-3AD203B41FA5}">
                      <a16:colId xmlns:a16="http://schemas.microsoft.com/office/drawing/2014/main" val="20004"/>
                    </a:ext>
                  </a:extLst>
                </a:gridCol>
                <a:gridCol w="686360">
                  <a:extLst>
                    <a:ext uri="{9D8B030D-6E8A-4147-A177-3AD203B41FA5}">
                      <a16:colId xmlns:a16="http://schemas.microsoft.com/office/drawing/2014/main" val="20005"/>
                    </a:ext>
                  </a:extLst>
                </a:gridCol>
                <a:gridCol w="833830">
                  <a:extLst>
                    <a:ext uri="{9D8B030D-6E8A-4147-A177-3AD203B41FA5}">
                      <a16:colId xmlns:a16="http://schemas.microsoft.com/office/drawing/2014/main" val="20006"/>
                    </a:ext>
                  </a:extLst>
                </a:gridCol>
                <a:gridCol w="943647">
                  <a:extLst>
                    <a:ext uri="{9D8B030D-6E8A-4147-A177-3AD203B41FA5}">
                      <a16:colId xmlns:a16="http://schemas.microsoft.com/office/drawing/2014/main" val="20007"/>
                    </a:ext>
                  </a:extLst>
                </a:gridCol>
              </a:tblGrid>
              <a:tr h="310700">
                <a:tc>
                  <a:txBody>
                    <a:bodyPr/>
                    <a:lstStyle/>
                    <a:p>
                      <a:pPr>
                        <a:spcAft>
                          <a:spcPts val="0"/>
                        </a:spcAft>
                      </a:pPr>
                      <a:r>
                        <a:rPr lang="en-US" sz="1000" dirty="0">
                          <a:solidFill>
                            <a:srgbClr val="000000"/>
                          </a:solidFill>
                          <a:effectLst/>
                          <a:latin typeface="Arial"/>
                          <a:ea typeface="Batang"/>
                          <a:cs typeface="Times New Roman"/>
                        </a:rPr>
                        <a:t> </a:t>
                      </a:r>
                      <a:endParaRPr lang="ru-RU" sz="1300" dirty="0">
                        <a:effectLst/>
                        <a:latin typeface="Times New Roman"/>
                        <a:ea typeface="Batang"/>
                      </a:endParaRPr>
                    </a:p>
                  </a:txBody>
                  <a:tcPr marL="84717" marR="84717"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000" dirty="0">
                          <a:solidFill>
                            <a:srgbClr val="000000"/>
                          </a:solidFill>
                          <a:effectLst/>
                          <a:latin typeface="Arial"/>
                          <a:ea typeface="Batang"/>
                          <a:cs typeface="Times New Roman"/>
                        </a:rPr>
                        <a:t>User </a:t>
                      </a:r>
                      <a:r>
                        <a:rPr lang="en-US" sz="1000" dirty="0" smtClean="0">
                          <a:solidFill>
                            <a:srgbClr val="000000"/>
                          </a:solidFill>
                          <a:effectLst/>
                          <a:latin typeface="Arial"/>
                          <a:ea typeface="Batang"/>
                          <a:cs typeface="Times New Roman"/>
                        </a:rPr>
                        <a:t>ID</a:t>
                      </a:r>
                    </a:p>
                    <a:p>
                      <a:pPr algn="ctr">
                        <a:spcAft>
                          <a:spcPts val="0"/>
                        </a:spcAft>
                      </a:pPr>
                      <a:r>
                        <a:rPr lang="en-US" sz="1400" b="1" dirty="0" smtClean="0">
                          <a:solidFill>
                            <a:srgbClr val="FF0000"/>
                          </a:solidFill>
                          <a:effectLst/>
                          <a:latin typeface="Arial"/>
                          <a:ea typeface="Batang"/>
                          <a:cs typeface="Times New Roman"/>
                        </a:rPr>
                        <a:t>RA</a:t>
                      </a:r>
                      <a:endParaRPr lang="ru-RU" sz="1300" b="1" dirty="0">
                        <a:solidFill>
                          <a:srgbClr val="FF0000"/>
                        </a:solidFill>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RU Allocation</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Coding Type</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MCS</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DCM</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SS Allocation</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Trigger dependent Per User Info</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graphicFrame>
        <p:nvGraphicFramePr>
          <p:cNvPr id="27" name="Таблица 26"/>
          <p:cNvGraphicFramePr>
            <a:graphicFrameLocks noGrp="1"/>
          </p:cNvGraphicFramePr>
          <p:nvPr>
            <p:extLst>
              <p:ext uri="{D42A27DB-BD31-4B8C-83A1-F6EECF244321}">
                <p14:modId xmlns:p14="http://schemas.microsoft.com/office/powerpoint/2010/main" val="313998934"/>
              </p:ext>
            </p:extLst>
          </p:nvPr>
        </p:nvGraphicFramePr>
        <p:xfrm>
          <a:off x="533400" y="2816868"/>
          <a:ext cx="5867398" cy="457200"/>
        </p:xfrm>
        <a:graphic>
          <a:graphicData uri="http://schemas.openxmlformats.org/drawingml/2006/table">
            <a:tbl>
              <a:tblPr firstRow="1" firstCol="1" bandRow="1"/>
              <a:tblGrid>
                <a:gridCol w="486335">
                  <a:extLst>
                    <a:ext uri="{9D8B030D-6E8A-4147-A177-3AD203B41FA5}">
                      <a16:colId xmlns:a16="http://schemas.microsoft.com/office/drawing/2014/main" val="20000"/>
                    </a:ext>
                  </a:extLst>
                </a:gridCol>
                <a:gridCol w="834614">
                  <a:extLst>
                    <a:ext uri="{9D8B030D-6E8A-4147-A177-3AD203B41FA5}">
                      <a16:colId xmlns:a16="http://schemas.microsoft.com/office/drawing/2014/main" val="20001"/>
                    </a:ext>
                  </a:extLst>
                </a:gridCol>
                <a:gridCol w="729870">
                  <a:extLst>
                    <a:ext uri="{9D8B030D-6E8A-4147-A177-3AD203B41FA5}">
                      <a16:colId xmlns:a16="http://schemas.microsoft.com/office/drawing/2014/main" val="20002"/>
                    </a:ext>
                  </a:extLst>
                </a:gridCol>
                <a:gridCol w="732273">
                  <a:extLst>
                    <a:ext uri="{9D8B030D-6E8A-4147-A177-3AD203B41FA5}">
                      <a16:colId xmlns:a16="http://schemas.microsoft.com/office/drawing/2014/main" val="20003"/>
                    </a:ext>
                  </a:extLst>
                </a:gridCol>
                <a:gridCol w="620469">
                  <a:extLst>
                    <a:ext uri="{9D8B030D-6E8A-4147-A177-3AD203B41FA5}">
                      <a16:colId xmlns:a16="http://schemas.microsoft.com/office/drawing/2014/main" val="20004"/>
                    </a:ext>
                  </a:extLst>
                </a:gridCol>
                <a:gridCol w="686360">
                  <a:extLst>
                    <a:ext uri="{9D8B030D-6E8A-4147-A177-3AD203B41FA5}">
                      <a16:colId xmlns:a16="http://schemas.microsoft.com/office/drawing/2014/main" val="20005"/>
                    </a:ext>
                  </a:extLst>
                </a:gridCol>
                <a:gridCol w="833830">
                  <a:extLst>
                    <a:ext uri="{9D8B030D-6E8A-4147-A177-3AD203B41FA5}">
                      <a16:colId xmlns:a16="http://schemas.microsoft.com/office/drawing/2014/main" val="20006"/>
                    </a:ext>
                  </a:extLst>
                </a:gridCol>
                <a:gridCol w="943647">
                  <a:extLst>
                    <a:ext uri="{9D8B030D-6E8A-4147-A177-3AD203B41FA5}">
                      <a16:colId xmlns:a16="http://schemas.microsoft.com/office/drawing/2014/main" val="20007"/>
                    </a:ext>
                  </a:extLst>
                </a:gridCol>
              </a:tblGrid>
              <a:tr h="310700">
                <a:tc>
                  <a:txBody>
                    <a:bodyPr/>
                    <a:lstStyle/>
                    <a:p>
                      <a:pPr>
                        <a:spcAft>
                          <a:spcPts val="0"/>
                        </a:spcAft>
                      </a:pPr>
                      <a:r>
                        <a:rPr lang="en-US" sz="1000" dirty="0">
                          <a:solidFill>
                            <a:srgbClr val="000000"/>
                          </a:solidFill>
                          <a:effectLst/>
                          <a:latin typeface="Arial"/>
                          <a:ea typeface="Batang"/>
                          <a:cs typeface="Times New Roman"/>
                        </a:rPr>
                        <a:t> </a:t>
                      </a:r>
                      <a:endParaRPr lang="ru-RU" sz="1300" dirty="0">
                        <a:effectLst/>
                        <a:latin typeface="Times New Roman"/>
                        <a:ea typeface="Batang"/>
                      </a:endParaRPr>
                    </a:p>
                  </a:txBody>
                  <a:tcPr marL="84717" marR="84717"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000" dirty="0">
                          <a:solidFill>
                            <a:srgbClr val="000000"/>
                          </a:solidFill>
                          <a:effectLst/>
                          <a:latin typeface="Arial"/>
                          <a:ea typeface="Batang"/>
                          <a:cs typeface="Times New Roman"/>
                        </a:rPr>
                        <a:t>User </a:t>
                      </a:r>
                      <a:r>
                        <a:rPr lang="en-US" sz="1000" dirty="0" smtClean="0">
                          <a:solidFill>
                            <a:srgbClr val="000000"/>
                          </a:solidFill>
                          <a:effectLst/>
                          <a:latin typeface="Arial"/>
                          <a:ea typeface="Batang"/>
                          <a:cs typeface="Times New Roman"/>
                        </a:rPr>
                        <a:t>ID</a:t>
                      </a:r>
                    </a:p>
                    <a:p>
                      <a:pPr algn="ctr">
                        <a:spcAft>
                          <a:spcPts val="0"/>
                        </a:spcAft>
                      </a:pPr>
                      <a:r>
                        <a:rPr lang="en-US" sz="1400" b="1" dirty="0" smtClean="0">
                          <a:solidFill>
                            <a:srgbClr val="FF0000"/>
                          </a:solidFill>
                          <a:effectLst/>
                          <a:latin typeface="Arial"/>
                          <a:ea typeface="Batang"/>
                          <a:cs typeface="Times New Roman"/>
                        </a:rPr>
                        <a:t>RA</a:t>
                      </a:r>
                      <a:endParaRPr lang="ru-RU" sz="1300" b="1" dirty="0">
                        <a:solidFill>
                          <a:srgbClr val="FF0000"/>
                        </a:solidFill>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RU Allocation</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Coding Type</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MCS</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DCM</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SS Allocation</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Trigger dependent Per User Info</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graphicFrame>
        <p:nvGraphicFramePr>
          <p:cNvPr id="28" name="Таблица 27"/>
          <p:cNvGraphicFramePr>
            <a:graphicFrameLocks noGrp="1"/>
          </p:cNvGraphicFramePr>
          <p:nvPr>
            <p:extLst>
              <p:ext uri="{D42A27DB-BD31-4B8C-83A1-F6EECF244321}">
                <p14:modId xmlns:p14="http://schemas.microsoft.com/office/powerpoint/2010/main" val="3259416196"/>
              </p:ext>
            </p:extLst>
          </p:nvPr>
        </p:nvGraphicFramePr>
        <p:xfrm>
          <a:off x="533400" y="3705680"/>
          <a:ext cx="5867398" cy="457200"/>
        </p:xfrm>
        <a:graphic>
          <a:graphicData uri="http://schemas.openxmlformats.org/drawingml/2006/table">
            <a:tbl>
              <a:tblPr firstRow="1" firstCol="1" bandRow="1"/>
              <a:tblGrid>
                <a:gridCol w="486335">
                  <a:extLst>
                    <a:ext uri="{9D8B030D-6E8A-4147-A177-3AD203B41FA5}">
                      <a16:colId xmlns:a16="http://schemas.microsoft.com/office/drawing/2014/main" val="20000"/>
                    </a:ext>
                  </a:extLst>
                </a:gridCol>
                <a:gridCol w="834614">
                  <a:extLst>
                    <a:ext uri="{9D8B030D-6E8A-4147-A177-3AD203B41FA5}">
                      <a16:colId xmlns:a16="http://schemas.microsoft.com/office/drawing/2014/main" val="20001"/>
                    </a:ext>
                  </a:extLst>
                </a:gridCol>
                <a:gridCol w="729870">
                  <a:extLst>
                    <a:ext uri="{9D8B030D-6E8A-4147-A177-3AD203B41FA5}">
                      <a16:colId xmlns:a16="http://schemas.microsoft.com/office/drawing/2014/main" val="20002"/>
                    </a:ext>
                  </a:extLst>
                </a:gridCol>
                <a:gridCol w="732273">
                  <a:extLst>
                    <a:ext uri="{9D8B030D-6E8A-4147-A177-3AD203B41FA5}">
                      <a16:colId xmlns:a16="http://schemas.microsoft.com/office/drawing/2014/main" val="20003"/>
                    </a:ext>
                  </a:extLst>
                </a:gridCol>
                <a:gridCol w="620469">
                  <a:extLst>
                    <a:ext uri="{9D8B030D-6E8A-4147-A177-3AD203B41FA5}">
                      <a16:colId xmlns:a16="http://schemas.microsoft.com/office/drawing/2014/main" val="20004"/>
                    </a:ext>
                  </a:extLst>
                </a:gridCol>
                <a:gridCol w="686360">
                  <a:extLst>
                    <a:ext uri="{9D8B030D-6E8A-4147-A177-3AD203B41FA5}">
                      <a16:colId xmlns:a16="http://schemas.microsoft.com/office/drawing/2014/main" val="20005"/>
                    </a:ext>
                  </a:extLst>
                </a:gridCol>
                <a:gridCol w="833830">
                  <a:extLst>
                    <a:ext uri="{9D8B030D-6E8A-4147-A177-3AD203B41FA5}">
                      <a16:colId xmlns:a16="http://schemas.microsoft.com/office/drawing/2014/main" val="20006"/>
                    </a:ext>
                  </a:extLst>
                </a:gridCol>
                <a:gridCol w="943647">
                  <a:extLst>
                    <a:ext uri="{9D8B030D-6E8A-4147-A177-3AD203B41FA5}">
                      <a16:colId xmlns:a16="http://schemas.microsoft.com/office/drawing/2014/main" val="20007"/>
                    </a:ext>
                  </a:extLst>
                </a:gridCol>
              </a:tblGrid>
              <a:tr h="310700">
                <a:tc>
                  <a:txBody>
                    <a:bodyPr/>
                    <a:lstStyle/>
                    <a:p>
                      <a:pPr>
                        <a:spcAft>
                          <a:spcPts val="0"/>
                        </a:spcAft>
                      </a:pPr>
                      <a:r>
                        <a:rPr lang="en-US" sz="1000" dirty="0">
                          <a:solidFill>
                            <a:srgbClr val="000000"/>
                          </a:solidFill>
                          <a:effectLst/>
                          <a:latin typeface="Arial"/>
                          <a:ea typeface="Batang"/>
                          <a:cs typeface="Times New Roman"/>
                        </a:rPr>
                        <a:t> </a:t>
                      </a:r>
                      <a:endParaRPr lang="ru-RU" sz="1300" dirty="0">
                        <a:effectLst/>
                        <a:latin typeface="Times New Roman"/>
                        <a:ea typeface="Batang"/>
                      </a:endParaRPr>
                    </a:p>
                  </a:txBody>
                  <a:tcPr marL="84717" marR="84717"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000" dirty="0">
                          <a:solidFill>
                            <a:srgbClr val="000000"/>
                          </a:solidFill>
                          <a:effectLst/>
                          <a:latin typeface="Arial"/>
                          <a:ea typeface="Batang"/>
                          <a:cs typeface="Times New Roman"/>
                        </a:rPr>
                        <a:t>User </a:t>
                      </a:r>
                      <a:r>
                        <a:rPr lang="en-US" sz="1000" dirty="0" smtClean="0">
                          <a:solidFill>
                            <a:srgbClr val="000000"/>
                          </a:solidFill>
                          <a:effectLst/>
                          <a:latin typeface="Arial"/>
                          <a:ea typeface="Batang"/>
                          <a:cs typeface="Times New Roman"/>
                        </a:rPr>
                        <a:t>ID</a:t>
                      </a:r>
                    </a:p>
                    <a:p>
                      <a:pPr algn="ctr">
                        <a:spcAft>
                          <a:spcPts val="0"/>
                        </a:spcAft>
                      </a:pPr>
                      <a:r>
                        <a:rPr lang="en-US" sz="1400" b="1" dirty="0" smtClean="0">
                          <a:solidFill>
                            <a:srgbClr val="FF0000"/>
                          </a:solidFill>
                          <a:effectLst/>
                          <a:latin typeface="Arial"/>
                          <a:ea typeface="Batang"/>
                          <a:cs typeface="Times New Roman"/>
                        </a:rPr>
                        <a:t>RA</a:t>
                      </a:r>
                      <a:endParaRPr lang="ru-RU" sz="1300" b="1" dirty="0">
                        <a:solidFill>
                          <a:srgbClr val="FF0000"/>
                        </a:solidFill>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RU Allocation</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Coding Type</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MCS</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DCM</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SS Allocation</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Trigger dependent Per User Info</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graphicFrame>
        <p:nvGraphicFramePr>
          <p:cNvPr id="29" name="Таблица 28"/>
          <p:cNvGraphicFramePr>
            <a:graphicFrameLocks noGrp="1"/>
          </p:cNvGraphicFramePr>
          <p:nvPr>
            <p:extLst>
              <p:ext uri="{D42A27DB-BD31-4B8C-83A1-F6EECF244321}">
                <p14:modId xmlns:p14="http://schemas.microsoft.com/office/powerpoint/2010/main" val="1532756371"/>
              </p:ext>
            </p:extLst>
          </p:nvPr>
        </p:nvGraphicFramePr>
        <p:xfrm>
          <a:off x="533400" y="4175328"/>
          <a:ext cx="5867398" cy="457200"/>
        </p:xfrm>
        <a:graphic>
          <a:graphicData uri="http://schemas.openxmlformats.org/drawingml/2006/table">
            <a:tbl>
              <a:tblPr firstRow="1" firstCol="1" bandRow="1"/>
              <a:tblGrid>
                <a:gridCol w="486335">
                  <a:extLst>
                    <a:ext uri="{9D8B030D-6E8A-4147-A177-3AD203B41FA5}">
                      <a16:colId xmlns:a16="http://schemas.microsoft.com/office/drawing/2014/main" val="20000"/>
                    </a:ext>
                  </a:extLst>
                </a:gridCol>
                <a:gridCol w="834614">
                  <a:extLst>
                    <a:ext uri="{9D8B030D-6E8A-4147-A177-3AD203B41FA5}">
                      <a16:colId xmlns:a16="http://schemas.microsoft.com/office/drawing/2014/main" val="20001"/>
                    </a:ext>
                  </a:extLst>
                </a:gridCol>
                <a:gridCol w="729870">
                  <a:extLst>
                    <a:ext uri="{9D8B030D-6E8A-4147-A177-3AD203B41FA5}">
                      <a16:colId xmlns:a16="http://schemas.microsoft.com/office/drawing/2014/main" val="20002"/>
                    </a:ext>
                  </a:extLst>
                </a:gridCol>
                <a:gridCol w="732273">
                  <a:extLst>
                    <a:ext uri="{9D8B030D-6E8A-4147-A177-3AD203B41FA5}">
                      <a16:colId xmlns:a16="http://schemas.microsoft.com/office/drawing/2014/main" val="20003"/>
                    </a:ext>
                  </a:extLst>
                </a:gridCol>
                <a:gridCol w="620469">
                  <a:extLst>
                    <a:ext uri="{9D8B030D-6E8A-4147-A177-3AD203B41FA5}">
                      <a16:colId xmlns:a16="http://schemas.microsoft.com/office/drawing/2014/main" val="20004"/>
                    </a:ext>
                  </a:extLst>
                </a:gridCol>
                <a:gridCol w="686360">
                  <a:extLst>
                    <a:ext uri="{9D8B030D-6E8A-4147-A177-3AD203B41FA5}">
                      <a16:colId xmlns:a16="http://schemas.microsoft.com/office/drawing/2014/main" val="20005"/>
                    </a:ext>
                  </a:extLst>
                </a:gridCol>
                <a:gridCol w="833830">
                  <a:extLst>
                    <a:ext uri="{9D8B030D-6E8A-4147-A177-3AD203B41FA5}">
                      <a16:colId xmlns:a16="http://schemas.microsoft.com/office/drawing/2014/main" val="20006"/>
                    </a:ext>
                  </a:extLst>
                </a:gridCol>
                <a:gridCol w="943647">
                  <a:extLst>
                    <a:ext uri="{9D8B030D-6E8A-4147-A177-3AD203B41FA5}">
                      <a16:colId xmlns:a16="http://schemas.microsoft.com/office/drawing/2014/main" val="20007"/>
                    </a:ext>
                  </a:extLst>
                </a:gridCol>
              </a:tblGrid>
              <a:tr h="310700">
                <a:tc>
                  <a:txBody>
                    <a:bodyPr/>
                    <a:lstStyle/>
                    <a:p>
                      <a:pPr>
                        <a:spcAft>
                          <a:spcPts val="0"/>
                        </a:spcAft>
                      </a:pPr>
                      <a:r>
                        <a:rPr lang="en-US" sz="1000" dirty="0">
                          <a:solidFill>
                            <a:srgbClr val="000000"/>
                          </a:solidFill>
                          <a:effectLst/>
                          <a:latin typeface="Arial"/>
                          <a:ea typeface="Batang"/>
                          <a:cs typeface="Times New Roman"/>
                        </a:rPr>
                        <a:t> </a:t>
                      </a:r>
                      <a:endParaRPr lang="ru-RU" sz="1300" dirty="0">
                        <a:effectLst/>
                        <a:latin typeface="Times New Roman"/>
                        <a:ea typeface="Batang"/>
                      </a:endParaRPr>
                    </a:p>
                  </a:txBody>
                  <a:tcPr marL="84717" marR="84717"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000" dirty="0">
                          <a:solidFill>
                            <a:srgbClr val="000000"/>
                          </a:solidFill>
                          <a:effectLst/>
                          <a:latin typeface="Arial"/>
                          <a:ea typeface="Batang"/>
                          <a:cs typeface="Times New Roman"/>
                        </a:rPr>
                        <a:t>User </a:t>
                      </a:r>
                      <a:r>
                        <a:rPr lang="en-US" sz="1000" dirty="0" smtClean="0">
                          <a:solidFill>
                            <a:srgbClr val="000000"/>
                          </a:solidFill>
                          <a:effectLst/>
                          <a:latin typeface="Arial"/>
                          <a:ea typeface="Batang"/>
                          <a:cs typeface="Times New Roman"/>
                        </a:rPr>
                        <a:t>ID</a:t>
                      </a:r>
                    </a:p>
                    <a:p>
                      <a:pPr algn="ctr">
                        <a:spcAft>
                          <a:spcPts val="0"/>
                        </a:spcAft>
                      </a:pPr>
                      <a:r>
                        <a:rPr lang="en-US" sz="1400" b="1" dirty="0" smtClean="0">
                          <a:solidFill>
                            <a:srgbClr val="FF0000"/>
                          </a:solidFill>
                          <a:effectLst/>
                          <a:latin typeface="Arial"/>
                          <a:ea typeface="Batang"/>
                          <a:cs typeface="Times New Roman"/>
                        </a:rPr>
                        <a:t>RA</a:t>
                      </a:r>
                      <a:endParaRPr lang="ru-RU" sz="1300" b="1" dirty="0">
                        <a:solidFill>
                          <a:srgbClr val="FF0000"/>
                        </a:solidFill>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RU Allocation</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Coding Type</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MCS</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DCM</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SS Allocation</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Trigger dependent Per User Info</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graphicFrame>
        <p:nvGraphicFramePr>
          <p:cNvPr id="30" name="Таблица 29"/>
          <p:cNvGraphicFramePr>
            <a:graphicFrameLocks noGrp="1"/>
          </p:cNvGraphicFramePr>
          <p:nvPr>
            <p:extLst>
              <p:ext uri="{D42A27DB-BD31-4B8C-83A1-F6EECF244321}">
                <p14:modId xmlns:p14="http://schemas.microsoft.com/office/powerpoint/2010/main" val="1995761699"/>
              </p:ext>
            </p:extLst>
          </p:nvPr>
        </p:nvGraphicFramePr>
        <p:xfrm>
          <a:off x="533400" y="4644976"/>
          <a:ext cx="5867398" cy="457200"/>
        </p:xfrm>
        <a:graphic>
          <a:graphicData uri="http://schemas.openxmlformats.org/drawingml/2006/table">
            <a:tbl>
              <a:tblPr firstRow="1" firstCol="1" bandRow="1"/>
              <a:tblGrid>
                <a:gridCol w="486335">
                  <a:extLst>
                    <a:ext uri="{9D8B030D-6E8A-4147-A177-3AD203B41FA5}">
                      <a16:colId xmlns:a16="http://schemas.microsoft.com/office/drawing/2014/main" val="20000"/>
                    </a:ext>
                  </a:extLst>
                </a:gridCol>
                <a:gridCol w="834614">
                  <a:extLst>
                    <a:ext uri="{9D8B030D-6E8A-4147-A177-3AD203B41FA5}">
                      <a16:colId xmlns:a16="http://schemas.microsoft.com/office/drawing/2014/main" val="20001"/>
                    </a:ext>
                  </a:extLst>
                </a:gridCol>
                <a:gridCol w="729870">
                  <a:extLst>
                    <a:ext uri="{9D8B030D-6E8A-4147-A177-3AD203B41FA5}">
                      <a16:colId xmlns:a16="http://schemas.microsoft.com/office/drawing/2014/main" val="20002"/>
                    </a:ext>
                  </a:extLst>
                </a:gridCol>
                <a:gridCol w="732273">
                  <a:extLst>
                    <a:ext uri="{9D8B030D-6E8A-4147-A177-3AD203B41FA5}">
                      <a16:colId xmlns:a16="http://schemas.microsoft.com/office/drawing/2014/main" val="20003"/>
                    </a:ext>
                  </a:extLst>
                </a:gridCol>
                <a:gridCol w="620469">
                  <a:extLst>
                    <a:ext uri="{9D8B030D-6E8A-4147-A177-3AD203B41FA5}">
                      <a16:colId xmlns:a16="http://schemas.microsoft.com/office/drawing/2014/main" val="20004"/>
                    </a:ext>
                  </a:extLst>
                </a:gridCol>
                <a:gridCol w="686360">
                  <a:extLst>
                    <a:ext uri="{9D8B030D-6E8A-4147-A177-3AD203B41FA5}">
                      <a16:colId xmlns:a16="http://schemas.microsoft.com/office/drawing/2014/main" val="20005"/>
                    </a:ext>
                  </a:extLst>
                </a:gridCol>
                <a:gridCol w="833830">
                  <a:extLst>
                    <a:ext uri="{9D8B030D-6E8A-4147-A177-3AD203B41FA5}">
                      <a16:colId xmlns:a16="http://schemas.microsoft.com/office/drawing/2014/main" val="20006"/>
                    </a:ext>
                  </a:extLst>
                </a:gridCol>
                <a:gridCol w="943647">
                  <a:extLst>
                    <a:ext uri="{9D8B030D-6E8A-4147-A177-3AD203B41FA5}">
                      <a16:colId xmlns:a16="http://schemas.microsoft.com/office/drawing/2014/main" val="20007"/>
                    </a:ext>
                  </a:extLst>
                </a:gridCol>
              </a:tblGrid>
              <a:tr h="310700">
                <a:tc>
                  <a:txBody>
                    <a:bodyPr/>
                    <a:lstStyle/>
                    <a:p>
                      <a:pPr>
                        <a:spcAft>
                          <a:spcPts val="0"/>
                        </a:spcAft>
                      </a:pPr>
                      <a:r>
                        <a:rPr lang="en-US" sz="1000" dirty="0">
                          <a:solidFill>
                            <a:srgbClr val="000000"/>
                          </a:solidFill>
                          <a:effectLst/>
                          <a:latin typeface="Arial"/>
                          <a:ea typeface="Batang"/>
                          <a:cs typeface="Times New Roman"/>
                        </a:rPr>
                        <a:t> </a:t>
                      </a:r>
                      <a:endParaRPr lang="ru-RU" sz="1300" dirty="0">
                        <a:effectLst/>
                        <a:latin typeface="Times New Roman"/>
                        <a:ea typeface="Batang"/>
                      </a:endParaRPr>
                    </a:p>
                  </a:txBody>
                  <a:tcPr marL="84717" marR="84717"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000" dirty="0">
                          <a:solidFill>
                            <a:srgbClr val="000000"/>
                          </a:solidFill>
                          <a:effectLst/>
                          <a:latin typeface="Arial"/>
                          <a:ea typeface="Batang"/>
                          <a:cs typeface="Times New Roman"/>
                        </a:rPr>
                        <a:t>User </a:t>
                      </a:r>
                      <a:r>
                        <a:rPr lang="en-US" sz="1000" dirty="0" smtClean="0">
                          <a:solidFill>
                            <a:srgbClr val="000000"/>
                          </a:solidFill>
                          <a:effectLst/>
                          <a:latin typeface="Arial"/>
                          <a:ea typeface="Batang"/>
                          <a:cs typeface="Times New Roman"/>
                        </a:rPr>
                        <a:t>ID</a:t>
                      </a:r>
                    </a:p>
                    <a:p>
                      <a:pPr algn="ctr">
                        <a:spcAft>
                          <a:spcPts val="0"/>
                        </a:spcAft>
                      </a:pPr>
                      <a:r>
                        <a:rPr lang="en-US" sz="1400" b="1" dirty="0" smtClean="0">
                          <a:solidFill>
                            <a:srgbClr val="FF0000"/>
                          </a:solidFill>
                          <a:effectLst/>
                          <a:latin typeface="Arial"/>
                          <a:ea typeface="Batang"/>
                          <a:cs typeface="Times New Roman"/>
                        </a:rPr>
                        <a:t>RA</a:t>
                      </a:r>
                      <a:endParaRPr lang="ru-RU" sz="1300" b="1" dirty="0">
                        <a:solidFill>
                          <a:srgbClr val="FF0000"/>
                        </a:solidFill>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RU Allocation</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Coding Type</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MCS</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DCM</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SS Allocation</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Trigger dependent Per User Info</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graphicFrame>
        <p:nvGraphicFramePr>
          <p:cNvPr id="31" name="Таблица 30"/>
          <p:cNvGraphicFramePr>
            <a:graphicFrameLocks noGrp="1"/>
          </p:cNvGraphicFramePr>
          <p:nvPr>
            <p:extLst>
              <p:ext uri="{D42A27DB-BD31-4B8C-83A1-F6EECF244321}">
                <p14:modId xmlns:p14="http://schemas.microsoft.com/office/powerpoint/2010/main" val="432293043"/>
              </p:ext>
            </p:extLst>
          </p:nvPr>
        </p:nvGraphicFramePr>
        <p:xfrm>
          <a:off x="533400" y="5086290"/>
          <a:ext cx="5867398" cy="457200"/>
        </p:xfrm>
        <a:graphic>
          <a:graphicData uri="http://schemas.openxmlformats.org/drawingml/2006/table">
            <a:tbl>
              <a:tblPr firstRow="1" firstCol="1" bandRow="1"/>
              <a:tblGrid>
                <a:gridCol w="486335">
                  <a:extLst>
                    <a:ext uri="{9D8B030D-6E8A-4147-A177-3AD203B41FA5}">
                      <a16:colId xmlns:a16="http://schemas.microsoft.com/office/drawing/2014/main" val="20000"/>
                    </a:ext>
                  </a:extLst>
                </a:gridCol>
                <a:gridCol w="834614">
                  <a:extLst>
                    <a:ext uri="{9D8B030D-6E8A-4147-A177-3AD203B41FA5}">
                      <a16:colId xmlns:a16="http://schemas.microsoft.com/office/drawing/2014/main" val="20001"/>
                    </a:ext>
                  </a:extLst>
                </a:gridCol>
                <a:gridCol w="729870">
                  <a:extLst>
                    <a:ext uri="{9D8B030D-6E8A-4147-A177-3AD203B41FA5}">
                      <a16:colId xmlns:a16="http://schemas.microsoft.com/office/drawing/2014/main" val="20002"/>
                    </a:ext>
                  </a:extLst>
                </a:gridCol>
                <a:gridCol w="732273">
                  <a:extLst>
                    <a:ext uri="{9D8B030D-6E8A-4147-A177-3AD203B41FA5}">
                      <a16:colId xmlns:a16="http://schemas.microsoft.com/office/drawing/2014/main" val="20003"/>
                    </a:ext>
                  </a:extLst>
                </a:gridCol>
                <a:gridCol w="620469">
                  <a:extLst>
                    <a:ext uri="{9D8B030D-6E8A-4147-A177-3AD203B41FA5}">
                      <a16:colId xmlns:a16="http://schemas.microsoft.com/office/drawing/2014/main" val="20004"/>
                    </a:ext>
                  </a:extLst>
                </a:gridCol>
                <a:gridCol w="686360">
                  <a:extLst>
                    <a:ext uri="{9D8B030D-6E8A-4147-A177-3AD203B41FA5}">
                      <a16:colId xmlns:a16="http://schemas.microsoft.com/office/drawing/2014/main" val="20005"/>
                    </a:ext>
                  </a:extLst>
                </a:gridCol>
                <a:gridCol w="833830">
                  <a:extLst>
                    <a:ext uri="{9D8B030D-6E8A-4147-A177-3AD203B41FA5}">
                      <a16:colId xmlns:a16="http://schemas.microsoft.com/office/drawing/2014/main" val="20006"/>
                    </a:ext>
                  </a:extLst>
                </a:gridCol>
                <a:gridCol w="943647">
                  <a:extLst>
                    <a:ext uri="{9D8B030D-6E8A-4147-A177-3AD203B41FA5}">
                      <a16:colId xmlns:a16="http://schemas.microsoft.com/office/drawing/2014/main" val="20007"/>
                    </a:ext>
                  </a:extLst>
                </a:gridCol>
              </a:tblGrid>
              <a:tr h="310700">
                <a:tc>
                  <a:txBody>
                    <a:bodyPr/>
                    <a:lstStyle/>
                    <a:p>
                      <a:pPr>
                        <a:spcAft>
                          <a:spcPts val="0"/>
                        </a:spcAft>
                      </a:pPr>
                      <a:r>
                        <a:rPr lang="en-US" sz="1000" dirty="0">
                          <a:solidFill>
                            <a:srgbClr val="000000"/>
                          </a:solidFill>
                          <a:effectLst/>
                          <a:latin typeface="Arial"/>
                          <a:ea typeface="Batang"/>
                          <a:cs typeface="Times New Roman"/>
                        </a:rPr>
                        <a:t> </a:t>
                      </a:r>
                      <a:endParaRPr lang="ru-RU" sz="1300" dirty="0">
                        <a:effectLst/>
                        <a:latin typeface="Times New Roman"/>
                        <a:ea typeface="Batang"/>
                      </a:endParaRPr>
                    </a:p>
                  </a:txBody>
                  <a:tcPr marL="84717" marR="84717"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000" dirty="0">
                          <a:solidFill>
                            <a:srgbClr val="000000"/>
                          </a:solidFill>
                          <a:effectLst/>
                          <a:latin typeface="Arial"/>
                          <a:ea typeface="Batang"/>
                          <a:cs typeface="Times New Roman"/>
                        </a:rPr>
                        <a:t>User </a:t>
                      </a:r>
                      <a:r>
                        <a:rPr lang="en-US" sz="1000" dirty="0" smtClean="0">
                          <a:solidFill>
                            <a:srgbClr val="000000"/>
                          </a:solidFill>
                          <a:effectLst/>
                          <a:latin typeface="Arial"/>
                          <a:ea typeface="Batang"/>
                          <a:cs typeface="Times New Roman"/>
                        </a:rPr>
                        <a:t>ID</a:t>
                      </a:r>
                    </a:p>
                    <a:p>
                      <a:pPr algn="ctr">
                        <a:spcAft>
                          <a:spcPts val="0"/>
                        </a:spcAft>
                      </a:pPr>
                      <a:r>
                        <a:rPr lang="en-US" sz="1400" b="1" dirty="0" smtClean="0">
                          <a:solidFill>
                            <a:srgbClr val="FF0000"/>
                          </a:solidFill>
                          <a:effectLst/>
                          <a:latin typeface="Arial"/>
                          <a:ea typeface="Batang"/>
                          <a:cs typeface="Times New Roman"/>
                        </a:rPr>
                        <a:t>STA2</a:t>
                      </a:r>
                      <a:endParaRPr lang="ru-RU" sz="1300" b="1" dirty="0">
                        <a:solidFill>
                          <a:srgbClr val="FF0000"/>
                        </a:solidFill>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RU Allocation</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Coding Type</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MCS</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DCM</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SS Allocation</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Trigger dependent Per User Info</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cxnSp>
        <p:nvCxnSpPr>
          <p:cNvPr id="32" name="Прямая со стрелкой 31"/>
          <p:cNvCxnSpPr>
            <a:stCxn id="25" idx="3"/>
            <a:endCxn id="48" idx="1"/>
          </p:cNvCxnSpPr>
          <p:nvPr/>
        </p:nvCxnSpPr>
        <p:spPr bwMode="auto">
          <a:xfrm>
            <a:off x="6400798" y="2575820"/>
            <a:ext cx="952502"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33" name="Прямая со стрелкой 32"/>
          <p:cNvCxnSpPr>
            <a:stCxn id="27" idx="3"/>
            <a:endCxn id="20" idx="1"/>
          </p:cNvCxnSpPr>
          <p:nvPr/>
        </p:nvCxnSpPr>
        <p:spPr bwMode="auto">
          <a:xfrm flipV="1">
            <a:off x="6400798" y="3031393"/>
            <a:ext cx="952502" cy="14075"/>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34" name="Прямая со стрелкой 33"/>
          <p:cNvCxnSpPr>
            <a:stCxn id="28" idx="3"/>
            <a:endCxn id="50" idx="1"/>
          </p:cNvCxnSpPr>
          <p:nvPr/>
        </p:nvCxnSpPr>
        <p:spPr bwMode="auto">
          <a:xfrm>
            <a:off x="6400798" y="3934280"/>
            <a:ext cx="952502" cy="12448"/>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37" name="Прямая со стрелкой 36"/>
          <p:cNvCxnSpPr>
            <a:stCxn id="29" idx="3"/>
            <a:endCxn id="51" idx="1"/>
          </p:cNvCxnSpPr>
          <p:nvPr/>
        </p:nvCxnSpPr>
        <p:spPr bwMode="auto">
          <a:xfrm>
            <a:off x="6400798" y="4403928"/>
            <a:ext cx="952502"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38" name="Прямая со стрелкой 37"/>
          <p:cNvCxnSpPr>
            <a:stCxn id="30" idx="3"/>
            <a:endCxn id="52" idx="1"/>
          </p:cNvCxnSpPr>
          <p:nvPr/>
        </p:nvCxnSpPr>
        <p:spPr bwMode="auto">
          <a:xfrm flipV="1">
            <a:off x="6400798" y="4861128"/>
            <a:ext cx="952502" cy="12448"/>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49" name="Прямая со стрелкой 48"/>
          <p:cNvCxnSpPr>
            <a:stCxn id="31" idx="3"/>
            <a:endCxn id="53" idx="1"/>
          </p:cNvCxnSpPr>
          <p:nvPr/>
        </p:nvCxnSpPr>
        <p:spPr bwMode="auto">
          <a:xfrm flipV="1">
            <a:off x="6400798" y="5291452"/>
            <a:ext cx="952501" cy="23438"/>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42" name="TextBox 41"/>
          <p:cNvSpPr txBox="1"/>
          <p:nvPr/>
        </p:nvSpPr>
        <p:spPr>
          <a:xfrm>
            <a:off x="3945667" y="5543490"/>
            <a:ext cx="1829347" cy="400110"/>
          </a:xfrm>
          <a:prstGeom prst="rect">
            <a:avLst/>
          </a:prstGeom>
          <a:noFill/>
        </p:spPr>
        <p:txBody>
          <a:bodyPr wrap="none" rtlCol="0">
            <a:spAutoFit/>
          </a:bodyPr>
          <a:lstStyle/>
          <a:p>
            <a:r>
              <a:rPr lang="en-US" sz="2000" dirty="0" smtClean="0">
                <a:solidFill>
                  <a:srgbClr val="FF0000"/>
                </a:solidFill>
              </a:rPr>
              <a:t>Huge overhead!</a:t>
            </a:r>
            <a:endParaRPr lang="ru-RU" sz="2000" dirty="0">
              <a:solidFill>
                <a:srgbClr val="FF0000"/>
              </a:solidFill>
            </a:endParaRPr>
          </a:p>
        </p:txBody>
      </p:sp>
      <p:sp>
        <p:nvSpPr>
          <p:cNvPr id="46" name="TextBox 45"/>
          <p:cNvSpPr txBox="1"/>
          <p:nvPr/>
        </p:nvSpPr>
        <p:spPr>
          <a:xfrm>
            <a:off x="533400" y="5984804"/>
            <a:ext cx="7443063" cy="307777"/>
          </a:xfrm>
          <a:prstGeom prst="rect">
            <a:avLst/>
          </a:prstGeom>
          <a:noFill/>
        </p:spPr>
        <p:txBody>
          <a:bodyPr wrap="none" rtlCol="0">
            <a:spAutoFit/>
          </a:bodyPr>
          <a:lstStyle/>
          <a:p>
            <a:r>
              <a:rPr lang="en-US" sz="1400" dirty="0" smtClean="0"/>
              <a:t>Overhead can be reduced in several ways with no changes or very small changes to current signaling</a:t>
            </a:r>
            <a:endParaRPr lang="ru-RU" sz="1400" dirty="0"/>
          </a:p>
        </p:txBody>
      </p:sp>
    </p:spTree>
    <p:extLst>
      <p:ext uri="{BB962C8B-B14F-4D97-AF65-F5344CB8AC3E}">
        <p14:creationId xmlns:p14="http://schemas.microsoft.com/office/powerpoint/2010/main" val="40469235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685800"/>
            <a:ext cx="7772400" cy="1066800"/>
          </a:xfrm>
        </p:spPr>
        <p:txBody>
          <a:bodyPr/>
          <a:lstStyle/>
          <a:p>
            <a:r>
              <a:rPr lang="en-US" dirty="0" smtClean="0"/>
              <a:t>Multiple </a:t>
            </a:r>
            <a:r>
              <a:rPr lang="en-US" dirty="0"/>
              <a:t>Random Access RUs</a:t>
            </a:r>
            <a:r>
              <a:rPr lang="en-US" dirty="0" smtClean="0"/>
              <a:t> </a:t>
            </a:r>
            <a:endParaRPr lang="ru-RU" dirty="0"/>
          </a:p>
        </p:txBody>
      </p:sp>
      <p:sp>
        <p:nvSpPr>
          <p:cNvPr id="3" name="Объект 2"/>
          <p:cNvSpPr>
            <a:spLocks noGrp="1"/>
          </p:cNvSpPr>
          <p:nvPr>
            <p:ph idx="1"/>
          </p:nvPr>
        </p:nvSpPr>
        <p:spPr/>
        <p:txBody>
          <a:bodyPr/>
          <a:lstStyle/>
          <a:p>
            <a:pPr eaLnBrk="1" fontAlgn="t" hangingPunct="1"/>
            <a:r>
              <a:rPr lang="en-US" b="0" dirty="0" smtClean="0"/>
              <a:t>If an HE AP wants to allocate multiple RUs for random access with the same parameters (</a:t>
            </a:r>
            <a:r>
              <a:rPr lang="en-US" b="0" dirty="0"/>
              <a:t>Coding </a:t>
            </a:r>
            <a:r>
              <a:rPr lang="en-US" b="0" dirty="0" smtClean="0"/>
              <a:t>Type, MCS, DCM, SS Allocation), it is better to describe all of them once instead of creating individual entry for each RU. In such a way signaling overhead is reduced.</a:t>
            </a:r>
          </a:p>
          <a:p>
            <a:pPr eaLnBrk="1" fontAlgn="t" hangingPunct="1"/>
            <a:r>
              <a:rPr lang="en-US" b="0" dirty="0"/>
              <a:t>We propose </a:t>
            </a:r>
            <a:r>
              <a:rPr lang="en-US" b="0" dirty="0" smtClean="0"/>
              <a:t>several ways how to </a:t>
            </a:r>
            <a:r>
              <a:rPr lang="en-US" b="0" dirty="0"/>
              <a:t>signal </a:t>
            </a:r>
            <a:r>
              <a:rPr lang="en-US" b="0" dirty="0" smtClean="0"/>
              <a:t>multiple random access </a:t>
            </a:r>
            <a:r>
              <a:rPr lang="en-US" b="0" dirty="0"/>
              <a:t>RUs </a:t>
            </a:r>
            <a:r>
              <a:rPr lang="en-US" b="0" dirty="0" smtClean="0"/>
              <a:t>and reduce overhead. </a:t>
            </a:r>
          </a:p>
          <a:p>
            <a:pPr eaLnBrk="1" fontAlgn="t" hangingPunct="1"/>
            <a:r>
              <a:rPr lang="en-US" b="0" dirty="0" smtClean="0"/>
              <a:t>For that case, we extend signaling adopted from [1].</a:t>
            </a:r>
            <a:endParaRPr lang="ru-RU" b="0" dirty="0" smtClean="0"/>
          </a:p>
          <a:p>
            <a:endParaRPr lang="ru-RU" b="0" dirty="0"/>
          </a:p>
        </p:txBody>
      </p:sp>
      <p:sp>
        <p:nvSpPr>
          <p:cNvPr id="4" name="Номер слайда 3"/>
          <p:cNvSpPr>
            <a:spLocks noGrp="1"/>
          </p:cNvSpPr>
          <p:nvPr>
            <p:ph type="sldNum" sz="quarter" idx="12"/>
          </p:nvPr>
        </p:nvSpPr>
        <p:spPr>
          <a:xfrm>
            <a:off x="4344988" y="6475413"/>
            <a:ext cx="530225" cy="182562"/>
          </a:xfrm>
        </p:spPr>
        <p:txBody>
          <a:bodyPr/>
          <a:lstStyle/>
          <a:p>
            <a:pPr>
              <a:defRPr/>
            </a:pPr>
            <a:r>
              <a:rPr lang="en-US" smtClean="0"/>
              <a:t>Slide </a:t>
            </a:r>
            <a:fld id="{3099D1E7-2CFE-4362-BB72-AF97192842EA}" type="slidenum">
              <a:rPr lang="en-US" smtClean="0"/>
              <a:pPr>
                <a:defRPr/>
              </a:pPr>
              <a:t>6</a:t>
            </a:fld>
            <a:endParaRPr lang="en-US" dirty="0"/>
          </a:p>
        </p:txBody>
      </p:sp>
      <p:sp>
        <p:nvSpPr>
          <p:cNvPr id="5" name="Нижний колонтитул 4"/>
          <p:cNvSpPr>
            <a:spLocks noGrp="1"/>
          </p:cNvSpPr>
          <p:nvPr>
            <p:ph type="ftr" sz="quarter" idx="11"/>
          </p:nvPr>
        </p:nvSpPr>
        <p:spPr>
          <a:xfrm flipH="1">
            <a:off x="5791199" y="6475413"/>
            <a:ext cx="2752661" cy="184666"/>
          </a:xfrm>
        </p:spPr>
        <p:txBody>
          <a:bodyPr/>
          <a:lstStyle/>
          <a:p>
            <a:pPr>
              <a:defRPr/>
            </a:pPr>
            <a:r>
              <a:rPr lang="en-US" smtClean="0"/>
              <a:t>IITP RAS</a:t>
            </a:r>
            <a:endParaRPr lang="en-US" dirty="0"/>
          </a:p>
        </p:txBody>
      </p:sp>
      <p:sp>
        <p:nvSpPr>
          <p:cNvPr id="7" name="Rectangle 4"/>
          <p:cNvSpPr>
            <a:spLocks noGrp="1" noChangeArrowheads="1"/>
          </p:cNvSpPr>
          <p:nvPr>
            <p:ph type="dt" sz="half" idx="4294967295"/>
          </p:nvPr>
        </p:nvSpPr>
        <p:spPr bwMode="auto">
          <a:xfrm>
            <a:off x="696913" y="334189"/>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smtClean="0"/>
              <a:t>May 2016</a:t>
            </a:r>
            <a:endParaRPr lang="en-US" dirty="0"/>
          </a:p>
        </p:txBody>
      </p:sp>
    </p:spTree>
    <p:extLst>
      <p:ext uri="{BB962C8B-B14F-4D97-AF65-F5344CB8AC3E}">
        <p14:creationId xmlns:p14="http://schemas.microsoft.com/office/powerpoint/2010/main" val="8367474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404664"/>
            <a:ext cx="7772400" cy="1066800"/>
          </a:xfrm>
        </p:spPr>
        <p:txBody>
          <a:bodyPr/>
          <a:lstStyle/>
          <a:p>
            <a:pPr>
              <a:defRPr/>
            </a:pPr>
            <a:r>
              <a:rPr lang="en-US" altLang="zh-CN" dirty="0" smtClean="0"/>
              <a:t>Recall: RU Allocation info for each STA [1]</a:t>
            </a:r>
            <a:endParaRPr lang="zh-CN" altLang="en-US" dirty="0"/>
          </a:p>
        </p:txBody>
      </p:sp>
      <p:sp>
        <p:nvSpPr>
          <p:cNvPr id="3" name="内容占位符 2"/>
          <p:cNvSpPr>
            <a:spLocks noGrp="1"/>
          </p:cNvSpPr>
          <p:nvPr>
            <p:ph idx="1"/>
          </p:nvPr>
        </p:nvSpPr>
        <p:spPr>
          <a:xfrm>
            <a:off x="395536" y="1196752"/>
            <a:ext cx="8443664" cy="3466659"/>
          </a:xfrm>
        </p:spPr>
        <p:txBody>
          <a:bodyPr>
            <a:normAutofit/>
          </a:bodyPr>
          <a:lstStyle/>
          <a:p>
            <a:pPr marL="342900" lvl="1" indent="-342900">
              <a:spcBef>
                <a:spcPts val="600"/>
              </a:spcBef>
              <a:buFont typeface="Arial" panose="020B0604020202020204" pitchFamily="34" charset="0"/>
              <a:buChar char="•"/>
              <a:defRPr/>
            </a:pPr>
            <a:r>
              <a:rPr lang="en-GB" altLang="zh-CN" b="1" dirty="0" smtClean="0">
                <a:cs typeface="+mn-cs"/>
              </a:rPr>
              <a:t>Proposed to use 8 bits RU allocation signalling to cover all the different BW cases (e.g. 20/40/80/160MHz). </a:t>
            </a:r>
          </a:p>
          <a:p>
            <a:pPr marL="800100" lvl="2" indent="-342900" algn="just">
              <a:spcBef>
                <a:spcPct val="20000"/>
              </a:spcBef>
              <a:buFont typeface="Times New Roman" panose="02020603050405020304" pitchFamily="18" charset="0"/>
              <a:buChar char="–"/>
              <a:defRPr/>
            </a:pPr>
            <a:r>
              <a:rPr lang="en-GB" altLang="zh-CN" sz="1600" dirty="0" smtClean="0"/>
              <a:t>The 8 bits RU allocation signalling consists of 1 bit for RU location and 7 bits RU indices.</a:t>
            </a:r>
          </a:p>
          <a:p>
            <a:pPr marL="800100" lvl="2" indent="-342900" algn="just">
              <a:spcBef>
                <a:spcPct val="20000"/>
              </a:spcBef>
              <a:buFont typeface="Times New Roman" panose="02020603050405020304" pitchFamily="18" charset="0"/>
              <a:buChar char="–"/>
              <a:defRPr/>
            </a:pPr>
            <a:r>
              <a:rPr lang="en-GB" altLang="zh-CN" sz="1600" dirty="0" smtClean="0"/>
              <a:t>The first bit for RU location indicates the allocated RU is located at the </a:t>
            </a:r>
            <a:r>
              <a:rPr lang="en-US" altLang="zh-CN" sz="1600" dirty="0" smtClean="0"/>
              <a:t>primary </a:t>
            </a:r>
            <a:r>
              <a:rPr lang="en-GB" altLang="zh-CN" sz="1600" dirty="0" smtClean="0"/>
              <a:t>or non-</a:t>
            </a:r>
            <a:r>
              <a:rPr lang="en-US" altLang="zh-CN" sz="1600" dirty="0" smtClean="0"/>
              <a:t>primary </a:t>
            </a:r>
            <a:r>
              <a:rPr lang="en-GB" altLang="zh-CN" sz="1600" dirty="0" smtClean="0"/>
              <a:t>80MHz. </a:t>
            </a:r>
          </a:p>
          <a:p>
            <a:pPr marL="800100" lvl="2" indent="-342900" algn="just">
              <a:spcBef>
                <a:spcPct val="20000"/>
              </a:spcBef>
              <a:buFont typeface="Times New Roman" panose="02020603050405020304" pitchFamily="18" charset="0"/>
              <a:buChar char="–"/>
              <a:defRPr/>
            </a:pPr>
            <a:r>
              <a:rPr lang="en-GB" altLang="zh-CN" sz="1600" dirty="0" smtClean="0"/>
              <a:t>The subsequent 7 bits indices indicate 69 possible RU allocation </a:t>
            </a:r>
            <a:r>
              <a:rPr lang="en-US" altLang="zh-CN" sz="1600" dirty="0" smtClean="0"/>
              <a:t>cases based on 80MHz tone plan. </a:t>
            </a:r>
            <a:r>
              <a:rPr lang="en-GB" altLang="zh-CN" sz="1600" dirty="0" smtClean="0"/>
              <a:t>The mapping of the 7 bits to the RU allocation is defined in the table below. The last entry means RU allocation with the whole 160/80+80MHz.</a:t>
            </a:r>
            <a:endParaRPr lang="en-US" altLang="zh-CN" dirty="0" smtClean="0"/>
          </a:p>
        </p:txBody>
      </p:sp>
      <p:sp>
        <p:nvSpPr>
          <p:cNvPr id="4" name="灯片编号占位符 3"/>
          <p:cNvSpPr>
            <a:spLocks noGrp="1"/>
          </p:cNvSpPr>
          <p:nvPr>
            <p:ph type="sldNum" sz="quarter" idx="12"/>
          </p:nvPr>
        </p:nvSpPr>
        <p:spPr>
          <a:xfrm>
            <a:off x="4344988" y="6475413"/>
            <a:ext cx="530225" cy="182562"/>
          </a:xfrm>
        </p:spPr>
        <p:txBody>
          <a:bodyPr/>
          <a:lstStyle/>
          <a:p>
            <a:pPr>
              <a:defRPr/>
            </a:pPr>
            <a:r>
              <a:rPr lang="en-US" dirty="0" smtClean="0"/>
              <a:t>Slide </a:t>
            </a:r>
            <a:fld id="{3099D1E7-2CFE-4362-BB72-AF97192842EA}" type="slidenum">
              <a:rPr lang="en-US" smtClean="0"/>
              <a:pPr>
                <a:defRPr/>
              </a:pPr>
              <a:t>7</a:t>
            </a:fld>
            <a:endParaRPr lang="en-US" dirty="0"/>
          </a:p>
        </p:txBody>
      </p:sp>
      <p:sp>
        <p:nvSpPr>
          <p:cNvPr id="5" name="页脚占位符 4"/>
          <p:cNvSpPr>
            <a:spLocks noGrp="1"/>
          </p:cNvSpPr>
          <p:nvPr>
            <p:ph type="ftr" sz="quarter" idx="11"/>
          </p:nvPr>
        </p:nvSpPr>
        <p:spPr>
          <a:xfrm flipH="1">
            <a:off x="5791199" y="6475413"/>
            <a:ext cx="2752661" cy="184666"/>
          </a:xfrm>
        </p:spPr>
        <p:txBody>
          <a:bodyPr/>
          <a:lstStyle/>
          <a:p>
            <a:pPr>
              <a:defRPr/>
            </a:pPr>
            <a:r>
              <a:rPr lang="en-US" smtClean="0"/>
              <a:t>IITP RAS</a:t>
            </a:r>
            <a:endParaRPr lang="en-US" altLang="zh-CN" dirty="0"/>
          </a:p>
        </p:txBody>
      </p:sp>
      <p:grpSp>
        <p:nvGrpSpPr>
          <p:cNvPr id="93" name="组合 92"/>
          <p:cNvGrpSpPr/>
          <p:nvPr/>
        </p:nvGrpSpPr>
        <p:grpSpPr>
          <a:xfrm>
            <a:off x="107504" y="3429000"/>
            <a:ext cx="4348544" cy="3078111"/>
            <a:chOff x="107504" y="3361184"/>
            <a:chExt cx="4348544" cy="3146052"/>
          </a:xfrm>
        </p:grpSpPr>
        <p:sp>
          <p:nvSpPr>
            <p:cNvPr id="7" name="圆角矩形 6"/>
            <p:cNvSpPr/>
            <p:nvPr/>
          </p:nvSpPr>
          <p:spPr bwMode="auto">
            <a:xfrm rot="16200000">
              <a:off x="-68362" y="4001424"/>
              <a:ext cx="1219200" cy="452055"/>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100" b="0" i="0" u="none" strike="noStrike" cap="none" normalizeH="0" baseline="0" dirty="0" smtClean="0">
                  <a:ln>
                    <a:noFill/>
                  </a:ln>
                  <a:solidFill>
                    <a:schemeClr val="tx1"/>
                  </a:solidFill>
                  <a:effectLst/>
                  <a:latin typeface="Times New Roman" pitchFamily="18" charset="0"/>
                </a:rPr>
                <a:t>primary 80MHz</a:t>
              </a:r>
              <a:endParaRPr kumimoji="0" lang="zh-CN" altLang="en-US" sz="1100" b="0" i="0" u="none" strike="noStrike" cap="none" normalizeH="0" baseline="0" dirty="0" smtClean="0">
                <a:ln>
                  <a:noFill/>
                </a:ln>
                <a:solidFill>
                  <a:schemeClr val="tx1"/>
                </a:solidFill>
                <a:effectLst/>
                <a:latin typeface="Times New Roman" pitchFamily="18" charset="0"/>
              </a:endParaRPr>
            </a:p>
          </p:txBody>
        </p:sp>
        <p:sp>
          <p:nvSpPr>
            <p:cNvPr id="8" name="圆角矩形 7"/>
            <p:cNvSpPr/>
            <p:nvPr/>
          </p:nvSpPr>
          <p:spPr bwMode="auto">
            <a:xfrm rot="16200000">
              <a:off x="-66225" y="5375161"/>
              <a:ext cx="1219200" cy="447782"/>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100" b="0" i="0" u="none" strike="noStrike" cap="none" normalizeH="0" baseline="0" dirty="0" smtClean="0">
                  <a:ln>
                    <a:noFill/>
                  </a:ln>
                  <a:solidFill>
                    <a:schemeClr val="tx1"/>
                  </a:solidFill>
                  <a:effectLst/>
                  <a:latin typeface="Times New Roman" pitchFamily="18" charset="0"/>
                </a:rPr>
                <a:t>non-primary 80MHz</a:t>
              </a:r>
              <a:endParaRPr kumimoji="0" lang="zh-CN" altLang="en-US" sz="1100" b="0" i="0" u="none" strike="noStrike" cap="none" normalizeH="0" baseline="0" dirty="0" smtClean="0">
                <a:ln>
                  <a:noFill/>
                </a:ln>
                <a:solidFill>
                  <a:schemeClr val="tx1"/>
                </a:solidFill>
                <a:effectLst/>
                <a:latin typeface="Times New Roman" pitchFamily="18" charset="0"/>
              </a:endParaRPr>
            </a:p>
          </p:txBody>
        </p:sp>
        <p:sp>
          <p:nvSpPr>
            <p:cNvPr id="9" name="矩形 8"/>
            <p:cNvSpPr/>
            <p:nvPr/>
          </p:nvSpPr>
          <p:spPr>
            <a:xfrm>
              <a:off x="938861" y="4102853"/>
              <a:ext cx="909223" cy="261610"/>
            </a:xfrm>
            <a:prstGeom prst="rect">
              <a:avLst/>
            </a:prstGeom>
          </p:spPr>
          <p:txBody>
            <a:bodyPr wrap="none">
              <a:spAutoFit/>
            </a:bodyPr>
            <a:lstStyle/>
            <a:p>
              <a:r>
                <a:rPr lang="en-GB" altLang="zh-CN" sz="1100" dirty="0" smtClean="0">
                  <a:solidFill>
                    <a:schemeClr val="tx1"/>
                  </a:solidFill>
                </a:rPr>
                <a:t>“0 </a:t>
              </a:r>
              <a:r>
                <a:rPr lang="en-GB" altLang="zh-CN" sz="1100" dirty="0" err="1" smtClean="0">
                  <a:solidFill>
                    <a:schemeClr val="tx1"/>
                  </a:solidFill>
                </a:rPr>
                <a:t>xxxxxxx</a:t>
              </a:r>
              <a:r>
                <a:rPr lang="en-GB" altLang="zh-CN" sz="1100" dirty="0" smtClean="0">
                  <a:solidFill>
                    <a:schemeClr val="tx1"/>
                  </a:solidFill>
                </a:rPr>
                <a:t>”</a:t>
              </a:r>
              <a:endParaRPr lang="zh-CN" altLang="en-US" sz="1100" dirty="0">
                <a:solidFill>
                  <a:schemeClr val="tx1"/>
                </a:solidFill>
              </a:endParaRPr>
            </a:p>
          </p:txBody>
        </p:sp>
        <p:sp>
          <p:nvSpPr>
            <p:cNvPr id="10" name="矩形 9"/>
            <p:cNvSpPr/>
            <p:nvPr/>
          </p:nvSpPr>
          <p:spPr>
            <a:xfrm>
              <a:off x="938861" y="5474453"/>
              <a:ext cx="909223" cy="261610"/>
            </a:xfrm>
            <a:prstGeom prst="rect">
              <a:avLst/>
            </a:prstGeom>
          </p:spPr>
          <p:txBody>
            <a:bodyPr wrap="none">
              <a:spAutoFit/>
            </a:bodyPr>
            <a:lstStyle/>
            <a:p>
              <a:r>
                <a:rPr lang="en-GB" altLang="zh-CN" sz="1100" dirty="0" smtClean="0">
                  <a:solidFill>
                    <a:schemeClr val="tx1"/>
                  </a:solidFill>
                </a:rPr>
                <a:t>“1 </a:t>
              </a:r>
              <a:r>
                <a:rPr lang="en-GB" altLang="zh-CN" sz="1100" dirty="0" err="1" smtClean="0">
                  <a:solidFill>
                    <a:schemeClr val="tx1"/>
                  </a:solidFill>
                </a:rPr>
                <a:t>xxxxxxx</a:t>
              </a:r>
              <a:r>
                <a:rPr lang="en-GB" altLang="zh-CN" sz="1100" dirty="0" smtClean="0">
                  <a:solidFill>
                    <a:schemeClr val="tx1"/>
                  </a:solidFill>
                </a:rPr>
                <a:t>”</a:t>
              </a:r>
              <a:endParaRPr lang="zh-CN" altLang="en-US" sz="1100" dirty="0">
                <a:solidFill>
                  <a:schemeClr val="tx1"/>
                </a:solidFill>
              </a:endParaRPr>
            </a:p>
          </p:txBody>
        </p:sp>
        <p:sp>
          <p:nvSpPr>
            <p:cNvPr id="11" name="右大括号 10"/>
            <p:cNvSpPr/>
            <p:nvPr/>
          </p:nvSpPr>
          <p:spPr bwMode="auto">
            <a:xfrm>
              <a:off x="772410" y="3617852"/>
              <a:ext cx="152400" cy="1219200"/>
            </a:xfrm>
            <a:prstGeom prst="rightBrace">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12" name="右大括号 11"/>
            <p:cNvSpPr/>
            <p:nvPr/>
          </p:nvSpPr>
          <p:spPr bwMode="auto">
            <a:xfrm>
              <a:off x="772410" y="4989452"/>
              <a:ext cx="152400" cy="1219200"/>
            </a:xfrm>
            <a:prstGeom prst="rightBrace">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13" name="矩形 12"/>
            <p:cNvSpPr/>
            <p:nvPr/>
          </p:nvSpPr>
          <p:spPr>
            <a:xfrm>
              <a:off x="107504" y="6239852"/>
              <a:ext cx="3064976" cy="267384"/>
            </a:xfrm>
            <a:prstGeom prst="rect">
              <a:avLst/>
            </a:prstGeom>
          </p:spPr>
          <p:txBody>
            <a:bodyPr wrap="square">
              <a:spAutoFit/>
            </a:bodyPr>
            <a:lstStyle/>
            <a:p>
              <a:r>
                <a:rPr lang="en-US" altLang="zh-CN" sz="1100" dirty="0" smtClean="0">
                  <a:solidFill>
                    <a:schemeClr val="tx1"/>
                  </a:solidFill>
                </a:rPr>
                <a:t>160MHz/80+80MHz  -&gt; “</a:t>
              </a:r>
              <a:r>
                <a:rPr lang="en-GB" altLang="zh-CN" sz="1100" dirty="0" smtClean="0">
                  <a:solidFill>
                    <a:schemeClr val="tx1"/>
                  </a:solidFill>
                </a:rPr>
                <a:t>x 1000100</a:t>
              </a:r>
              <a:r>
                <a:rPr lang="en-US" altLang="zh-CN" sz="1100" dirty="0" smtClean="0">
                  <a:solidFill>
                    <a:schemeClr val="tx1"/>
                  </a:solidFill>
                </a:rPr>
                <a:t>”</a:t>
              </a:r>
              <a:endParaRPr lang="zh-CN" altLang="en-US" sz="1100" dirty="0">
                <a:solidFill>
                  <a:schemeClr val="tx1"/>
                </a:solidFill>
              </a:endParaRPr>
            </a:p>
          </p:txBody>
        </p:sp>
        <p:sp>
          <p:nvSpPr>
            <p:cNvPr id="14" name="十字形 13"/>
            <p:cNvSpPr/>
            <p:nvPr/>
          </p:nvSpPr>
          <p:spPr bwMode="auto">
            <a:xfrm>
              <a:off x="1834066" y="4732784"/>
              <a:ext cx="228600" cy="228600"/>
            </a:xfrm>
            <a:prstGeom prst="plus">
              <a:avLst>
                <a:gd name="adj" fmla="val 36215"/>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15" name="矩形 14"/>
            <p:cNvSpPr/>
            <p:nvPr/>
          </p:nvSpPr>
          <p:spPr>
            <a:xfrm>
              <a:off x="767266" y="3383414"/>
              <a:ext cx="1356462" cy="261610"/>
            </a:xfrm>
            <a:prstGeom prst="rect">
              <a:avLst/>
            </a:prstGeom>
          </p:spPr>
          <p:txBody>
            <a:bodyPr wrap="none">
              <a:spAutoFit/>
            </a:bodyPr>
            <a:lstStyle/>
            <a:p>
              <a:r>
                <a:rPr lang="en-GB" altLang="zh-CN" sz="1100" dirty="0" smtClean="0">
                  <a:solidFill>
                    <a:schemeClr val="tx1"/>
                  </a:solidFill>
                </a:rPr>
                <a:t>1 bit for RU location</a:t>
              </a:r>
              <a:endParaRPr lang="zh-CN" altLang="en-US" sz="1100" dirty="0">
                <a:solidFill>
                  <a:schemeClr val="tx1"/>
                </a:solidFill>
              </a:endParaRPr>
            </a:p>
          </p:txBody>
        </p:sp>
        <p:sp>
          <p:nvSpPr>
            <p:cNvPr id="16" name="矩形 15"/>
            <p:cNvSpPr/>
            <p:nvPr/>
          </p:nvSpPr>
          <p:spPr bwMode="auto">
            <a:xfrm>
              <a:off x="2551048" y="3665984"/>
              <a:ext cx="45719"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17" name="矩形 16"/>
            <p:cNvSpPr/>
            <p:nvPr/>
          </p:nvSpPr>
          <p:spPr bwMode="auto">
            <a:xfrm>
              <a:off x="2551048" y="4552583"/>
              <a:ext cx="152400"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18" name="矩形 17"/>
            <p:cNvSpPr/>
            <p:nvPr/>
          </p:nvSpPr>
          <p:spPr bwMode="auto">
            <a:xfrm>
              <a:off x="2779648" y="4552583"/>
              <a:ext cx="152400"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cxnSp>
          <p:nvCxnSpPr>
            <p:cNvPr id="19" name="直接箭头连接符 18"/>
            <p:cNvCxnSpPr/>
            <p:nvPr/>
          </p:nvCxnSpPr>
          <p:spPr bwMode="auto">
            <a:xfrm flipV="1">
              <a:off x="2551048" y="3589784"/>
              <a:ext cx="428893" cy="17"/>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20" name="矩形 19"/>
            <p:cNvSpPr/>
            <p:nvPr/>
          </p:nvSpPr>
          <p:spPr>
            <a:xfrm>
              <a:off x="2474848" y="3361184"/>
              <a:ext cx="615874" cy="261610"/>
            </a:xfrm>
            <a:prstGeom prst="rect">
              <a:avLst/>
            </a:prstGeom>
          </p:spPr>
          <p:txBody>
            <a:bodyPr wrap="none">
              <a:spAutoFit/>
            </a:bodyPr>
            <a:lstStyle/>
            <a:p>
              <a:r>
                <a:rPr lang="en-GB" altLang="zh-CN" sz="1100" dirty="0" smtClean="0">
                  <a:solidFill>
                    <a:schemeClr val="tx1"/>
                  </a:solidFill>
                </a:rPr>
                <a:t>20MHz</a:t>
              </a:r>
              <a:endParaRPr lang="zh-CN" altLang="en-US" sz="1100" dirty="0">
                <a:solidFill>
                  <a:schemeClr val="tx1"/>
                </a:solidFill>
              </a:endParaRPr>
            </a:p>
          </p:txBody>
        </p:sp>
        <p:sp>
          <p:nvSpPr>
            <p:cNvPr id="21" name="矩形 20"/>
            <p:cNvSpPr/>
            <p:nvPr/>
          </p:nvSpPr>
          <p:spPr>
            <a:xfrm>
              <a:off x="2174022" y="3641784"/>
              <a:ext cx="360996" cy="261610"/>
            </a:xfrm>
            <a:prstGeom prst="rect">
              <a:avLst/>
            </a:prstGeom>
          </p:spPr>
          <p:txBody>
            <a:bodyPr wrap="none">
              <a:spAutoFit/>
            </a:bodyPr>
            <a:lstStyle/>
            <a:p>
              <a:r>
                <a:rPr lang="en-GB" altLang="zh-CN" sz="1100" dirty="0" smtClean="0">
                  <a:solidFill>
                    <a:schemeClr val="tx1"/>
                  </a:solidFill>
                </a:rPr>
                <a:t>26 </a:t>
              </a:r>
              <a:endParaRPr lang="zh-CN" altLang="en-US" sz="1100" dirty="0">
                <a:solidFill>
                  <a:schemeClr val="tx1"/>
                </a:solidFill>
              </a:endParaRPr>
            </a:p>
          </p:txBody>
        </p:sp>
        <p:sp>
          <p:nvSpPr>
            <p:cNvPr id="22" name="矩形 21"/>
            <p:cNvSpPr/>
            <p:nvPr/>
          </p:nvSpPr>
          <p:spPr>
            <a:xfrm>
              <a:off x="2170048" y="4123184"/>
              <a:ext cx="325730" cy="261610"/>
            </a:xfrm>
            <a:prstGeom prst="rect">
              <a:avLst/>
            </a:prstGeom>
          </p:spPr>
          <p:txBody>
            <a:bodyPr wrap="none">
              <a:spAutoFit/>
            </a:bodyPr>
            <a:lstStyle/>
            <a:p>
              <a:r>
                <a:rPr lang="en-GB" altLang="zh-CN" sz="1100" dirty="0" smtClean="0">
                  <a:solidFill>
                    <a:schemeClr val="tx1"/>
                  </a:solidFill>
                </a:rPr>
                <a:t>52</a:t>
              </a:r>
              <a:endParaRPr lang="zh-CN" altLang="en-US" sz="1100" dirty="0">
                <a:solidFill>
                  <a:schemeClr val="tx1"/>
                </a:solidFill>
              </a:endParaRPr>
            </a:p>
          </p:txBody>
        </p:sp>
        <p:sp>
          <p:nvSpPr>
            <p:cNvPr id="23" name="矩形 22"/>
            <p:cNvSpPr/>
            <p:nvPr/>
          </p:nvSpPr>
          <p:spPr>
            <a:xfrm>
              <a:off x="2170048" y="4580384"/>
              <a:ext cx="396262" cy="261610"/>
            </a:xfrm>
            <a:prstGeom prst="rect">
              <a:avLst/>
            </a:prstGeom>
          </p:spPr>
          <p:txBody>
            <a:bodyPr wrap="none">
              <a:spAutoFit/>
            </a:bodyPr>
            <a:lstStyle/>
            <a:p>
              <a:r>
                <a:rPr lang="en-GB" altLang="zh-CN" sz="1100" dirty="0" smtClean="0">
                  <a:solidFill>
                    <a:schemeClr val="tx1"/>
                  </a:solidFill>
                </a:rPr>
                <a:t>106</a:t>
              </a:r>
              <a:endParaRPr lang="zh-CN" altLang="en-US" sz="1100" dirty="0">
                <a:solidFill>
                  <a:schemeClr val="tx1"/>
                </a:solidFill>
              </a:endParaRPr>
            </a:p>
          </p:txBody>
        </p:sp>
        <p:sp>
          <p:nvSpPr>
            <p:cNvPr id="24" name="矩形 23"/>
            <p:cNvSpPr/>
            <p:nvPr/>
          </p:nvSpPr>
          <p:spPr>
            <a:xfrm>
              <a:off x="2170048" y="5009783"/>
              <a:ext cx="396262" cy="261610"/>
            </a:xfrm>
            <a:prstGeom prst="rect">
              <a:avLst/>
            </a:prstGeom>
          </p:spPr>
          <p:txBody>
            <a:bodyPr wrap="none">
              <a:spAutoFit/>
            </a:bodyPr>
            <a:lstStyle/>
            <a:p>
              <a:r>
                <a:rPr lang="en-GB" altLang="zh-CN" sz="1100" dirty="0" smtClean="0">
                  <a:solidFill>
                    <a:schemeClr val="tx1"/>
                  </a:solidFill>
                </a:rPr>
                <a:t>242</a:t>
              </a:r>
              <a:endParaRPr lang="zh-CN" altLang="en-US" sz="1100" dirty="0">
                <a:solidFill>
                  <a:schemeClr val="tx1"/>
                </a:solidFill>
              </a:endParaRPr>
            </a:p>
          </p:txBody>
        </p:sp>
        <p:sp>
          <p:nvSpPr>
            <p:cNvPr id="25" name="矩形 24"/>
            <p:cNvSpPr/>
            <p:nvPr/>
          </p:nvSpPr>
          <p:spPr>
            <a:xfrm>
              <a:off x="2170048" y="5418584"/>
              <a:ext cx="396262" cy="261610"/>
            </a:xfrm>
            <a:prstGeom prst="rect">
              <a:avLst/>
            </a:prstGeom>
          </p:spPr>
          <p:txBody>
            <a:bodyPr wrap="none">
              <a:spAutoFit/>
            </a:bodyPr>
            <a:lstStyle/>
            <a:p>
              <a:r>
                <a:rPr lang="en-GB" altLang="zh-CN" sz="1100" dirty="0" smtClean="0">
                  <a:solidFill>
                    <a:schemeClr val="tx1"/>
                  </a:solidFill>
                </a:rPr>
                <a:t>484</a:t>
              </a:r>
              <a:endParaRPr lang="zh-CN" altLang="en-US" sz="1100" dirty="0">
                <a:solidFill>
                  <a:schemeClr val="tx1"/>
                </a:solidFill>
              </a:endParaRPr>
            </a:p>
          </p:txBody>
        </p:sp>
        <p:sp>
          <p:nvSpPr>
            <p:cNvPr id="26" name="矩形 25"/>
            <p:cNvSpPr/>
            <p:nvPr/>
          </p:nvSpPr>
          <p:spPr bwMode="auto">
            <a:xfrm>
              <a:off x="2551048" y="4961384"/>
              <a:ext cx="377863"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27" name="矩形 26"/>
            <p:cNvSpPr/>
            <p:nvPr/>
          </p:nvSpPr>
          <p:spPr bwMode="auto">
            <a:xfrm>
              <a:off x="2544774" y="5466983"/>
              <a:ext cx="844474"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28" name="矩形 27"/>
            <p:cNvSpPr/>
            <p:nvPr/>
          </p:nvSpPr>
          <p:spPr bwMode="auto">
            <a:xfrm>
              <a:off x="2533158" y="5951984"/>
              <a:ext cx="1919751"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29" name="矩形 28"/>
            <p:cNvSpPr/>
            <p:nvPr/>
          </p:nvSpPr>
          <p:spPr>
            <a:xfrm>
              <a:off x="2170048" y="5903585"/>
              <a:ext cx="396262" cy="261610"/>
            </a:xfrm>
            <a:prstGeom prst="rect">
              <a:avLst/>
            </a:prstGeom>
          </p:spPr>
          <p:txBody>
            <a:bodyPr wrap="none">
              <a:spAutoFit/>
            </a:bodyPr>
            <a:lstStyle/>
            <a:p>
              <a:r>
                <a:rPr lang="en-GB" altLang="zh-CN" sz="1100" dirty="0" smtClean="0">
                  <a:solidFill>
                    <a:schemeClr val="tx1"/>
                  </a:solidFill>
                </a:rPr>
                <a:t>996</a:t>
              </a:r>
              <a:endParaRPr lang="zh-CN" altLang="en-US" sz="1100" dirty="0">
                <a:solidFill>
                  <a:schemeClr val="tx1"/>
                </a:solidFill>
              </a:endParaRPr>
            </a:p>
          </p:txBody>
        </p:sp>
        <p:sp>
          <p:nvSpPr>
            <p:cNvPr id="30" name="矩形 29"/>
            <p:cNvSpPr/>
            <p:nvPr/>
          </p:nvSpPr>
          <p:spPr bwMode="auto">
            <a:xfrm>
              <a:off x="2596767" y="3665984"/>
              <a:ext cx="45719"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31" name="矩形 30"/>
            <p:cNvSpPr/>
            <p:nvPr/>
          </p:nvSpPr>
          <p:spPr bwMode="auto">
            <a:xfrm>
              <a:off x="2642486" y="3665984"/>
              <a:ext cx="45719"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32" name="矩形 31"/>
            <p:cNvSpPr/>
            <p:nvPr/>
          </p:nvSpPr>
          <p:spPr bwMode="auto">
            <a:xfrm>
              <a:off x="2688205" y="3665984"/>
              <a:ext cx="45719"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33" name="矩形 32"/>
            <p:cNvSpPr/>
            <p:nvPr/>
          </p:nvSpPr>
          <p:spPr bwMode="auto">
            <a:xfrm>
              <a:off x="2733929" y="3665984"/>
              <a:ext cx="45719"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34" name="矩形 33"/>
            <p:cNvSpPr/>
            <p:nvPr/>
          </p:nvSpPr>
          <p:spPr bwMode="auto">
            <a:xfrm>
              <a:off x="2779648" y="3665984"/>
              <a:ext cx="45719"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35" name="矩形 34"/>
            <p:cNvSpPr/>
            <p:nvPr/>
          </p:nvSpPr>
          <p:spPr bwMode="auto">
            <a:xfrm>
              <a:off x="2825367" y="3665984"/>
              <a:ext cx="45719"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36" name="矩形 35"/>
            <p:cNvSpPr/>
            <p:nvPr/>
          </p:nvSpPr>
          <p:spPr bwMode="auto">
            <a:xfrm>
              <a:off x="2871086" y="3665984"/>
              <a:ext cx="45719"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37" name="矩形 36"/>
            <p:cNvSpPr/>
            <p:nvPr/>
          </p:nvSpPr>
          <p:spPr bwMode="auto">
            <a:xfrm>
              <a:off x="2916805" y="3665984"/>
              <a:ext cx="45719"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38" name="矩形 37"/>
            <p:cNvSpPr/>
            <p:nvPr/>
          </p:nvSpPr>
          <p:spPr bwMode="auto">
            <a:xfrm>
              <a:off x="3495929" y="3665984"/>
              <a:ext cx="45719" cy="25279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39" name="矩形 38"/>
            <p:cNvSpPr/>
            <p:nvPr/>
          </p:nvSpPr>
          <p:spPr bwMode="auto">
            <a:xfrm>
              <a:off x="3615333" y="5466983"/>
              <a:ext cx="837578"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40" name="矩形 39"/>
            <p:cNvSpPr/>
            <p:nvPr/>
          </p:nvSpPr>
          <p:spPr bwMode="auto">
            <a:xfrm>
              <a:off x="3008248" y="4961384"/>
              <a:ext cx="377863"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41" name="矩形 40"/>
            <p:cNvSpPr/>
            <p:nvPr/>
          </p:nvSpPr>
          <p:spPr bwMode="auto">
            <a:xfrm>
              <a:off x="3620985" y="4961384"/>
              <a:ext cx="377863"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42" name="矩形 41"/>
            <p:cNvSpPr/>
            <p:nvPr/>
          </p:nvSpPr>
          <p:spPr bwMode="auto">
            <a:xfrm>
              <a:off x="4075048" y="4961384"/>
              <a:ext cx="377863"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43" name="矩形 42"/>
            <p:cNvSpPr/>
            <p:nvPr/>
          </p:nvSpPr>
          <p:spPr bwMode="auto">
            <a:xfrm>
              <a:off x="3008248" y="4552583"/>
              <a:ext cx="152400"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44" name="矩形 43"/>
            <p:cNvSpPr/>
            <p:nvPr/>
          </p:nvSpPr>
          <p:spPr bwMode="auto">
            <a:xfrm>
              <a:off x="3236848" y="4552583"/>
              <a:ext cx="152400"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45" name="矩形 44"/>
            <p:cNvSpPr/>
            <p:nvPr/>
          </p:nvSpPr>
          <p:spPr bwMode="auto">
            <a:xfrm>
              <a:off x="3008248" y="4123184"/>
              <a:ext cx="76200"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46" name="矩形 45"/>
            <p:cNvSpPr/>
            <p:nvPr/>
          </p:nvSpPr>
          <p:spPr bwMode="auto">
            <a:xfrm>
              <a:off x="3084448" y="4123184"/>
              <a:ext cx="76200"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47" name="矩形 46"/>
            <p:cNvSpPr/>
            <p:nvPr/>
          </p:nvSpPr>
          <p:spPr bwMode="auto">
            <a:xfrm>
              <a:off x="3236848" y="4123184"/>
              <a:ext cx="76200"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48" name="矩形 47"/>
            <p:cNvSpPr/>
            <p:nvPr/>
          </p:nvSpPr>
          <p:spPr bwMode="auto">
            <a:xfrm>
              <a:off x="3313048" y="4123184"/>
              <a:ext cx="76200"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49" name="矩形 48"/>
            <p:cNvSpPr/>
            <p:nvPr/>
          </p:nvSpPr>
          <p:spPr bwMode="auto">
            <a:xfrm>
              <a:off x="2551048" y="4123184"/>
              <a:ext cx="76200"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50" name="矩形 49"/>
            <p:cNvSpPr/>
            <p:nvPr/>
          </p:nvSpPr>
          <p:spPr bwMode="auto">
            <a:xfrm>
              <a:off x="2627248" y="4123184"/>
              <a:ext cx="76200"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51" name="矩形 50"/>
            <p:cNvSpPr/>
            <p:nvPr/>
          </p:nvSpPr>
          <p:spPr bwMode="auto">
            <a:xfrm>
              <a:off x="2779648" y="4123184"/>
              <a:ext cx="76200"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52" name="矩形 51"/>
            <p:cNvSpPr/>
            <p:nvPr/>
          </p:nvSpPr>
          <p:spPr bwMode="auto">
            <a:xfrm>
              <a:off x="2855848" y="4123184"/>
              <a:ext cx="76200"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53" name="矩形 52"/>
            <p:cNvSpPr/>
            <p:nvPr/>
          </p:nvSpPr>
          <p:spPr bwMode="auto">
            <a:xfrm>
              <a:off x="2977772" y="3665984"/>
              <a:ext cx="45719"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54" name="矩形 53"/>
            <p:cNvSpPr/>
            <p:nvPr/>
          </p:nvSpPr>
          <p:spPr bwMode="auto">
            <a:xfrm>
              <a:off x="3023491" y="3665984"/>
              <a:ext cx="45719"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55" name="矩形 54"/>
            <p:cNvSpPr/>
            <p:nvPr/>
          </p:nvSpPr>
          <p:spPr bwMode="auto">
            <a:xfrm>
              <a:off x="3069210" y="3665984"/>
              <a:ext cx="45719"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56" name="矩形 55"/>
            <p:cNvSpPr/>
            <p:nvPr/>
          </p:nvSpPr>
          <p:spPr bwMode="auto">
            <a:xfrm>
              <a:off x="3114929" y="3665984"/>
              <a:ext cx="45719"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57" name="矩形 56"/>
            <p:cNvSpPr/>
            <p:nvPr/>
          </p:nvSpPr>
          <p:spPr bwMode="auto">
            <a:xfrm>
              <a:off x="3160653" y="3665984"/>
              <a:ext cx="45719"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58" name="矩形 57"/>
            <p:cNvSpPr/>
            <p:nvPr/>
          </p:nvSpPr>
          <p:spPr bwMode="auto">
            <a:xfrm>
              <a:off x="3206372" y="3665984"/>
              <a:ext cx="45719"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59" name="矩形 58"/>
            <p:cNvSpPr/>
            <p:nvPr/>
          </p:nvSpPr>
          <p:spPr bwMode="auto">
            <a:xfrm>
              <a:off x="3252091" y="3665984"/>
              <a:ext cx="45719"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60" name="矩形 59"/>
            <p:cNvSpPr/>
            <p:nvPr/>
          </p:nvSpPr>
          <p:spPr bwMode="auto">
            <a:xfrm>
              <a:off x="3297810" y="3665984"/>
              <a:ext cx="45719"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61" name="矩形 60"/>
            <p:cNvSpPr/>
            <p:nvPr/>
          </p:nvSpPr>
          <p:spPr bwMode="auto">
            <a:xfrm>
              <a:off x="3343529" y="3665984"/>
              <a:ext cx="45719"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62" name="矩形 61"/>
            <p:cNvSpPr/>
            <p:nvPr/>
          </p:nvSpPr>
          <p:spPr bwMode="auto">
            <a:xfrm>
              <a:off x="3617848" y="3665984"/>
              <a:ext cx="45719"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63" name="矩形 62"/>
            <p:cNvSpPr/>
            <p:nvPr/>
          </p:nvSpPr>
          <p:spPr bwMode="auto">
            <a:xfrm>
              <a:off x="3663567" y="3665984"/>
              <a:ext cx="45719"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64" name="矩形 63"/>
            <p:cNvSpPr/>
            <p:nvPr/>
          </p:nvSpPr>
          <p:spPr bwMode="auto">
            <a:xfrm>
              <a:off x="3709286" y="3665984"/>
              <a:ext cx="45719"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65" name="矩形 64"/>
            <p:cNvSpPr/>
            <p:nvPr/>
          </p:nvSpPr>
          <p:spPr bwMode="auto">
            <a:xfrm>
              <a:off x="3755005" y="3665984"/>
              <a:ext cx="45719"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66" name="矩形 65"/>
            <p:cNvSpPr/>
            <p:nvPr/>
          </p:nvSpPr>
          <p:spPr bwMode="auto">
            <a:xfrm>
              <a:off x="3800729" y="3665984"/>
              <a:ext cx="45719"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67" name="矩形 66"/>
            <p:cNvSpPr/>
            <p:nvPr/>
          </p:nvSpPr>
          <p:spPr bwMode="auto">
            <a:xfrm>
              <a:off x="3846448" y="3665984"/>
              <a:ext cx="45719"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68" name="矩形 67"/>
            <p:cNvSpPr/>
            <p:nvPr/>
          </p:nvSpPr>
          <p:spPr bwMode="auto">
            <a:xfrm>
              <a:off x="3892167" y="3665984"/>
              <a:ext cx="45719"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69" name="矩形 68"/>
            <p:cNvSpPr/>
            <p:nvPr/>
          </p:nvSpPr>
          <p:spPr bwMode="auto">
            <a:xfrm>
              <a:off x="3937886" y="3665984"/>
              <a:ext cx="45719"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70" name="矩形 69"/>
            <p:cNvSpPr/>
            <p:nvPr/>
          </p:nvSpPr>
          <p:spPr bwMode="auto">
            <a:xfrm>
              <a:off x="3983605" y="3665984"/>
              <a:ext cx="45719"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71" name="矩形 70"/>
            <p:cNvSpPr/>
            <p:nvPr/>
          </p:nvSpPr>
          <p:spPr bwMode="auto">
            <a:xfrm>
              <a:off x="4044572" y="3665984"/>
              <a:ext cx="45719"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72" name="矩形 71"/>
            <p:cNvSpPr/>
            <p:nvPr/>
          </p:nvSpPr>
          <p:spPr bwMode="auto">
            <a:xfrm>
              <a:off x="4090291" y="3665984"/>
              <a:ext cx="45719"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73" name="矩形 72"/>
            <p:cNvSpPr/>
            <p:nvPr/>
          </p:nvSpPr>
          <p:spPr bwMode="auto">
            <a:xfrm>
              <a:off x="4136010" y="3665984"/>
              <a:ext cx="45719"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74" name="矩形 73"/>
            <p:cNvSpPr/>
            <p:nvPr/>
          </p:nvSpPr>
          <p:spPr bwMode="auto">
            <a:xfrm>
              <a:off x="4181729" y="3665984"/>
              <a:ext cx="45719"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75" name="矩形 74"/>
            <p:cNvSpPr/>
            <p:nvPr/>
          </p:nvSpPr>
          <p:spPr bwMode="auto">
            <a:xfrm>
              <a:off x="4227453" y="3665984"/>
              <a:ext cx="45719"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76" name="矩形 75"/>
            <p:cNvSpPr/>
            <p:nvPr/>
          </p:nvSpPr>
          <p:spPr bwMode="auto">
            <a:xfrm>
              <a:off x="4273172" y="3665984"/>
              <a:ext cx="45719"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77" name="矩形 76"/>
            <p:cNvSpPr/>
            <p:nvPr/>
          </p:nvSpPr>
          <p:spPr bwMode="auto">
            <a:xfrm>
              <a:off x="4318891" y="3665984"/>
              <a:ext cx="45719"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78" name="矩形 77"/>
            <p:cNvSpPr/>
            <p:nvPr/>
          </p:nvSpPr>
          <p:spPr bwMode="auto">
            <a:xfrm>
              <a:off x="4364610" y="3665984"/>
              <a:ext cx="45719"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79" name="矩形 78"/>
            <p:cNvSpPr/>
            <p:nvPr/>
          </p:nvSpPr>
          <p:spPr bwMode="auto">
            <a:xfrm>
              <a:off x="4410329" y="3665984"/>
              <a:ext cx="45719"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80" name="矩形 79"/>
            <p:cNvSpPr/>
            <p:nvPr/>
          </p:nvSpPr>
          <p:spPr bwMode="auto">
            <a:xfrm>
              <a:off x="4075048" y="4123184"/>
              <a:ext cx="76200"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81" name="矩形 80"/>
            <p:cNvSpPr/>
            <p:nvPr/>
          </p:nvSpPr>
          <p:spPr bwMode="auto">
            <a:xfrm>
              <a:off x="4151248" y="4123184"/>
              <a:ext cx="76200"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82" name="矩形 81"/>
            <p:cNvSpPr/>
            <p:nvPr/>
          </p:nvSpPr>
          <p:spPr bwMode="auto">
            <a:xfrm>
              <a:off x="4303648" y="4123184"/>
              <a:ext cx="76200"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83" name="矩形 82"/>
            <p:cNvSpPr/>
            <p:nvPr/>
          </p:nvSpPr>
          <p:spPr bwMode="auto">
            <a:xfrm>
              <a:off x="4379848" y="4123184"/>
              <a:ext cx="76200"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84" name="矩形 83"/>
            <p:cNvSpPr/>
            <p:nvPr/>
          </p:nvSpPr>
          <p:spPr bwMode="auto">
            <a:xfrm>
              <a:off x="3617848" y="4123184"/>
              <a:ext cx="76200"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85" name="矩形 84"/>
            <p:cNvSpPr/>
            <p:nvPr/>
          </p:nvSpPr>
          <p:spPr bwMode="auto">
            <a:xfrm>
              <a:off x="3694048" y="4123184"/>
              <a:ext cx="76200"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86" name="矩形 85"/>
            <p:cNvSpPr/>
            <p:nvPr/>
          </p:nvSpPr>
          <p:spPr bwMode="auto">
            <a:xfrm>
              <a:off x="3846448" y="4123184"/>
              <a:ext cx="76200"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87" name="矩形 86"/>
            <p:cNvSpPr/>
            <p:nvPr/>
          </p:nvSpPr>
          <p:spPr bwMode="auto">
            <a:xfrm>
              <a:off x="3922648" y="4123184"/>
              <a:ext cx="76200"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88" name="矩形 87"/>
            <p:cNvSpPr/>
            <p:nvPr/>
          </p:nvSpPr>
          <p:spPr bwMode="auto">
            <a:xfrm>
              <a:off x="3617848" y="4552583"/>
              <a:ext cx="152400"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89" name="矩形 88"/>
            <p:cNvSpPr/>
            <p:nvPr/>
          </p:nvSpPr>
          <p:spPr bwMode="auto">
            <a:xfrm>
              <a:off x="3846448" y="4552583"/>
              <a:ext cx="152400"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90" name="矩形 89"/>
            <p:cNvSpPr/>
            <p:nvPr/>
          </p:nvSpPr>
          <p:spPr bwMode="auto">
            <a:xfrm>
              <a:off x="4075048" y="4552583"/>
              <a:ext cx="152400"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91" name="矩形 90"/>
            <p:cNvSpPr/>
            <p:nvPr/>
          </p:nvSpPr>
          <p:spPr bwMode="auto">
            <a:xfrm>
              <a:off x="4303648" y="4552583"/>
              <a:ext cx="152400"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grpSp>
      <p:graphicFrame>
        <p:nvGraphicFramePr>
          <p:cNvPr id="92" name="表格 91"/>
          <p:cNvGraphicFramePr>
            <a:graphicFrameLocks noGrp="1"/>
          </p:cNvGraphicFramePr>
          <p:nvPr>
            <p:extLst>
              <p:ext uri="{D42A27DB-BD31-4B8C-83A1-F6EECF244321}">
                <p14:modId xmlns:p14="http://schemas.microsoft.com/office/powerpoint/2010/main" val="2377944937"/>
              </p:ext>
            </p:extLst>
          </p:nvPr>
        </p:nvGraphicFramePr>
        <p:xfrm>
          <a:off x="4572000" y="3717032"/>
          <a:ext cx="4416008" cy="2499360"/>
        </p:xfrm>
        <a:graphic>
          <a:graphicData uri="http://schemas.openxmlformats.org/drawingml/2006/table">
            <a:tbl>
              <a:tblPr firstRow="1" bandRow="1">
                <a:tableStyleId>{073A0DAA-6AF3-43AB-8588-CEC1D06C72B9}</a:tableStyleId>
              </a:tblPr>
              <a:tblGrid>
                <a:gridCol w="1440002">
                  <a:extLst>
                    <a:ext uri="{9D8B030D-6E8A-4147-A177-3AD203B41FA5}">
                      <a16:colId xmlns:a16="http://schemas.microsoft.com/office/drawing/2014/main" val="20000"/>
                    </a:ext>
                  </a:extLst>
                </a:gridCol>
                <a:gridCol w="2137806">
                  <a:extLst>
                    <a:ext uri="{9D8B030D-6E8A-4147-A177-3AD203B41FA5}">
                      <a16:colId xmlns:a16="http://schemas.microsoft.com/office/drawing/2014/main" val="20001"/>
                    </a:ext>
                  </a:extLst>
                </a:gridCol>
                <a:gridCol w="838200">
                  <a:extLst>
                    <a:ext uri="{9D8B030D-6E8A-4147-A177-3AD203B41FA5}">
                      <a16:colId xmlns:a16="http://schemas.microsoft.com/office/drawing/2014/main" val="20002"/>
                    </a:ext>
                  </a:extLst>
                </a:gridCol>
              </a:tblGrid>
              <a:tr h="0">
                <a:tc>
                  <a:txBody>
                    <a:bodyPr/>
                    <a:lstStyle/>
                    <a:p>
                      <a:pPr algn="ctr"/>
                      <a:r>
                        <a:rPr lang="en-US" altLang="zh-CN" sz="1100" b="0" dirty="0" smtClean="0">
                          <a:solidFill>
                            <a:schemeClr val="tx1"/>
                          </a:solidFill>
                        </a:rPr>
                        <a:t>7 bits indices</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CN" sz="1100" b="0" dirty="0" smtClean="0">
                          <a:solidFill>
                            <a:schemeClr val="tx1"/>
                          </a:solidFill>
                        </a:rPr>
                        <a:t>Message</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CN" sz="1100" b="0" dirty="0" smtClean="0">
                          <a:solidFill>
                            <a:schemeClr val="tx1"/>
                          </a:solidFill>
                        </a:rPr>
                        <a:t>Number of entries</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0">
                <a:tc>
                  <a:txBody>
                    <a:bodyPr/>
                    <a:lstStyle/>
                    <a:p>
                      <a:pPr algn="ctr"/>
                      <a:r>
                        <a:rPr lang="en-US" altLang="zh-CN" sz="1100" b="0" dirty="0" smtClean="0">
                          <a:solidFill>
                            <a:schemeClr val="tx1"/>
                          </a:solidFill>
                        </a:rPr>
                        <a:t> 0000000 ~ 0100100 </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CN" sz="1100" b="0" dirty="0" smtClean="0">
                          <a:solidFill>
                            <a:schemeClr val="tx1"/>
                          </a:solidFill>
                        </a:rPr>
                        <a:t>Possible 26 RU cases in 80MHz</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CN" sz="1100" b="0" dirty="0" smtClean="0">
                          <a:solidFill>
                            <a:schemeClr val="tx1"/>
                          </a:solidFill>
                        </a:rPr>
                        <a:t>  37*</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0">
                <a:tc>
                  <a:txBody>
                    <a:bodyPr/>
                    <a:lstStyle/>
                    <a:p>
                      <a:pPr algn="ctr"/>
                      <a:r>
                        <a:rPr lang="en-US" altLang="zh-CN" sz="1100" b="0" dirty="0" smtClean="0">
                          <a:solidFill>
                            <a:schemeClr val="tx1"/>
                          </a:solidFill>
                        </a:rPr>
                        <a:t> 0100101 ~ 0110100</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b="0" dirty="0" smtClean="0">
                          <a:solidFill>
                            <a:schemeClr val="tx1"/>
                          </a:solidFill>
                        </a:rPr>
                        <a:t>Possible 52 RU cases in 80MHz</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CN" sz="1100" b="0" dirty="0" smtClean="0">
                          <a:solidFill>
                            <a:schemeClr val="tx1"/>
                          </a:solidFill>
                        </a:rPr>
                        <a:t>16</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b="0" dirty="0" smtClean="0">
                          <a:solidFill>
                            <a:schemeClr val="tx1"/>
                          </a:solidFill>
                        </a:rPr>
                        <a:t> 0110101 ~ 0111100 </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b="0" dirty="0" smtClean="0">
                          <a:solidFill>
                            <a:schemeClr val="tx1"/>
                          </a:solidFill>
                        </a:rPr>
                        <a:t>Possible 106 RU cases in 80MHz</a:t>
                      </a:r>
                      <a:endParaRPr lang="zh-CN" altLang="en-US" sz="11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CN" sz="1100" b="0" dirty="0" smtClean="0">
                          <a:solidFill>
                            <a:schemeClr val="tx1"/>
                          </a:solidFill>
                        </a:rPr>
                        <a:t>8</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0">
                <a:tc>
                  <a:txBody>
                    <a:bodyPr/>
                    <a:lstStyle/>
                    <a:p>
                      <a:pPr algn="ctr"/>
                      <a:r>
                        <a:rPr lang="en-US" altLang="zh-CN" sz="1100" b="0" dirty="0" smtClean="0">
                          <a:solidFill>
                            <a:schemeClr val="tx1"/>
                          </a:solidFill>
                        </a:rPr>
                        <a:t> 0111101 ~ 1000000 </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b="0" dirty="0" smtClean="0">
                          <a:solidFill>
                            <a:schemeClr val="tx1"/>
                          </a:solidFill>
                        </a:rPr>
                        <a:t>Possible 242 RU cases in 80MHz</a:t>
                      </a:r>
                      <a:endParaRPr lang="zh-CN" altLang="en-US" sz="11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CN" sz="1100" b="0" dirty="0" smtClean="0">
                          <a:solidFill>
                            <a:schemeClr val="tx1"/>
                          </a:solidFill>
                        </a:rPr>
                        <a:t>4</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0">
                <a:tc>
                  <a:txBody>
                    <a:bodyPr/>
                    <a:lstStyle/>
                    <a:p>
                      <a:pPr algn="ctr"/>
                      <a:r>
                        <a:rPr lang="en-US" altLang="zh-CN" sz="1100" b="0" dirty="0" smtClean="0">
                          <a:solidFill>
                            <a:schemeClr val="tx1"/>
                          </a:solidFill>
                        </a:rPr>
                        <a:t> 1000001 ~ 1000010 </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b="0" dirty="0" smtClean="0">
                          <a:solidFill>
                            <a:schemeClr val="tx1"/>
                          </a:solidFill>
                        </a:rPr>
                        <a:t>Possible 484 RU cases in 80MHz</a:t>
                      </a:r>
                      <a:endParaRPr lang="zh-CN" altLang="en-US" sz="11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CN" sz="1100" b="0" dirty="0" smtClean="0">
                          <a:solidFill>
                            <a:schemeClr val="tx1"/>
                          </a:solidFill>
                        </a:rPr>
                        <a:t>2</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0">
                <a:tc>
                  <a:txBody>
                    <a:bodyPr/>
                    <a:lstStyle/>
                    <a:p>
                      <a:pPr algn="ctr"/>
                      <a:r>
                        <a:rPr lang="en-US" altLang="zh-CN" sz="1100" b="0" dirty="0" smtClean="0">
                          <a:solidFill>
                            <a:schemeClr val="tx1"/>
                          </a:solidFill>
                        </a:rPr>
                        <a:t>1000011 </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b="0" dirty="0" smtClean="0">
                          <a:solidFill>
                            <a:schemeClr val="tx1"/>
                          </a:solidFill>
                        </a:rPr>
                        <a:t>Possible 996 RU cases in 80MHz</a:t>
                      </a:r>
                      <a:endParaRPr lang="zh-CN" altLang="en-US" sz="11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CN" sz="1100" b="0" dirty="0" smtClean="0">
                          <a:solidFill>
                            <a:schemeClr val="tx1"/>
                          </a:solidFill>
                        </a:rPr>
                        <a:t>1</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b="0" dirty="0" smtClean="0">
                          <a:solidFill>
                            <a:schemeClr val="tx1"/>
                          </a:solidFill>
                        </a:rPr>
                        <a:t>1000100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b="0" baseline="0" dirty="0" smtClean="0">
                          <a:solidFill>
                            <a:schemeClr val="tx1"/>
                          </a:solidFill>
                        </a:rPr>
                        <a:t>160MHz/80+80MHz case</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b="0" dirty="0" smtClean="0">
                          <a:solidFill>
                            <a:schemeClr val="tx1"/>
                          </a:solidFill>
                        </a:rPr>
                        <a:t>1</a:t>
                      </a:r>
                      <a:endParaRPr lang="zh-CN" altLang="en-US" sz="11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0">
                <a:tc>
                  <a:txBody>
                    <a:bodyPr/>
                    <a:lstStyle/>
                    <a:p>
                      <a:pPr algn="ctr"/>
                      <a:r>
                        <a:rPr lang="en-US" altLang="zh-CN" sz="1100" b="1" dirty="0" smtClean="0">
                          <a:solidFill>
                            <a:schemeClr val="tx1"/>
                          </a:solidFill>
                        </a:rPr>
                        <a:t>Total</a:t>
                      </a:r>
                      <a:endParaRPr lang="zh-CN" altLang="en-US" sz="11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zh-CN" altLang="en-US" sz="11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CN" sz="1100" b="0" dirty="0" smtClean="0">
                          <a:solidFill>
                            <a:schemeClr val="tx1"/>
                          </a:solidFill>
                        </a:rPr>
                        <a:t>69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bl>
          </a:graphicData>
        </a:graphic>
      </p:graphicFrame>
      <p:sp>
        <p:nvSpPr>
          <p:cNvPr id="94" name="矩形 93"/>
          <p:cNvSpPr/>
          <p:nvPr/>
        </p:nvSpPr>
        <p:spPr>
          <a:xfrm>
            <a:off x="4572000" y="6248345"/>
            <a:ext cx="4349268" cy="276999"/>
          </a:xfrm>
          <a:prstGeom prst="rect">
            <a:avLst/>
          </a:prstGeom>
        </p:spPr>
        <p:txBody>
          <a:bodyPr wrap="none">
            <a:spAutoFit/>
          </a:bodyPr>
          <a:lstStyle/>
          <a:p>
            <a:pPr marL="0" lvl="1" indent="0">
              <a:buNone/>
            </a:pPr>
            <a:r>
              <a:rPr lang="en-GB" altLang="zh-CN" sz="1200" dirty="0">
                <a:solidFill>
                  <a:srgbClr val="0000FF"/>
                </a:solidFill>
              </a:rPr>
              <a:t>* Note: Signaling for the </a:t>
            </a:r>
            <a:r>
              <a:rPr lang="en-GB" altLang="zh-CN" sz="1200" dirty="0" err="1">
                <a:solidFill>
                  <a:srgbClr val="0000FF"/>
                </a:solidFill>
              </a:rPr>
              <a:t>center</a:t>
            </a:r>
            <a:r>
              <a:rPr lang="en-GB" altLang="zh-CN" sz="1200" dirty="0">
                <a:solidFill>
                  <a:srgbClr val="0000FF"/>
                </a:solidFill>
              </a:rPr>
              <a:t> 26 unit in 80 MHz is also included.</a:t>
            </a:r>
            <a:endParaRPr lang="zh-CN" altLang="zh-CN" sz="1200" dirty="0">
              <a:solidFill>
                <a:srgbClr val="0000FF"/>
              </a:solidFill>
            </a:endParaRPr>
          </a:p>
        </p:txBody>
      </p:sp>
      <p:sp>
        <p:nvSpPr>
          <p:cNvPr id="96" name="Rectangle 4"/>
          <p:cNvSpPr>
            <a:spLocks noGrp="1" noChangeArrowheads="1"/>
          </p:cNvSpPr>
          <p:nvPr>
            <p:ph type="dt" sz="half" idx="4294967295"/>
          </p:nvPr>
        </p:nvSpPr>
        <p:spPr bwMode="auto">
          <a:xfrm>
            <a:off x="696913" y="334189"/>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smtClean="0"/>
              <a:t>May 2016</a:t>
            </a:r>
            <a:endParaRPr lang="en-US" dirty="0"/>
          </a:p>
        </p:txBody>
      </p:sp>
    </p:spTree>
    <p:extLst>
      <p:ext uri="{BB962C8B-B14F-4D97-AF65-F5344CB8AC3E}">
        <p14:creationId xmlns:p14="http://schemas.microsoft.com/office/powerpoint/2010/main" val="23697344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404664"/>
            <a:ext cx="7848600" cy="1066800"/>
          </a:xfrm>
        </p:spPr>
        <p:txBody>
          <a:bodyPr/>
          <a:lstStyle/>
          <a:p>
            <a:pPr>
              <a:defRPr/>
            </a:pPr>
            <a:r>
              <a:rPr lang="en-US" dirty="0" smtClean="0"/>
              <a:t>1. Interval </a:t>
            </a:r>
            <a:r>
              <a:rPr lang="en-US" dirty="0"/>
              <a:t>RUs Allocation for RA</a:t>
            </a:r>
            <a:endParaRPr lang="zh-CN" altLang="en-US" dirty="0"/>
          </a:p>
        </p:txBody>
      </p:sp>
      <p:sp>
        <p:nvSpPr>
          <p:cNvPr id="3" name="内容占位符 2"/>
          <p:cNvSpPr>
            <a:spLocks noGrp="1"/>
          </p:cNvSpPr>
          <p:nvPr>
            <p:ph idx="1"/>
          </p:nvPr>
        </p:nvSpPr>
        <p:spPr>
          <a:xfrm>
            <a:off x="304800" y="1196753"/>
            <a:ext cx="8443664" cy="772655"/>
          </a:xfrm>
        </p:spPr>
        <p:txBody>
          <a:bodyPr>
            <a:noAutofit/>
          </a:bodyPr>
          <a:lstStyle/>
          <a:p>
            <a:pPr marL="0" lvl="1" indent="0">
              <a:spcBef>
                <a:spcPts val="0"/>
              </a:spcBef>
              <a:buNone/>
              <a:defRPr/>
            </a:pPr>
            <a:r>
              <a:rPr lang="en-US" altLang="zh-CN" sz="1800" b="1" dirty="0" smtClean="0">
                <a:cs typeface="+mn-cs"/>
              </a:rPr>
              <a:t>To allocate an interval of RUs </a:t>
            </a:r>
            <a:r>
              <a:rPr lang="en-US" altLang="zh-CN" sz="1800" b="1" dirty="0" smtClean="0">
                <a:solidFill>
                  <a:srgbClr val="FF0000"/>
                </a:solidFill>
                <a:cs typeface="+mn-cs"/>
              </a:rPr>
              <a:t>with the same transmission parameters</a:t>
            </a:r>
            <a:r>
              <a:rPr lang="en-US" altLang="zh-CN" sz="1800" b="1" dirty="0" smtClean="0">
                <a:cs typeface="+mn-cs"/>
              </a:rPr>
              <a:t>, we specify only the first and the last RUs of the interval</a:t>
            </a:r>
            <a:r>
              <a:rPr lang="ru-RU" altLang="zh-CN" sz="1800" b="1" dirty="0">
                <a:cs typeface="+mn-cs"/>
              </a:rPr>
              <a:t>.</a:t>
            </a:r>
            <a:endParaRPr lang="en-US" altLang="zh-CN" sz="1800" b="1" dirty="0" smtClean="0">
              <a:cs typeface="+mn-cs"/>
            </a:endParaRPr>
          </a:p>
          <a:p>
            <a:pPr marL="0" lvl="1" indent="0">
              <a:spcBef>
                <a:spcPts val="0"/>
              </a:spcBef>
              <a:buNone/>
              <a:defRPr/>
            </a:pPr>
            <a:r>
              <a:rPr lang="en-US" altLang="zh-CN" sz="1800" b="1" dirty="0" smtClean="0">
                <a:cs typeface="+mn-cs"/>
              </a:rPr>
              <a:t>In TF, the Per User Info field describing the last RU </a:t>
            </a:r>
            <a:r>
              <a:rPr lang="en-US" altLang="zh-CN" sz="1800" b="1" dirty="0"/>
              <a:t>of the interval</a:t>
            </a:r>
            <a:r>
              <a:rPr lang="en-US" altLang="zh-CN" sz="1800" b="1" dirty="0" smtClean="0">
                <a:cs typeface="+mn-cs"/>
              </a:rPr>
              <a:t> goes right after Per User Info field describing the first </a:t>
            </a:r>
            <a:r>
              <a:rPr lang="en-US" altLang="zh-CN" sz="1800" b="1" dirty="0" smtClean="0">
                <a:cs typeface="+mn-cs"/>
              </a:rPr>
              <a:t>RU </a:t>
            </a:r>
            <a:r>
              <a:rPr lang="en-US" altLang="zh-CN" sz="1800" b="1" dirty="0"/>
              <a:t>of the </a:t>
            </a:r>
            <a:r>
              <a:rPr lang="en-US" altLang="zh-CN" sz="1800" b="1" dirty="0" smtClean="0"/>
              <a:t>interval</a:t>
            </a:r>
            <a:r>
              <a:rPr lang="ru-RU" altLang="zh-CN" sz="1800" b="1" dirty="0"/>
              <a:t>.</a:t>
            </a:r>
            <a:r>
              <a:rPr lang="en-US" altLang="zh-CN" sz="1800" b="1" dirty="0" smtClean="0">
                <a:cs typeface="+mn-cs"/>
              </a:rPr>
              <a:t>    </a:t>
            </a:r>
            <a:endParaRPr lang="en-GB" altLang="zh-CN" sz="1800" b="1" dirty="0" smtClean="0">
              <a:cs typeface="+mn-cs"/>
            </a:endParaRPr>
          </a:p>
        </p:txBody>
      </p:sp>
      <p:sp>
        <p:nvSpPr>
          <p:cNvPr id="4" name="灯片编号占位符 3"/>
          <p:cNvSpPr>
            <a:spLocks noGrp="1"/>
          </p:cNvSpPr>
          <p:nvPr>
            <p:ph type="sldNum" sz="quarter" idx="12"/>
          </p:nvPr>
        </p:nvSpPr>
        <p:spPr>
          <a:xfrm>
            <a:off x="4344988" y="6475413"/>
            <a:ext cx="530225" cy="182562"/>
          </a:xfrm>
        </p:spPr>
        <p:txBody>
          <a:bodyPr/>
          <a:lstStyle/>
          <a:p>
            <a:pPr>
              <a:defRPr/>
            </a:pPr>
            <a:r>
              <a:rPr lang="en-US" dirty="0" smtClean="0"/>
              <a:t>Slide </a:t>
            </a:r>
            <a:fld id="{3099D1E7-2CFE-4362-BB72-AF97192842EA}" type="slidenum">
              <a:rPr lang="en-US" smtClean="0"/>
              <a:pPr>
                <a:defRPr/>
              </a:pPr>
              <a:t>8</a:t>
            </a:fld>
            <a:endParaRPr lang="en-US" dirty="0"/>
          </a:p>
        </p:txBody>
      </p:sp>
      <p:sp>
        <p:nvSpPr>
          <p:cNvPr id="5" name="页脚占位符 4"/>
          <p:cNvSpPr>
            <a:spLocks noGrp="1"/>
          </p:cNvSpPr>
          <p:nvPr>
            <p:ph type="ftr" sz="quarter" idx="11"/>
          </p:nvPr>
        </p:nvSpPr>
        <p:spPr>
          <a:xfrm flipH="1">
            <a:off x="5791199" y="6475413"/>
            <a:ext cx="2752661" cy="184666"/>
          </a:xfrm>
        </p:spPr>
        <p:txBody>
          <a:bodyPr/>
          <a:lstStyle/>
          <a:p>
            <a:pPr>
              <a:defRPr/>
            </a:pPr>
            <a:r>
              <a:rPr lang="en-US" smtClean="0"/>
              <a:t>IITP RAS</a:t>
            </a:r>
            <a:endParaRPr lang="en-US" altLang="zh-CN" dirty="0"/>
          </a:p>
        </p:txBody>
      </p:sp>
      <p:sp>
        <p:nvSpPr>
          <p:cNvPr id="44" name="Rectangle 4"/>
          <p:cNvSpPr>
            <a:spLocks noGrp="1" noChangeArrowheads="1"/>
          </p:cNvSpPr>
          <p:nvPr>
            <p:ph type="dt" sz="half" idx="4294967295"/>
          </p:nvPr>
        </p:nvSpPr>
        <p:spPr bwMode="auto">
          <a:xfrm>
            <a:off x="696913" y="334189"/>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smtClean="0"/>
              <a:t>May 2016</a:t>
            </a:r>
            <a:endParaRPr lang="en-US" dirty="0"/>
          </a:p>
        </p:txBody>
      </p:sp>
      <p:graphicFrame>
        <p:nvGraphicFramePr>
          <p:cNvPr id="45" name="Таблица 44"/>
          <p:cNvGraphicFramePr>
            <a:graphicFrameLocks noGrp="1"/>
          </p:cNvGraphicFramePr>
          <p:nvPr>
            <p:extLst>
              <p:ext uri="{D42A27DB-BD31-4B8C-83A1-F6EECF244321}">
                <p14:modId xmlns:p14="http://schemas.microsoft.com/office/powerpoint/2010/main" val="1192965051"/>
              </p:ext>
            </p:extLst>
          </p:nvPr>
        </p:nvGraphicFramePr>
        <p:xfrm>
          <a:off x="533402" y="2362200"/>
          <a:ext cx="5867398" cy="457200"/>
        </p:xfrm>
        <a:graphic>
          <a:graphicData uri="http://schemas.openxmlformats.org/drawingml/2006/table">
            <a:tbl>
              <a:tblPr firstRow="1" firstCol="1" bandRow="1"/>
              <a:tblGrid>
                <a:gridCol w="486335">
                  <a:extLst>
                    <a:ext uri="{9D8B030D-6E8A-4147-A177-3AD203B41FA5}">
                      <a16:colId xmlns:a16="http://schemas.microsoft.com/office/drawing/2014/main" val="20000"/>
                    </a:ext>
                  </a:extLst>
                </a:gridCol>
                <a:gridCol w="834614">
                  <a:extLst>
                    <a:ext uri="{9D8B030D-6E8A-4147-A177-3AD203B41FA5}">
                      <a16:colId xmlns:a16="http://schemas.microsoft.com/office/drawing/2014/main" val="20001"/>
                    </a:ext>
                  </a:extLst>
                </a:gridCol>
                <a:gridCol w="729870">
                  <a:extLst>
                    <a:ext uri="{9D8B030D-6E8A-4147-A177-3AD203B41FA5}">
                      <a16:colId xmlns:a16="http://schemas.microsoft.com/office/drawing/2014/main" val="20002"/>
                    </a:ext>
                  </a:extLst>
                </a:gridCol>
                <a:gridCol w="732273">
                  <a:extLst>
                    <a:ext uri="{9D8B030D-6E8A-4147-A177-3AD203B41FA5}">
                      <a16:colId xmlns:a16="http://schemas.microsoft.com/office/drawing/2014/main" val="20003"/>
                    </a:ext>
                  </a:extLst>
                </a:gridCol>
                <a:gridCol w="620469">
                  <a:extLst>
                    <a:ext uri="{9D8B030D-6E8A-4147-A177-3AD203B41FA5}">
                      <a16:colId xmlns:a16="http://schemas.microsoft.com/office/drawing/2014/main" val="20004"/>
                    </a:ext>
                  </a:extLst>
                </a:gridCol>
                <a:gridCol w="686360">
                  <a:extLst>
                    <a:ext uri="{9D8B030D-6E8A-4147-A177-3AD203B41FA5}">
                      <a16:colId xmlns:a16="http://schemas.microsoft.com/office/drawing/2014/main" val="20005"/>
                    </a:ext>
                  </a:extLst>
                </a:gridCol>
                <a:gridCol w="833830">
                  <a:extLst>
                    <a:ext uri="{9D8B030D-6E8A-4147-A177-3AD203B41FA5}">
                      <a16:colId xmlns:a16="http://schemas.microsoft.com/office/drawing/2014/main" val="20006"/>
                    </a:ext>
                  </a:extLst>
                </a:gridCol>
                <a:gridCol w="943647">
                  <a:extLst>
                    <a:ext uri="{9D8B030D-6E8A-4147-A177-3AD203B41FA5}">
                      <a16:colId xmlns:a16="http://schemas.microsoft.com/office/drawing/2014/main" val="20007"/>
                    </a:ext>
                  </a:extLst>
                </a:gridCol>
              </a:tblGrid>
              <a:tr h="310700">
                <a:tc>
                  <a:txBody>
                    <a:bodyPr/>
                    <a:lstStyle/>
                    <a:p>
                      <a:pPr>
                        <a:spcAft>
                          <a:spcPts val="0"/>
                        </a:spcAft>
                      </a:pPr>
                      <a:r>
                        <a:rPr lang="en-US" sz="1000" dirty="0">
                          <a:solidFill>
                            <a:srgbClr val="000000"/>
                          </a:solidFill>
                          <a:effectLst/>
                          <a:latin typeface="Arial"/>
                          <a:ea typeface="Batang"/>
                          <a:cs typeface="Times New Roman"/>
                        </a:rPr>
                        <a:t> </a:t>
                      </a:r>
                      <a:endParaRPr lang="ru-RU" sz="1300" dirty="0">
                        <a:effectLst/>
                        <a:latin typeface="Times New Roman"/>
                        <a:ea typeface="Batang"/>
                      </a:endParaRPr>
                    </a:p>
                  </a:txBody>
                  <a:tcPr marL="84717" marR="84717"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000" dirty="0">
                          <a:solidFill>
                            <a:srgbClr val="000000"/>
                          </a:solidFill>
                          <a:effectLst/>
                          <a:latin typeface="Arial"/>
                          <a:ea typeface="Batang"/>
                          <a:cs typeface="Times New Roman"/>
                        </a:rPr>
                        <a:t>User </a:t>
                      </a:r>
                      <a:r>
                        <a:rPr lang="en-US" sz="1000" dirty="0" smtClean="0">
                          <a:solidFill>
                            <a:srgbClr val="000000"/>
                          </a:solidFill>
                          <a:effectLst/>
                          <a:latin typeface="Arial"/>
                          <a:ea typeface="Batang"/>
                          <a:cs typeface="Times New Roman"/>
                        </a:rPr>
                        <a:t>ID</a:t>
                      </a:r>
                    </a:p>
                    <a:p>
                      <a:pPr algn="ctr">
                        <a:spcAft>
                          <a:spcPts val="0"/>
                        </a:spcAft>
                      </a:pPr>
                      <a:r>
                        <a:rPr lang="en-US" sz="1400" b="1" dirty="0" smtClean="0">
                          <a:solidFill>
                            <a:srgbClr val="FF0000"/>
                          </a:solidFill>
                          <a:effectLst/>
                          <a:latin typeface="Arial"/>
                          <a:ea typeface="Batang"/>
                          <a:cs typeface="Times New Roman"/>
                        </a:rPr>
                        <a:t>STA1</a:t>
                      </a:r>
                      <a:endParaRPr lang="ru-RU" sz="1300" b="1" dirty="0">
                        <a:solidFill>
                          <a:srgbClr val="FF0000"/>
                        </a:solidFill>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RU Allocation</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Coding Type</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MCS</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DCM</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SS Allocation</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Trigger dependent Per User Info</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6" name="Прямоугольник 5"/>
          <p:cNvSpPr/>
          <p:nvPr/>
        </p:nvSpPr>
        <p:spPr bwMode="auto">
          <a:xfrm>
            <a:off x="7353300" y="2383452"/>
            <a:ext cx="990600" cy="457200"/>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RU for STA1</a:t>
            </a:r>
            <a:endParaRPr kumimoji="0" lang="ru-RU" sz="1200" b="0" i="0" u="none" strike="noStrike" cap="none" normalizeH="0" baseline="0" dirty="0" smtClean="0">
              <a:ln>
                <a:noFill/>
              </a:ln>
              <a:solidFill>
                <a:schemeClr val="tx1"/>
              </a:solidFill>
              <a:effectLst/>
              <a:latin typeface="Times New Roman" pitchFamily="18" charset="0"/>
            </a:endParaRPr>
          </a:p>
        </p:txBody>
      </p:sp>
      <p:sp>
        <p:nvSpPr>
          <p:cNvPr id="48" name="Прямоугольник 47"/>
          <p:cNvSpPr/>
          <p:nvPr/>
        </p:nvSpPr>
        <p:spPr bwMode="auto">
          <a:xfrm>
            <a:off x="7353300" y="2831848"/>
            <a:ext cx="990600" cy="4572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dirty="0"/>
              <a:t>RU for </a:t>
            </a:r>
            <a:r>
              <a:rPr lang="en-US" dirty="0" smtClean="0"/>
              <a:t>RA</a:t>
            </a:r>
          </a:p>
          <a:p>
            <a:pPr algn="ctr"/>
            <a:r>
              <a:rPr lang="en-US" dirty="0" smtClean="0"/>
              <a:t>(26-tome)</a:t>
            </a:r>
            <a:endParaRPr lang="ru-RU" dirty="0"/>
          </a:p>
        </p:txBody>
      </p:sp>
      <p:sp>
        <p:nvSpPr>
          <p:cNvPr id="50" name="Прямоугольник 49"/>
          <p:cNvSpPr/>
          <p:nvPr/>
        </p:nvSpPr>
        <p:spPr bwMode="auto">
          <a:xfrm>
            <a:off x="7353300" y="4202756"/>
            <a:ext cx="990600" cy="4572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a:t>RU for RA</a:t>
            </a:r>
          </a:p>
          <a:p>
            <a:pPr algn="ctr"/>
            <a:r>
              <a:rPr lang="en-US"/>
              <a:t>(26-tome)</a:t>
            </a:r>
            <a:endParaRPr lang="ru-RU" dirty="0"/>
          </a:p>
        </p:txBody>
      </p:sp>
      <p:sp>
        <p:nvSpPr>
          <p:cNvPr id="51" name="Прямоугольник 50"/>
          <p:cNvSpPr/>
          <p:nvPr/>
        </p:nvSpPr>
        <p:spPr bwMode="auto">
          <a:xfrm>
            <a:off x="7353300" y="4659956"/>
            <a:ext cx="990600" cy="4572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a:t>RU for RA</a:t>
            </a:r>
          </a:p>
          <a:p>
            <a:pPr algn="ctr"/>
            <a:r>
              <a:rPr lang="en-US"/>
              <a:t>(26-tome)</a:t>
            </a:r>
            <a:endParaRPr lang="ru-RU" dirty="0"/>
          </a:p>
        </p:txBody>
      </p:sp>
      <p:sp>
        <p:nvSpPr>
          <p:cNvPr id="52" name="Прямоугольник 51"/>
          <p:cNvSpPr/>
          <p:nvPr/>
        </p:nvSpPr>
        <p:spPr bwMode="auto">
          <a:xfrm>
            <a:off x="7353300" y="5117156"/>
            <a:ext cx="990600" cy="4572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dirty="0"/>
              <a:t>RU for RA</a:t>
            </a:r>
          </a:p>
          <a:p>
            <a:pPr algn="ctr"/>
            <a:r>
              <a:rPr lang="en-US" dirty="0"/>
              <a:t>(26-tome)</a:t>
            </a:r>
            <a:endParaRPr lang="ru-RU" dirty="0"/>
          </a:p>
        </p:txBody>
      </p:sp>
      <p:sp>
        <p:nvSpPr>
          <p:cNvPr id="53" name="Прямоугольник 52"/>
          <p:cNvSpPr/>
          <p:nvPr/>
        </p:nvSpPr>
        <p:spPr bwMode="auto">
          <a:xfrm>
            <a:off x="7353299" y="5570918"/>
            <a:ext cx="990601" cy="410323"/>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RU</a:t>
            </a:r>
            <a:r>
              <a:rPr kumimoji="0" lang="en-US" sz="1200" b="0" i="0" u="none" strike="noStrike" cap="none" normalizeH="0" dirty="0" smtClean="0">
                <a:ln>
                  <a:noFill/>
                </a:ln>
                <a:solidFill>
                  <a:schemeClr val="tx1"/>
                </a:solidFill>
                <a:effectLst/>
                <a:latin typeface="Times New Roman" pitchFamily="18" charset="0"/>
              </a:rPr>
              <a:t> for STA2</a:t>
            </a:r>
            <a:endParaRPr kumimoji="0" lang="ru-RU" sz="1200" b="0" i="0" u="none" strike="noStrike" cap="none" normalizeH="0" baseline="0" dirty="0" smtClean="0">
              <a:ln>
                <a:noFill/>
              </a:ln>
              <a:solidFill>
                <a:schemeClr val="tx1"/>
              </a:solidFill>
              <a:effectLst/>
              <a:latin typeface="Times New Roman" pitchFamily="18" charset="0"/>
            </a:endParaRPr>
          </a:p>
        </p:txBody>
      </p:sp>
      <p:cxnSp>
        <p:nvCxnSpPr>
          <p:cNvPr id="8" name="Прямая со стрелкой 7"/>
          <p:cNvCxnSpPr>
            <a:stCxn id="45" idx="3"/>
            <a:endCxn id="6" idx="1"/>
          </p:cNvCxnSpPr>
          <p:nvPr/>
        </p:nvCxnSpPr>
        <p:spPr bwMode="auto">
          <a:xfrm>
            <a:off x="6400800" y="2590800"/>
            <a:ext cx="952500" cy="21252"/>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20" name="Прямоугольник 19"/>
          <p:cNvSpPr/>
          <p:nvPr/>
        </p:nvSpPr>
        <p:spPr bwMode="auto">
          <a:xfrm>
            <a:off x="7353300" y="3287421"/>
            <a:ext cx="990600" cy="4572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a:t>RU for RA</a:t>
            </a:r>
          </a:p>
          <a:p>
            <a:pPr algn="ctr"/>
            <a:r>
              <a:rPr lang="en-US"/>
              <a:t>(26-tome)</a:t>
            </a:r>
            <a:endParaRPr lang="ru-RU" dirty="0"/>
          </a:p>
        </p:txBody>
      </p:sp>
      <p:sp>
        <p:nvSpPr>
          <p:cNvPr id="22" name="Прямоугольник 21"/>
          <p:cNvSpPr/>
          <p:nvPr/>
        </p:nvSpPr>
        <p:spPr bwMode="auto">
          <a:xfrm>
            <a:off x="7353300" y="3744621"/>
            <a:ext cx="990600" cy="4572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dirty="0" smtClean="0"/>
              <a:t>…</a:t>
            </a:r>
            <a:endParaRPr lang="ru-RU" dirty="0"/>
          </a:p>
        </p:txBody>
      </p:sp>
      <p:graphicFrame>
        <p:nvGraphicFramePr>
          <p:cNvPr id="25" name="Таблица 24"/>
          <p:cNvGraphicFramePr>
            <a:graphicFrameLocks noGrp="1"/>
          </p:cNvGraphicFramePr>
          <p:nvPr>
            <p:extLst>
              <p:ext uri="{D42A27DB-BD31-4B8C-83A1-F6EECF244321}">
                <p14:modId xmlns:p14="http://schemas.microsoft.com/office/powerpoint/2010/main" val="2991152384"/>
              </p:ext>
            </p:extLst>
          </p:nvPr>
        </p:nvGraphicFramePr>
        <p:xfrm>
          <a:off x="533400" y="2831848"/>
          <a:ext cx="5867398" cy="457200"/>
        </p:xfrm>
        <a:graphic>
          <a:graphicData uri="http://schemas.openxmlformats.org/drawingml/2006/table">
            <a:tbl>
              <a:tblPr firstRow="1" firstCol="1" bandRow="1"/>
              <a:tblGrid>
                <a:gridCol w="486335">
                  <a:extLst>
                    <a:ext uri="{9D8B030D-6E8A-4147-A177-3AD203B41FA5}">
                      <a16:colId xmlns:a16="http://schemas.microsoft.com/office/drawing/2014/main" val="20000"/>
                    </a:ext>
                  </a:extLst>
                </a:gridCol>
                <a:gridCol w="834614">
                  <a:extLst>
                    <a:ext uri="{9D8B030D-6E8A-4147-A177-3AD203B41FA5}">
                      <a16:colId xmlns:a16="http://schemas.microsoft.com/office/drawing/2014/main" val="20001"/>
                    </a:ext>
                  </a:extLst>
                </a:gridCol>
                <a:gridCol w="729870">
                  <a:extLst>
                    <a:ext uri="{9D8B030D-6E8A-4147-A177-3AD203B41FA5}">
                      <a16:colId xmlns:a16="http://schemas.microsoft.com/office/drawing/2014/main" val="20002"/>
                    </a:ext>
                  </a:extLst>
                </a:gridCol>
                <a:gridCol w="732273">
                  <a:extLst>
                    <a:ext uri="{9D8B030D-6E8A-4147-A177-3AD203B41FA5}">
                      <a16:colId xmlns:a16="http://schemas.microsoft.com/office/drawing/2014/main" val="20003"/>
                    </a:ext>
                  </a:extLst>
                </a:gridCol>
                <a:gridCol w="620469">
                  <a:extLst>
                    <a:ext uri="{9D8B030D-6E8A-4147-A177-3AD203B41FA5}">
                      <a16:colId xmlns:a16="http://schemas.microsoft.com/office/drawing/2014/main" val="20004"/>
                    </a:ext>
                  </a:extLst>
                </a:gridCol>
                <a:gridCol w="686360">
                  <a:extLst>
                    <a:ext uri="{9D8B030D-6E8A-4147-A177-3AD203B41FA5}">
                      <a16:colId xmlns:a16="http://schemas.microsoft.com/office/drawing/2014/main" val="20005"/>
                    </a:ext>
                  </a:extLst>
                </a:gridCol>
                <a:gridCol w="833830">
                  <a:extLst>
                    <a:ext uri="{9D8B030D-6E8A-4147-A177-3AD203B41FA5}">
                      <a16:colId xmlns:a16="http://schemas.microsoft.com/office/drawing/2014/main" val="20006"/>
                    </a:ext>
                  </a:extLst>
                </a:gridCol>
                <a:gridCol w="943647">
                  <a:extLst>
                    <a:ext uri="{9D8B030D-6E8A-4147-A177-3AD203B41FA5}">
                      <a16:colId xmlns:a16="http://schemas.microsoft.com/office/drawing/2014/main" val="20007"/>
                    </a:ext>
                  </a:extLst>
                </a:gridCol>
              </a:tblGrid>
              <a:tr h="310700">
                <a:tc>
                  <a:txBody>
                    <a:bodyPr/>
                    <a:lstStyle/>
                    <a:p>
                      <a:pPr>
                        <a:spcAft>
                          <a:spcPts val="0"/>
                        </a:spcAft>
                      </a:pPr>
                      <a:r>
                        <a:rPr lang="en-US" sz="1000" dirty="0">
                          <a:solidFill>
                            <a:srgbClr val="000000"/>
                          </a:solidFill>
                          <a:effectLst/>
                          <a:latin typeface="Arial"/>
                          <a:ea typeface="Batang"/>
                          <a:cs typeface="Times New Roman"/>
                        </a:rPr>
                        <a:t> </a:t>
                      </a:r>
                      <a:endParaRPr lang="ru-RU" sz="1300" dirty="0">
                        <a:effectLst/>
                        <a:latin typeface="Times New Roman"/>
                        <a:ea typeface="Batang"/>
                      </a:endParaRPr>
                    </a:p>
                  </a:txBody>
                  <a:tcPr marL="84717" marR="84717"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000" dirty="0">
                          <a:solidFill>
                            <a:srgbClr val="000000"/>
                          </a:solidFill>
                          <a:effectLst/>
                          <a:latin typeface="Arial"/>
                          <a:ea typeface="Batang"/>
                          <a:cs typeface="Times New Roman"/>
                        </a:rPr>
                        <a:t>User </a:t>
                      </a:r>
                      <a:r>
                        <a:rPr lang="en-US" sz="1000" dirty="0" smtClean="0">
                          <a:solidFill>
                            <a:srgbClr val="000000"/>
                          </a:solidFill>
                          <a:effectLst/>
                          <a:latin typeface="Arial"/>
                          <a:ea typeface="Batang"/>
                          <a:cs typeface="Times New Roman"/>
                        </a:rPr>
                        <a:t>ID</a:t>
                      </a:r>
                    </a:p>
                    <a:p>
                      <a:pPr algn="ctr">
                        <a:spcAft>
                          <a:spcPts val="0"/>
                        </a:spcAft>
                      </a:pPr>
                      <a:r>
                        <a:rPr lang="en-US" sz="1400" b="1" dirty="0" smtClean="0">
                          <a:solidFill>
                            <a:srgbClr val="FF0000"/>
                          </a:solidFill>
                          <a:effectLst/>
                          <a:latin typeface="Arial"/>
                          <a:ea typeface="Batang"/>
                          <a:cs typeface="Times New Roman"/>
                        </a:rPr>
                        <a:t>RA</a:t>
                      </a:r>
                      <a:endParaRPr lang="ru-RU" sz="1300" b="1" dirty="0">
                        <a:solidFill>
                          <a:srgbClr val="FF0000"/>
                        </a:solidFill>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RU Allocation</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Coding Type</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MCS</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DCM</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SS Allocation</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Trigger dependent Per User Info</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graphicFrame>
        <p:nvGraphicFramePr>
          <p:cNvPr id="30" name="Таблица 29"/>
          <p:cNvGraphicFramePr>
            <a:graphicFrameLocks noGrp="1"/>
          </p:cNvGraphicFramePr>
          <p:nvPr>
            <p:extLst>
              <p:ext uri="{D42A27DB-BD31-4B8C-83A1-F6EECF244321}">
                <p14:modId xmlns:p14="http://schemas.microsoft.com/office/powerpoint/2010/main" val="4045681142"/>
              </p:ext>
            </p:extLst>
          </p:nvPr>
        </p:nvGraphicFramePr>
        <p:xfrm>
          <a:off x="533400" y="5129604"/>
          <a:ext cx="5867398" cy="457200"/>
        </p:xfrm>
        <a:graphic>
          <a:graphicData uri="http://schemas.openxmlformats.org/drawingml/2006/table">
            <a:tbl>
              <a:tblPr firstRow="1" firstCol="1" bandRow="1"/>
              <a:tblGrid>
                <a:gridCol w="486335">
                  <a:extLst>
                    <a:ext uri="{9D8B030D-6E8A-4147-A177-3AD203B41FA5}">
                      <a16:colId xmlns:a16="http://schemas.microsoft.com/office/drawing/2014/main" val="20000"/>
                    </a:ext>
                  </a:extLst>
                </a:gridCol>
                <a:gridCol w="834614">
                  <a:extLst>
                    <a:ext uri="{9D8B030D-6E8A-4147-A177-3AD203B41FA5}">
                      <a16:colId xmlns:a16="http://schemas.microsoft.com/office/drawing/2014/main" val="20001"/>
                    </a:ext>
                  </a:extLst>
                </a:gridCol>
                <a:gridCol w="729870">
                  <a:extLst>
                    <a:ext uri="{9D8B030D-6E8A-4147-A177-3AD203B41FA5}">
                      <a16:colId xmlns:a16="http://schemas.microsoft.com/office/drawing/2014/main" val="20002"/>
                    </a:ext>
                  </a:extLst>
                </a:gridCol>
                <a:gridCol w="732273">
                  <a:extLst>
                    <a:ext uri="{9D8B030D-6E8A-4147-A177-3AD203B41FA5}">
                      <a16:colId xmlns:a16="http://schemas.microsoft.com/office/drawing/2014/main" val="20003"/>
                    </a:ext>
                  </a:extLst>
                </a:gridCol>
                <a:gridCol w="620469">
                  <a:extLst>
                    <a:ext uri="{9D8B030D-6E8A-4147-A177-3AD203B41FA5}">
                      <a16:colId xmlns:a16="http://schemas.microsoft.com/office/drawing/2014/main" val="20004"/>
                    </a:ext>
                  </a:extLst>
                </a:gridCol>
                <a:gridCol w="686360">
                  <a:extLst>
                    <a:ext uri="{9D8B030D-6E8A-4147-A177-3AD203B41FA5}">
                      <a16:colId xmlns:a16="http://schemas.microsoft.com/office/drawing/2014/main" val="20005"/>
                    </a:ext>
                  </a:extLst>
                </a:gridCol>
                <a:gridCol w="833830">
                  <a:extLst>
                    <a:ext uri="{9D8B030D-6E8A-4147-A177-3AD203B41FA5}">
                      <a16:colId xmlns:a16="http://schemas.microsoft.com/office/drawing/2014/main" val="20006"/>
                    </a:ext>
                  </a:extLst>
                </a:gridCol>
                <a:gridCol w="943647">
                  <a:extLst>
                    <a:ext uri="{9D8B030D-6E8A-4147-A177-3AD203B41FA5}">
                      <a16:colId xmlns:a16="http://schemas.microsoft.com/office/drawing/2014/main" val="20007"/>
                    </a:ext>
                  </a:extLst>
                </a:gridCol>
              </a:tblGrid>
              <a:tr h="310700">
                <a:tc>
                  <a:txBody>
                    <a:bodyPr/>
                    <a:lstStyle/>
                    <a:p>
                      <a:pPr>
                        <a:spcAft>
                          <a:spcPts val="0"/>
                        </a:spcAft>
                      </a:pPr>
                      <a:r>
                        <a:rPr lang="en-US" sz="1000" dirty="0">
                          <a:solidFill>
                            <a:srgbClr val="000000"/>
                          </a:solidFill>
                          <a:effectLst/>
                          <a:latin typeface="Arial"/>
                          <a:ea typeface="Batang"/>
                          <a:cs typeface="Times New Roman"/>
                        </a:rPr>
                        <a:t> </a:t>
                      </a:r>
                      <a:endParaRPr lang="ru-RU" sz="1300" dirty="0">
                        <a:effectLst/>
                        <a:latin typeface="Times New Roman"/>
                        <a:ea typeface="Batang"/>
                      </a:endParaRPr>
                    </a:p>
                  </a:txBody>
                  <a:tcPr marL="84717" marR="84717"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000" dirty="0">
                          <a:solidFill>
                            <a:srgbClr val="000000"/>
                          </a:solidFill>
                          <a:effectLst/>
                          <a:latin typeface="Arial"/>
                          <a:ea typeface="Batang"/>
                          <a:cs typeface="Times New Roman"/>
                        </a:rPr>
                        <a:t>User </a:t>
                      </a:r>
                      <a:r>
                        <a:rPr lang="en-US" sz="1000" dirty="0" smtClean="0">
                          <a:solidFill>
                            <a:srgbClr val="000000"/>
                          </a:solidFill>
                          <a:effectLst/>
                          <a:latin typeface="Arial"/>
                          <a:ea typeface="Batang"/>
                          <a:cs typeface="Times New Roman"/>
                        </a:rPr>
                        <a:t>ID</a:t>
                      </a:r>
                    </a:p>
                    <a:p>
                      <a:pPr algn="ctr">
                        <a:spcAft>
                          <a:spcPts val="0"/>
                        </a:spcAft>
                      </a:pPr>
                      <a:r>
                        <a:rPr lang="en-US" sz="1400" b="1" dirty="0" smtClean="0">
                          <a:solidFill>
                            <a:srgbClr val="FF0000"/>
                          </a:solidFill>
                          <a:effectLst/>
                          <a:latin typeface="Arial"/>
                          <a:ea typeface="Batang"/>
                          <a:cs typeface="Times New Roman"/>
                        </a:rPr>
                        <a:t>RA</a:t>
                      </a:r>
                      <a:endParaRPr lang="ru-RU" sz="1300" b="1" dirty="0">
                        <a:solidFill>
                          <a:srgbClr val="FF0000"/>
                        </a:solidFill>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RU Allocation</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Coding Type</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MCS</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DCM</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SS Allocation</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Trigger dependent Per User Info</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graphicFrame>
        <p:nvGraphicFramePr>
          <p:cNvPr id="31" name="Таблица 30"/>
          <p:cNvGraphicFramePr>
            <a:graphicFrameLocks noGrp="1"/>
          </p:cNvGraphicFramePr>
          <p:nvPr>
            <p:extLst>
              <p:ext uri="{D42A27DB-BD31-4B8C-83A1-F6EECF244321}">
                <p14:modId xmlns:p14="http://schemas.microsoft.com/office/powerpoint/2010/main" val="1051524401"/>
              </p:ext>
            </p:extLst>
          </p:nvPr>
        </p:nvGraphicFramePr>
        <p:xfrm>
          <a:off x="533400" y="5570918"/>
          <a:ext cx="5867398" cy="457200"/>
        </p:xfrm>
        <a:graphic>
          <a:graphicData uri="http://schemas.openxmlformats.org/drawingml/2006/table">
            <a:tbl>
              <a:tblPr firstRow="1" firstCol="1" bandRow="1"/>
              <a:tblGrid>
                <a:gridCol w="486335">
                  <a:extLst>
                    <a:ext uri="{9D8B030D-6E8A-4147-A177-3AD203B41FA5}">
                      <a16:colId xmlns:a16="http://schemas.microsoft.com/office/drawing/2014/main" val="20000"/>
                    </a:ext>
                  </a:extLst>
                </a:gridCol>
                <a:gridCol w="834614">
                  <a:extLst>
                    <a:ext uri="{9D8B030D-6E8A-4147-A177-3AD203B41FA5}">
                      <a16:colId xmlns:a16="http://schemas.microsoft.com/office/drawing/2014/main" val="20001"/>
                    </a:ext>
                  </a:extLst>
                </a:gridCol>
                <a:gridCol w="729870">
                  <a:extLst>
                    <a:ext uri="{9D8B030D-6E8A-4147-A177-3AD203B41FA5}">
                      <a16:colId xmlns:a16="http://schemas.microsoft.com/office/drawing/2014/main" val="20002"/>
                    </a:ext>
                  </a:extLst>
                </a:gridCol>
                <a:gridCol w="732273">
                  <a:extLst>
                    <a:ext uri="{9D8B030D-6E8A-4147-A177-3AD203B41FA5}">
                      <a16:colId xmlns:a16="http://schemas.microsoft.com/office/drawing/2014/main" val="20003"/>
                    </a:ext>
                  </a:extLst>
                </a:gridCol>
                <a:gridCol w="620469">
                  <a:extLst>
                    <a:ext uri="{9D8B030D-6E8A-4147-A177-3AD203B41FA5}">
                      <a16:colId xmlns:a16="http://schemas.microsoft.com/office/drawing/2014/main" val="20004"/>
                    </a:ext>
                  </a:extLst>
                </a:gridCol>
                <a:gridCol w="686360">
                  <a:extLst>
                    <a:ext uri="{9D8B030D-6E8A-4147-A177-3AD203B41FA5}">
                      <a16:colId xmlns:a16="http://schemas.microsoft.com/office/drawing/2014/main" val="20005"/>
                    </a:ext>
                  </a:extLst>
                </a:gridCol>
                <a:gridCol w="833830">
                  <a:extLst>
                    <a:ext uri="{9D8B030D-6E8A-4147-A177-3AD203B41FA5}">
                      <a16:colId xmlns:a16="http://schemas.microsoft.com/office/drawing/2014/main" val="20006"/>
                    </a:ext>
                  </a:extLst>
                </a:gridCol>
                <a:gridCol w="943647">
                  <a:extLst>
                    <a:ext uri="{9D8B030D-6E8A-4147-A177-3AD203B41FA5}">
                      <a16:colId xmlns:a16="http://schemas.microsoft.com/office/drawing/2014/main" val="20007"/>
                    </a:ext>
                  </a:extLst>
                </a:gridCol>
              </a:tblGrid>
              <a:tr h="310700">
                <a:tc>
                  <a:txBody>
                    <a:bodyPr/>
                    <a:lstStyle/>
                    <a:p>
                      <a:pPr>
                        <a:spcAft>
                          <a:spcPts val="0"/>
                        </a:spcAft>
                      </a:pPr>
                      <a:r>
                        <a:rPr lang="en-US" sz="1000" dirty="0">
                          <a:solidFill>
                            <a:srgbClr val="000000"/>
                          </a:solidFill>
                          <a:effectLst/>
                          <a:latin typeface="Arial"/>
                          <a:ea typeface="Batang"/>
                          <a:cs typeface="Times New Roman"/>
                        </a:rPr>
                        <a:t> </a:t>
                      </a:r>
                      <a:endParaRPr lang="ru-RU" sz="1300" dirty="0">
                        <a:effectLst/>
                        <a:latin typeface="Times New Roman"/>
                        <a:ea typeface="Batang"/>
                      </a:endParaRPr>
                    </a:p>
                  </a:txBody>
                  <a:tcPr marL="84717" marR="84717"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000" dirty="0">
                          <a:solidFill>
                            <a:srgbClr val="000000"/>
                          </a:solidFill>
                          <a:effectLst/>
                          <a:latin typeface="Arial"/>
                          <a:ea typeface="Batang"/>
                          <a:cs typeface="Times New Roman"/>
                        </a:rPr>
                        <a:t>User </a:t>
                      </a:r>
                      <a:r>
                        <a:rPr lang="en-US" sz="1000" dirty="0" smtClean="0">
                          <a:solidFill>
                            <a:srgbClr val="000000"/>
                          </a:solidFill>
                          <a:effectLst/>
                          <a:latin typeface="Arial"/>
                          <a:ea typeface="Batang"/>
                          <a:cs typeface="Times New Roman"/>
                        </a:rPr>
                        <a:t>ID</a:t>
                      </a:r>
                    </a:p>
                    <a:p>
                      <a:pPr algn="ctr">
                        <a:spcAft>
                          <a:spcPts val="0"/>
                        </a:spcAft>
                      </a:pPr>
                      <a:r>
                        <a:rPr lang="en-US" sz="1400" b="1" dirty="0" smtClean="0">
                          <a:solidFill>
                            <a:srgbClr val="FF0000"/>
                          </a:solidFill>
                          <a:effectLst/>
                          <a:latin typeface="Arial"/>
                          <a:ea typeface="Batang"/>
                          <a:cs typeface="Times New Roman"/>
                        </a:rPr>
                        <a:t>STA2</a:t>
                      </a:r>
                      <a:endParaRPr lang="ru-RU" sz="1300" b="1" dirty="0">
                        <a:solidFill>
                          <a:srgbClr val="FF0000"/>
                        </a:solidFill>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RU Allocation</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Coding Type</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MCS</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DCM</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SS Allocation</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Trigger dependent Per User Info</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cxnSp>
        <p:nvCxnSpPr>
          <p:cNvPr id="32" name="Прямая со стрелкой 31"/>
          <p:cNvCxnSpPr>
            <a:stCxn id="25" idx="3"/>
            <a:endCxn id="48" idx="1"/>
          </p:cNvCxnSpPr>
          <p:nvPr/>
        </p:nvCxnSpPr>
        <p:spPr bwMode="auto">
          <a:xfrm>
            <a:off x="6400798" y="3060448"/>
            <a:ext cx="952502"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38" name="Прямая со стрелкой 37"/>
          <p:cNvCxnSpPr>
            <a:stCxn id="30" idx="3"/>
            <a:endCxn id="52" idx="1"/>
          </p:cNvCxnSpPr>
          <p:nvPr/>
        </p:nvCxnSpPr>
        <p:spPr bwMode="auto">
          <a:xfrm flipV="1">
            <a:off x="6400798" y="5345756"/>
            <a:ext cx="952502" cy="12448"/>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49" name="Прямая со стрелкой 48"/>
          <p:cNvCxnSpPr>
            <a:stCxn id="31" idx="3"/>
            <a:endCxn id="53" idx="1"/>
          </p:cNvCxnSpPr>
          <p:nvPr/>
        </p:nvCxnSpPr>
        <p:spPr bwMode="auto">
          <a:xfrm flipV="1">
            <a:off x="6400798" y="5776080"/>
            <a:ext cx="952501" cy="23438"/>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42" name="TextBox 41"/>
          <p:cNvSpPr txBox="1"/>
          <p:nvPr/>
        </p:nvSpPr>
        <p:spPr>
          <a:xfrm>
            <a:off x="914400" y="6028118"/>
            <a:ext cx="7239000" cy="400110"/>
          </a:xfrm>
          <a:prstGeom prst="rect">
            <a:avLst/>
          </a:prstGeom>
          <a:noFill/>
        </p:spPr>
        <p:txBody>
          <a:bodyPr wrap="square" rtlCol="0">
            <a:spAutoFit/>
          </a:bodyPr>
          <a:lstStyle/>
          <a:p>
            <a:r>
              <a:rPr lang="en-US" sz="2000" dirty="0" smtClean="0">
                <a:solidFill>
                  <a:srgbClr val="FF0000"/>
                </a:solidFill>
              </a:rPr>
              <a:t>Instead of N RUs for RA, advertise only 2 RUs</a:t>
            </a:r>
            <a:endParaRPr lang="ru-RU" sz="2000" dirty="0">
              <a:solidFill>
                <a:srgbClr val="FF0000"/>
              </a:solidFill>
            </a:endParaRPr>
          </a:p>
        </p:txBody>
      </p:sp>
      <p:sp>
        <p:nvSpPr>
          <p:cNvPr id="7" name="Левая фигурная скобка 6"/>
          <p:cNvSpPr/>
          <p:nvPr/>
        </p:nvSpPr>
        <p:spPr bwMode="auto">
          <a:xfrm>
            <a:off x="6743699" y="3325269"/>
            <a:ext cx="266699" cy="1829735"/>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9" name="TextBox 8"/>
          <p:cNvSpPr txBox="1"/>
          <p:nvPr/>
        </p:nvSpPr>
        <p:spPr>
          <a:xfrm>
            <a:off x="4387711" y="4073802"/>
            <a:ext cx="2388795" cy="307777"/>
          </a:xfrm>
          <a:prstGeom prst="rect">
            <a:avLst/>
          </a:prstGeom>
          <a:noFill/>
        </p:spPr>
        <p:txBody>
          <a:bodyPr wrap="none" rtlCol="0">
            <a:spAutoFit/>
          </a:bodyPr>
          <a:lstStyle/>
          <a:p>
            <a:r>
              <a:rPr lang="en-US" sz="1400" dirty="0" smtClean="0"/>
              <a:t>Implicitly defined RUs for RA</a:t>
            </a:r>
            <a:endParaRPr lang="ru-RU" sz="1400" dirty="0"/>
          </a:p>
        </p:txBody>
      </p:sp>
      <p:sp>
        <p:nvSpPr>
          <p:cNvPr id="12" name="TextBox 11"/>
          <p:cNvSpPr txBox="1"/>
          <p:nvPr/>
        </p:nvSpPr>
        <p:spPr>
          <a:xfrm>
            <a:off x="12620" y="2819400"/>
            <a:ext cx="1051891" cy="461665"/>
          </a:xfrm>
          <a:prstGeom prst="rect">
            <a:avLst/>
          </a:prstGeom>
          <a:noFill/>
        </p:spPr>
        <p:txBody>
          <a:bodyPr wrap="none" rtlCol="0">
            <a:spAutoFit/>
          </a:bodyPr>
          <a:lstStyle/>
          <a:p>
            <a:pPr algn="r"/>
            <a:r>
              <a:rPr lang="en-US" dirty="0" smtClean="0"/>
              <a:t>The first RU</a:t>
            </a:r>
          </a:p>
          <a:p>
            <a:r>
              <a:rPr lang="en-US" dirty="0" smtClean="0"/>
              <a:t>of the interval</a:t>
            </a:r>
            <a:endParaRPr lang="ru-RU" dirty="0"/>
          </a:p>
        </p:txBody>
      </p:sp>
      <p:sp>
        <p:nvSpPr>
          <p:cNvPr id="36" name="TextBox 35"/>
          <p:cNvSpPr txBox="1"/>
          <p:nvPr/>
        </p:nvSpPr>
        <p:spPr>
          <a:xfrm>
            <a:off x="0" y="5127371"/>
            <a:ext cx="1051891" cy="461665"/>
          </a:xfrm>
          <a:prstGeom prst="rect">
            <a:avLst/>
          </a:prstGeom>
          <a:noFill/>
        </p:spPr>
        <p:txBody>
          <a:bodyPr wrap="none" rtlCol="0">
            <a:spAutoFit/>
          </a:bodyPr>
          <a:lstStyle/>
          <a:p>
            <a:pPr algn="r"/>
            <a:r>
              <a:rPr lang="en-US" dirty="0" smtClean="0"/>
              <a:t>The last RU</a:t>
            </a:r>
          </a:p>
          <a:p>
            <a:r>
              <a:rPr lang="en-US" dirty="0" smtClean="0"/>
              <a:t>of the interval</a:t>
            </a:r>
            <a:endParaRPr lang="ru-RU" dirty="0"/>
          </a:p>
        </p:txBody>
      </p:sp>
      <p:sp>
        <p:nvSpPr>
          <p:cNvPr id="10" name="TextBox 9"/>
          <p:cNvSpPr txBox="1"/>
          <p:nvPr/>
        </p:nvSpPr>
        <p:spPr>
          <a:xfrm>
            <a:off x="533400" y="4101636"/>
            <a:ext cx="1324402" cy="307777"/>
          </a:xfrm>
          <a:prstGeom prst="rect">
            <a:avLst/>
          </a:prstGeom>
          <a:noFill/>
        </p:spPr>
        <p:txBody>
          <a:bodyPr wrap="none" rtlCol="0">
            <a:spAutoFit/>
          </a:bodyPr>
          <a:lstStyle/>
          <a:p>
            <a:r>
              <a:rPr lang="en-US" sz="1400" dirty="0"/>
              <a:t>t</a:t>
            </a:r>
            <a:r>
              <a:rPr lang="en-US" sz="1400" dirty="0" smtClean="0"/>
              <a:t>he same values</a:t>
            </a:r>
            <a:endParaRPr lang="ru-RU" sz="1400" dirty="0"/>
          </a:p>
        </p:txBody>
      </p:sp>
      <p:cxnSp>
        <p:nvCxnSpPr>
          <p:cNvPr id="13" name="Прямая со стрелкой 12"/>
          <p:cNvCxnSpPr>
            <a:stCxn id="10" idx="3"/>
          </p:cNvCxnSpPr>
          <p:nvPr/>
        </p:nvCxnSpPr>
        <p:spPr bwMode="auto">
          <a:xfrm flipV="1">
            <a:off x="1857802" y="3281067"/>
            <a:ext cx="1037798" cy="97445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33" name="Прямая со стрелкой 32"/>
          <p:cNvCxnSpPr>
            <a:stCxn id="10" idx="3"/>
          </p:cNvCxnSpPr>
          <p:nvPr/>
        </p:nvCxnSpPr>
        <p:spPr bwMode="auto">
          <a:xfrm flipV="1">
            <a:off x="1857802" y="3270753"/>
            <a:ext cx="1784026" cy="98477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34" name="Прямая со стрелкой 33"/>
          <p:cNvCxnSpPr>
            <a:stCxn id="10" idx="3"/>
          </p:cNvCxnSpPr>
          <p:nvPr/>
        </p:nvCxnSpPr>
        <p:spPr bwMode="auto">
          <a:xfrm flipV="1">
            <a:off x="1857802" y="3275911"/>
            <a:ext cx="2399905" cy="979614"/>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35" name="Прямая со стрелкой 34"/>
          <p:cNvCxnSpPr>
            <a:stCxn id="10" idx="3"/>
          </p:cNvCxnSpPr>
          <p:nvPr/>
        </p:nvCxnSpPr>
        <p:spPr bwMode="auto">
          <a:xfrm flipV="1">
            <a:off x="1857802" y="3281067"/>
            <a:ext cx="3149382" cy="97445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37" name="Прямая со стрелкой 36"/>
          <p:cNvCxnSpPr>
            <a:stCxn id="10" idx="3"/>
          </p:cNvCxnSpPr>
          <p:nvPr/>
        </p:nvCxnSpPr>
        <p:spPr bwMode="auto">
          <a:xfrm>
            <a:off x="1857802" y="4255525"/>
            <a:ext cx="3149382" cy="86163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40" name="Прямая со стрелкой 39"/>
          <p:cNvCxnSpPr>
            <a:stCxn id="10" idx="3"/>
          </p:cNvCxnSpPr>
          <p:nvPr/>
        </p:nvCxnSpPr>
        <p:spPr bwMode="auto">
          <a:xfrm>
            <a:off x="1857802" y="4255525"/>
            <a:ext cx="2399905" cy="85344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43" name="Прямая со стрелкой 42"/>
          <p:cNvCxnSpPr>
            <a:stCxn id="10" idx="3"/>
          </p:cNvCxnSpPr>
          <p:nvPr/>
        </p:nvCxnSpPr>
        <p:spPr bwMode="auto">
          <a:xfrm>
            <a:off x="1857802" y="4255525"/>
            <a:ext cx="1784026" cy="85344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46" name="Прямая со стрелкой 45"/>
          <p:cNvCxnSpPr>
            <a:stCxn id="10" idx="3"/>
          </p:cNvCxnSpPr>
          <p:nvPr/>
        </p:nvCxnSpPr>
        <p:spPr bwMode="auto">
          <a:xfrm>
            <a:off x="1857802" y="4255525"/>
            <a:ext cx="1037798" cy="899477"/>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Tree>
    <p:extLst>
      <p:ext uri="{BB962C8B-B14F-4D97-AF65-F5344CB8AC3E}">
        <p14:creationId xmlns:p14="http://schemas.microsoft.com/office/powerpoint/2010/main" val="6392830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81000" y="404664"/>
            <a:ext cx="8153400" cy="1066800"/>
          </a:xfrm>
        </p:spPr>
        <p:txBody>
          <a:bodyPr/>
          <a:lstStyle/>
          <a:p>
            <a:pPr>
              <a:defRPr/>
            </a:pPr>
            <a:r>
              <a:rPr lang="en-US" dirty="0" smtClean="0"/>
              <a:t>1. </a:t>
            </a:r>
            <a:r>
              <a:rPr lang="en-US" altLang="zh-CN" dirty="0" smtClean="0"/>
              <a:t>Example </a:t>
            </a:r>
            <a:r>
              <a:rPr lang="en-US" altLang="zh-CN" dirty="0"/>
              <a:t>of </a:t>
            </a:r>
            <a:r>
              <a:rPr lang="en-US" altLang="zh-CN" dirty="0" smtClean="0"/>
              <a:t>excluding RUs from RA</a:t>
            </a:r>
            <a:endParaRPr lang="zh-CN" altLang="en-US" dirty="0"/>
          </a:p>
        </p:txBody>
      </p:sp>
      <p:sp>
        <p:nvSpPr>
          <p:cNvPr id="3" name="内容占位符 2"/>
          <p:cNvSpPr>
            <a:spLocks noGrp="1"/>
          </p:cNvSpPr>
          <p:nvPr>
            <p:ph idx="1"/>
          </p:nvPr>
        </p:nvSpPr>
        <p:spPr>
          <a:xfrm>
            <a:off x="304800" y="1196753"/>
            <a:ext cx="8443664" cy="772655"/>
          </a:xfrm>
        </p:spPr>
        <p:txBody>
          <a:bodyPr>
            <a:noAutofit/>
          </a:bodyPr>
          <a:lstStyle/>
          <a:p>
            <a:pPr marL="0" lvl="1" indent="0">
              <a:spcBef>
                <a:spcPts val="0"/>
              </a:spcBef>
              <a:buNone/>
              <a:defRPr/>
            </a:pPr>
            <a:r>
              <a:rPr lang="en-US" altLang="zh-CN" sz="1800" b="1" dirty="0" smtClean="0">
                <a:cs typeface="+mn-cs"/>
              </a:rPr>
              <a:t>To </a:t>
            </a:r>
            <a:r>
              <a:rPr lang="en-US" altLang="zh-CN" sz="1800" b="1" dirty="0" smtClean="0">
                <a:cs typeface="+mn-cs"/>
              </a:rPr>
              <a:t>allocate </a:t>
            </a:r>
            <a:r>
              <a:rPr lang="en-US" altLang="zh-CN" sz="1800" b="1" dirty="0" smtClean="0">
                <a:solidFill>
                  <a:srgbClr val="FF0000"/>
                </a:solidFill>
                <a:cs typeface="+mn-cs"/>
              </a:rPr>
              <a:t>just</a:t>
            </a:r>
            <a:r>
              <a:rPr lang="en-US" altLang="zh-CN" sz="1800" b="1" dirty="0" smtClean="0">
                <a:cs typeface="+mn-cs"/>
              </a:rPr>
              <a:t> two RUs </a:t>
            </a:r>
            <a:r>
              <a:rPr lang="en-US" altLang="zh-CN" sz="1800" b="1" dirty="0" smtClean="0">
                <a:cs typeface="+mn-cs"/>
              </a:rPr>
              <a:t>with the same transmission parameters, we specify </a:t>
            </a:r>
            <a:r>
              <a:rPr lang="en-US" altLang="zh-CN" sz="1800" b="1" dirty="0" smtClean="0">
                <a:cs typeface="+mn-cs"/>
              </a:rPr>
              <a:t>them in the descending order (i.e. RU Allocation 1 &gt; RU allocation 2)</a:t>
            </a:r>
            <a:r>
              <a:rPr lang="ru-RU" altLang="zh-CN" sz="1800" b="1" dirty="0" smtClean="0">
                <a:cs typeface="+mn-cs"/>
              </a:rPr>
              <a:t>.</a:t>
            </a:r>
            <a:endParaRPr lang="en-US" altLang="zh-CN" sz="1800" b="1" dirty="0" smtClean="0">
              <a:cs typeface="+mn-cs"/>
            </a:endParaRPr>
          </a:p>
        </p:txBody>
      </p:sp>
      <p:sp>
        <p:nvSpPr>
          <p:cNvPr id="4" name="灯片编号占位符 3"/>
          <p:cNvSpPr>
            <a:spLocks noGrp="1"/>
          </p:cNvSpPr>
          <p:nvPr>
            <p:ph type="sldNum" sz="quarter" idx="12"/>
          </p:nvPr>
        </p:nvSpPr>
        <p:spPr>
          <a:xfrm>
            <a:off x="4344988" y="6475413"/>
            <a:ext cx="530225" cy="182562"/>
          </a:xfrm>
        </p:spPr>
        <p:txBody>
          <a:bodyPr/>
          <a:lstStyle/>
          <a:p>
            <a:pPr>
              <a:defRPr/>
            </a:pPr>
            <a:r>
              <a:rPr lang="en-US" dirty="0" smtClean="0"/>
              <a:t>Slide </a:t>
            </a:r>
            <a:fld id="{3099D1E7-2CFE-4362-BB72-AF97192842EA}" type="slidenum">
              <a:rPr lang="en-US" smtClean="0"/>
              <a:pPr>
                <a:defRPr/>
              </a:pPr>
              <a:t>9</a:t>
            </a:fld>
            <a:endParaRPr lang="en-US" dirty="0"/>
          </a:p>
        </p:txBody>
      </p:sp>
      <p:sp>
        <p:nvSpPr>
          <p:cNvPr id="5" name="页脚占位符 4"/>
          <p:cNvSpPr>
            <a:spLocks noGrp="1"/>
          </p:cNvSpPr>
          <p:nvPr>
            <p:ph type="ftr" sz="quarter" idx="11"/>
          </p:nvPr>
        </p:nvSpPr>
        <p:spPr>
          <a:xfrm flipH="1">
            <a:off x="5791199" y="6475413"/>
            <a:ext cx="2752661" cy="184666"/>
          </a:xfrm>
        </p:spPr>
        <p:txBody>
          <a:bodyPr/>
          <a:lstStyle/>
          <a:p>
            <a:pPr>
              <a:defRPr/>
            </a:pPr>
            <a:r>
              <a:rPr lang="en-US" smtClean="0"/>
              <a:t>IITP RAS</a:t>
            </a:r>
            <a:endParaRPr lang="en-US" altLang="zh-CN" dirty="0"/>
          </a:p>
        </p:txBody>
      </p:sp>
      <p:sp>
        <p:nvSpPr>
          <p:cNvPr id="44" name="Rectangle 4"/>
          <p:cNvSpPr>
            <a:spLocks noGrp="1" noChangeArrowheads="1"/>
          </p:cNvSpPr>
          <p:nvPr>
            <p:ph type="dt" sz="half" idx="4294967295"/>
          </p:nvPr>
        </p:nvSpPr>
        <p:spPr bwMode="auto">
          <a:xfrm>
            <a:off x="696913" y="334189"/>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smtClean="0"/>
              <a:t>May 2016</a:t>
            </a:r>
            <a:endParaRPr lang="en-US" dirty="0"/>
          </a:p>
        </p:txBody>
      </p:sp>
      <p:graphicFrame>
        <p:nvGraphicFramePr>
          <p:cNvPr id="45" name="Таблица 44"/>
          <p:cNvGraphicFramePr>
            <a:graphicFrameLocks noGrp="1"/>
          </p:cNvGraphicFramePr>
          <p:nvPr>
            <p:extLst>
              <p:ext uri="{D42A27DB-BD31-4B8C-83A1-F6EECF244321}">
                <p14:modId xmlns:p14="http://schemas.microsoft.com/office/powerpoint/2010/main" val="1192965051"/>
              </p:ext>
            </p:extLst>
          </p:nvPr>
        </p:nvGraphicFramePr>
        <p:xfrm>
          <a:off x="533402" y="2362200"/>
          <a:ext cx="5867398" cy="457200"/>
        </p:xfrm>
        <a:graphic>
          <a:graphicData uri="http://schemas.openxmlformats.org/drawingml/2006/table">
            <a:tbl>
              <a:tblPr firstRow="1" firstCol="1" bandRow="1"/>
              <a:tblGrid>
                <a:gridCol w="486335">
                  <a:extLst>
                    <a:ext uri="{9D8B030D-6E8A-4147-A177-3AD203B41FA5}">
                      <a16:colId xmlns:a16="http://schemas.microsoft.com/office/drawing/2014/main" val="20000"/>
                    </a:ext>
                  </a:extLst>
                </a:gridCol>
                <a:gridCol w="834614">
                  <a:extLst>
                    <a:ext uri="{9D8B030D-6E8A-4147-A177-3AD203B41FA5}">
                      <a16:colId xmlns:a16="http://schemas.microsoft.com/office/drawing/2014/main" val="20001"/>
                    </a:ext>
                  </a:extLst>
                </a:gridCol>
                <a:gridCol w="729870">
                  <a:extLst>
                    <a:ext uri="{9D8B030D-6E8A-4147-A177-3AD203B41FA5}">
                      <a16:colId xmlns:a16="http://schemas.microsoft.com/office/drawing/2014/main" val="20002"/>
                    </a:ext>
                  </a:extLst>
                </a:gridCol>
                <a:gridCol w="732273">
                  <a:extLst>
                    <a:ext uri="{9D8B030D-6E8A-4147-A177-3AD203B41FA5}">
                      <a16:colId xmlns:a16="http://schemas.microsoft.com/office/drawing/2014/main" val="20003"/>
                    </a:ext>
                  </a:extLst>
                </a:gridCol>
                <a:gridCol w="620469">
                  <a:extLst>
                    <a:ext uri="{9D8B030D-6E8A-4147-A177-3AD203B41FA5}">
                      <a16:colId xmlns:a16="http://schemas.microsoft.com/office/drawing/2014/main" val="20004"/>
                    </a:ext>
                  </a:extLst>
                </a:gridCol>
                <a:gridCol w="686360">
                  <a:extLst>
                    <a:ext uri="{9D8B030D-6E8A-4147-A177-3AD203B41FA5}">
                      <a16:colId xmlns:a16="http://schemas.microsoft.com/office/drawing/2014/main" val="20005"/>
                    </a:ext>
                  </a:extLst>
                </a:gridCol>
                <a:gridCol w="833830">
                  <a:extLst>
                    <a:ext uri="{9D8B030D-6E8A-4147-A177-3AD203B41FA5}">
                      <a16:colId xmlns:a16="http://schemas.microsoft.com/office/drawing/2014/main" val="20006"/>
                    </a:ext>
                  </a:extLst>
                </a:gridCol>
                <a:gridCol w="943647">
                  <a:extLst>
                    <a:ext uri="{9D8B030D-6E8A-4147-A177-3AD203B41FA5}">
                      <a16:colId xmlns:a16="http://schemas.microsoft.com/office/drawing/2014/main" val="20007"/>
                    </a:ext>
                  </a:extLst>
                </a:gridCol>
              </a:tblGrid>
              <a:tr h="310700">
                <a:tc>
                  <a:txBody>
                    <a:bodyPr/>
                    <a:lstStyle/>
                    <a:p>
                      <a:pPr>
                        <a:spcAft>
                          <a:spcPts val="0"/>
                        </a:spcAft>
                      </a:pPr>
                      <a:r>
                        <a:rPr lang="en-US" sz="1000" dirty="0">
                          <a:solidFill>
                            <a:srgbClr val="000000"/>
                          </a:solidFill>
                          <a:effectLst/>
                          <a:latin typeface="Arial"/>
                          <a:ea typeface="Batang"/>
                          <a:cs typeface="Times New Roman"/>
                        </a:rPr>
                        <a:t> </a:t>
                      </a:r>
                      <a:endParaRPr lang="ru-RU" sz="1300" dirty="0">
                        <a:effectLst/>
                        <a:latin typeface="Times New Roman"/>
                        <a:ea typeface="Batang"/>
                      </a:endParaRPr>
                    </a:p>
                  </a:txBody>
                  <a:tcPr marL="84717" marR="84717"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000" dirty="0">
                          <a:solidFill>
                            <a:srgbClr val="000000"/>
                          </a:solidFill>
                          <a:effectLst/>
                          <a:latin typeface="Arial"/>
                          <a:ea typeface="Batang"/>
                          <a:cs typeface="Times New Roman"/>
                        </a:rPr>
                        <a:t>User </a:t>
                      </a:r>
                      <a:r>
                        <a:rPr lang="en-US" sz="1000" dirty="0" smtClean="0">
                          <a:solidFill>
                            <a:srgbClr val="000000"/>
                          </a:solidFill>
                          <a:effectLst/>
                          <a:latin typeface="Arial"/>
                          <a:ea typeface="Batang"/>
                          <a:cs typeface="Times New Roman"/>
                        </a:rPr>
                        <a:t>ID</a:t>
                      </a:r>
                    </a:p>
                    <a:p>
                      <a:pPr algn="ctr">
                        <a:spcAft>
                          <a:spcPts val="0"/>
                        </a:spcAft>
                      </a:pPr>
                      <a:r>
                        <a:rPr lang="en-US" sz="1400" b="1" dirty="0" smtClean="0">
                          <a:solidFill>
                            <a:srgbClr val="FF0000"/>
                          </a:solidFill>
                          <a:effectLst/>
                          <a:latin typeface="Arial"/>
                          <a:ea typeface="Batang"/>
                          <a:cs typeface="Times New Roman"/>
                        </a:rPr>
                        <a:t>STA1</a:t>
                      </a:r>
                      <a:endParaRPr lang="ru-RU" sz="1300" b="1" dirty="0">
                        <a:solidFill>
                          <a:srgbClr val="FF0000"/>
                        </a:solidFill>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RU Allocation</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Coding Type</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MCS</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DCM</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SS Allocation</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Trigger dependent Per User Info</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6" name="Прямоугольник 5"/>
          <p:cNvSpPr/>
          <p:nvPr/>
        </p:nvSpPr>
        <p:spPr bwMode="auto">
          <a:xfrm>
            <a:off x="7353300" y="2383452"/>
            <a:ext cx="990600" cy="457200"/>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RU for STA1</a:t>
            </a:r>
            <a:endParaRPr kumimoji="0" lang="ru-RU" sz="1200" b="0" i="0" u="none" strike="noStrike" cap="none" normalizeH="0" baseline="0" dirty="0" smtClean="0">
              <a:ln>
                <a:noFill/>
              </a:ln>
              <a:solidFill>
                <a:schemeClr val="tx1"/>
              </a:solidFill>
              <a:effectLst/>
              <a:latin typeface="Times New Roman" pitchFamily="18" charset="0"/>
            </a:endParaRPr>
          </a:p>
        </p:txBody>
      </p:sp>
      <p:sp>
        <p:nvSpPr>
          <p:cNvPr id="48" name="Прямоугольник 47"/>
          <p:cNvSpPr/>
          <p:nvPr/>
        </p:nvSpPr>
        <p:spPr bwMode="auto">
          <a:xfrm>
            <a:off x="7353300" y="2831848"/>
            <a:ext cx="990600" cy="4572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dirty="0"/>
              <a:t>RU for </a:t>
            </a:r>
            <a:r>
              <a:rPr lang="en-US" dirty="0" smtClean="0"/>
              <a:t>RA</a:t>
            </a:r>
          </a:p>
          <a:p>
            <a:pPr algn="ctr"/>
            <a:r>
              <a:rPr lang="en-US" dirty="0" smtClean="0"/>
              <a:t>(26-tome)</a:t>
            </a:r>
            <a:endParaRPr lang="ru-RU" dirty="0"/>
          </a:p>
        </p:txBody>
      </p:sp>
      <p:sp>
        <p:nvSpPr>
          <p:cNvPr id="52" name="Прямоугольник 51"/>
          <p:cNvSpPr/>
          <p:nvPr/>
        </p:nvSpPr>
        <p:spPr bwMode="auto">
          <a:xfrm>
            <a:off x="7353300" y="5117156"/>
            <a:ext cx="990600" cy="4572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dirty="0"/>
              <a:t>RU for RA</a:t>
            </a:r>
          </a:p>
          <a:p>
            <a:pPr algn="ctr"/>
            <a:r>
              <a:rPr lang="en-US" dirty="0"/>
              <a:t>(26-tome)</a:t>
            </a:r>
            <a:endParaRPr lang="ru-RU" dirty="0"/>
          </a:p>
        </p:txBody>
      </p:sp>
      <p:sp>
        <p:nvSpPr>
          <p:cNvPr id="53" name="Прямоугольник 52"/>
          <p:cNvSpPr/>
          <p:nvPr/>
        </p:nvSpPr>
        <p:spPr bwMode="auto">
          <a:xfrm>
            <a:off x="7353299" y="5570918"/>
            <a:ext cx="990601" cy="410323"/>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RU</a:t>
            </a:r>
            <a:r>
              <a:rPr kumimoji="0" lang="en-US" sz="1200" b="0" i="0" u="none" strike="noStrike" cap="none" normalizeH="0" dirty="0" smtClean="0">
                <a:ln>
                  <a:noFill/>
                </a:ln>
                <a:solidFill>
                  <a:schemeClr val="tx1"/>
                </a:solidFill>
                <a:effectLst/>
                <a:latin typeface="Times New Roman" pitchFamily="18" charset="0"/>
              </a:rPr>
              <a:t> for STA2</a:t>
            </a:r>
            <a:endParaRPr kumimoji="0" lang="ru-RU" sz="1200" b="0" i="0" u="none" strike="noStrike" cap="none" normalizeH="0" baseline="0" dirty="0" smtClean="0">
              <a:ln>
                <a:noFill/>
              </a:ln>
              <a:solidFill>
                <a:schemeClr val="tx1"/>
              </a:solidFill>
              <a:effectLst/>
              <a:latin typeface="Times New Roman" pitchFamily="18" charset="0"/>
            </a:endParaRPr>
          </a:p>
        </p:txBody>
      </p:sp>
      <p:cxnSp>
        <p:nvCxnSpPr>
          <p:cNvPr id="8" name="Прямая со стрелкой 7"/>
          <p:cNvCxnSpPr>
            <a:stCxn id="45" idx="3"/>
            <a:endCxn id="6" idx="1"/>
          </p:cNvCxnSpPr>
          <p:nvPr/>
        </p:nvCxnSpPr>
        <p:spPr bwMode="auto">
          <a:xfrm>
            <a:off x="6400800" y="2590800"/>
            <a:ext cx="952500" cy="21252"/>
          </a:xfrm>
          <a:prstGeom prst="straightConnector1">
            <a:avLst/>
          </a:prstGeom>
          <a:solidFill>
            <a:schemeClr val="accent1"/>
          </a:solidFill>
          <a:ln w="12700" cap="flat" cmpd="sng" algn="ctr">
            <a:solidFill>
              <a:schemeClr val="tx1"/>
            </a:solidFill>
            <a:prstDash val="solid"/>
            <a:round/>
            <a:headEnd type="none" w="sm" len="sm"/>
            <a:tailEnd type="arrow"/>
          </a:ln>
          <a:effectLst/>
        </p:spPr>
      </p:cxnSp>
      <p:graphicFrame>
        <p:nvGraphicFramePr>
          <p:cNvPr id="25" name="Таблица 24"/>
          <p:cNvGraphicFramePr>
            <a:graphicFrameLocks noGrp="1"/>
          </p:cNvGraphicFramePr>
          <p:nvPr>
            <p:extLst>
              <p:ext uri="{D42A27DB-BD31-4B8C-83A1-F6EECF244321}">
                <p14:modId xmlns:p14="http://schemas.microsoft.com/office/powerpoint/2010/main" val="2651786530"/>
              </p:ext>
            </p:extLst>
          </p:nvPr>
        </p:nvGraphicFramePr>
        <p:xfrm>
          <a:off x="533400" y="2831848"/>
          <a:ext cx="5867398" cy="457200"/>
        </p:xfrm>
        <a:graphic>
          <a:graphicData uri="http://schemas.openxmlformats.org/drawingml/2006/table">
            <a:tbl>
              <a:tblPr firstRow="1" firstCol="1" bandRow="1"/>
              <a:tblGrid>
                <a:gridCol w="486335">
                  <a:extLst>
                    <a:ext uri="{9D8B030D-6E8A-4147-A177-3AD203B41FA5}">
                      <a16:colId xmlns:a16="http://schemas.microsoft.com/office/drawing/2014/main" val="20000"/>
                    </a:ext>
                  </a:extLst>
                </a:gridCol>
                <a:gridCol w="834614">
                  <a:extLst>
                    <a:ext uri="{9D8B030D-6E8A-4147-A177-3AD203B41FA5}">
                      <a16:colId xmlns:a16="http://schemas.microsoft.com/office/drawing/2014/main" val="20001"/>
                    </a:ext>
                  </a:extLst>
                </a:gridCol>
                <a:gridCol w="729870">
                  <a:extLst>
                    <a:ext uri="{9D8B030D-6E8A-4147-A177-3AD203B41FA5}">
                      <a16:colId xmlns:a16="http://schemas.microsoft.com/office/drawing/2014/main" val="20002"/>
                    </a:ext>
                  </a:extLst>
                </a:gridCol>
                <a:gridCol w="732273">
                  <a:extLst>
                    <a:ext uri="{9D8B030D-6E8A-4147-A177-3AD203B41FA5}">
                      <a16:colId xmlns:a16="http://schemas.microsoft.com/office/drawing/2014/main" val="20003"/>
                    </a:ext>
                  </a:extLst>
                </a:gridCol>
                <a:gridCol w="620469">
                  <a:extLst>
                    <a:ext uri="{9D8B030D-6E8A-4147-A177-3AD203B41FA5}">
                      <a16:colId xmlns:a16="http://schemas.microsoft.com/office/drawing/2014/main" val="20004"/>
                    </a:ext>
                  </a:extLst>
                </a:gridCol>
                <a:gridCol w="686360">
                  <a:extLst>
                    <a:ext uri="{9D8B030D-6E8A-4147-A177-3AD203B41FA5}">
                      <a16:colId xmlns:a16="http://schemas.microsoft.com/office/drawing/2014/main" val="20005"/>
                    </a:ext>
                  </a:extLst>
                </a:gridCol>
                <a:gridCol w="833830">
                  <a:extLst>
                    <a:ext uri="{9D8B030D-6E8A-4147-A177-3AD203B41FA5}">
                      <a16:colId xmlns:a16="http://schemas.microsoft.com/office/drawing/2014/main" val="20006"/>
                    </a:ext>
                  </a:extLst>
                </a:gridCol>
                <a:gridCol w="943647">
                  <a:extLst>
                    <a:ext uri="{9D8B030D-6E8A-4147-A177-3AD203B41FA5}">
                      <a16:colId xmlns:a16="http://schemas.microsoft.com/office/drawing/2014/main" val="20007"/>
                    </a:ext>
                  </a:extLst>
                </a:gridCol>
              </a:tblGrid>
              <a:tr h="310700">
                <a:tc>
                  <a:txBody>
                    <a:bodyPr/>
                    <a:lstStyle/>
                    <a:p>
                      <a:pPr>
                        <a:spcAft>
                          <a:spcPts val="0"/>
                        </a:spcAft>
                      </a:pPr>
                      <a:r>
                        <a:rPr lang="en-US" sz="1000" dirty="0">
                          <a:solidFill>
                            <a:srgbClr val="000000"/>
                          </a:solidFill>
                          <a:effectLst/>
                          <a:latin typeface="Arial"/>
                          <a:ea typeface="Batang"/>
                          <a:cs typeface="Times New Roman"/>
                        </a:rPr>
                        <a:t> </a:t>
                      </a:r>
                      <a:endParaRPr lang="ru-RU" sz="1300" dirty="0">
                        <a:effectLst/>
                        <a:latin typeface="Times New Roman"/>
                        <a:ea typeface="Batang"/>
                      </a:endParaRPr>
                    </a:p>
                  </a:txBody>
                  <a:tcPr marL="84717" marR="84717"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000" dirty="0">
                          <a:solidFill>
                            <a:srgbClr val="000000"/>
                          </a:solidFill>
                          <a:effectLst/>
                          <a:latin typeface="Arial"/>
                          <a:ea typeface="Batang"/>
                          <a:cs typeface="Times New Roman"/>
                        </a:rPr>
                        <a:t>User </a:t>
                      </a:r>
                      <a:r>
                        <a:rPr lang="en-US" sz="1000" dirty="0" smtClean="0">
                          <a:solidFill>
                            <a:srgbClr val="000000"/>
                          </a:solidFill>
                          <a:effectLst/>
                          <a:latin typeface="Arial"/>
                          <a:ea typeface="Batang"/>
                          <a:cs typeface="Times New Roman"/>
                        </a:rPr>
                        <a:t>ID</a:t>
                      </a:r>
                    </a:p>
                    <a:p>
                      <a:pPr algn="ctr">
                        <a:spcAft>
                          <a:spcPts val="0"/>
                        </a:spcAft>
                      </a:pPr>
                      <a:r>
                        <a:rPr lang="en-US" sz="1400" b="1" dirty="0" smtClean="0">
                          <a:solidFill>
                            <a:srgbClr val="FF0000"/>
                          </a:solidFill>
                          <a:effectLst/>
                          <a:latin typeface="Arial"/>
                          <a:ea typeface="Batang"/>
                          <a:cs typeface="Times New Roman"/>
                        </a:rPr>
                        <a:t>RA</a:t>
                      </a:r>
                      <a:endParaRPr lang="ru-RU" sz="1300" b="1" dirty="0">
                        <a:solidFill>
                          <a:srgbClr val="FF0000"/>
                        </a:solidFill>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RU </a:t>
                      </a:r>
                      <a:r>
                        <a:rPr lang="en-US" sz="1000" dirty="0" smtClean="0">
                          <a:solidFill>
                            <a:srgbClr val="000000"/>
                          </a:solidFill>
                          <a:effectLst/>
                          <a:latin typeface="Arial"/>
                          <a:ea typeface="Batang"/>
                          <a:cs typeface="Times New Roman"/>
                        </a:rPr>
                        <a:t>Allocation1</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Coding Type</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MCS</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DCM</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SS Allocation</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Trigger dependent Per User Info</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graphicFrame>
        <p:nvGraphicFramePr>
          <p:cNvPr id="30" name="Таблица 29"/>
          <p:cNvGraphicFramePr>
            <a:graphicFrameLocks noGrp="1"/>
          </p:cNvGraphicFramePr>
          <p:nvPr>
            <p:extLst>
              <p:ext uri="{D42A27DB-BD31-4B8C-83A1-F6EECF244321}">
                <p14:modId xmlns:p14="http://schemas.microsoft.com/office/powerpoint/2010/main" val="3922134093"/>
              </p:ext>
            </p:extLst>
          </p:nvPr>
        </p:nvGraphicFramePr>
        <p:xfrm>
          <a:off x="533400" y="5129604"/>
          <a:ext cx="5867398" cy="457200"/>
        </p:xfrm>
        <a:graphic>
          <a:graphicData uri="http://schemas.openxmlformats.org/drawingml/2006/table">
            <a:tbl>
              <a:tblPr firstRow="1" firstCol="1" bandRow="1"/>
              <a:tblGrid>
                <a:gridCol w="486335">
                  <a:extLst>
                    <a:ext uri="{9D8B030D-6E8A-4147-A177-3AD203B41FA5}">
                      <a16:colId xmlns:a16="http://schemas.microsoft.com/office/drawing/2014/main" val="20000"/>
                    </a:ext>
                  </a:extLst>
                </a:gridCol>
                <a:gridCol w="834614">
                  <a:extLst>
                    <a:ext uri="{9D8B030D-6E8A-4147-A177-3AD203B41FA5}">
                      <a16:colId xmlns:a16="http://schemas.microsoft.com/office/drawing/2014/main" val="20001"/>
                    </a:ext>
                  </a:extLst>
                </a:gridCol>
                <a:gridCol w="729870">
                  <a:extLst>
                    <a:ext uri="{9D8B030D-6E8A-4147-A177-3AD203B41FA5}">
                      <a16:colId xmlns:a16="http://schemas.microsoft.com/office/drawing/2014/main" val="20002"/>
                    </a:ext>
                  </a:extLst>
                </a:gridCol>
                <a:gridCol w="732273">
                  <a:extLst>
                    <a:ext uri="{9D8B030D-6E8A-4147-A177-3AD203B41FA5}">
                      <a16:colId xmlns:a16="http://schemas.microsoft.com/office/drawing/2014/main" val="20003"/>
                    </a:ext>
                  </a:extLst>
                </a:gridCol>
                <a:gridCol w="620469">
                  <a:extLst>
                    <a:ext uri="{9D8B030D-6E8A-4147-A177-3AD203B41FA5}">
                      <a16:colId xmlns:a16="http://schemas.microsoft.com/office/drawing/2014/main" val="20004"/>
                    </a:ext>
                  </a:extLst>
                </a:gridCol>
                <a:gridCol w="686360">
                  <a:extLst>
                    <a:ext uri="{9D8B030D-6E8A-4147-A177-3AD203B41FA5}">
                      <a16:colId xmlns:a16="http://schemas.microsoft.com/office/drawing/2014/main" val="20005"/>
                    </a:ext>
                  </a:extLst>
                </a:gridCol>
                <a:gridCol w="833830">
                  <a:extLst>
                    <a:ext uri="{9D8B030D-6E8A-4147-A177-3AD203B41FA5}">
                      <a16:colId xmlns:a16="http://schemas.microsoft.com/office/drawing/2014/main" val="20006"/>
                    </a:ext>
                  </a:extLst>
                </a:gridCol>
                <a:gridCol w="943647">
                  <a:extLst>
                    <a:ext uri="{9D8B030D-6E8A-4147-A177-3AD203B41FA5}">
                      <a16:colId xmlns:a16="http://schemas.microsoft.com/office/drawing/2014/main" val="20007"/>
                    </a:ext>
                  </a:extLst>
                </a:gridCol>
              </a:tblGrid>
              <a:tr h="310700">
                <a:tc>
                  <a:txBody>
                    <a:bodyPr/>
                    <a:lstStyle/>
                    <a:p>
                      <a:pPr>
                        <a:spcAft>
                          <a:spcPts val="0"/>
                        </a:spcAft>
                      </a:pPr>
                      <a:r>
                        <a:rPr lang="en-US" sz="1000" dirty="0">
                          <a:solidFill>
                            <a:srgbClr val="000000"/>
                          </a:solidFill>
                          <a:effectLst/>
                          <a:latin typeface="Arial"/>
                          <a:ea typeface="Batang"/>
                          <a:cs typeface="Times New Roman"/>
                        </a:rPr>
                        <a:t> </a:t>
                      </a:r>
                      <a:endParaRPr lang="ru-RU" sz="1300" dirty="0">
                        <a:effectLst/>
                        <a:latin typeface="Times New Roman"/>
                        <a:ea typeface="Batang"/>
                      </a:endParaRPr>
                    </a:p>
                  </a:txBody>
                  <a:tcPr marL="84717" marR="84717"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000" dirty="0">
                          <a:solidFill>
                            <a:srgbClr val="000000"/>
                          </a:solidFill>
                          <a:effectLst/>
                          <a:latin typeface="Arial"/>
                          <a:ea typeface="Batang"/>
                          <a:cs typeface="Times New Roman"/>
                        </a:rPr>
                        <a:t>User </a:t>
                      </a:r>
                      <a:r>
                        <a:rPr lang="en-US" sz="1000" dirty="0" smtClean="0">
                          <a:solidFill>
                            <a:srgbClr val="000000"/>
                          </a:solidFill>
                          <a:effectLst/>
                          <a:latin typeface="Arial"/>
                          <a:ea typeface="Batang"/>
                          <a:cs typeface="Times New Roman"/>
                        </a:rPr>
                        <a:t>ID</a:t>
                      </a:r>
                    </a:p>
                    <a:p>
                      <a:pPr algn="ctr">
                        <a:spcAft>
                          <a:spcPts val="0"/>
                        </a:spcAft>
                      </a:pPr>
                      <a:r>
                        <a:rPr lang="en-US" sz="1400" b="1" dirty="0" smtClean="0">
                          <a:solidFill>
                            <a:srgbClr val="FF0000"/>
                          </a:solidFill>
                          <a:effectLst/>
                          <a:latin typeface="Arial"/>
                          <a:ea typeface="Batang"/>
                          <a:cs typeface="Times New Roman"/>
                        </a:rPr>
                        <a:t>RA</a:t>
                      </a:r>
                      <a:endParaRPr lang="ru-RU" sz="1300" b="1" dirty="0">
                        <a:solidFill>
                          <a:srgbClr val="FF0000"/>
                        </a:solidFill>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RU </a:t>
                      </a:r>
                      <a:r>
                        <a:rPr lang="en-US" sz="1000" dirty="0" smtClean="0">
                          <a:solidFill>
                            <a:srgbClr val="000000"/>
                          </a:solidFill>
                          <a:effectLst/>
                          <a:latin typeface="Arial"/>
                          <a:ea typeface="Batang"/>
                          <a:cs typeface="Times New Roman"/>
                        </a:rPr>
                        <a:t>Allocation</a:t>
                      </a:r>
                    </a:p>
                    <a:p>
                      <a:pPr algn="ctr">
                        <a:spcAft>
                          <a:spcPts val="0"/>
                        </a:spcAft>
                      </a:pPr>
                      <a:r>
                        <a:rPr lang="en-US" sz="1000" dirty="0" smtClean="0">
                          <a:solidFill>
                            <a:srgbClr val="000000"/>
                          </a:solidFill>
                          <a:effectLst/>
                          <a:latin typeface="Arial"/>
                          <a:ea typeface="Batang"/>
                          <a:cs typeface="Times New Roman"/>
                        </a:rPr>
                        <a:t>2</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Coding Type</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MCS</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DCM</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SS Allocation</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Trigger dependent Per User Info</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graphicFrame>
        <p:nvGraphicFramePr>
          <p:cNvPr id="31" name="Таблица 30"/>
          <p:cNvGraphicFramePr>
            <a:graphicFrameLocks noGrp="1"/>
          </p:cNvGraphicFramePr>
          <p:nvPr>
            <p:extLst>
              <p:ext uri="{D42A27DB-BD31-4B8C-83A1-F6EECF244321}">
                <p14:modId xmlns:p14="http://schemas.microsoft.com/office/powerpoint/2010/main" val="1051524401"/>
              </p:ext>
            </p:extLst>
          </p:nvPr>
        </p:nvGraphicFramePr>
        <p:xfrm>
          <a:off x="533400" y="5570918"/>
          <a:ext cx="5867398" cy="457200"/>
        </p:xfrm>
        <a:graphic>
          <a:graphicData uri="http://schemas.openxmlformats.org/drawingml/2006/table">
            <a:tbl>
              <a:tblPr firstRow="1" firstCol="1" bandRow="1"/>
              <a:tblGrid>
                <a:gridCol w="486335">
                  <a:extLst>
                    <a:ext uri="{9D8B030D-6E8A-4147-A177-3AD203B41FA5}">
                      <a16:colId xmlns:a16="http://schemas.microsoft.com/office/drawing/2014/main" val="20000"/>
                    </a:ext>
                  </a:extLst>
                </a:gridCol>
                <a:gridCol w="834614">
                  <a:extLst>
                    <a:ext uri="{9D8B030D-6E8A-4147-A177-3AD203B41FA5}">
                      <a16:colId xmlns:a16="http://schemas.microsoft.com/office/drawing/2014/main" val="20001"/>
                    </a:ext>
                  </a:extLst>
                </a:gridCol>
                <a:gridCol w="729870">
                  <a:extLst>
                    <a:ext uri="{9D8B030D-6E8A-4147-A177-3AD203B41FA5}">
                      <a16:colId xmlns:a16="http://schemas.microsoft.com/office/drawing/2014/main" val="20002"/>
                    </a:ext>
                  </a:extLst>
                </a:gridCol>
                <a:gridCol w="732273">
                  <a:extLst>
                    <a:ext uri="{9D8B030D-6E8A-4147-A177-3AD203B41FA5}">
                      <a16:colId xmlns:a16="http://schemas.microsoft.com/office/drawing/2014/main" val="20003"/>
                    </a:ext>
                  </a:extLst>
                </a:gridCol>
                <a:gridCol w="620469">
                  <a:extLst>
                    <a:ext uri="{9D8B030D-6E8A-4147-A177-3AD203B41FA5}">
                      <a16:colId xmlns:a16="http://schemas.microsoft.com/office/drawing/2014/main" val="20004"/>
                    </a:ext>
                  </a:extLst>
                </a:gridCol>
                <a:gridCol w="686360">
                  <a:extLst>
                    <a:ext uri="{9D8B030D-6E8A-4147-A177-3AD203B41FA5}">
                      <a16:colId xmlns:a16="http://schemas.microsoft.com/office/drawing/2014/main" val="20005"/>
                    </a:ext>
                  </a:extLst>
                </a:gridCol>
                <a:gridCol w="833830">
                  <a:extLst>
                    <a:ext uri="{9D8B030D-6E8A-4147-A177-3AD203B41FA5}">
                      <a16:colId xmlns:a16="http://schemas.microsoft.com/office/drawing/2014/main" val="20006"/>
                    </a:ext>
                  </a:extLst>
                </a:gridCol>
                <a:gridCol w="943647">
                  <a:extLst>
                    <a:ext uri="{9D8B030D-6E8A-4147-A177-3AD203B41FA5}">
                      <a16:colId xmlns:a16="http://schemas.microsoft.com/office/drawing/2014/main" val="20007"/>
                    </a:ext>
                  </a:extLst>
                </a:gridCol>
              </a:tblGrid>
              <a:tr h="310700">
                <a:tc>
                  <a:txBody>
                    <a:bodyPr/>
                    <a:lstStyle/>
                    <a:p>
                      <a:pPr>
                        <a:spcAft>
                          <a:spcPts val="0"/>
                        </a:spcAft>
                      </a:pPr>
                      <a:r>
                        <a:rPr lang="en-US" sz="1000" dirty="0">
                          <a:solidFill>
                            <a:srgbClr val="000000"/>
                          </a:solidFill>
                          <a:effectLst/>
                          <a:latin typeface="Arial"/>
                          <a:ea typeface="Batang"/>
                          <a:cs typeface="Times New Roman"/>
                        </a:rPr>
                        <a:t> </a:t>
                      </a:r>
                      <a:endParaRPr lang="ru-RU" sz="1300" dirty="0">
                        <a:effectLst/>
                        <a:latin typeface="Times New Roman"/>
                        <a:ea typeface="Batang"/>
                      </a:endParaRPr>
                    </a:p>
                  </a:txBody>
                  <a:tcPr marL="84717" marR="84717"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000" dirty="0">
                          <a:solidFill>
                            <a:srgbClr val="000000"/>
                          </a:solidFill>
                          <a:effectLst/>
                          <a:latin typeface="Arial"/>
                          <a:ea typeface="Batang"/>
                          <a:cs typeface="Times New Roman"/>
                        </a:rPr>
                        <a:t>User </a:t>
                      </a:r>
                      <a:r>
                        <a:rPr lang="en-US" sz="1000" dirty="0" smtClean="0">
                          <a:solidFill>
                            <a:srgbClr val="000000"/>
                          </a:solidFill>
                          <a:effectLst/>
                          <a:latin typeface="Arial"/>
                          <a:ea typeface="Batang"/>
                          <a:cs typeface="Times New Roman"/>
                        </a:rPr>
                        <a:t>ID</a:t>
                      </a:r>
                    </a:p>
                    <a:p>
                      <a:pPr algn="ctr">
                        <a:spcAft>
                          <a:spcPts val="0"/>
                        </a:spcAft>
                      </a:pPr>
                      <a:r>
                        <a:rPr lang="en-US" sz="1400" b="1" dirty="0" smtClean="0">
                          <a:solidFill>
                            <a:srgbClr val="FF0000"/>
                          </a:solidFill>
                          <a:effectLst/>
                          <a:latin typeface="Arial"/>
                          <a:ea typeface="Batang"/>
                          <a:cs typeface="Times New Roman"/>
                        </a:rPr>
                        <a:t>STA2</a:t>
                      </a:r>
                      <a:endParaRPr lang="ru-RU" sz="1300" b="1" dirty="0">
                        <a:solidFill>
                          <a:srgbClr val="FF0000"/>
                        </a:solidFill>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RU Allocation</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Coding Type</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MCS</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DCM</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SS Allocation</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Trigger dependent Per User Info</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cxnSp>
        <p:nvCxnSpPr>
          <p:cNvPr id="32" name="Прямая со стрелкой 31"/>
          <p:cNvCxnSpPr>
            <a:stCxn id="25" idx="3"/>
            <a:endCxn id="48" idx="1"/>
          </p:cNvCxnSpPr>
          <p:nvPr/>
        </p:nvCxnSpPr>
        <p:spPr bwMode="auto">
          <a:xfrm>
            <a:off x="6400798" y="3060448"/>
            <a:ext cx="952502"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38" name="Прямая со стрелкой 37"/>
          <p:cNvCxnSpPr>
            <a:stCxn id="30" idx="3"/>
            <a:endCxn id="52" idx="1"/>
          </p:cNvCxnSpPr>
          <p:nvPr/>
        </p:nvCxnSpPr>
        <p:spPr bwMode="auto">
          <a:xfrm flipV="1">
            <a:off x="6400798" y="5345756"/>
            <a:ext cx="952502" cy="12448"/>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49" name="Прямая со стрелкой 48"/>
          <p:cNvCxnSpPr>
            <a:stCxn id="31" idx="3"/>
            <a:endCxn id="53" idx="1"/>
          </p:cNvCxnSpPr>
          <p:nvPr/>
        </p:nvCxnSpPr>
        <p:spPr bwMode="auto">
          <a:xfrm flipV="1">
            <a:off x="6400798" y="5776080"/>
            <a:ext cx="952501" cy="23438"/>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7" name="Левая фигурная скобка 6"/>
          <p:cNvSpPr/>
          <p:nvPr/>
        </p:nvSpPr>
        <p:spPr bwMode="auto">
          <a:xfrm>
            <a:off x="6743699" y="3325269"/>
            <a:ext cx="266699" cy="1829735"/>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9" name="TextBox 8"/>
          <p:cNvSpPr txBox="1"/>
          <p:nvPr/>
        </p:nvSpPr>
        <p:spPr>
          <a:xfrm>
            <a:off x="5063618" y="4086247"/>
            <a:ext cx="1564852" cy="307777"/>
          </a:xfrm>
          <a:prstGeom prst="rect">
            <a:avLst/>
          </a:prstGeom>
          <a:noFill/>
        </p:spPr>
        <p:txBody>
          <a:bodyPr wrap="none" rtlCol="0">
            <a:spAutoFit/>
          </a:bodyPr>
          <a:lstStyle/>
          <a:p>
            <a:r>
              <a:rPr lang="en-US" sz="1400" dirty="0" smtClean="0"/>
              <a:t>Not assigned space</a:t>
            </a:r>
            <a:endParaRPr lang="ru-RU" sz="1400" dirty="0"/>
          </a:p>
        </p:txBody>
      </p:sp>
      <p:sp>
        <p:nvSpPr>
          <p:cNvPr id="12" name="TextBox 11"/>
          <p:cNvSpPr txBox="1"/>
          <p:nvPr/>
        </p:nvSpPr>
        <p:spPr>
          <a:xfrm>
            <a:off x="100786" y="2819400"/>
            <a:ext cx="963725" cy="276999"/>
          </a:xfrm>
          <a:prstGeom prst="rect">
            <a:avLst/>
          </a:prstGeom>
          <a:noFill/>
        </p:spPr>
        <p:txBody>
          <a:bodyPr wrap="none" rtlCol="0">
            <a:spAutoFit/>
          </a:bodyPr>
          <a:lstStyle/>
          <a:p>
            <a:pPr algn="r"/>
            <a:r>
              <a:rPr lang="en-US" dirty="0" smtClean="0"/>
              <a:t>The first </a:t>
            </a:r>
            <a:r>
              <a:rPr lang="en-US" dirty="0" smtClean="0"/>
              <a:t>RU</a:t>
            </a:r>
            <a:endParaRPr lang="ru-RU" dirty="0"/>
          </a:p>
        </p:txBody>
      </p:sp>
      <p:sp>
        <p:nvSpPr>
          <p:cNvPr id="36" name="TextBox 35"/>
          <p:cNvSpPr txBox="1"/>
          <p:nvPr/>
        </p:nvSpPr>
        <p:spPr>
          <a:xfrm>
            <a:off x="-76200" y="5257800"/>
            <a:ext cx="1186543" cy="276999"/>
          </a:xfrm>
          <a:prstGeom prst="rect">
            <a:avLst/>
          </a:prstGeom>
          <a:noFill/>
        </p:spPr>
        <p:txBody>
          <a:bodyPr wrap="none" rtlCol="0">
            <a:spAutoFit/>
          </a:bodyPr>
          <a:lstStyle/>
          <a:p>
            <a:pPr algn="r"/>
            <a:r>
              <a:rPr lang="en-US" dirty="0" smtClean="0"/>
              <a:t>The second RU</a:t>
            </a:r>
            <a:endParaRPr lang="ru-RU" dirty="0"/>
          </a:p>
        </p:txBody>
      </p:sp>
      <p:sp>
        <p:nvSpPr>
          <p:cNvPr id="10" name="TextBox 9"/>
          <p:cNvSpPr txBox="1"/>
          <p:nvPr/>
        </p:nvSpPr>
        <p:spPr>
          <a:xfrm>
            <a:off x="533400" y="4101636"/>
            <a:ext cx="1324402" cy="307777"/>
          </a:xfrm>
          <a:prstGeom prst="rect">
            <a:avLst/>
          </a:prstGeom>
          <a:noFill/>
        </p:spPr>
        <p:txBody>
          <a:bodyPr wrap="none" rtlCol="0">
            <a:spAutoFit/>
          </a:bodyPr>
          <a:lstStyle/>
          <a:p>
            <a:r>
              <a:rPr lang="en-US" sz="1400" dirty="0"/>
              <a:t>t</a:t>
            </a:r>
            <a:r>
              <a:rPr lang="en-US" sz="1400" dirty="0" smtClean="0"/>
              <a:t>he same values</a:t>
            </a:r>
            <a:endParaRPr lang="ru-RU" sz="1400" dirty="0"/>
          </a:p>
        </p:txBody>
      </p:sp>
      <p:cxnSp>
        <p:nvCxnSpPr>
          <p:cNvPr id="13" name="Прямая со стрелкой 12"/>
          <p:cNvCxnSpPr>
            <a:stCxn id="10" idx="3"/>
          </p:cNvCxnSpPr>
          <p:nvPr/>
        </p:nvCxnSpPr>
        <p:spPr bwMode="auto">
          <a:xfrm flipV="1">
            <a:off x="1857802" y="3281067"/>
            <a:ext cx="1037798" cy="97445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33" name="Прямая со стрелкой 32"/>
          <p:cNvCxnSpPr>
            <a:stCxn id="10" idx="3"/>
          </p:cNvCxnSpPr>
          <p:nvPr/>
        </p:nvCxnSpPr>
        <p:spPr bwMode="auto">
          <a:xfrm flipV="1">
            <a:off x="1857802" y="3270753"/>
            <a:ext cx="1784026" cy="98477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34" name="Прямая со стрелкой 33"/>
          <p:cNvCxnSpPr>
            <a:stCxn id="10" idx="3"/>
          </p:cNvCxnSpPr>
          <p:nvPr/>
        </p:nvCxnSpPr>
        <p:spPr bwMode="auto">
          <a:xfrm flipV="1">
            <a:off x="1857802" y="3275911"/>
            <a:ext cx="2399905" cy="979614"/>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35" name="Прямая со стрелкой 34"/>
          <p:cNvCxnSpPr>
            <a:stCxn id="10" idx="3"/>
          </p:cNvCxnSpPr>
          <p:nvPr/>
        </p:nvCxnSpPr>
        <p:spPr bwMode="auto">
          <a:xfrm flipV="1">
            <a:off x="1857802" y="3281067"/>
            <a:ext cx="3149382" cy="97445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37" name="Прямая со стрелкой 36"/>
          <p:cNvCxnSpPr>
            <a:stCxn id="10" idx="3"/>
          </p:cNvCxnSpPr>
          <p:nvPr/>
        </p:nvCxnSpPr>
        <p:spPr bwMode="auto">
          <a:xfrm>
            <a:off x="1857802" y="4255525"/>
            <a:ext cx="3149382" cy="86163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40" name="Прямая со стрелкой 39"/>
          <p:cNvCxnSpPr>
            <a:stCxn id="10" idx="3"/>
          </p:cNvCxnSpPr>
          <p:nvPr/>
        </p:nvCxnSpPr>
        <p:spPr bwMode="auto">
          <a:xfrm>
            <a:off x="1857802" y="4255525"/>
            <a:ext cx="2399905" cy="85344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43" name="Прямая со стрелкой 42"/>
          <p:cNvCxnSpPr>
            <a:stCxn id="10" idx="3"/>
          </p:cNvCxnSpPr>
          <p:nvPr/>
        </p:nvCxnSpPr>
        <p:spPr bwMode="auto">
          <a:xfrm>
            <a:off x="1857802" y="4255525"/>
            <a:ext cx="1784026" cy="85344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46" name="Прямая со стрелкой 45"/>
          <p:cNvCxnSpPr>
            <a:stCxn id="10" idx="3"/>
          </p:cNvCxnSpPr>
          <p:nvPr/>
        </p:nvCxnSpPr>
        <p:spPr bwMode="auto">
          <a:xfrm>
            <a:off x="1857802" y="4255525"/>
            <a:ext cx="1037798" cy="899477"/>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Tree>
    <p:extLst>
      <p:ext uri="{BB962C8B-B14F-4D97-AF65-F5344CB8AC3E}">
        <p14:creationId xmlns:p14="http://schemas.microsoft.com/office/powerpoint/2010/main" val="2607692143"/>
      </p:ext>
    </p:extLst>
  </p:cSld>
  <p:clrMapOvr>
    <a:masterClrMapping/>
  </p:clrMapOvr>
  <p:timing>
    <p:tnLst>
      <p:par>
        <p:cTn id="1" dur="indefinite" restart="never" nodeType="tmRoot"/>
      </p:par>
    </p:tnLst>
  </p:timing>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ACcord Submission Template</Template>
  <TotalTime>64222</TotalTime>
  <Words>3140</Words>
  <Application>Microsoft Office PowerPoint</Application>
  <PresentationFormat>Экран (4:3)</PresentationFormat>
  <Paragraphs>778</Paragraphs>
  <Slides>23</Slides>
  <Notes>17</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23</vt:i4>
      </vt:variant>
    </vt:vector>
  </HeadingPairs>
  <TitlesOfParts>
    <vt:vector size="28" baseType="lpstr">
      <vt:lpstr>宋体</vt:lpstr>
      <vt:lpstr>Arial</vt:lpstr>
      <vt:lpstr>Batang</vt:lpstr>
      <vt:lpstr>Times New Roman</vt:lpstr>
      <vt:lpstr>ACcord Submission Template</vt:lpstr>
      <vt:lpstr>Random Access RU Allocation  in the Trigger Frame</vt:lpstr>
      <vt:lpstr>Background</vt:lpstr>
      <vt:lpstr>Trigger Frame for Random Access or  Random Access RUs</vt:lpstr>
      <vt:lpstr>Random Access RUs</vt:lpstr>
      <vt:lpstr>Multiple Random Access RUs Allocation</vt:lpstr>
      <vt:lpstr>Multiple Random Access RUs </vt:lpstr>
      <vt:lpstr>Recall: RU Allocation info for each STA [1]</vt:lpstr>
      <vt:lpstr>1. Interval RUs Allocation for RA</vt:lpstr>
      <vt:lpstr>1. Example of excluding RUs from RA</vt:lpstr>
      <vt:lpstr>1. Example of Interval RUs Allocation for RA</vt:lpstr>
      <vt:lpstr>2. Explicit Multiple RUs Allocation for RA</vt:lpstr>
      <vt:lpstr>3. Implicit Multiple RUs Allocation for RA</vt:lpstr>
      <vt:lpstr>3. Implicit Multiple RUs Allocation for RA</vt:lpstr>
      <vt:lpstr>4. Per 20MHz Random Access RUs Allocation </vt:lpstr>
      <vt:lpstr>Comparison of the Proposed Methods</vt:lpstr>
      <vt:lpstr>Summary</vt:lpstr>
      <vt:lpstr>Straw Poll #1  </vt:lpstr>
      <vt:lpstr>Straw Poll #2 </vt:lpstr>
      <vt:lpstr>Straw Poll #3 </vt:lpstr>
      <vt:lpstr>Straw Poll #4 </vt:lpstr>
      <vt:lpstr>Straw Poll #5 </vt:lpstr>
      <vt:lpstr>Straw Poll #6 </vt:lpstr>
      <vt:lpstr>Reference</vt:lpstr>
    </vt:vector>
  </TitlesOfParts>
  <Manager>khorov@frtk.ru</Manager>
  <Company>IITP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Random Access RU Allocation</dc:title>
  <dc:creator>khorov@frtk.ru;ant456@yandex.ru</dc:creator>
  <cp:lastModifiedBy>Evgeny Khorov</cp:lastModifiedBy>
  <cp:revision>1942</cp:revision>
  <cp:lastPrinted>1998-02-10T13:28:06Z</cp:lastPrinted>
  <dcterms:created xsi:type="dcterms:W3CDTF">2009-12-02T19:05:24Z</dcterms:created>
  <dcterms:modified xsi:type="dcterms:W3CDTF">2016-05-16T19:24:21Z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ms_pID_725343">
    <vt:lpwstr>(1)TaLO26QoDNq4tKYqUpSZgDFhr6CJfCj+tyNG5t5qDEujNcPgTDvTVTjc+SbmwrKU4lwFoT35_x000d_ mEi918zXEF4SYavvf2BcYpkdWIlI29AYRr/Pl2hTNzYjBPEWeQhePV4/mv+efLEeIZk6Osag_x000d_ 2i61edRzFK3HaiRnd0kcrekPYbY=</vt:lpwstr>
  </property>
  <property fmtid="{D5CDD505-2E9C-101B-9397-08002B2CF9AE}" pid="4" name="_new_ms_pID_72543">
    <vt:lpwstr>(4)h+I9xr9z3ispdb9+hLbgQpLOppbKZ9xokL3OLPf+hrfoq5yAYdWCUebDG5Z6JMeiI6RjlSdy
rg9K7iP4TMQ3N7lXpNRZHnUQVGsYmjakbbAcK9a1bLLHVMnf0zGEe+MASXFoi1I4ULz04Pqg
mIdRUNd5l4V+RJ82xYYkm22mGcyEpR5143+oPQS4RKE9tPwpiSY6mf5v8Glwzu0MuoBATo6E
9m/30z5oHkhUk/GbXX</vt:lpwstr>
  </property>
  <property fmtid="{D5CDD505-2E9C-101B-9397-08002B2CF9AE}" pid="5" name="_new_ms_pID_725431">
    <vt:lpwstr>cUaSf8SAODQEj8ojKBgAs3VOtqRzsmRSDbv49tjRiCSPdrqot+0t7D
OHLZB9tMvCXsSUSF0KObooyYI9hiVTDsuN0mqP2wlWPIZAJwobRYeWtacuhD2962fn967qST
4RMN20QAsw0y1v8J1h/KDPy4F/F+sKPOjM2VMrKqlfELlCXkSgwHU50dDOzDN5bhsY1bU32A
zF/ArWZ9fU6Pb79XIi+0pKTHbP4BH1TVZxwj</vt:lpwstr>
  </property>
  <property fmtid="{D5CDD505-2E9C-101B-9397-08002B2CF9AE}" pid="6" name="_new_ms_pID_725432">
    <vt:lpwstr>Xcrvt6q+VFCZzLnFJCwxYPyS5dR6WZ4/kqnx
sP9vv4ZOhrfAX+Mj5mIQHPVCgBz4JlmkKOYK1OfwuEIXemUsiXslOxQg8jpdxC4oNg46Saae
0OIH/PokHm/zbQYBJc/WSDEpL9iqQIbTHtTRuQmJVHd1Fi/oKW090RAcAylAbTmJt6OZCXOH
/D+LQ74+fW5xd60fKKsQZa+OjUKRItioXqbM3skRYXnv7lq8pI8rZ9</vt:lpwstr>
  </property>
  <property fmtid="{D5CDD505-2E9C-101B-9397-08002B2CF9AE}" pid="7" name="sflag">
    <vt:lpwstr>1441618681</vt:lpwstr>
  </property>
  <property fmtid="{D5CDD505-2E9C-101B-9397-08002B2CF9AE}" pid="8" name="_new_ms_pID_725433">
    <vt:lpwstr>raIMSJIdt6slyue+GG
+y581FIb15G5u19ds/V1J7mv/90=</vt:lpwstr>
  </property>
</Properties>
</file>