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257" r:id="rId3"/>
    <p:sldId id="296" r:id="rId4"/>
    <p:sldId id="297" r:id="rId5"/>
    <p:sldId id="298" r:id="rId6"/>
    <p:sldId id="429" r:id="rId7"/>
    <p:sldId id="473" r:id="rId8"/>
    <p:sldId id="469" r:id="rId9"/>
    <p:sldId id="480" r:id="rId10"/>
    <p:sldId id="463" r:id="rId11"/>
    <p:sldId id="459" r:id="rId12"/>
    <p:sldId id="461" r:id="rId13"/>
    <p:sldId id="479" r:id="rId14"/>
    <p:sldId id="472" r:id="rId15"/>
    <p:sldId id="272" r:id="rId16"/>
    <p:sldId id="464" r:id="rId17"/>
    <p:sldId id="465" r:id="rId18"/>
    <p:sldId id="466" r:id="rId19"/>
    <p:sldId id="467" r:id="rId20"/>
    <p:sldId id="305" r:id="rId21"/>
    <p:sldId id="322" r:id="rId22"/>
    <p:sldId id="481" r:id="rId23"/>
    <p:sldId id="482" r:id="rId24"/>
    <p:sldId id="477" r:id="rId25"/>
    <p:sldId id="426" r:id="rId26"/>
    <p:sldId id="470" r:id="rId27"/>
    <p:sldId id="293" r:id="rId2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真野 浩" initials="真野"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3231" autoAdjust="0"/>
    <p:restoredTop sz="86486" autoAdjust="0"/>
  </p:normalViewPr>
  <p:slideViewPr>
    <p:cSldViewPr showGuides="1">
      <p:cViewPr>
        <p:scale>
          <a:sx n="105" d="100"/>
          <a:sy n="105" d="100"/>
        </p:scale>
        <p:origin x="680" y="14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10344"/>
    </p:cViewPr>
  </p:sorterViewPr>
  <p:notesViewPr>
    <p:cSldViewPr showGuides="1">
      <p:cViewPr varScale="1">
        <p:scale>
          <a:sx n="76" d="100"/>
          <a:sy n="76" d="100"/>
        </p:scale>
        <p:origin x="2096" y="2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commentAuthors" Target="commentAuthors.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dirty="0"/>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dirty="0"/>
              <a:t>Hiroshi Mano (Root,Inc.)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dirty="0"/>
              <a:t>Page </a:t>
            </a:r>
            <a:fld id="{1E0BDAB5-0E9A-0944-83A9-C1762299F6AC}" type="slidenum">
              <a:rPr lang="en-US" altLang="ja-JP"/>
              <a:pPr>
                <a:defRPr/>
              </a:pPr>
              <a: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dirty="0"/>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dirty="0"/>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dirty="0"/>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dirty="0"/>
              <a:t>Page </a:t>
            </a:r>
            <a:fld id="{658DDA19-48F8-D54F-B94A-B5244F20A2C8}" type="slidenum">
              <a:rPr lang="en-US" altLang="ja-JP"/>
              <a:pPr>
                <a:defRPr/>
              </a:pPr>
              <a: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Tree>
    <p:extLst>
      <p:ext uri="{BB962C8B-B14F-4D97-AF65-F5344CB8AC3E}">
        <p14:creationId xmlns:p14="http://schemas.microsoft.com/office/powerpoint/2010/main"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333582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1888187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14</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293247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338299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ー 4"/>
          <p:cNvSpPr>
            <a:spLocks noGrp="1"/>
          </p:cNvSpPr>
          <p:nvPr>
            <p:ph type="dt" idx="11"/>
          </p:nvPr>
        </p:nvSpPr>
        <p:spPr/>
        <p:txBody>
          <a:bodyPr/>
          <a:lstStyle/>
          <a:p>
            <a:pPr>
              <a:defRPr/>
            </a:pPr>
            <a:r>
              <a:rPr lang="en-US"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658DDA19-48F8-D54F-B94A-B5244F20A2C8}" type="slidenum">
              <a:rPr lang="en-US" altLang="ja-JP" smtClean="0"/>
              <a:pPr>
                <a:defRPr/>
              </a:pPr>
              <a:t>17</a:t>
            </a:fld>
            <a:endParaRPr lang="en-US" altLang="ja-JP"/>
          </a:p>
        </p:txBody>
      </p:sp>
    </p:spTree>
    <p:extLst>
      <p:ext uri="{BB962C8B-B14F-4D97-AF65-F5344CB8AC3E}">
        <p14:creationId xmlns:p14="http://schemas.microsoft.com/office/powerpoint/2010/main" val="766805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19</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5433241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25</a:t>
            </a:fld>
            <a:endParaRPr lang="en-US" altLang="ja-JP" dirty="0">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985433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dirty="0">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dirty="0"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dirty="0"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dirty="0"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dirty="0"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26</a:t>
            </a:fld>
            <a:endParaRPr lang="en-US" altLang="ja-JP" dirty="0" smtClean="0">
              <a:latin typeface="Times New Roman" pitchFamily="-65" charset="0"/>
              <a:cs typeface="ＭＳ Ｐゴシック" pitchFamily="-65" charset="-128"/>
            </a:endParaRPr>
          </a:p>
        </p:txBody>
      </p:sp>
    </p:spTree>
    <p:extLst>
      <p:ext uri="{BB962C8B-B14F-4D97-AF65-F5344CB8AC3E}">
        <p14:creationId xmlns:p14="http://schemas.microsoft.com/office/powerpoint/2010/main" val="1647149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dirty="0">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dirty="0">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dirty="0">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dirty="0">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dirty="0">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628974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dirty="0">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dirty="0">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dirty="0">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dirty="0">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dirty="0">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dirty="0">
              <a:latin typeface="Times New Roman" pitchFamily="-65" charset="0"/>
              <a:ea typeface="ＭＳ Ｐゴシック" pitchFamily="-65" charset="-128"/>
              <a:cs typeface="ＭＳ Ｐゴシック" pitchFamily="-65" charset="-128"/>
            </a:endParaRPr>
          </a:p>
        </p:txBody>
      </p:sp>
    </p:spTree>
    <p:extLst>
      <p:ext uri="{BB962C8B-B14F-4D97-AF65-F5344CB8AC3E}">
        <p14:creationId xmlns:p14="http://schemas.microsoft.com/office/powerpoint/2010/main" val="1894519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a:defRPr/>
            </a:pPr>
            <a:r>
              <a:rPr lang="en-US" dirty="0" smtClean="0"/>
              <a:t>doc.: IEEE 802.19-09/xxxxr0</a:t>
            </a:r>
            <a:endParaRPr lang="en-US" dirty="0"/>
          </a:p>
        </p:txBody>
      </p:sp>
      <p:sp>
        <p:nvSpPr>
          <p:cNvPr id="5" name="日付プレースホルダー 4"/>
          <p:cNvSpPr>
            <a:spLocks noGrp="1"/>
          </p:cNvSpPr>
          <p:nvPr>
            <p:ph type="dt" idx="11"/>
          </p:nvPr>
        </p:nvSpPr>
        <p:spPr/>
        <p:txBody>
          <a:bodyPr/>
          <a:lstStyle/>
          <a:p>
            <a:pPr>
              <a:defRPr/>
            </a:pPr>
            <a:r>
              <a:rPr lang="en-US" dirty="0" smtClean="0"/>
              <a:t>April 2009</a:t>
            </a:r>
            <a:endParaRPr lang="en-US" dirty="0"/>
          </a:p>
        </p:txBody>
      </p:sp>
      <p:sp>
        <p:nvSpPr>
          <p:cNvPr id="6" name="フッター プレースホルダー 5"/>
          <p:cNvSpPr>
            <a:spLocks noGrp="1"/>
          </p:cNvSpPr>
          <p:nvPr>
            <p:ph type="ftr" sz="quarter" idx="12"/>
          </p:nvPr>
        </p:nvSpPr>
        <p:spPr/>
        <p:txBody>
          <a:bodyPr/>
          <a:lstStyle/>
          <a:p>
            <a:pPr lvl="4">
              <a:defRPr/>
            </a:pPr>
            <a:r>
              <a:rPr lang="en-US" dirty="0" smtClean="0"/>
              <a:t>Rich Kennedy, Research In Motion</a:t>
            </a:r>
            <a:endParaRPr lang="en-US" dirty="0"/>
          </a:p>
        </p:txBody>
      </p:sp>
      <p:sp>
        <p:nvSpPr>
          <p:cNvPr id="7" name="スライド番号プレースホルダー 6"/>
          <p:cNvSpPr>
            <a:spLocks noGrp="1"/>
          </p:cNvSpPr>
          <p:nvPr>
            <p:ph type="sldNum" sz="quarter" idx="13"/>
          </p:nvPr>
        </p:nvSpPr>
        <p:spPr/>
        <p:txBody>
          <a:bodyPr/>
          <a:lstStyle/>
          <a:p>
            <a:pPr>
              <a:defRPr/>
            </a:pPr>
            <a:r>
              <a:rPr lang="en-US" altLang="ja-JP" dirty="0" smtClean="0"/>
              <a:t>Page </a:t>
            </a:r>
            <a:fld id="{658DDA19-48F8-D54F-B94A-B5244F20A2C8}" type="slidenum">
              <a:rPr lang="en-US" altLang="ja-JP" smtClean="0"/>
              <a:pPr>
                <a:defRPr/>
              </a:pPr>
              <a:t>7</a:t>
            </a:fld>
            <a:endParaRPr lang="en-US" altLang="ja-JP" dirty="0"/>
          </a:p>
        </p:txBody>
      </p:sp>
    </p:spTree>
    <p:extLst>
      <p:ext uri="{BB962C8B-B14F-4D97-AF65-F5344CB8AC3E}">
        <p14:creationId xmlns:p14="http://schemas.microsoft.com/office/powerpoint/2010/main" val="15652286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67479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9983201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1605539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5862353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dirty="0"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dirty="0"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dirty="0"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dirty="0"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dirty="0" smtClean="0">
              <a:latin typeface="Times New Roman" pitchFamily="-84" charset="0"/>
              <a:cs typeface="ＭＳ Ｐゴシック" pitchFamily="-84" charset="-128"/>
            </a:endParaRPr>
          </a:p>
        </p:txBody>
      </p:sp>
    </p:spTree>
    <p:extLst>
      <p:ext uri="{BB962C8B-B14F-4D97-AF65-F5344CB8AC3E}">
        <p14:creationId xmlns:p14="http://schemas.microsoft.com/office/powerpoint/2010/main" val="26269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37B09A0-BB64-D944-91DA-E0878867DF64}" type="slidenum">
              <a:rPr lang="en-US" altLang="ja-JP"/>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6B96CA3-E382-3442-AFFD-A7E4C21871F7}" type="slidenum">
              <a:rPr lang="en-US" altLang="ja-JP"/>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AAEDB6D0-FFAE-0B45-B840-AFAB375B010A}"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E275D85B-EEFE-A142-B02B-B9A3C4542434}"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3060BA80-4FDB-C140-AD27-D6552766E67E}"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D101B002-A266-024B-B22F-DC19655FC800}"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70ADC790-B12E-AA44-AF08-80525594A063}"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947AE1E1-1499-D74A-95A4-7F4FAB76A92F}"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4C7CEA63-2B76-A643-8598-A4403A39BBE7}"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7E0BA808-DB25-844A-A2EE-229D6A5C1DE9}" type="slidenum">
              <a:rPr lang="en-US" altLang="ja-JP"/>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Hiroshi Mano (KDTI)</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19255177-E4EC-BE4C-B516-B975FB15DBA0}"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dirty="0" smtClean="0"/>
              <a:t>May 2016</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dirty="0"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dirty="0"/>
              <a:t>Slide </a:t>
            </a:r>
            <a:fld id="{B504787E-AE3C-CC4D-B314-7185A8D42722}" type="slidenum">
              <a:rPr lang="en-US" altLang="ja-JP"/>
              <a:pPr>
                <a:defRPr/>
              </a:pPr>
              <a:t>‹#›</a:t>
            </a:fld>
            <a:endParaRPr lang="en-US" altLang="ja-JP" dirty="0"/>
          </a:p>
        </p:txBody>
      </p:sp>
      <p:sp>
        <p:nvSpPr>
          <p:cNvPr id="1031" name="Rectangle 7"/>
          <p:cNvSpPr>
            <a:spLocks noChangeArrowheads="1"/>
          </p:cNvSpPr>
          <p:nvPr userDrawn="1"/>
        </p:nvSpPr>
        <p:spPr bwMode="auto">
          <a:xfrm>
            <a:off x="5059830" y="332601"/>
            <a:ext cx="338567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802.11-16-0532-01</a:t>
            </a:r>
            <a:endParaRPr lang="en-US" altLang="ja-JP" sz="1800" b="1" dirty="0" smtClean="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grouper.ieee.org/groups/802/11/SponsorBallots.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54262BD9-4907-E34E-8190-C8561625922C}" type="slidenum">
              <a:rPr lang="en-US" altLang="ja-JP">
                <a:latin typeface="Times New Roman" pitchFamily="-84" charset="0"/>
              </a:rPr>
              <a:pPr/>
              <a:t>1</a:t>
            </a:fld>
            <a:endParaRPr lang="en-US" altLang="ja-JP" dirty="0">
              <a:latin typeface="Times New Roman" pitchFamily="-84" charset="0"/>
            </a:endParaRPr>
          </a:p>
        </p:txBody>
      </p:sp>
      <p:sp>
        <p:nvSpPr>
          <p:cNvPr id="15365" name="Rectangle 2"/>
          <p:cNvSpPr>
            <a:spLocks noGrp="1" noChangeArrowheads="1"/>
          </p:cNvSpPr>
          <p:nvPr>
            <p:ph type="title"/>
          </p:nvPr>
        </p:nvSpPr>
        <p:spPr>
          <a:xfrm>
            <a:off x="388938" y="7239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a:t>
            </a:r>
            <a:r>
              <a:rPr lang="en-US" altLang="ja-JP" dirty="0" smtClean="0">
                <a:ea typeface="ＭＳ Ｐゴシック" pitchFamily="-84" charset="-128"/>
                <a:cs typeface="ＭＳ Ｐゴシック" pitchFamily="-84" charset="-128"/>
              </a:rPr>
              <a:t>for May  2016 Waikoloa</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2016-04-12</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dirty="0"/>
              <a:t>Authors:</a:t>
            </a:r>
            <a:endParaRPr lang="en-US" altLang="ja-JP" sz="2000" dirty="0"/>
          </a:p>
        </p:txBody>
      </p:sp>
      <p:graphicFrame>
        <p:nvGraphicFramePr>
          <p:cNvPr id="9" name="Group 80"/>
          <p:cNvGraphicFramePr>
            <a:graphicFrameLocks noGrp="1"/>
          </p:cNvGraphicFramePr>
          <p:nvPr/>
        </p:nvGraphicFramePr>
        <p:xfrm>
          <a:off x="388938" y="3429000"/>
          <a:ext cx="8264590" cy="968693"/>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Koden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Blg 28 2F, 2-7-26 Kita-Aoyama, Minato-ku,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2015 – 16:00-18:00</a:t>
            </a:r>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Tue PM1</a:t>
            </a:r>
          </a:p>
        </p:txBody>
      </p:sp>
      <p:sp>
        <p:nvSpPr>
          <p:cNvPr id="26628" name="Date Placeholder 3"/>
          <p:cNvSpPr>
            <a:spLocks noGrp="1"/>
          </p:cNvSpPr>
          <p:nvPr>
            <p:ph type="dt" sz="quarter" idx="10"/>
          </p:nvPr>
        </p:nvSpPr>
        <p:spPr/>
        <p:txBody>
          <a:bodyPr/>
          <a:lstStyle/>
          <a:p>
            <a:r>
              <a:rPr lang="en-US" altLang="ja-JP" dirty="0"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10</a:t>
            </a:fld>
            <a:endParaRPr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Tuesday May 17</a:t>
            </a:r>
            <a:r>
              <a:rPr lang="en-US" altLang="ja-JP" baseline="30000" dirty="0" smtClean="0"/>
              <a:t>th</a:t>
            </a:r>
            <a:r>
              <a:rPr lang="en-US" altLang="ja-JP" dirty="0" smtClean="0"/>
              <a:t>,  2015 – 13:30-15:30</a:t>
            </a:r>
          </a:p>
        </p:txBody>
      </p:sp>
      <p:sp>
        <p:nvSpPr>
          <p:cNvPr id="26627" name="Content Placeholder 2"/>
          <p:cNvSpPr>
            <a:spLocks noGrp="1"/>
          </p:cNvSpPr>
          <p:nvPr>
            <p:ph idx="1"/>
          </p:nvPr>
        </p:nvSpPr>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Editor’s report from Editor’s meeting</a:t>
            </a:r>
          </a:p>
          <a:p>
            <a:r>
              <a:rPr lang="en-US" altLang="ja-JP" dirty="0" smtClean="0"/>
              <a:t>Comment resolution</a:t>
            </a:r>
          </a:p>
          <a:p>
            <a:r>
              <a:rPr lang="en-US" altLang="ja-JP" dirty="0" smtClean="0"/>
              <a:t>Recess Wed AM1</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dirty="0"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11</a:t>
            </a:fld>
            <a:endParaRPr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17</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	</a:t>
            </a:r>
            <a:endParaRPr lang="ja-JP" altLang="en-US" dirty="0" smtClean="0"/>
          </a:p>
          <a:p>
            <a:pPr>
              <a:defRPr/>
            </a:pPr>
            <a:r>
              <a:rPr lang="en-US" altLang="ja-JP" dirty="0" smtClean="0"/>
              <a:t>Recess Thu AM2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10:30-12:30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r>
              <a:rPr lang="en-US" altLang="ja-JP" dirty="0"/>
              <a:t>	</a:t>
            </a:r>
            <a:endParaRPr lang="ja-JP" altLang="en-US" dirty="0"/>
          </a:p>
          <a:p>
            <a:pPr>
              <a:defRPr/>
            </a:pPr>
            <a:r>
              <a:rPr lang="en-US" altLang="ja-JP" dirty="0"/>
              <a:t>Recess </a:t>
            </a:r>
            <a:r>
              <a:rPr lang="en-US" altLang="ja-JP" dirty="0" smtClean="0"/>
              <a:t>PM1</a:t>
            </a:r>
            <a:endParaRPr lang="en-US" altLang="ja-JP" dirty="0"/>
          </a:p>
          <a:p>
            <a:pPr>
              <a:defRPr/>
            </a:pPr>
            <a:endParaRPr lang="en-US" altLang="ja-JP" dirty="0" smtClean="0"/>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dirty="0" smtClean="0">
              <a:latin typeface="Times New Roman" pitchFamily="-84" charset="0"/>
            </a:endParaRPr>
          </a:p>
        </p:txBody>
      </p:sp>
    </p:spTree>
    <p:extLst>
      <p:ext uri="{BB962C8B-B14F-4D97-AF65-F5344CB8AC3E}">
        <p14:creationId xmlns:p14="http://schemas.microsoft.com/office/powerpoint/2010/main" val="20418859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2015 – </a:t>
            </a:r>
            <a:r>
              <a:rPr lang="en-US" altLang="ja-JP" dirty="0" smtClean="0">
                <a:ea typeface="ＭＳ Ｐゴシック" pitchFamily="-84" charset="-128"/>
                <a:cs typeface="ＭＳ Ｐゴシック" pitchFamily="-84" charset="-128"/>
              </a:rPr>
              <a:t>13:30-15:30</a:t>
            </a:r>
            <a:endParaRPr lang="en-US" altLang="ja-JP" dirty="0" smtClean="0">
              <a:ea typeface="ＭＳ Ｐゴシック" pitchFamily="-84" charset="-128"/>
              <a:cs typeface="ＭＳ Ｐゴシック" pitchFamily="-84" charset="-128"/>
            </a:endParaRP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smtClean="0"/>
              <a:t>TGai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Motion to 2</a:t>
            </a:r>
            <a:r>
              <a:rPr lang="en-US" altLang="ja-JP" baseline="30000" dirty="0" smtClean="0"/>
              <a:t>nd</a:t>
            </a:r>
            <a:r>
              <a:rPr lang="en-US" altLang="ja-JP" dirty="0" smtClean="0"/>
              <a:t> Recerc SB </a:t>
            </a:r>
            <a:endParaRPr lang="en-US" altLang="ja-JP" dirty="0" smtClean="0"/>
          </a:p>
          <a:p>
            <a:pPr>
              <a:defRPr/>
            </a:pPr>
            <a:r>
              <a:rPr lang="en-US" altLang="ja-JP" dirty="0" smtClean="0"/>
              <a:t>Reaffirmation of Officer</a:t>
            </a:r>
            <a:endParaRPr lang="en-US" altLang="ja-JP" dirty="0" smtClean="0"/>
          </a:p>
          <a:p>
            <a:r>
              <a:rPr lang="en-US" altLang="ja-JP" dirty="0" smtClean="0"/>
              <a:t>Plan </a:t>
            </a:r>
            <a:r>
              <a:rPr lang="en-US" altLang="ja-JP" dirty="0"/>
              <a:t>for </a:t>
            </a:r>
            <a:r>
              <a:rPr lang="en-US" altLang="ja-JP" dirty="0" smtClean="0"/>
              <a:t>July</a:t>
            </a:r>
            <a:endParaRPr lang="en-US" altLang="ja-JP" dirty="0"/>
          </a:p>
          <a:p>
            <a:r>
              <a:rPr lang="en-US" altLang="ja-JP" dirty="0"/>
              <a:t>TIME line of task group</a:t>
            </a:r>
          </a:p>
          <a:p>
            <a:r>
              <a:rPr lang="en-US" altLang="ja-JP" dirty="0"/>
              <a:t>Plan for Teleconference </a:t>
            </a:r>
          </a:p>
          <a:p>
            <a:r>
              <a:rPr lang="en-US" altLang="ja-JP" dirty="0"/>
              <a:t>Unfinished businesses</a:t>
            </a:r>
          </a:p>
          <a:p>
            <a:r>
              <a:rPr lang="en-US" altLang="ja-JP" dirty="0"/>
              <a:t>New Businesses</a:t>
            </a:r>
            <a:endParaRPr lang="ja-JP" altLang="en-US" dirty="0" smtClean="0"/>
          </a:p>
          <a:p>
            <a:pPr>
              <a:defRPr/>
            </a:pPr>
            <a:r>
              <a:rPr lang="en-US" altLang="ja-JP" dirty="0" smtClean="0"/>
              <a:t>Adjourn</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26630" name="Slide Number Placeholder 4"/>
          <p:cNvSpPr>
            <a:spLocks noGrp="1"/>
          </p:cNvSpPr>
          <p:nvPr>
            <p:ph type="sldNum" sz="quarter" idx="12"/>
          </p:nvPr>
        </p:nvSpPr>
        <p:spPr>
          <a:noFill/>
        </p:spPr>
        <p:txBody>
          <a:bodyPr/>
          <a:lstStyle/>
          <a:p>
            <a:r>
              <a:rPr lang="en-US" altLang="ja-JP" dirty="0" smtClean="0">
                <a:latin typeface="Times New Roman" pitchFamily="-84" charset="0"/>
              </a:rPr>
              <a:t>Slide </a:t>
            </a:r>
            <a:fld id="{6E55ACDB-B013-0A45-96C8-4890CBF62C04}" type="slidenum">
              <a:rPr lang="en-US" altLang="ja-JP" smtClean="0">
                <a:latin typeface="Times New Roman" pitchFamily="-84" charset="0"/>
              </a:rPr>
              <a:pPr/>
              <a:t>14</a:t>
            </a:fld>
            <a:endParaRPr lang="en-US" altLang="ja-JP" dirty="0" smtClean="0">
              <a:latin typeface="Times New Roman" pitchFamily="-84" charset="0"/>
            </a:endParaRPr>
          </a:p>
        </p:txBody>
      </p:sp>
    </p:spTree>
    <p:extLst>
      <p:ext uri="{BB962C8B-B14F-4D97-AF65-F5344CB8AC3E}">
        <p14:creationId xmlns:p14="http://schemas.microsoft.com/office/powerpoint/2010/main" val="21185106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Mano </a:t>
            </a:r>
            <a:r>
              <a:rPr kumimoji="0" lang="en-US" altLang="ja-JP" sz="1100" dirty="0" smtClean="0"/>
              <a:t>(Koden Techno Info K.K.) </a:t>
            </a:r>
            <a:endParaRPr kumimoji="0" lang="en-US" altLang="ja-JP" sz="1100" dirty="0"/>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16</a:t>
            </a:fld>
            <a:endParaRPr lang="en-US" altLang="ja-JP"/>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dirty="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dirty="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dirty="0"/>
              <a:t>		IEEE-SA Standards Boards Bylaws</a:t>
            </a:r>
          </a:p>
          <a:p>
            <a:pPr lvl="1">
              <a:lnSpc>
                <a:spcPct val="90000"/>
              </a:lnSpc>
              <a:buFont typeface="Monotype Sorts" pitchFamily="-101" charset="2"/>
              <a:buNone/>
            </a:pPr>
            <a:r>
              <a:rPr lang="en-US" sz="2100" dirty="0"/>
              <a:t>		</a:t>
            </a:r>
            <a:r>
              <a:rPr lang="en-US" sz="2100" i="1" dirty="0"/>
              <a:t>http://</a:t>
            </a:r>
            <a:r>
              <a:rPr lang="en-US" sz="2100" i="1" dirty="0" err="1"/>
              <a:t>standards.ieee.org</a:t>
            </a:r>
            <a:r>
              <a:rPr lang="en-US" sz="2100" i="1" dirty="0"/>
              <a:t>/develop/policies/bylaws/sect6-7.html#6</a:t>
            </a:r>
          </a:p>
          <a:p>
            <a:pPr lvl="1">
              <a:lnSpc>
                <a:spcPct val="90000"/>
              </a:lnSpc>
              <a:buFont typeface="Monotype Sorts" pitchFamily="-101" charset="2"/>
              <a:buNone/>
            </a:pPr>
            <a:r>
              <a:rPr lang="en-GB" sz="2400" dirty="0"/>
              <a:t>		IEEE-SA Standards Board Operations Manual</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/develop/policies/</a:t>
            </a:r>
            <a:r>
              <a:rPr lang="en-US" sz="2100" i="1" dirty="0" err="1"/>
              <a:t>opman</a:t>
            </a:r>
            <a:r>
              <a:rPr lang="en-US" sz="2100" i="1" dirty="0"/>
              <a:t>/sect6.html#6.3</a:t>
            </a:r>
            <a:endParaRPr lang="en-US" sz="2400" dirty="0"/>
          </a:p>
          <a:p>
            <a:pPr lvl="1">
              <a:lnSpc>
                <a:spcPct val="90000"/>
              </a:lnSpc>
              <a:buFont typeface="Monotype Sorts" pitchFamily="-101" charset="2"/>
              <a:buNone/>
            </a:pPr>
            <a:r>
              <a:rPr lang="en-US" sz="2400" dirty="0">
                <a:ea typeface="Times New Roman" pitchFamily="-101" charset="0"/>
                <a:cs typeface="Times New Roman" pitchFamily="-101" charset="0"/>
              </a:rPr>
              <a:t>	Material about the patent policy is available at</a:t>
            </a:r>
            <a:r>
              <a:rPr lang="en-US" sz="2400" dirty="0"/>
              <a:t> </a:t>
            </a:r>
          </a:p>
          <a:p>
            <a:pPr lvl="1">
              <a:lnSpc>
                <a:spcPct val="90000"/>
              </a:lnSpc>
              <a:buFont typeface="Monotype Sorts" pitchFamily="-101" charset="2"/>
              <a:buNone/>
            </a:pPr>
            <a:r>
              <a:rPr lang="en-US" sz="2400" dirty="0"/>
              <a:t>		</a:t>
            </a:r>
            <a:r>
              <a:rPr lang="en-US" sz="2100" i="1" dirty="0"/>
              <a:t>http://</a:t>
            </a:r>
            <a:r>
              <a:rPr lang="en-US" sz="2100" i="1" dirty="0" err="1"/>
              <a:t>standards.ieee.org</a:t>
            </a:r>
            <a:r>
              <a:rPr lang="en-US" sz="2100" i="1" dirty="0"/>
              <a:t>/about/</a:t>
            </a:r>
            <a:r>
              <a:rPr lang="en-US" sz="2100" i="1" dirty="0" err="1"/>
              <a:t>sasb</a:t>
            </a:r>
            <a:r>
              <a:rPr lang="en-US" sz="2100" i="1" dirty="0"/>
              <a:t>/</a:t>
            </a:r>
            <a:r>
              <a:rPr lang="en-US" sz="2100" i="1" dirty="0" err="1"/>
              <a:t>patcom</a:t>
            </a:r>
            <a:r>
              <a:rPr lang="en-US" sz="2100" i="1" dirty="0"/>
              <a:t>/</a:t>
            </a:r>
            <a:r>
              <a:rPr lang="en-US" sz="2100" i="1" dirty="0" err="1"/>
              <a:t>materials.html</a:t>
            </a:r>
            <a:endParaRPr lang="en-US" sz="2100" i="1" dirty="0"/>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17</a:t>
            </a:fld>
            <a:endParaRPr lang="en-US" altLang="ja-JP"/>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18</a:t>
            </a:fld>
            <a:endParaRPr lang="en-US" altLang="ja-JP"/>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2" name="日付プレースホルダー 1"/>
          <p:cNvSpPr>
            <a:spLocks noGrp="1"/>
          </p:cNvSpPr>
          <p:nvPr>
            <p:ph type="dt" sz="half" idx="10"/>
          </p:nvPr>
        </p:nvSpPr>
        <p:spPr/>
        <p:txBody>
          <a:bodyPr/>
          <a:lstStyle/>
          <a:p>
            <a:pPr>
              <a:defRPr/>
            </a:pPr>
            <a:r>
              <a:rPr lang="en-US" altLang="ja-JP" smtClean="0"/>
              <a:t>May 2016</a:t>
            </a:r>
            <a:endParaRPr lang="en-US" dirty="0"/>
          </a:p>
        </p:txBody>
      </p:sp>
      <p:sp>
        <p:nvSpPr>
          <p:cNvPr id="3" name="スライド番号プレースホルダー 2"/>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19</a:t>
            </a:fld>
            <a:endParaRPr lang="en-US" altLang="ja-JP"/>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dirty="0">
                <a:latin typeface="Times New Roman" pitchFamily="-84" charset="0"/>
              </a:rPr>
              <a:t>Slide </a:t>
            </a:r>
            <a:fld id="{2F5A7B3D-1827-CB4F-B70B-BC122C1560E6}" type="slidenum">
              <a:rPr lang="en-US" altLang="ja-JP">
                <a:latin typeface="Times New Roman" pitchFamily="-84" charset="0"/>
              </a:rPr>
              <a:pPr/>
              <a:t>2</a:t>
            </a:fld>
            <a:endParaRPr lang="en-US" altLang="ja-JP" dirty="0">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 May 2016 ,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TGai meeting minutes of </a:t>
            </a:r>
            <a:br>
              <a:rPr lang="en-US" altLang="ja-JP" dirty="0" smtClean="0"/>
            </a:br>
            <a:r>
              <a:rPr lang="en-US" altLang="ja-JP" dirty="0" smtClean="0"/>
              <a:t>Atlanta</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smtClean="0">
                <a:ea typeface="ＭＳ Ｐゴシック" pitchFamily="-84" charset="-128"/>
                <a:cs typeface="ＭＳ Ｐゴシック" pitchFamily="-84" charset="-128"/>
              </a:rPr>
              <a:t>TGai Meeting Minutes for the IEEE 802.11 Atlanta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16-0186r0</a:t>
            </a:r>
          </a:p>
          <a:p>
            <a:pPr lvl="1"/>
            <a:r>
              <a:rPr lang="en-GB" altLang="ja-JP" dirty="0">
                <a:ea typeface="ＭＳ Ｐゴシック" pitchFamily="-84" charset="-128"/>
                <a:cs typeface="ＭＳ Ｐゴシック" pitchFamily="-84" charset="-128"/>
              </a:rPr>
              <a:t>https://</a:t>
            </a:r>
            <a:r>
              <a:rPr lang="en-GB" altLang="ja-JP" dirty="0" err="1">
                <a:ea typeface="ＭＳ Ｐゴシック" pitchFamily="-84" charset="-128"/>
                <a:cs typeface="ＭＳ Ｐゴシック" pitchFamily="-84" charset="-128"/>
              </a:rPr>
              <a:t>mentor.ieee.org</a:t>
            </a:r>
            <a:r>
              <a:rPr lang="en-GB" altLang="ja-JP" dirty="0">
                <a:ea typeface="ＭＳ Ｐゴシック" pitchFamily="-84" charset="-128"/>
                <a:cs typeface="ＭＳ Ｐゴシック" pitchFamily="-84" charset="-128"/>
              </a:rPr>
              <a:t>/802.11/</a:t>
            </a:r>
            <a:r>
              <a:rPr lang="en-GB" altLang="ja-JP" dirty="0" err="1">
                <a:ea typeface="ＭＳ Ｐゴシック" pitchFamily="-84" charset="-128"/>
                <a:cs typeface="ＭＳ Ｐゴシック" pitchFamily="-84" charset="-128"/>
              </a:rPr>
              <a:t>dcn</a:t>
            </a:r>
            <a:r>
              <a:rPr lang="en-GB" altLang="ja-JP" dirty="0">
                <a:ea typeface="ＭＳ Ｐゴシック" pitchFamily="-84" charset="-128"/>
                <a:cs typeface="ＭＳ Ｐゴシック" pitchFamily="-84" charset="-128"/>
              </a:rPr>
              <a:t>/16/11-16-0186-00-00ai-january-2016-atlanta-sesssion-minutes.doc</a:t>
            </a:r>
          </a:p>
          <a:p>
            <a:r>
              <a:rPr lang="en-US" altLang="ja-JP" dirty="0" smtClean="0"/>
              <a:t>Moved: </a:t>
            </a:r>
            <a:r>
              <a:rPr lang="en-US" altLang="ja-JP" dirty="0" smtClean="0">
                <a:solidFill>
                  <a:schemeClr val="bg1"/>
                </a:solidFill>
              </a:rPr>
              <a:t>Hitoshi Morioka</a:t>
            </a:r>
            <a:r>
              <a:rPr lang="en-US" altLang="ja-JP" dirty="0" smtClean="0"/>
              <a:t>	</a:t>
            </a:r>
          </a:p>
          <a:p>
            <a:pPr>
              <a:defRPr/>
            </a:pPr>
            <a:r>
              <a:rPr lang="en-US" altLang="ja-JP" dirty="0" smtClean="0"/>
              <a:t>Seconded:</a:t>
            </a:r>
            <a:endParaRPr lang="ja-JP" altLang="en-US" dirty="0" smtClean="0">
              <a:ea typeface="ＭＳ Ｐゴシック" pitchFamily="-84" charset="-128"/>
              <a:cs typeface="ＭＳ Ｐゴシック" pitchFamily="-84" charset="-128"/>
            </a:endParaRP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solidFill>
                <a:srgbClr val="000000"/>
              </a:solidFill>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TGai teleconference meeting minutes of Atlanta to Waikoloa  meeting.</a:t>
            </a:r>
          </a:p>
        </p:txBody>
      </p:sp>
      <p:sp>
        <p:nvSpPr>
          <p:cNvPr id="58371" name="コンテンツ プレースホルダ 2"/>
          <p:cNvSpPr>
            <a:spLocks noGrp="1"/>
          </p:cNvSpPr>
          <p:nvPr>
            <p:ph idx="1"/>
          </p:nvPr>
        </p:nvSpPr>
        <p:spPr>
          <a:xfrm>
            <a:off x="685800" y="2209800"/>
            <a:ext cx="7086600" cy="3581400"/>
          </a:xfrm>
        </p:spPr>
        <p:txBody>
          <a:bodyPr>
            <a:normAutofit lnSpcReduction="10000"/>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TGai teleconference meeting minutes of   Atlanta to Waikoloa meeting.</a:t>
            </a:r>
          </a:p>
          <a:p>
            <a:pPr lvl="1"/>
            <a:r>
              <a:rPr lang="en-US" altLang="ja-JP" dirty="0" smtClean="0">
                <a:ea typeface="ＭＳ Ｐゴシック" pitchFamily="-84" charset="-128"/>
                <a:cs typeface="ＭＳ Ｐゴシック" pitchFamily="-84" charset="-128"/>
              </a:rPr>
              <a:t>16-0272r</a:t>
            </a:r>
            <a:r>
              <a:rPr lang="en-US" altLang="ja-JP" dirty="0" smtClean="0">
                <a:ea typeface="ＭＳ Ｐゴシック" pitchFamily="-84" charset="-128"/>
                <a:cs typeface="ＭＳ Ｐゴシック" pitchFamily="-84" charset="-128"/>
              </a:rPr>
              <a:t>09</a:t>
            </a:r>
            <a:endParaRPr lang="en-US" altLang="ja-JP" dirty="0" smtClean="0">
              <a:ea typeface="ＭＳ Ｐゴシック" pitchFamily="-84" charset="-128"/>
              <a:cs typeface="ＭＳ Ｐゴシック" pitchFamily="-84" charset="-128"/>
            </a:endParaRPr>
          </a:p>
          <a:p>
            <a:pPr lvl="1"/>
            <a:r>
              <a:rPr lang="en-US" altLang="ja-JP" dirty="0"/>
              <a:t>https://</a:t>
            </a:r>
            <a:r>
              <a:rPr lang="en-US" altLang="ja-JP" dirty="0" err="1"/>
              <a:t>mentor.ieee.org</a:t>
            </a:r>
            <a:r>
              <a:rPr lang="en-US" altLang="ja-JP" dirty="0"/>
              <a:t>/802.11/</a:t>
            </a:r>
            <a:r>
              <a:rPr lang="en-US" altLang="ja-JP" dirty="0" err="1"/>
              <a:t>dcn</a:t>
            </a:r>
            <a:r>
              <a:rPr lang="en-US" altLang="ja-JP" dirty="0"/>
              <a:t>/16/11-16-0272-09-00ai-january-may-teleconference-minutes.doc </a:t>
            </a:r>
            <a:endParaRPr lang="en-US" altLang="ja-JP" dirty="0" smtClean="0"/>
          </a:p>
          <a:p>
            <a:r>
              <a:rPr lang="en-US" altLang="ja-JP" dirty="0" smtClean="0"/>
              <a:t>Moved</a:t>
            </a:r>
            <a:r>
              <a:rPr lang="en-US" altLang="ja-JP" dirty="0" smtClean="0"/>
              <a:t>: </a:t>
            </a:r>
          </a:p>
          <a:p>
            <a:r>
              <a:rPr lang="en-US" altLang="ja-JP" dirty="0" smtClean="0"/>
              <a:t>Seconded:</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lvl="1">
              <a:defRPr/>
            </a:pPr>
            <a:endParaRPr lang="en-US" altLang="ja-JP" dirty="0" smtClean="0">
              <a:solidFill>
                <a:schemeClr val="bg1"/>
              </a:solidFill>
              <a:ea typeface="ＭＳ Ｐゴシック" pitchFamily="-84" charset="-128"/>
            </a:endParaRPr>
          </a:p>
          <a:p>
            <a:pPr lvl="2">
              <a:buFontTx/>
              <a:buNone/>
            </a:pPr>
            <a:endParaRPr lang="ja-JP" altLang="en-US" dirty="0" smtClean="0">
              <a:solidFill>
                <a:schemeClr val="bg1"/>
              </a:solidFill>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2016</a:t>
            </a:r>
            <a:endParaRPr lang="en-US" altLang="ja-JP" dirty="0" smtClean="0">
              <a:latin typeface="Times New Roman" pitchFamily="-84" charset="0"/>
            </a:endParaRP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r</a:t>
            </a:r>
            <a:r>
              <a:rPr lang="en-US" altLang="ja-JP" dirty="0" smtClean="0"/>
              <a:t>e-affirm the TG Vice Chair</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re-affirm</a:t>
            </a:r>
            <a:r>
              <a:rPr lang="en-US" altLang="ja-JP" dirty="0"/>
              <a:t> </a:t>
            </a:r>
            <a:r>
              <a:rPr lang="en-US" altLang="ja-JP" dirty="0" smtClean="0"/>
              <a:t>Marc </a:t>
            </a:r>
            <a:r>
              <a:rPr lang="en-US" altLang="ja-JP" dirty="0" err="1" smtClean="0"/>
              <a:t>Emmelmann</a:t>
            </a:r>
            <a:r>
              <a:rPr lang="en-US" altLang="ja-JP" dirty="0" smtClean="0"/>
              <a:t> </a:t>
            </a:r>
            <a:r>
              <a:rPr lang="en-US" altLang="ja-JP" dirty="0"/>
              <a:t>as vice-chair of the 802.11 </a:t>
            </a:r>
            <a:r>
              <a:rPr lang="en-US" altLang="ja-JP" dirty="0" smtClean="0"/>
              <a:t>TGai.</a:t>
            </a:r>
            <a:endParaRPr lang="en-US" altLang="ja-JP" dirty="0"/>
          </a:p>
          <a:p>
            <a:r>
              <a:rPr lang="en-US" altLang="ja-JP" dirty="0" smtClean="0"/>
              <a:t>Moved:</a:t>
            </a:r>
          </a:p>
          <a:p>
            <a:r>
              <a:rPr lang="en-US" altLang="ja-JP" dirty="0" smtClean="0"/>
              <a:t>Seconded: </a:t>
            </a:r>
          </a:p>
          <a:p>
            <a:r>
              <a:rPr lang="en-US" altLang="ja-JP" dirty="0" smtClean="0"/>
              <a:t>Result: </a:t>
            </a:r>
            <a:r>
              <a:rPr lang="en-US" altLang="ja-JP" dirty="0"/>
              <a:t>Y/N/A</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22</a:t>
            </a:fld>
            <a:endParaRPr lang="en-US" altLang="ja-JP"/>
          </a:p>
        </p:txBody>
      </p:sp>
    </p:spTree>
    <p:extLst>
      <p:ext uri="{BB962C8B-B14F-4D97-AF65-F5344CB8AC3E}">
        <p14:creationId xmlns:p14="http://schemas.microsoft.com/office/powerpoint/2010/main" val="709105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r</a:t>
            </a:r>
            <a:r>
              <a:rPr lang="en-US" altLang="ja-JP" dirty="0" smtClean="0"/>
              <a:t>e-affirm the TG Secretary </a:t>
            </a:r>
            <a:endParaRPr kumimoji="1" lang="ja-JP" altLang="en-US" dirty="0"/>
          </a:p>
        </p:txBody>
      </p:sp>
      <p:sp>
        <p:nvSpPr>
          <p:cNvPr id="3" name="コンテンツ プレースホルダー 2"/>
          <p:cNvSpPr>
            <a:spLocks noGrp="1"/>
          </p:cNvSpPr>
          <p:nvPr>
            <p:ph idx="1"/>
          </p:nvPr>
        </p:nvSpPr>
        <p:spPr/>
        <p:txBody>
          <a:bodyPr/>
          <a:lstStyle/>
          <a:p>
            <a:r>
              <a:rPr lang="en-US" altLang="ja-JP" dirty="0" smtClean="0"/>
              <a:t>Move to re-affirm</a:t>
            </a:r>
            <a:r>
              <a:rPr lang="en-US" altLang="ja-JP" dirty="0"/>
              <a:t> </a:t>
            </a:r>
            <a:r>
              <a:rPr lang="en-US" altLang="ja-JP" dirty="0" smtClean="0"/>
              <a:t>Hitoshi Morioka </a:t>
            </a:r>
            <a:r>
              <a:rPr lang="en-US" altLang="ja-JP" dirty="0"/>
              <a:t>as </a:t>
            </a:r>
            <a:r>
              <a:rPr lang="en-US" altLang="ja-JP" dirty="0" smtClean="0"/>
              <a:t>Secretary </a:t>
            </a:r>
            <a:r>
              <a:rPr lang="en-US" altLang="ja-JP" dirty="0"/>
              <a:t>of the 802.11 </a:t>
            </a:r>
            <a:r>
              <a:rPr lang="en-US" altLang="ja-JP" dirty="0" smtClean="0"/>
              <a:t>TGai.</a:t>
            </a:r>
            <a:endParaRPr lang="en-US" altLang="ja-JP" dirty="0"/>
          </a:p>
          <a:p>
            <a:r>
              <a:rPr lang="en-US" altLang="ja-JP" dirty="0" smtClean="0"/>
              <a:t>Moved:</a:t>
            </a:r>
          </a:p>
          <a:p>
            <a:r>
              <a:rPr lang="en-US" altLang="ja-JP" dirty="0" smtClean="0"/>
              <a:t>Seconded: </a:t>
            </a:r>
          </a:p>
          <a:p>
            <a:r>
              <a:rPr lang="en-US" altLang="ja-JP" dirty="0" smtClean="0"/>
              <a:t>Result: </a:t>
            </a:r>
            <a:r>
              <a:rPr lang="en-US" altLang="ja-JP" dirty="0"/>
              <a:t>Y/N/A</a:t>
            </a:r>
            <a:endParaRPr lang="en-US" altLang="ja-JP" dirty="0"/>
          </a:p>
          <a:p>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23</a:t>
            </a:fld>
            <a:endParaRPr lang="en-US" altLang="ja-JP" dirty="0"/>
          </a:p>
        </p:txBody>
      </p:sp>
    </p:spTree>
    <p:extLst>
      <p:ext uri="{BB962C8B-B14F-4D97-AF65-F5344CB8AC3E}">
        <p14:creationId xmlns:p14="http://schemas.microsoft.com/office/powerpoint/2010/main" val="13096033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Motion to Recirc SB (reserved)</a:t>
            </a:r>
            <a:endParaRPr kumimoji="1" lang="ja-JP" altLang="en-US" dirty="0"/>
          </a:p>
        </p:txBody>
      </p:sp>
      <p:sp>
        <p:nvSpPr>
          <p:cNvPr id="3" name="コンテンツ プレースホルダー 2"/>
          <p:cNvSpPr>
            <a:spLocks noGrp="1"/>
          </p:cNvSpPr>
          <p:nvPr>
            <p:ph idx="1"/>
          </p:nvPr>
        </p:nvSpPr>
        <p:spPr>
          <a:xfrm>
            <a:off x="533400" y="1447799"/>
            <a:ext cx="7924800" cy="5027613"/>
          </a:xfrm>
        </p:spPr>
        <p:txBody>
          <a:bodyPr/>
          <a:lstStyle/>
          <a:p>
            <a:r>
              <a:rPr kumimoji="1" lang="en-US" altLang="ja-JP" dirty="0"/>
              <a:t>Having approved comment resolutions for all of the comments received from </a:t>
            </a:r>
            <a:r>
              <a:rPr kumimoji="1" lang="en-US" altLang="ja-JP" dirty="0" smtClean="0"/>
              <a:t>initial </a:t>
            </a:r>
            <a:r>
              <a:rPr kumimoji="1" lang="en-US" altLang="ja-JP" dirty="0" smtClean="0"/>
              <a:t>Sponsor </a:t>
            </a:r>
            <a:r>
              <a:rPr kumimoji="1" lang="en-US" altLang="ja-JP" dirty="0" smtClean="0"/>
              <a:t>Ballot on </a:t>
            </a:r>
            <a:r>
              <a:rPr kumimoji="1" lang="en-US" altLang="ja-JP" dirty="0"/>
              <a:t>P802.11ai </a:t>
            </a:r>
            <a:r>
              <a:rPr kumimoji="1" lang="en-US" altLang="ja-JP" dirty="0" smtClean="0"/>
              <a:t>D7.0 </a:t>
            </a:r>
            <a:r>
              <a:rPr kumimoji="1" lang="en-US" altLang="ja-JP" dirty="0"/>
              <a:t>as contained in document </a:t>
            </a:r>
            <a:r>
              <a:rPr kumimoji="1" lang="ja-JP" altLang="en-US" dirty="0" smtClean="0"/>
              <a:t>　</a:t>
            </a:r>
            <a:r>
              <a:rPr kumimoji="1" lang="en-US" altLang="ja-JP" dirty="0" smtClean="0"/>
              <a:t>11-15/1196rxx.</a:t>
            </a:r>
            <a:r>
              <a:rPr kumimoji="1" lang="en-US" altLang="ja-JP" dirty="0"/>
              <a:t>	</a:t>
            </a:r>
            <a:endParaRPr kumimoji="1" lang="en-US" altLang="ja-JP" dirty="0" smtClean="0"/>
          </a:p>
          <a:p>
            <a:pPr lvl="1"/>
            <a:r>
              <a:rPr kumimoji="1" lang="en-US" altLang="ja-JP" dirty="0" smtClean="0"/>
              <a:t>Instruct </a:t>
            </a:r>
            <a:r>
              <a:rPr kumimoji="1" lang="en-US" altLang="ja-JP" dirty="0"/>
              <a:t>the editor to prepare Draft </a:t>
            </a:r>
            <a:r>
              <a:rPr kumimoji="1" lang="en-US" altLang="ja-JP" dirty="0" smtClean="0"/>
              <a:t>D8.0 </a:t>
            </a:r>
            <a:r>
              <a:rPr kumimoji="1" lang="en-US" altLang="ja-JP" dirty="0"/>
              <a:t>incorporating these resolutions and,			</a:t>
            </a:r>
            <a:endParaRPr kumimoji="1" lang="en-US" altLang="ja-JP" dirty="0" smtClean="0"/>
          </a:p>
          <a:p>
            <a:pPr lvl="1"/>
            <a:r>
              <a:rPr kumimoji="1" lang="en-US" altLang="ja-JP" dirty="0" smtClean="0"/>
              <a:t> </a:t>
            </a:r>
            <a:r>
              <a:rPr kumimoji="1" lang="en-US" altLang="ja-JP" dirty="0"/>
              <a:t>Approve a 15 day Sponsor Recirculation Ballot asking the question </a:t>
            </a:r>
            <a:r>
              <a:rPr kumimoji="1" lang="en-US" altLang="ja-JP" dirty="0" smtClean="0"/>
              <a:t>“</a:t>
            </a:r>
            <a:r>
              <a:rPr kumimoji="1" lang="en-US" altLang="ja-JP" dirty="0"/>
              <a:t>Should P802.11ai </a:t>
            </a:r>
            <a:r>
              <a:rPr kumimoji="1" lang="en-US" altLang="ja-JP" dirty="0" smtClean="0"/>
              <a:t>D8.0  </a:t>
            </a:r>
            <a:r>
              <a:rPr kumimoji="1" lang="en-US" altLang="ja-JP" dirty="0"/>
              <a:t>be forwarded to RevCom?” </a:t>
            </a:r>
            <a:endParaRPr kumimoji="1" lang="en-US" altLang="ja-JP" dirty="0" smtClean="0"/>
          </a:p>
          <a:p>
            <a:r>
              <a:rPr kumimoji="1" lang="en-US" altLang="ja-JP" dirty="0" smtClean="0"/>
              <a:t>Moved</a:t>
            </a:r>
            <a:r>
              <a:rPr kumimoji="1" lang="en-US" altLang="ja-JP" dirty="0"/>
              <a:t>: </a:t>
            </a:r>
            <a:endParaRPr kumimoji="1" lang="en-US" altLang="ja-JP" dirty="0" smtClean="0"/>
          </a:p>
          <a:p>
            <a:r>
              <a:rPr kumimoji="1" lang="en-US" altLang="ja-JP" dirty="0" smtClean="0"/>
              <a:t>Seconded</a:t>
            </a:r>
            <a:r>
              <a:rPr kumimoji="1" lang="en-US" altLang="ja-JP" dirty="0"/>
              <a:t>: </a:t>
            </a:r>
            <a:endParaRPr kumimoji="1" lang="en-US" altLang="ja-JP" dirty="0" smtClean="0"/>
          </a:p>
          <a:p>
            <a:r>
              <a:rPr kumimoji="1" lang="en-US" altLang="ja-JP" dirty="0" smtClean="0"/>
              <a:t>Result</a:t>
            </a:r>
            <a:r>
              <a:rPr kumimoji="1" lang="en-US" altLang="ja-JP" dirty="0"/>
              <a:t>: </a:t>
            </a:r>
            <a:r>
              <a:rPr kumimoji="1" lang="en-US" altLang="ja-JP" dirty="0" smtClean="0"/>
              <a:t>y-n-a:</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dirty="0"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24</a:t>
            </a:fld>
            <a:endParaRPr lang="en-US" altLang="ja-JP" dirty="0"/>
          </a:p>
        </p:txBody>
      </p:sp>
    </p:spTree>
    <p:extLst>
      <p:ext uri="{BB962C8B-B14F-4D97-AF65-F5344CB8AC3E}">
        <p14:creationId xmlns:p14="http://schemas.microsoft.com/office/powerpoint/2010/main" val="1774945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July Meeting:</a:t>
            </a:r>
          </a:p>
          <a:p>
            <a:pPr lvl="1"/>
            <a:r>
              <a:rPr lang="en-US" altLang="ja-JP" sz="2800" dirty="0" smtClean="0"/>
              <a:t>Approve minutes of past meeting and teleconference</a:t>
            </a:r>
          </a:p>
          <a:p>
            <a:pPr lvl="1"/>
            <a:r>
              <a:rPr lang="en-US" altLang="ja-JP" sz="2800" dirty="0" smtClean="0"/>
              <a:t>Comment resolution of 2</a:t>
            </a:r>
            <a:r>
              <a:rPr lang="en-US" altLang="ja-JP" sz="2800" baseline="30000" dirty="0" smtClean="0"/>
              <a:t>nd</a:t>
            </a:r>
            <a:r>
              <a:rPr lang="en-US" altLang="ja-JP" sz="2800" dirty="0" smtClean="0"/>
              <a:t> recirc </a:t>
            </a:r>
            <a:r>
              <a:rPr lang="en-US" altLang="ja-JP" sz="2800" dirty="0"/>
              <a:t>sponsor LB</a:t>
            </a:r>
            <a:endParaRPr lang="en-US" altLang="ja-JP" sz="2800" dirty="0" smtClean="0"/>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a:latin typeface="Times New Roman" pitchFamily="-84"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84" charset="0"/>
              </a:rPr>
              <a:t>Slide </a:t>
            </a:r>
            <a:fld id="{8D83B171-138C-9B40-B65D-0769730DEDCE}" type="slidenum">
              <a:rPr lang="en-US" altLang="ja-JP">
                <a:latin typeface="Times New Roman" pitchFamily="-84" charset="0"/>
              </a:rPr>
              <a:pPr/>
              <a:t>25</a:t>
            </a:fld>
            <a:endParaRPr lang="en-US" altLang="ja-JP" dirty="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TGai</a:t>
            </a:r>
          </a:p>
        </p:txBody>
      </p:sp>
      <p:sp>
        <p:nvSpPr>
          <p:cNvPr id="24579" name="Content Placeholder 2"/>
          <p:cNvSpPr>
            <a:spLocks noGrp="1"/>
          </p:cNvSpPr>
          <p:nvPr>
            <p:ph idx="1"/>
          </p:nvPr>
        </p:nvSpPr>
        <p:spPr>
          <a:xfrm>
            <a:off x="0" y="1246414"/>
            <a:ext cx="102108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Recirc		Mar14/Sep14/Jan15/</a:t>
            </a:r>
            <a:br>
              <a:rPr lang="en-US" altLang="ja-JP" dirty="0" smtClean="0"/>
            </a:br>
            <a:r>
              <a:rPr lang="en-US" altLang="ja-JP" dirty="0" smtClean="0"/>
              <a:t>						Mar15/Jul15/Aug15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Recirc         Sep 15/Mar 16/Jul 16/Sep 16	</a:t>
            </a:r>
          </a:p>
          <a:p>
            <a:pPr lvl="1"/>
            <a:r>
              <a:rPr lang="en-US" altLang="ja-JP" dirty="0" smtClean="0"/>
              <a:t>Final 802.11 WG Approval	                             Aug 16</a:t>
            </a:r>
          </a:p>
          <a:p>
            <a:pPr lvl="1"/>
            <a:r>
              <a:rPr lang="en-US" altLang="ja-JP" dirty="0" smtClean="0"/>
              <a:t>final or Conditional 802 EC Approval           	July 16</a:t>
            </a:r>
          </a:p>
          <a:p>
            <a:pPr lvl="1"/>
            <a:r>
              <a:rPr lang="en-US" altLang="ja-JP" dirty="0" smtClean="0"/>
              <a:t>RevCom &amp; Standards Board Final or</a:t>
            </a:r>
            <a:br>
              <a:rPr lang="en-US" altLang="ja-JP" dirty="0" smtClean="0"/>
            </a:br>
            <a:r>
              <a:rPr lang="en-US" altLang="ja-JP" dirty="0" smtClean="0"/>
              <a:t> Continuous Process Approval 		Sep 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dirty="0" smtClean="0">
                <a:latin typeface="Times New Roman" pitchFamily="-65" charset="0"/>
              </a:rPr>
              <a:t>May 2016</a:t>
            </a:r>
            <a:endParaRPr lang="en-US" altLang="ja-JP" dirty="0">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dirty="0" smtClean="0">
                <a:latin typeface="Times New Roman" pitchFamily="-65" charset="0"/>
              </a:rPr>
              <a:t>Slide </a:t>
            </a:r>
            <a:fld id="{D8ED85B9-6057-E848-AA14-8586BCE1CDB6}" type="slidenum">
              <a:rPr lang="en-US" altLang="ja-JP" smtClean="0">
                <a:latin typeface="Times New Roman" pitchFamily="-65" charset="0"/>
              </a:rPr>
              <a:pPr>
                <a:defRPr/>
              </a:pPr>
              <a:t>26</a:t>
            </a:fld>
            <a:endParaRPr lang="en-US" altLang="ja-JP" dirty="0" smtClean="0">
              <a:latin typeface="Times New Roman" pitchFamily="-65" charset="0"/>
            </a:endParaRPr>
          </a:p>
        </p:txBody>
      </p:sp>
    </p:spTree>
    <p:extLst>
      <p:ext uri="{BB962C8B-B14F-4D97-AF65-F5344CB8AC3E}">
        <p14:creationId xmlns:p14="http://schemas.microsoft.com/office/powerpoint/2010/main" val="19307727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fontScale="77500" lnSpcReduction="20000"/>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 between </a:t>
            </a:r>
            <a:r>
              <a:rPr lang="en-US" altLang="ja-JP" dirty="0"/>
              <a:t> </a:t>
            </a:r>
            <a:r>
              <a:rPr lang="en-US" altLang="ja-JP" dirty="0" smtClean="0"/>
              <a:t>Feb 9 to  May 31. </a:t>
            </a:r>
          </a:p>
          <a:p>
            <a:pPr lvl="1">
              <a:defRPr/>
            </a:pPr>
            <a:r>
              <a:rPr lang="en-US" altLang="ja-JP" dirty="0" smtClean="0"/>
              <a:t>Tuesdays 10:00 ET</a:t>
            </a:r>
            <a:endParaRPr lang="ja-JP" altLang="en-US" dirty="0" smtClean="0"/>
          </a:p>
          <a:p>
            <a:pPr lvl="1">
              <a:defRPr/>
            </a:pPr>
            <a:r>
              <a:rPr lang="en-US" altLang="ja-JP" dirty="0" smtClean="0"/>
              <a:t>Duration 1.5 Hour</a:t>
            </a:r>
          </a:p>
          <a:p>
            <a:pPr lvl="1">
              <a:defRPr/>
            </a:pPr>
            <a:r>
              <a:rPr lang="en-US" altLang="ja-JP" dirty="0" smtClean="0"/>
              <a:t>Using WEB-EX that will be provided by Task Group Chair</a:t>
            </a:r>
          </a:p>
          <a:p>
            <a:pPr marL="457200" lvl="1" indent="0">
              <a:buNone/>
              <a:defRPr/>
            </a:pPr>
            <a:r>
              <a:rPr lang="en-US" altLang="ja-JP" dirty="0" smtClean="0"/>
              <a:t>Moved:Lee Armstrong</a:t>
            </a:r>
          </a:p>
          <a:p>
            <a:pPr marL="457200" lvl="1" indent="0">
              <a:buNone/>
              <a:defRPr/>
            </a:pPr>
            <a:r>
              <a:rPr lang="en-US" altLang="ja-JP" dirty="0" smtClean="0"/>
              <a:t>Second:Jouni Malinen</a:t>
            </a:r>
          </a:p>
          <a:p>
            <a:pPr>
              <a:defRPr/>
            </a:pPr>
            <a:r>
              <a:rPr lang="en-US" altLang="ja-JP" dirty="0" smtClean="0">
                <a:ea typeface="ＭＳ Ｐゴシック" pitchFamily="-84" charset="-128"/>
                <a:cs typeface="ＭＳ Ｐゴシック" pitchFamily="-84" charset="-128"/>
              </a:rPr>
              <a:t>Approved  by unanimous consent</a:t>
            </a:r>
          </a:p>
          <a:p>
            <a:pPr>
              <a:buNone/>
              <a:defRPr/>
            </a:pPr>
            <a:endParaRPr lang="en-US" altLang="ja-JP" dirty="0" smtClean="0">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59398" name="スライド番号プレースホルダ 5"/>
          <p:cNvSpPr>
            <a:spLocks noGrp="1"/>
          </p:cNvSpPr>
          <p:nvPr>
            <p:ph type="sldNum" sz="quarter" idx="12"/>
          </p:nvPr>
        </p:nvSpPr>
        <p:spPr>
          <a:noFill/>
        </p:spPr>
        <p:txBody>
          <a:bodyPr/>
          <a:lstStyle/>
          <a:p>
            <a:r>
              <a:rPr lang="en-US" altLang="ja-JP" dirty="0" smtClean="0">
                <a:latin typeface="Times New Roman" pitchFamily="-84" charset="0"/>
              </a:rPr>
              <a:t>Slide </a:t>
            </a:r>
            <a:fld id="{FE68A093-32F7-6643-97B0-2E666CBD850E}" type="slidenum">
              <a:rPr lang="en-US" altLang="ja-JP" smtClean="0">
                <a:latin typeface="Times New Roman" pitchFamily="-84" charset="0"/>
              </a:rPr>
              <a:pPr/>
              <a:t>27</a:t>
            </a:fld>
            <a:endParaRPr lang="en-US" altLang="ja-JP" dirty="0" smtClean="0">
              <a:latin typeface="Times New Roman" pitchFamily="-8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DE2B8ABC-FCD5-F649-8D33-CFBCF890B753}" type="slidenum">
              <a:rPr lang="en-US" altLang="ja-JP">
                <a:latin typeface="Times New Roman" pitchFamily="-84" charset="0"/>
              </a:rPr>
              <a:pPr/>
              <a:t>3</a:t>
            </a:fld>
            <a:endParaRPr lang="en-US" altLang="ja-JP" dirty="0">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B015248D-C552-F34C-9F01-9F5CDF1A9B99}" type="slidenum">
              <a:rPr lang="en-US" altLang="ja-JP"/>
              <a:pPr algn="ctr"/>
              <a:t>3</a:t>
            </a:fld>
            <a:endParaRPr lang="en-US" altLang="ja-JP" dirty="0"/>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20484"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8108F0E7-41C9-924A-899D-A99626E210E7}" type="slidenum">
              <a:rPr lang="en-US" altLang="ja-JP">
                <a:latin typeface="Times New Roman" pitchFamily="-84" charset="0"/>
              </a:rPr>
              <a:pPr/>
              <a:t>4</a:t>
            </a:fld>
            <a:endParaRPr lang="en-US" altLang="ja-JP" dirty="0">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D02F1208-F1CC-5647-B8C9-44C59DBA32CD}" type="slidenum">
              <a:rPr lang="en-US" altLang="ja-JP"/>
              <a:pPr algn="ctr"/>
              <a:t>4</a:t>
            </a:fld>
            <a:endParaRPr lang="en-US" altLang="ja-JP" dirty="0"/>
          </a:p>
        </p:txBody>
      </p:sp>
      <p:sp>
        <p:nvSpPr>
          <p:cNvPr id="20486"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dirty="0">
                <a:ea typeface="ＭＳ Ｐゴシック" pitchFamily="-84" charset="-128"/>
                <a:cs typeface="ＭＳ Ｐゴシック" pitchFamily="-84" charset="-128"/>
                <a:hlinkClick r:id="rId2"/>
              </a:rPr>
              <a:t>https://murphy.events.ieee.org/imat/attendance/index</a:t>
            </a:r>
            <a:endParaRPr lang="en-US" altLang="ja-JP" dirty="0">
              <a:ea typeface="ＭＳ Ｐゴシック" pitchFamily="-84" charset="-128"/>
              <a:cs typeface="ＭＳ Ｐゴシック" pitchFamily="-84" charset="-128"/>
            </a:endParaRPr>
          </a:p>
          <a:p>
            <a:pPr marL="457200" indent="-457200"/>
            <a:endParaRPr lang="en-US" altLang="ja-JP" sz="3600" dirty="0">
              <a:ea typeface="ＭＳ Ｐゴシック" pitchFamily="-84" charset="-128"/>
              <a:cs typeface="ＭＳ Ｐゴシック" pitchFamily="-84" charset="-128"/>
            </a:endParaRPr>
          </a:p>
          <a:p>
            <a:pPr marL="457200" indent="-457200">
              <a:buFontTx/>
              <a:buAutoNum type="arabicPeriod"/>
            </a:pPr>
            <a:r>
              <a:rPr lang="en-US" altLang="ja-JP" sz="3600" dirty="0">
                <a:ea typeface="ＭＳ Ｐゴシック" pitchFamily="-84" charset="-128"/>
                <a:cs typeface="ＭＳ Ｐゴシック" pitchFamily="-84" charset="-128"/>
              </a:rPr>
              <a:t>Register</a:t>
            </a:r>
          </a:p>
          <a:p>
            <a:pPr marL="457200" indent="-457200">
              <a:buFontTx/>
              <a:buAutoNum type="arabicPeriod"/>
            </a:pPr>
            <a:r>
              <a:rPr lang="en-US" altLang="ja-JP" sz="3600" dirty="0">
                <a:ea typeface="ＭＳ Ｐゴシック" pitchFamily="-84" charset="-128"/>
                <a:cs typeface="ＭＳ Ｐゴシック" pitchFamily="-84" charset="-128"/>
              </a:rPr>
              <a:t>Indicate </a:t>
            </a:r>
            <a:r>
              <a:rPr lang="en-US" altLang="ja-JP" sz="3600" dirty="0" smtClean="0">
                <a:ea typeface="ＭＳ Ｐゴシック" pitchFamily="-84" charset="-128"/>
                <a:cs typeface="ＭＳ Ｐゴシック" pitchFamily="-84" charset="-128"/>
              </a:rPr>
              <a:t>attendance</a:t>
            </a:r>
            <a:endParaRPr lang="en-US" altLang="ja-JP" sz="36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dirty="0" smtClean="0">
                <a:latin typeface="Times New Roman" pitchFamily="-84" charset="0"/>
              </a:rPr>
              <a:t>May 2016</a:t>
            </a:r>
            <a:endParaRPr lang="en-US" altLang="ja-JP" dirty="0" smtClean="0">
              <a:latin typeface="Times New Roman" pitchFamily="-84" charset="0"/>
            </a:endParaRPr>
          </a:p>
        </p:txBody>
      </p:sp>
      <p:sp>
        <p:nvSpPr>
          <p:cNvPr id="21508" name="スライド番号プレースホルダ 3"/>
          <p:cNvSpPr>
            <a:spLocks noGrp="1"/>
          </p:cNvSpPr>
          <p:nvPr>
            <p:ph type="sldNum" sz="quarter" idx="12"/>
          </p:nvPr>
        </p:nvSpPr>
        <p:spPr>
          <a:noFill/>
        </p:spPr>
        <p:txBody>
          <a:bodyPr/>
          <a:lstStyle/>
          <a:p>
            <a:r>
              <a:rPr lang="en-US" altLang="ja-JP" dirty="0">
                <a:latin typeface="Times New Roman" pitchFamily="-84" charset="0"/>
              </a:rPr>
              <a:t>Slide </a:t>
            </a:r>
            <a:fld id="{58605D9A-D260-0847-8B03-1A35285F2EE8}" type="slidenum">
              <a:rPr lang="en-US" altLang="ja-JP">
                <a:latin typeface="Times New Roman" pitchFamily="-84" charset="0"/>
              </a:rPr>
              <a:pPr/>
              <a:t>5</a:t>
            </a:fld>
            <a:endParaRPr lang="en-US" altLang="ja-JP" dirty="0">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dirty="0"/>
              <a:t>Slide </a:t>
            </a:r>
            <a:fld id="{C135EDA6-BA42-C744-B61A-50B00165168A}" type="slidenum">
              <a:rPr lang="en-US" altLang="ja-JP"/>
              <a:pPr algn="ctr"/>
              <a:t>5</a:t>
            </a:fld>
            <a:endParaRPr lang="en-US" altLang="ja-JP" dirty="0"/>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dirty="0">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dirty="0">
                <a:ea typeface="ＭＳ Ｐゴシック" pitchFamily="-84" charset="-128"/>
                <a:cs typeface="ＭＳ Ｐゴシック" pitchFamily="-84" charset="-128"/>
              </a:rPr>
              <a:t>Make sure your badges are correct </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If you plan to make a submission be sure it does not contain company logos or advertising</a:t>
            </a:r>
          </a:p>
          <a:p>
            <a:endParaRPr lang="en-US" altLang="ja-JP" dirty="0">
              <a:ea typeface="ＭＳ Ｐゴシック" pitchFamily="-84" charset="-128"/>
              <a:cs typeface="ＭＳ Ｐゴシック" pitchFamily="-84" charset="-128"/>
            </a:endParaRPr>
          </a:p>
          <a:p>
            <a:r>
              <a:rPr lang="en-US" altLang="ja-JP" dirty="0">
                <a:ea typeface="ＭＳ Ｐゴシック" pitchFamily="-84" charset="-128"/>
                <a:cs typeface="ＭＳ Ｐゴシック" pitchFamily="-84" charset="-128"/>
              </a:rPr>
              <a:t>Questions on Voting status, Ballot pool, Access to Reflector, Documentation,  member’s area</a:t>
            </a:r>
          </a:p>
          <a:p>
            <a:pPr lvl="1"/>
            <a:r>
              <a:rPr lang="en-US" altLang="ja-JP" sz="2400" dirty="0"/>
              <a:t>see Adrian Stephens –  </a:t>
            </a:r>
            <a:r>
              <a:rPr lang="en-US" altLang="ja-JP" sz="2400" dirty="0" err="1"/>
              <a:t>adrian.p.stephens@intel.com</a:t>
            </a:r>
            <a:r>
              <a:rPr lang="en-US" altLang="ja-JP" dirty="0"/>
              <a:t> </a:t>
            </a:r>
          </a:p>
          <a:p>
            <a:pPr lvl="1"/>
            <a:endParaRPr lang="en-US" altLang="ja-JP" dirty="0"/>
          </a:p>
          <a:p>
            <a:r>
              <a:rPr lang="en-US" altLang="ja-JP" dirty="0">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TGai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2016 </a:t>
            </a:r>
            <a:r>
              <a:rPr lang="en-US" altLang="ja-JP" sz="2800" dirty="0" smtClean="0">
                <a:ea typeface="ＭＳ Ｐゴシック" pitchFamily="-84" charset="-128"/>
                <a:cs typeface="ＭＳ Ｐゴシック" pitchFamily="-84" charset="-128"/>
              </a:rPr>
              <a:t>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a:t>
            </a:r>
            <a:r>
              <a:rPr lang="en-US" altLang="ja-JP" dirty="0">
                <a:ea typeface="ＭＳ Ｐゴシック" pitchFamily="-84" charset="-128"/>
                <a:cs typeface="ＭＳ Ｐゴシック" pitchFamily="-84" charset="-128"/>
              </a:rPr>
              <a:t>for the  Meeting:</a:t>
            </a:r>
          </a:p>
          <a:p>
            <a:pPr lvl="1"/>
            <a:r>
              <a:rPr lang="en-US" altLang="ja-JP" sz="2800" dirty="0"/>
              <a:t>Approve minutes of past meeting and teleconference</a:t>
            </a:r>
          </a:p>
          <a:p>
            <a:pPr lvl="1"/>
            <a:r>
              <a:rPr lang="en-US" altLang="ja-JP" sz="2800" dirty="0"/>
              <a:t>Comment resolution </a:t>
            </a:r>
            <a:r>
              <a:rPr lang="en-US" altLang="ja-JP" sz="2800" dirty="0" smtClean="0"/>
              <a:t>to 1</a:t>
            </a:r>
            <a:r>
              <a:rPr lang="en-US" altLang="ja-JP" sz="2800" baseline="30000" dirty="0" smtClean="0"/>
              <a:t>st</a:t>
            </a:r>
            <a:r>
              <a:rPr lang="en-US" altLang="ja-JP" sz="2800" dirty="0" smtClean="0"/>
              <a:t> recirc sponsor LB</a:t>
            </a:r>
          </a:p>
          <a:p>
            <a:pPr lvl="1"/>
            <a:r>
              <a:rPr lang="en-US" altLang="ja-JP" sz="2800" dirty="0"/>
              <a:t>Approve to forward the </a:t>
            </a:r>
            <a:r>
              <a:rPr lang="en-US" altLang="ja-JP" sz="2800" dirty="0" smtClean="0"/>
              <a:t>2</a:t>
            </a:r>
            <a:r>
              <a:rPr lang="en-US" altLang="ja-JP" sz="2800" baseline="30000" dirty="0" smtClean="0"/>
              <a:t>nd</a:t>
            </a:r>
            <a:r>
              <a:rPr lang="en-US" altLang="ja-JP" sz="2800" dirty="0" smtClean="0"/>
              <a:t> recirc </a:t>
            </a:r>
            <a:r>
              <a:rPr lang="en-US" altLang="ja-JP" sz="2800" dirty="0"/>
              <a:t>sponsor LB</a:t>
            </a:r>
          </a:p>
          <a:p>
            <a:pPr lvl="1"/>
            <a:r>
              <a:rPr lang="en-US" altLang="ja-JP" sz="2800" dirty="0" smtClean="0"/>
              <a:t>Approve </a:t>
            </a:r>
            <a:r>
              <a:rPr lang="en-US" altLang="ja-JP" sz="2800" dirty="0"/>
              <a:t>Timeline</a:t>
            </a:r>
          </a:p>
          <a:p>
            <a:pPr lvl="1"/>
            <a:r>
              <a:rPr lang="en-US" altLang="ja-JP" sz="2800" dirty="0"/>
              <a:t>Approve Teleconference schedule</a:t>
            </a:r>
          </a:p>
          <a:p>
            <a:pPr lvl="1"/>
            <a:r>
              <a:rPr lang="en-US" altLang="ja-JP" sz="2800" dirty="0"/>
              <a:t>Approve Plan for  </a:t>
            </a:r>
            <a:r>
              <a:rPr lang="en-US" altLang="ja-JP" sz="2800" dirty="0" smtClean="0"/>
              <a:t>July</a:t>
            </a:r>
            <a:endParaRPr lang="en-US" altLang="ja-JP" sz="2800" dirty="0"/>
          </a:p>
          <a:p>
            <a:pPr marL="457200" lvl="1" indent="0">
              <a:buNone/>
            </a:pPr>
            <a:endParaRPr lang="en-US" altLang="ja-JP" sz="2600" dirty="0" smtClean="0"/>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dirty="0" smtClean="0">
                <a:latin typeface="Times New Roman" pitchFamily="-65" charset="0"/>
              </a:rPr>
              <a:t>May 2016</a:t>
            </a:r>
            <a:endParaRPr lang="en-US" altLang="ja-JP" dirty="0">
              <a:latin typeface="Times New Roman" pitchFamily="-65" charset="0"/>
            </a:endParaRPr>
          </a:p>
        </p:txBody>
      </p:sp>
      <p:sp>
        <p:nvSpPr>
          <p:cNvPr id="15366" name="Slide Number Placeholder 3"/>
          <p:cNvSpPr>
            <a:spLocks noGrp="1"/>
          </p:cNvSpPr>
          <p:nvPr>
            <p:ph type="sldNum" sz="quarter" idx="12"/>
          </p:nvPr>
        </p:nvSpPr>
        <p:spPr>
          <a:noFill/>
        </p:spPr>
        <p:txBody>
          <a:bodyPr/>
          <a:lstStyle/>
          <a:p>
            <a:r>
              <a:rPr lang="en-US" altLang="ja-JP" dirty="0">
                <a:latin typeface="Times New Roman" pitchFamily="-65" charset="0"/>
              </a:rPr>
              <a:t>Slide </a:t>
            </a:r>
            <a:fld id="{BBACC01B-45E7-4047-AA31-BB21121241F2}" type="slidenum">
              <a:rPr lang="en-US" altLang="ja-JP">
                <a:latin typeface="Times New Roman" pitchFamily="-65" charset="0"/>
              </a:rPr>
              <a:pPr/>
              <a:t>6</a:t>
            </a:fld>
            <a:endParaRPr lang="en-US" altLang="ja-JP" dirty="0">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for this week</a:t>
            </a:r>
            <a:endParaRPr kumimoji="1" lang="ja-JP" altLang="en-US" dirty="0"/>
          </a:p>
        </p:txBody>
      </p:sp>
      <p:graphicFrame>
        <p:nvGraphicFramePr>
          <p:cNvPr id="6" name="コンテンツ プレースホルダー 5"/>
          <p:cNvGraphicFramePr>
            <a:graphicFrameLocks noGrp="1"/>
          </p:cNvGraphicFramePr>
          <p:nvPr>
            <p:ph sz="half" idx="1"/>
            <p:extLst>
              <p:ext uri="{D42A27DB-BD31-4B8C-83A1-F6EECF244321}">
                <p14:modId xmlns:p14="http://schemas.microsoft.com/office/powerpoint/2010/main" val="681813220"/>
              </p:ext>
            </p:extLst>
          </p:nvPr>
        </p:nvGraphicFramePr>
        <p:xfrm>
          <a:off x="685800" y="1532775"/>
          <a:ext cx="7772400" cy="222504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pPr algn="ctr"/>
                      <a:r>
                        <a:rPr kumimoji="1" lang="en-US" altLang="ja-JP" dirty="0" smtClean="0">
                          <a:solidFill>
                            <a:schemeClr val="tx1"/>
                          </a:solidFill>
                        </a:rPr>
                        <a:t>Time/Day</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16</a:t>
                      </a:r>
                      <a:r>
                        <a:rPr kumimoji="1" lang="en-US" altLang="ja-JP" baseline="0" dirty="0" smtClean="0">
                          <a:solidFill>
                            <a:schemeClr val="tx1"/>
                          </a:solidFill>
                        </a:rPr>
                        <a:t> </a:t>
                      </a:r>
                      <a:r>
                        <a:rPr kumimoji="1" lang="en-US" altLang="ja-JP" dirty="0" smtClean="0">
                          <a:solidFill>
                            <a:schemeClr val="tx1"/>
                          </a:solidFill>
                        </a:rPr>
                        <a:t>Mon</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17</a:t>
                      </a:r>
                      <a:r>
                        <a:rPr kumimoji="1" lang="en-US" altLang="ja-JP" baseline="0" dirty="0" smtClean="0">
                          <a:solidFill>
                            <a:schemeClr val="tx1"/>
                          </a:solidFill>
                        </a:rPr>
                        <a:t> </a:t>
                      </a:r>
                      <a:r>
                        <a:rPr kumimoji="1" lang="en-US" altLang="ja-JP" dirty="0" smtClean="0">
                          <a:solidFill>
                            <a:schemeClr val="tx1"/>
                          </a:solidFill>
                        </a:rPr>
                        <a:t> Tue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18</a:t>
                      </a:r>
                      <a:r>
                        <a:rPr kumimoji="1" lang="en-US" altLang="ja-JP" baseline="0" dirty="0" smtClean="0">
                          <a:solidFill>
                            <a:schemeClr val="tx1"/>
                          </a:solidFill>
                        </a:rPr>
                        <a:t> </a:t>
                      </a:r>
                      <a:r>
                        <a:rPr kumimoji="1" lang="en-US" altLang="ja-JP" dirty="0" smtClean="0">
                          <a:solidFill>
                            <a:schemeClr val="tx1"/>
                          </a:solidFill>
                        </a:rPr>
                        <a:t> Wed</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dirty="0" smtClean="0">
                          <a:solidFill>
                            <a:schemeClr val="tx1"/>
                          </a:solidFill>
                        </a:rPr>
                        <a:t>May 19 Thu</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AM1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AM2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PM1</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chemeClr val="tx1"/>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solidFill>
                            <a:srgbClr val="FF0000"/>
                          </a:solidFill>
                        </a:rPr>
                        <a:t>◎</a:t>
                      </a: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r>
              <a:tr h="370840">
                <a:tc>
                  <a:txBody>
                    <a:bodyPr/>
                    <a:lstStyle/>
                    <a:p>
                      <a:pPr algn="ctr"/>
                      <a:r>
                        <a:rPr kumimoji="1" lang="en-US" altLang="ja-JP" dirty="0" smtClean="0">
                          <a:solidFill>
                            <a:schemeClr val="tx1"/>
                          </a:solidFill>
                        </a:rPr>
                        <a:t>PM2</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r>
              <a:tr h="370840">
                <a:tc>
                  <a:txBody>
                    <a:bodyPr/>
                    <a:lstStyle/>
                    <a:p>
                      <a:pPr algn="ctr"/>
                      <a:r>
                        <a:rPr kumimoji="1" lang="en-US" altLang="ja-JP" dirty="0" smtClean="0">
                          <a:solidFill>
                            <a:schemeClr val="tx1"/>
                          </a:solidFill>
                        </a:rPr>
                        <a:t>EVE</a:t>
                      </a: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dirty="0">
                        <a:solidFill>
                          <a:schemeClr val="tx1"/>
                        </a:solidFill>
                      </a:endParaRPr>
                    </a:p>
                  </a:txBody>
                  <a:tcPr marL="44824" marR="4482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コンテンツ プレースホルダー 6"/>
          <p:cNvSpPr>
            <a:spLocks noGrp="1"/>
          </p:cNvSpPr>
          <p:nvPr>
            <p:ph sz="half" idx="2"/>
          </p:nvPr>
        </p:nvSpPr>
        <p:spPr>
          <a:xfrm>
            <a:off x="696913" y="4023360"/>
            <a:ext cx="7761287" cy="2072640"/>
          </a:xfrm>
        </p:spPr>
        <p:txBody>
          <a:bodyPr/>
          <a:lstStyle/>
          <a:p>
            <a:pPr lvl="1"/>
            <a:r>
              <a:rPr kumimoji="1" lang="en-US" altLang="ja-JP" dirty="0" smtClean="0"/>
              <a:t>Hitoshi Morioka 0660r0</a:t>
            </a:r>
          </a:p>
        </p:txBody>
      </p:sp>
      <p:sp>
        <p:nvSpPr>
          <p:cNvPr id="4" name="日付プレースホルダー 3"/>
          <p:cNvSpPr>
            <a:spLocks noGrp="1"/>
          </p:cNvSpPr>
          <p:nvPr>
            <p:ph type="dt" sz="half" idx="10"/>
          </p:nvPr>
        </p:nvSpPr>
        <p:spPr/>
        <p:txBody>
          <a:bodyPr/>
          <a:lstStyle/>
          <a:p>
            <a:pPr>
              <a:defRPr/>
            </a:pPr>
            <a:r>
              <a:rPr lang="en-US" altLang="ja-JP" dirty="0" smtClean="0"/>
              <a:t>May 2016</a:t>
            </a:r>
            <a:endParaRPr lang="en-US"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Tree>
    <p:extLst>
      <p:ext uri="{BB962C8B-B14F-4D97-AF65-F5344CB8AC3E}">
        <p14:creationId xmlns:p14="http://schemas.microsoft.com/office/powerpoint/2010/main" val="9697208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2016 – 10:30-12:30</a:t>
            </a:r>
          </a:p>
        </p:txBody>
      </p:sp>
      <p:sp>
        <p:nvSpPr>
          <p:cNvPr id="26627" name="Content Placeholder 2"/>
          <p:cNvSpPr>
            <a:spLocks noGrp="1"/>
          </p:cNvSpPr>
          <p:nvPr>
            <p:ph idx="1"/>
          </p:nvPr>
        </p:nvSpPr>
        <p:spPr>
          <a:xfrm>
            <a:off x="685800" y="1981200"/>
            <a:ext cx="8001000" cy="4343400"/>
          </a:xfrm>
        </p:spPr>
        <p:txBody>
          <a:bodyPr>
            <a:normAutofit fontScale="92500" lnSpcReduction="10000"/>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Approve the past meeting and teleco minutes.</a:t>
            </a:r>
          </a:p>
          <a:p>
            <a:r>
              <a:rPr lang="en-US" altLang="ja-JP" dirty="0" smtClean="0"/>
              <a:t>Editors report</a:t>
            </a:r>
          </a:p>
          <a:p>
            <a:r>
              <a:rPr lang="en-US" altLang="ja-JP" dirty="0" smtClean="0"/>
              <a:t>Current status of the 1</a:t>
            </a:r>
            <a:r>
              <a:rPr lang="en-US" altLang="ja-JP" baseline="30000" dirty="0" smtClean="0"/>
              <a:t>st</a:t>
            </a:r>
            <a:r>
              <a:rPr lang="en-US" altLang="ja-JP" dirty="0" smtClean="0"/>
              <a:t> recirc LB and CRC</a:t>
            </a:r>
          </a:p>
          <a:p>
            <a:r>
              <a:rPr lang="en-US" altLang="ja-JP" dirty="0" smtClean="0"/>
              <a:t>Motion for the comment resoulution from past  teleco.</a:t>
            </a:r>
          </a:p>
          <a:p>
            <a:r>
              <a:rPr lang="en-US" altLang="ja-JP" dirty="0" smtClean="0"/>
              <a:t>Comment </a:t>
            </a:r>
            <a:r>
              <a:rPr lang="en-US" altLang="ja-JP" dirty="0"/>
              <a:t>resolution</a:t>
            </a:r>
          </a:p>
          <a:p>
            <a:r>
              <a:rPr lang="en-US" altLang="ja-JP" dirty="0" smtClean="0"/>
              <a:t>Recess until </a:t>
            </a:r>
            <a:r>
              <a:rPr lang="en-US" altLang="ja-JP" dirty="0" smtClean="0"/>
              <a:t>PM1</a:t>
            </a:r>
            <a:endParaRPr lang="en-US" altLang="ja-JP" dirty="0" smtClean="0"/>
          </a:p>
        </p:txBody>
      </p:sp>
      <p:sp>
        <p:nvSpPr>
          <p:cNvPr id="26628" name="Date Placeholder 3"/>
          <p:cNvSpPr>
            <a:spLocks noGrp="1"/>
          </p:cNvSpPr>
          <p:nvPr>
            <p:ph type="dt" sz="quarter" idx="10"/>
          </p:nvPr>
        </p:nvSpPr>
        <p:spPr/>
        <p:txBody>
          <a:bodyPr/>
          <a:lstStyle/>
          <a:p>
            <a:r>
              <a:rPr lang="en-US" altLang="ja-JP" dirty="0"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8</a:t>
            </a:fld>
            <a:endParaRPr lang="en-US" altLang="ja-JP" dirty="0" smtClean="0"/>
          </a:p>
        </p:txBody>
      </p:sp>
    </p:spTree>
    <p:extLst>
      <p:ext uri="{BB962C8B-B14F-4D97-AF65-F5344CB8AC3E}">
        <p14:creationId xmlns:p14="http://schemas.microsoft.com/office/powerpoint/2010/main" val="16145799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 </a:t>
            </a:r>
            <a:br>
              <a:rPr lang="en-US" altLang="ja-JP" dirty="0" smtClean="0"/>
            </a:br>
            <a:r>
              <a:rPr lang="en-US" altLang="ja-JP" dirty="0" smtClean="0"/>
              <a:t>Monday May 16</a:t>
            </a:r>
            <a:r>
              <a:rPr lang="en-US" altLang="ja-JP" baseline="30000" dirty="0" smtClean="0"/>
              <a:t>th</a:t>
            </a:r>
            <a:r>
              <a:rPr lang="en-US" altLang="ja-JP" dirty="0" smtClean="0"/>
              <a:t>,  2015 – </a:t>
            </a:r>
            <a:r>
              <a:rPr lang="en-US" altLang="ja-JP" dirty="0" smtClean="0"/>
              <a:t>13:30-15:30</a:t>
            </a:r>
            <a:endParaRPr lang="en-US" altLang="ja-JP" dirty="0" smtClean="0"/>
          </a:p>
        </p:txBody>
      </p:sp>
      <p:sp>
        <p:nvSpPr>
          <p:cNvPr id="26627" name="Content Placeholder 2"/>
          <p:cNvSpPr>
            <a:spLocks noGrp="1"/>
          </p:cNvSpPr>
          <p:nvPr>
            <p:ph idx="1"/>
          </p:nvPr>
        </p:nvSpPr>
        <p:spPr>
          <a:xfrm>
            <a:off x="685800" y="1981200"/>
            <a:ext cx="8001000" cy="4343400"/>
          </a:xfrm>
        </p:spPr>
        <p:txBody>
          <a:bodyPr>
            <a:normAutofit/>
          </a:bodyPr>
          <a:lstStyle/>
          <a:p>
            <a:r>
              <a:rPr lang="en-US" altLang="ja-JP" dirty="0" smtClean="0"/>
              <a:t>TGai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Comment resolution</a:t>
            </a:r>
          </a:p>
          <a:p>
            <a:r>
              <a:rPr lang="en-US" altLang="ja-JP" dirty="0" smtClean="0"/>
              <a:t>Recess Tue </a:t>
            </a:r>
            <a:r>
              <a:rPr lang="en-US" altLang="ja-JP" dirty="0" smtClean="0"/>
              <a:t>PM2</a:t>
            </a:r>
            <a:endParaRPr lang="en-US" altLang="ja-JP" dirty="0" smtClean="0"/>
          </a:p>
        </p:txBody>
      </p:sp>
      <p:sp>
        <p:nvSpPr>
          <p:cNvPr id="26628" name="Date Placeholder 3"/>
          <p:cNvSpPr>
            <a:spLocks noGrp="1"/>
          </p:cNvSpPr>
          <p:nvPr>
            <p:ph type="dt" sz="quarter" idx="10"/>
          </p:nvPr>
        </p:nvSpPr>
        <p:spPr/>
        <p:txBody>
          <a:bodyPr/>
          <a:lstStyle/>
          <a:p>
            <a:r>
              <a:rPr lang="en-US" altLang="ja-JP" dirty="0" smtClean="0"/>
              <a:t>May 2016</a:t>
            </a:r>
            <a:endParaRPr lang="en-US" altLang="ja-JP" dirty="0" smtClean="0"/>
          </a:p>
        </p:txBody>
      </p:sp>
      <p:sp>
        <p:nvSpPr>
          <p:cNvPr id="26630" name="Slide Number Placeholder 4"/>
          <p:cNvSpPr>
            <a:spLocks noGrp="1"/>
          </p:cNvSpPr>
          <p:nvPr>
            <p:ph type="sldNum" sz="quarter" idx="12"/>
          </p:nvPr>
        </p:nvSpPr>
        <p:spPr/>
        <p:txBody>
          <a:bodyPr/>
          <a:lstStyle/>
          <a:p>
            <a:r>
              <a:rPr lang="en-US" altLang="ja-JP" dirty="0" smtClean="0"/>
              <a:t>Slide </a:t>
            </a:r>
            <a:fld id="{6E55ACDB-B013-0A45-96C8-4890CBF62C04}" type="slidenum">
              <a:rPr lang="en-US" altLang="ja-JP" smtClean="0"/>
              <a:pPr/>
              <a:t>9</a:t>
            </a:fld>
            <a:endParaRPr lang="en-US" altLang="ja-JP" dirty="0" smtClean="0"/>
          </a:p>
        </p:txBody>
      </p:sp>
    </p:spTree>
    <p:extLst>
      <p:ext uri="{BB962C8B-B14F-4D97-AF65-F5344CB8AC3E}">
        <p14:creationId xmlns:p14="http://schemas.microsoft.com/office/powerpoint/2010/main" val="1905983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32953</TotalTime>
  <Words>1494</Words>
  <Application>Microsoft Macintosh PowerPoint</Application>
  <PresentationFormat>画面に合わせる (4:3)</PresentationFormat>
  <Paragraphs>356</Paragraphs>
  <Slides>27</Slides>
  <Notes>16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27</vt:i4>
      </vt:variant>
    </vt:vector>
  </HeadingPairs>
  <TitlesOfParts>
    <vt:vector size="34" baseType="lpstr">
      <vt:lpstr>Helvetica</vt:lpstr>
      <vt:lpstr>Monotype Sorts</vt:lpstr>
      <vt:lpstr>ＭＳ Ｐゴシック</vt:lpstr>
      <vt:lpstr>ＭＳ 明朝</vt:lpstr>
      <vt:lpstr>Times New Roman</vt:lpstr>
      <vt:lpstr>Arial</vt:lpstr>
      <vt:lpstr>802-11-Submission</vt:lpstr>
      <vt:lpstr>IEEE 802.11ai Fast Initial Link Setup  Agenda for May  2016 Waikoloa</vt:lpstr>
      <vt:lpstr>Abstract</vt:lpstr>
      <vt:lpstr>Meeting Protocol</vt:lpstr>
      <vt:lpstr>Attendance</vt:lpstr>
      <vt:lpstr>Attendance, Voting &amp; Document Status</vt:lpstr>
      <vt:lpstr>IEEE 802.11 FILS TGai – May 2016 Waikoloa</vt:lpstr>
      <vt:lpstr>Plan for this week</vt:lpstr>
      <vt:lpstr>Agenda  Monday May 16th,  2016 – 10:30-12:30</vt:lpstr>
      <vt:lpstr>Agenda  Monday May 16th,  2015 – 13:30-15:30</vt:lpstr>
      <vt:lpstr>Agenda  Monday May 16th,  2015 – 16:00-18:00</vt:lpstr>
      <vt:lpstr>Agenda  Tuesday May 17th,  2015 – 13:30-15:30</vt:lpstr>
      <vt:lpstr>Agenda Wednesday May 17th ,  2015 – 8:00-10:00</vt:lpstr>
      <vt:lpstr>Agenda Thursday May  18th ,  2015 – 10:30-12:30</vt:lpstr>
      <vt:lpstr>Agenda Thursday May 18th ,  2015 – 13:30-15:30</vt:lpstr>
      <vt:lpstr>Administrative Items</vt:lpstr>
      <vt:lpstr>Participants, Patents, and Duty to Inform</vt:lpstr>
      <vt:lpstr>Patent Related Links</vt:lpstr>
      <vt:lpstr>Call for Potentially Essential Patents</vt:lpstr>
      <vt:lpstr>Other Guidelines for IEEE WG Meetings</vt:lpstr>
      <vt:lpstr>Approve TGai meeting minutes of  Atlanta</vt:lpstr>
      <vt:lpstr>Approve TGai teleconference meeting minutes of Atlanta to Waikoloa  meeting.</vt:lpstr>
      <vt:lpstr>Motion to re-affirm the TG Vice Chair</vt:lpstr>
      <vt:lpstr>Motion to re-affirm the TG Secretary </vt:lpstr>
      <vt:lpstr>Motion to Recirc SB (reserved)</vt:lpstr>
      <vt:lpstr>Plan for July</vt:lpstr>
      <vt:lpstr>Time line of TGai</vt:lpstr>
      <vt:lpstr>Teleconference Schedule </vt:lpstr>
    </vt:vector>
  </TitlesOfParts>
  <Manager/>
  <Company>ATRD</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h.mano@every-sense.com</cp:lastModifiedBy>
  <cp:revision>570</cp:revision>
  <cp:lastPrinted>1998-02-10T13:28:06Z</cp:lastPrinted>
  <dcterms:created xsi:type="dcterms:W3CDTF">2015-05-11T15:01:54Z</dcterms:created>
  <dcterms:modified xsi:type="dcterms:W3CDTF">2016-05-16T20:32:00Z</dcterms:modified>
  <cp:category/>
</cp:coreProperties>
</file>