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89" r:id="rId4"/>
    <p:sldId id="300" r:id="rId5"/>
    <p:sldId id="272" r:id="rId6"/>
    <p:sldId id="303" r:id="rId7"/>
    <p:sldId id="273" r:id="rId8"/>
    <p:sldId id="274" r:id="rId9"/>
    <p:sldId id="301" r:id="rId10"/>
    <p:sldId id="279" r:id="rId11"/>
    <p:sldId id="268" r:id="rId12"/>
    <p:sldId id="275" r:id="rId13"/>
    <p:sldId id="290" r:id="rId14"/>
    <p:sldId id="305" r:id="rId15"/>
    <p:sldId id="286" r:id="rId16"/>
    <p:sldId id="281" r:id="rId17"/>
    <p:sldId id="282" r:id="rId18"/>
    <p:sldId id="280" r:id="rId19"/>
    <p:sldId id="283" r:id="rId20"/>
    <p:sldId id="284" r:id="rId21"/>
    <p:sldId id="291" r:id="rId22"/>
    <p:sldId id="292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231" autoAdjust="0"/>
    <p:restoredTop sz="86422" autoAdjust="0"/>
  </p:normalViewPr>
  <p:slideViewPr>
    <p:cSldViewPr>
      <p:cViewPr varScale="1">
        <p:scale>
          <a:sx n="81" d="100"/>
          <a:sy n="81" d="100"/>
        </p:scale>
        <p:origin x="246" y="90"/>
      </p:cViewPr>
      <p:guideLst>
        <p:guide orient="horz" pos="2160"/>
        <p:guide pos="288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2672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391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 smtClean="0"/>
              <a:t>doc.: IEEE 802-11-16/0526r3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 smtClean="0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13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0588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802-11-16/0526r3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May 2016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63" y="6475413"/>
            <a:ext cx="2898775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37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6475413"/>
            <a:ext cx="3184525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2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420687" cy="1841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11-16/0526r3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ocuments" TargetMode="External"/><Relationship Id="rId4" Type="http://schemas.openxmlformats.org/officeDocument/2006/relationships/hyperlink" Target="ftp://griffin.events.ieee.org/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2/ec-12-0040-11-00EC-802-plenary-future-venue-contract-status.xls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21/dcn/16/21-16-0059-00-0000-session-74-agenda.docx" TargetMode="External"/><Relationship Id="rId13" Type="http://schemas.openxmlformats.org/officeDocument/2006/relationships/hyperlink" Target="http://standards.ieee.org/resources/antitrust-guidelines.pdf" TargetMode="External"/><Relationship Id="rId3" Type="http://schemas.openxmlformats.org/officeDocument/2006/relationships/hyperlink" Target="https://mentor.ieee.org/802.11/dcn/16/11-16-0495-01-0000-may-2016-wg-agenda.xlsx" TargetMode="External"/><Relationship Id="rId7" Type="http://schemas.openxmlformats.org/officeDocument/2006/relationships/hyperlink" Target="https://mentor.ieee.org/802.19/dcn/16/19-16-0079-01-0000-may-2016-wg-agenda.xls" TargetMode="External"/><Relationship Id="rId12" Type="http://schemas.openxmlformats.org/officeDocument/2006/relationships/hyperlink" Target="http://standards.ieee.org/board/pat/pat-slideset.pp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grouper.ieee.org/groups/802/18/" TargetMode="External"/><Relationship Id="rId11" Type="http://schemas.openxmlformats.org/officeDocument/2006/relationships/hyperlink" Target="http://standards.ieee.org/guides/bylaws/sect6-7.html#6" TargetMode="External"/><Relationship Id="rId5" Type="http://schemas.openxmlformats.org/officeDocument/2006/relationships/hyperlink" Target="http://www.ieee802.org/16/" TargetMode="External"/><Relationship Id="rId10" Type="http://schemas.openxmlformats.org/officeDocument/2006/relationships/hyperlink" Target="https://mentor.ieee.org/802.11/dcn/16/11-16-0525-00-0000-treasurer-report-may-2016-waikoloa.pptx" TargetMode="External"/><Relationship Id="rId4" Type="http://schemas.openxmlformats.org/officeDocument/2006/relationships/hyperlink" Target="https://mentor.ieee.org/802.15/documents?is_dcn=agenda&amp;is_group=0000" TargetMode="External"/><Relationship Id="rId9" Type="http://schemas.openxmlformats.org/officeDocument/2006/relationships/hyperlink" Target="https://mentor.ieee.org/802.24/dcn/16/24-16-0014-00-0000-may-2016-agenda.xls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attende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ieee802.org/1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resweb.passkey.com/go/IEE802PlenarySession" TargetMode="External"/><Relationship Id="rId2" Type="http://schemas.openxmlformats.org/officeDocument/2006/relationships/hyperlink" Target="https://802world.org/apps/session/97/register2/regi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802world.org/plenary/social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802world.org/plenary/social/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>
            <a:normAutofit fontScale="90000"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Vice Chair Report – </a:t>
            </a:r>
            <a:br>
              <a:rPr lang="en-US" dirty="0" smtClean="0"/>
            </a:br>
            <a:r>
              <a:rPr lang="en-US" dirty="0" smtClean="0"/>
              <a:t>May 2016 -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83568" y="17282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2016-05-18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546100" y="2711450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50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" y="2711450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82960"/>
          </a:xfrm>
        </p:spPr>
        <p:txBody>
          <a:bodyPr>
            <a:normAutofit/>
          </a:bodyPr>
          <a:lstStyle/>
          <a:p>
            <a:r>
              <a:rPr lang="en-US" dirty="0" smtClean="0"/>
              <a:t>M3.5 Next Meeting Reminder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340768"/>
            <a:ext cx="8280920" cy="5040560"/>
          </a:xfrm>
        </p:spPr>
        <p:txBody>
          <a:bodyPr/>
          <a:lstStyle/>
          <a:p>
            <a:r>
              <a:rPr lang="en-US" sz="3200" dirty="0" smtClean="0">
                <a:solidFill>
                  <a:schemeClr val="tx1"/>
                </a:solidFill>
              </a:rPr>
              <a:t>2016 Sept 11-16 802 Wireless Interim: </a:t>
            </a:r>
            <a:r>
              <a:rPr lang="en-GB" dirty="0">
                <a:solidFill>
                  <a:schemeClr val="tx1"/>
                </a:solidFill>
              </a:rPr>
              <a:t> </a:t>
            </a:r>
            <a:endParaRPr lang="en-GB" dirty="0" smtClean="0">
              <a:solidFill>
                <a:schemeClr val="tx1"/>
              </a:solidFill>
            </a:endParaRP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Marriott Warsaw,  Warsaw, Poland</a:t>
            </a:r>
          </a:p>
          <a:p>
            <a:r>
              <a:rPr lang="en-GB" dirty="0">
                <a:solidFill>
                  <a:schemeClr val="tx1"/>
                </a:solidFill>
              </a:rPr>
              <a:t> </a:t>
            </a:r>
            <a:r>
              <a:rPr lang="en-GB" dirty="0" smtClean="0">
                <a:solidFill>
                  <a:schemeClr val="tx1"/>
                </a:solidFill>
              </a:rPr>
              <a:t>            Registration opens in about 10 days….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7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1"/>
            <a:ext cx="7558608" cy="366936"/>
          </a:xfrm>
        </p:spPr>
        <p:txBody>
          <a:bodyPr>
            <a:normAutofit fontScale="90000"/>
          </a:bodyPr>
          <a:lstStyle/>
          <a:p>
            <a:pPr lvl="0" rtl="0" eaLnBrk="1" fontAlgn="base" hangingPunct="1"/>
            <a:r>
              <a:rPr lang="en-GB" sz="2400" b="1" dirty="0" smtClean="0">
                <a:solidFill>
                  <a:srgbClr val="000000"/>
                </a:solidFill>
                <a:effectLst/>
                <a:latin typeface="+mn-lt"/>
                <a:ea typeface="+mn-ea"/>
                <a:cs typeface="+mn-cs"/>
              </a:rPr>
              <a:t>M3.6  Meeting registration</a:t>
            </a:r>
            <a:endParaRPr lang="en-US" dirty="0"/>
          </a:p>
        </p:txBody>
      </p:sp>
      <p:graphicFrame>
        <p:nvGraphicFramePr>
          <p:cNvPr id="16" name="Content Placeholder 1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360088"/>
              </p:ext>
            </p:extLst>
          </p:nvPr>
        </p:nvGraphicFramePr>
        <p:xfrm>
          <a:off x="1907704" y="1268764"/>
          <a:ext cx="5832648" cy="4355205"/>
        </p:xfrm>
        <a:graphic>
          <a:graphicData uri="http://schemas.openxmlformats.org/drawingml/2006/table">
            <a:tbl>
              <a:tblPr/>
              <a:tblGrid>
                <a:gridCol w="1916441"/>
                <a:gridCol w="3916207"/>
              </a:tblGrid>
              <a:tr h="919010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IEEE </a:t>
                      </a:r>
                      <a:r>
                        <a:rPr lang="en-US" sz="2000" dirty="0" smtClean="0">
                          <a:effectLst/>
                        </a:rPr>
                        <a:t>802W</a:t>
                      </a:r>
                      <a:r>
                        <a:rPr lang="en-US" sz="2000" baseline="0" dirty="0" smtClean="0">
                          <a:effectLst/>
                        </a:rPr>
                        <a:t> Interim</a:t>
                      </a:r>
                      <a:r>
                        <a:rPr lang="en-US" sz="2000" dirty="0" smtClean="0">
                          <a:effectLst/>
                        </a:rPr>
                        <a:t> Session – May 15-20, 2016</a:t>
                      </a:r>
                      <a:r>
                        <a:rPr lang="en-US" sz="2000" dirty="0">
                          <a:effectLst/>
                        </a:rPr>
                        <a:t/>
                      </a:r>
                      <a:br>
                        <a:rPr lang="en-US" sz="2000" dirty="0">
                          <a:effectLst/>
                        </a:rPr>
                      </a:br>
                      <a:r>
                        <a:rPr lang="en-US" sz="2000" u="sng" dirty="0">
                          <a:effectLst/>
                        </a:rPr>
                        <a:t>Registration Report by Working Group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05122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Working Group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Number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>
                          <a:effectLst/>
                        </a:rPr>
                        <a:t>802.11 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242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802.15 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802.xx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11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802.21 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10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802.19 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none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7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802.18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5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>
                          <a:effectLst/>
                        </a:rPr>
                        <a:t>802.24 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2</a:t>
                      </a: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 smtClean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47897"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802.16</a:t>
                      </a:r>
                      <a:endParaRPr lang="en-US" sz="2000" dirty="0">
                        <a:effectLst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2000" dirty="0" smtClean="0">
                          <a:effectLst/>
                        </a:rPr>
                        <a:t>1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323528" y="5908630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Updated 2016-05-15</a:t>
            </a:r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5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M3.7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305800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sz="2000" dirty="0" smtClean="0"/>
              <a:t>It is a </a:t>
            </a:r>
            <a:r>
              <a:rPr lang="en-GB" sz="2000" dirty="0" smtClean="0">
                <a:solidFill>
                  <a:srgbClr val="FF3300"/>
                </a:solidFill>
              </a:rPr>
              <a:t>requirement</a:t>
            </a:r>
            <a:r>
              <a:rPr lang="en-GB" sz="2000" dirty="0" smtClean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If you wish to participate without recording attendance,  send an email per session to the WG 2</a:t>
            </a:r>
            <a:r>
              <a:rPr lang="en-GB" sz="1800" baseline="30000" dirty="0" smtClean="0"/>
              <a:t>nd</a:t>
            </a:r>
            <a:r>
              <a:rPr lang="en-GB" sz="1800" dirty="0" smtClean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sz="2000" dirty="0" smtClean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sz="1800" dirty="0" smtClean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dirty="0" smtClean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Record attendance using this URL: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chemeClr val="tx2"/>
                </a:solidFill>
              </a:rPr>
              <a:t>IMAT.IEEE.ORG/</a:t>
            </a: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31900" y="1052736"/>
            <a:ext cx="6480175" cy="4389214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</p:pic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>
          <a:xfrm>
            <a:off x="685800" y="381000"/>
            <a:ext cx="1752600" cy="276999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>
          <a:xfrm>
            <a:off x="6096000" y="6475412"/>
            <a:ext cx="2447925" cy="230188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/>
              <a:pPr/>
              <a:t>13</a:t>
            </a:fld>
            <a:endParaRPr lang="en-US"/>
          </a:p>
        </p:txBody>
      </p:sp>
      <p:sp>
        <p:nvSpPr>
          <p:cNvPr id="19463" name="Rectangle 4"/>
          <p:cNvSpPr>
            <a:spLocks noChangeArrowheads="1"/>
          </p:cNvSpPr>
          <p:nvPr/>
        </p:nvSpPr>
        <p:spPr bwMode="auto">
          <a:xfrm>
            <a:off x="804863" y="5438775"/>
            <a:ext cx="7032625" cy="9223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 anchor="ctr">
            <a:spAutoFit/>
          </a:bodyPr>
          <a:lstStyle/>
          <a:p>
            <a:pPr algn="ctr"/>
            <a:r>
              <a:rPr lang="en-US" sz="1800"/>
              <a:t>Local FTP server: </a:t>
            </a:r>
            <a:r>
              <a:rPr lang="en-GB" sz="1800">
                <a:hlinkClick r:id="rId4"/>
              </a:rPr>
              <a:t>ftp://griffin.events.ieee.org </a:t>
            </a:r>
            <a:r>
              <a:rPr lang="en-US" sz="1800"/>
              <a:t>(anonymous)</a:t>
            </a:r>
          </a:p>
          <a:p>
            <a:pPr algn="ctr"/>
            <a:r>
              <a:rPr lang="en-US" sz="1800"/>
              <a:t>External Document Server   </a:t>
            </a:r>
            <a:r>
              <a:rPr lang="en-US" sz="1800">
                <a:hlinkClick r:id="rId5"/>
              </a:rPr>
              <a:t>https://mentor.ieee.org/802.11/documents</a:t>
            </a:r>
            <a:endParaRPr lang="en-US" sz="1800" b="0"/>
          </a:p>
          <a:p>
            <a:pPr algn="ctr"/>
            <a:r>
              <a:rPr lang="en-US" sz="1800" b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Date Placeholder 2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</a:p>
        </p:txBody>
      </p:sp>
      <p:sp>
        <p:nvSpPr>
          <p:cNvPr id="2253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</a:p>
        </p:txBody>
      </p:sp>
      <p:sp>
        <p:nvSpPr>
          <p:cNvPr id="2253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0150DDA3-8D91-4B5F-B91C-7650B41D76C2}" type="slidenum">
              <a:rPr lang="en-US"/>
              <a:pPr/>
              <a:t>14</a:t>
            </a:fld>
            <a:endParaRPr lang="en-US"/>
          </a:p>
        </p:txBody>
      </p:sp>
      <p:sp>
        <p:nvSpPr>
          <p:cNvPr id="225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M3.09 FOOD &amp; BEVERAGE</a:t>
            </a:r>
          </a:p>
        </p:txBody>
      </p:sp>
      <p:sp>
        <p:nvSpPr>
          <p:cNvPr id="22534" name="TextBox 7"/>
          <p:cNvSpPr txBox="1">
            <a:spLocks noChangeArrowheads="1"/>
          </p:cNvSpPr>
          <p:nvPr/>
        </p:nvSpPr>
        <p:spPr bwMode="auto">
          <a:xfrm>
            <a:off x="533401" y="2057401"/>
            <a:ext cx="8153400" cy="363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chemeClr val="tx1"/>
                </a:solidFill>
              </a:rPr>
              <a:t>Breakfast:						07:15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08:30</a:t>
            </a:r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>
                <a:solidFill>
                  <a:schemeClr val="tx1"/>
                </a:solidFill>
              </a:rPr>
              <a:t>Morning </a:t>
            </a:r>
            <a:r>
              <a:rPr lang="en-US" b="1" dirty="0" smtClean="0">
                <a:solidFill>
                  <a:schemeClr val="tx1"/>
                </a:solidFill>
              </a:rPr>
              <a:t>Coffee/Tea				10:00 </a:t>
            </a:r>
            <a:r>
              <a:rPr lang="en-US" b="1" dirty="0">
                <a:solidFill>
                  <a:schemeClr val="tx1"/>
                </a:solidFill>
              </a:rPr>
              <a:t>to </a:t>
            </a:r>
            <a:r>
              <a:rPr lang="en-US" b="1" dirty="0" smtClean="0">
                <a:solidFill>
                  <a:schemeClr val="tx1"/>
                </a:solidFill>
              </a:rPr>
              <a:t>11:00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Lunch </a:t>
            </a:r>
            <a:r>
              <a:rPr lang="en-US" b="1" dirty="0">
                <a:solidFill>
                  <a:schemeClr val="tx1"/>
                </a:solidFill>
              </a:rPr>
              <a:t>Service    </a:t>
            </a:r>
            <a:r>
              <a:rPr lang="en-US" b="1" dirty="0" smtClean="0">
                <a:solidFill>
                  <a:schemeClr val="tx1"/>
                </a:solidFill>
              </a:rPr>
              <a:t>      				12:00 </a:t>
            </a:r>
            <a:r>
              <a:rPr lang="en-US" b="1" dirty="0">
                <a:solidFill>
                  <a:schemeClr val="tx1"/>
                </a:solidFill>
              </a:rPr>
              <a:t>to 13:30 </a:t>
            </a:r>
            <a:r>
              <a:rPr lang="en-US" b="1" dirty="0" smtClean="0">
                <a:solidFill>
                  <a:schemeClr val="tx1"/>
                </a:solidFill>
              </a:rPr>
              <a:t> 	</a:t>
            </a:r>
          </a:p>
          <a:p>
            <a:r>
              <a:rPr lang="en-US" b="1" dirty="0" smtClean="0">
                <a:solidFill>
                  <a:schemeClr val="tx1"/>
                </a:solidFill>
              </a:rPr>
              <a:t>Afternoon Coffee/Tea/Snacks	15:00 </a:t>
            </a:r>
            <a:r>
              <a:rPr lang="en-US" b="1" dirty="0">
                <a:solidFill>
                  <a:schemeClr val="tx1"/>
                </a:solidFill>
              </a:rPr>
              <a:t>to 16:00 </a:t>
            </a:r>
            <a:r>
              <a:rPr lang="en-US" b="1" dirty="0" smtClean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	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Served at Lagoon </a:t>
            </a:r>
            <a:r>
              <a:rPr lang="en-US" b="1" dirty="0">
                <a:solidFill>
                  <a:schemeClr val="tx1"/>
                </a:solidFill>
              </a:rPr>
              <a:t>Lanai </a:t>
            </a:r>
            <a:endParaRPr lang="en-US" b="1" dirty="0" smtClean="0">
              <a:solidFill>
                <a:schemeClr val="tx1"/>
              </a:solidFill>
            </a:endParaRPr>
          </a:p>
          <a:p>
            <a:endParaRPr lang="en-US" b="1" dirty="0">
              <a:solidFill>
                <a:schemeClr val="tx1"/>
              </a:solidFill>
            </a:endParaRPr>
          </a:p>
          <a:p>
            <a:r>
              <a:rPr lang="en-US" b="1" dirty="0" smtClean="0">
                <a:solidFill>
                  <a:schemeClr val="tx1"/>
                </a:solidFill>
              </a:rPr>
              <a:t>For Registered Attendees Only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1800" dirty="0">
                <a:solidFill>
                  <a:schemeClr val="tx1"/>
                </a:solidFill>
              </a:rPr>
              <a:t>       </a:t>
            </a:r>
          </a:p>
        </p:txBody>
      </p:sp>
    </p:spTree>
    <p:extLst>
      <p:ext uri="{BB962C8B-B14F-4D97-AF65-F5344CB8AC3E}">
        <p14:creationId xmlns:p14="http://schemas.microsoft.com/office/powerpoint/2010/main" val="427783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798984"/>
          </a:xfrm>
        </p:spPr>
        <p:txBody>
          <a:bodyPr/>
          <a:lstStyle/>
          <a:p>
            <a:pPr lvl="0"/>
            <a:r>
              <a:rPr lang="en-GB" dirty="0"/>
              <a:t>M3.9	</a:t>
            </a:r>
            <a:r>
              <a:rPr lang="en-GB" dirty="0" smtClean="0"/>
              <a:t> Social Event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846640" cy="4896544"/>
          </a:xfrm>
        </p:spPr>
        <p:txBody>
          <a:bodyPr/>
          <a:lstStyle/>
          <a:p>
            <a:r>
              <a:rPr lang="en-US" sz="2800" dirty="0" smtClean="0"/>
              <a:t>Registered attendees and their guests are invited to attend a casual networking reception at the Lagoon Lanai.</a:t>
            </a:r>
          </a:p>
          <a:p>
            <a:endParaRPr lang="en-US" sz="700" dirty="0" smtClean="0"/>
          </a:p>
          <a:p>
            <a:r>
              <a:rPr lang="en-US" sz="2800" dirty="0" smtClean="0"/>
              <a:t>Wednesday 18 May 2016</a:t>
            </a:r>
          </a:p>
          <a:p>
            <a:r>
              <a:rPr lang="en-US" sz="2800" dirty="0" smtClean="0"/>
              <a:t>6:30 pm - 8:30 pm</a:t>
            </a:r>
          </a:p>
          <a:p>
            <a:endParaRPr lang="en-US" sz="1200" dirty="0" smtClean="0"/>
          </a:p>
          <a:p>
            <a:r>
              <a:rPr lang="en-US" sz="2800" dirty="0" smtClean="0"/>
              <a:t>Tickets are not required.</a:t>
            </a:r>
          </a:p>
          <a:p>
            <a:r>
              <a:rPr lang="en-US" sz="2800" dirty="0" smtClean="0"/>
              <a:t>Please wear your name badge</a:t>
            </a:r>
          </a:p>
          <a:p>
            <a:r>
              <a:rPr lang="en-US" sz="2800" dirty="0" smtClean="0"/>
              <a:t>Pick-up Guest badges at Registration Desk.</a:t>
            </a:r>
          </a:p>
          <a:p>
            <a:r>
              <a:rPr lang="en-US" sz="2800" dirty="0" smtClean="0"/>
              <a:t>Drink Ticket included with name badge</a:t>
            </a:r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96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755576" y="2636912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 smtClean="0"/>
              <a:t>802.11 Mid-Week Plenary</a:t>
            </a:r>
            <a:endParaRPr lang="en-US" cap="none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83568" y="4293096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2.5 –  Announcements</a:t>
            </a:r>
          </a:p>
          <a:p>
            <a:r>
              <a:rPr lang="en-US" dirty="0" smtClean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2.5 II Announcements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1772816"/>
            <a:ext cx="7774632" cy="4608512"/>
          </a:xfrm>
        </p:spPr>
        <p:txBody>
          <a:bodyPr/>
          <a:lstStyle/>
          <a:p>
            <a:pPr algn="ctr"/>
            <a:r>
              <a:rPr lang="en-US" cap="all" dirty="0" smtClean="0"/>
              <a:t>Reminder about Social Tonight</a:t>
            </a:r>
          </a:p>
          <a:p>
            <a:pPr algn="ctr"/>
            <a:endParaRPr lang="en-US" cap="all" dirty="0" smtClean="0"/>
          </a:p>
          <a:p>
            <a:pPr algn="ctr"/>
            <a:r>
              <a:rPr lang="en-US" dirty="0"/>
              <a:t>Wednesday 18 May 2016</a:t>
            </a:r>
          </a:p>
          <a:p>
            <a:pPr algn="ctr"/>
            <a:r>
              <a:rPr lang="en-US" dirty="0"/>
              <a:t>6:30 pm - 8:30 pm</a:t>
            </a:r>
          </a:p>
          <a:p>
            <a:pPr algn="ctr"/>
            <a:endParaRPr lang="en-US" sz="1100" dirty="0"/>
          </a:p>
          <a:p>
            <a:pPr algn="ctr"/>
            <a:r>
              <a:rPr lang="en-US" dirty="0"/>
              <a:t>Tickets are not required.</a:t>
            </a:r>
          </a:p>
          <a:p>
            <a:pPr algn="ctr"/>
            <a:r>
              <a:rPr lang="en-US" dirty="0"/>
              <a:t>Please wear your name badge</a:t>
            </a:r>
          </a:p>
          <a:p>
            <a:pPr algn="ctr"/>
            <a:r>
              <a:rPr lang="en-US" dirty="0"/>
              <a:t>Pick-up Guest badges at Registration Desk.</a:t>
            </a:r>
          </a:p>
          <a:p>
            <a:pPr algn="ctr"/>
            <a:r>
              <a:rPr lang="en-US" dirty="0"/>
              <a:t>Drink Ticket included with name badge</a:t>
            </a:r>
            <a:endParaRPr lang="en-US" sz="1800" dirty="0"/>
          </a:p>
          <a:p>
            <a:pPr algn="ctr"/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83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W5.1 Room Change Requests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Delete:</a:t>
            </a:r>
          </a:p>
          <a:p>
            <a:r>
              <a:rPr lang="en-US" dirty="0" smtClean="0"/>
              <a:t>	LRLP adjourned (WED AM1 and Thurs PM1)</a:t>
            </a:r>
          </a:p>
          <a:p>
            <a:r>
              <a:rPr lang="en-US" dirty="0" smtClean="0"/>
              <a:t>	</a:t>
            </a:r>
            <a:r>
              <a:rPr lang="en-US" dirty="0" err="1" smtClean="0"/>
              <a:t>TGay</a:t>
            </a:r>
            <a:r>
              <a:rPr lang="en-US" dirty="0" smtClean="0"/>
              <a:t> (Thurs AM1)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3568" y="2204864"/>
            <a:ext cx="7772400" cy="1362075"/>
          </a:xfrm>
        </p:spPr>
        <p:txBody>
          <a:bodyPr/>
          <a:lstStyle/>
          <a:p>
            <a:r>
              <a:rPr lang="en-US" sz="3600" dirty="0" smtClean="0"/>
              <a:t>802.11 WG Closing Plenary</a:t>
            </a:r>
            <a:endParaRPr lang="en-US" sz="36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539552" y="4077072"/>
            <a:ext cx="7772400" cy="1500187"/>
          </a:xfrm>
        </p:spPr>
        <p:txBody>
          <a:bodyPr/>
          <a:lstStyle/>
          <a:p>
            <a:r>
              <a:rPr lang="en-US" dirty="0" smtClean="0"/>
              <a:t>Agenda Items:</a:t>
            </a:r>
          </a:p>
          <a:p>
            <a:r>
              <a:rPr lang="en-US" dirty="0" smtClean="0"/>
              <a:t>3.1.1 – Straw Poll</a:t>
            </a:r>
          </a:p>
          <a:p>
            <a:r>
              <a:rPr lang="en-US" dirty="0" smtClean="0"/>
              <a:t>3.1.2 -- Future </a:t>
            </a:r>
            <a:r>
              <a:rPr lang="en-US" dirty="0"/>
              <a:t>venues status and </a:t>
            </a:r>
            <a:r>
              <a:rPr lang="en-US" dirty="0" smtClean="0"/>
              <a:t>discussion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395536" y="1412776"/>
            <a:ext cx="8424936" cy="4683224"/>
          </a:xfrm>
          <a:ln/>
        </p:spPr>
        <p:txBody>
          <a:bodyPr>
            <a:normAutofit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 smtClean="0"/>
              <a:t>   Agenda Items for 1</a:t>
            </a:r>
            <a:r>
              <a:rPr lang="en-GB" sz="1800" baseline="30000" dirty="0" smtClean="0"/>
              <a:t>st</a:t>
            </a:r>
            <a:r>
              <a:rPr lang="en-GB" sz="1800" dirty="0" smtClean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dirty="0"/>
              <a:t> </a:t>
            </a:r>
            <a:r>
              <a:rPr lang="en-GB" sz="1800" dirty="0" smtClean="0"/>
              <a:t>   M</a:t>
            </a:r>
            <a:r>
              <a:rPr lang="en-GB" sz="2000" dirty="0" smtClean="0"/>
              <a:t>3.3</a:t>
            </a:r>
            <a:r>
              <a:rPr lang="en-GB" sz="2000" dirty="0"/>
              <a:t>	II	Other WG meeting </a:t>
            </a:r>
            <a:r>
              <a:rPr lang="en-GB" sz="2000" dirty="0" smtClean="0"/>
              <a:t>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M3.4</a:t>
            </a:r>
            <a:r>
              <a:rPr lang="en-GB" sz="2000" dirty="0"/>
              <a:t>	II	Meeting room </a:t>
            </a:r>
            <a:r>
              <a:rPr lang="en-GB" sz="2000" dirty="0" smtClean="0"/>
              <a:t>locations</a:t>
            </a: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 </a:t>
            </a:r>
            <a:r>
              <a:rPr lang="en-GB" sz="2000" dirty="0" smtClean="0"/>
              <a:t>M3.5</a:t>
            </a:r>
            <a:r>
              <a:rPr lang="en-GB" sz="2000" dirty="0"/>
              <a:t>	II	Next meeting </a:t>
            </a:r>
            <a:r>
              <a:rPr lang="en-GB" sz="2000" dirty="0" smtClean="0"/>
              <a:t>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M3.6</a:t>
            </a:r>
            <a:r>
              <a:rPr lang="en-GB" sz="2000" dirty="0"/>
              <a:t>	II	Meeting </a:t>
            </a:r>
            <a:r>
              <a:rPr lang="en-GB" sz="2000" dirty="0" smtClean="0"/>
              <a:t>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M3.7</a:t>
            </a:r>
            <a:r>
              <a:rPr lang="en-GB" sz="2000" dirty="0"/>
              <a:t>	II	Recording </a:t>
            </a:r>
            <a:r>
              <a:rPr lang="en-GB" sz="2000" dirty="0" smtClean="0"/>
              <a:t>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M3.8</a:t>
            </a:r>
            <a:r>
              <a:rPr lang="en-GB" sz="2000" dirty="0"/>
              <a:t>	II	File </a:t>
            </a:r>
            <a:r>
              <a:rPr lang="en-GB" sz="2000" dirty="0" smtClean="0"/>
              <a:t>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    M3.9</a:t>
            </a:r>
            <a:r>
              <a:rPr lang="en-GB" sz="2000" dirty="0"/>
              <a:t>	II	Breakfast, breaks, Social </a:t>
            </a:r>
            <a:r>
              <a:rPr lang="en-GB" sz="2000" dirty="0" smtClean="0"/>
              <a:t>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 smtClean="0"/>
              <a:t>Friday:</a:t>
            </a:r>
          </a:p>
          <a:p>
            <a:pPr lvl="1">
              <a:buFontTx/>
              <a:buNone/>
            </a:pPr>
            <a:r>
              <a:rPr lang="en-US" dirty="0" smtClean="0"/>
              <a:t>F3.1.1  II      Straw </a:t>
            </a:r>
            <a:r>
              <a:rPr lang="en-US" dirty="0"/>
              <a:t>Poll of membership regarding this meeting location </a:t>
            </a:r>
          </a:p>
          <a:p>
            <a:pPr lvl="1">
              <a:buFontTx/>
              <a:buNone/>
            </a:pPr>
            <a:r>
              <a:rPr lang="en-US" dirty="0" smtClean="0"/>
              <a:t>F3.1.2  DT	Future </a:t>
            </a:r>
            <a:r>
              <a:rPr lang="en-US" dirty="0"/>
              <a:t>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F3.1.1 -Straw </a:t>
            </a:r>
            <a:r>
              <a:rPr lang="en-US" sz="2800" dirty="0"/>
              <a:t>Poll of membership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  <a:endParaRPr lang="en-US" dirty="0" smtClean="0"/>
          </a:p>
          <a:p>
            <a:r>
              <a:rPr lang="en-US" dirty="0" smtClean="0"/>
              <a:t>Yes  </a:t>
            </a:r>
            <a:r>
              <a:rPr lang="en-US" dirty="0" smtClean="0"/>
              <a:t>- 46</a:t>
            </a:r>
            <a:endParaRPr lang="en-US" dirty="0" smtClean="0"/>
          </a:p>
          <a:p>
            <a:r>
              <a:rPr lang="en-US" dirty="0" smtClean="0"/>
              <a:t>No – </a:t>
            </a:r>
            <a:r>
              <a:rPr lang="en-US" dirty="0" smtClean="0"/>
              <a:t>12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ABCC52B-A3F7-440B-BBF2-55191E6E7773}" type="slidenum">
              <a:rPr lang="en-GB" smtClean="0"/>
              <a:pPr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Future Venue Insight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8578"/>
            <a:ext cx="7770813" cy="5102222"/>
          </a:xfrm>
        </p:spPr>
        <p:txBody>
          <a:bodyPr/>
          <a:lstStyle/>
          <a:p>
            <a:r>
              <a:rPr lang="en-US" dirty="0" smtClean="0"/>
              <a:t>Future 802 Wireless Interims:</a:t>
            </a:r>
          </a:p>
          <a:p>
            <a:r>
              <a:rPr lang="en-US" dirty="0" smtClean="0"/>
              <a:t>	Sept 2016</a:t>
            </a:r>
            <a:r>
              <a:rPr lang="en-US" dirty="0"/>
              <a:t>  </a:t>
            </a:r>
            <a:r>
              <a:rPr lang="en-US" dirty="0" smtClean="0"/>
              <a:t>Warsaw Marriott, Poland</a:t>
            </a:r>
          </a:p>
          <a:p>
            <a:endParaRPr lang="en-US" dirty="0" smtClean="0"/>
          </a:p>
          <a:p>
            <a:r>
              <a:rPr lang="en-US" dirty="0" smtClean="0"/>
              <a:t>	Jan </a:t>
            </a:r>
            <a:r>
              <a:rPr lang="en-US" dirty="0"/>
              <a:t>2017 </a:t>
            </a:r>
            <a:r>
              <a:rPr lang="en-US" dirty="0" smtClean="0"/>
              <a:t>  Hyatt Regency Atlanta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May 2017 Daejeon Convention </a:t>
            </a:r>
            <a:r>
              <a:rPr lang="en-US" dirty="0" smtClean="0"/>
              <a:t>Center, Korea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Sept 2017 Hilton </a:t>
            </a:r>
            <a:r>
              <a:rPr lang="en-US" dirty="0" smtClean="0"/>
              <a:t>Waikoloa</a:t>
            </a:r>
          </a:p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Jan </a:t>
            </a:r>
            <a:r>
              <a:rPr lang="en-US" dirty="0"/>
              <a:t>2018 Hotel </a:t>
            </a:r>
            <a:r>
              <a:rPr lang="en-US" dirty="0" smtClean="0"/>
              <a:t>Irvine</a:t>
            </a:r>
          </a:p>
          <a:p>
            <a:r>
              <a:rPr lang="en-US" dirty="0"/>
              <a:t> </a:t>
            </a:r>
            <a:r>
              <a:rPr lang="en-US" dirty="0" smtClean="0"/>
              <a:t>   May </a:t>
            </a:r>
            <a:r>
              <a:rPr lang="en-US" dirty="0"/>
              <a:t>2018 TBD</a:t>
            </a:r>
            <a:br>
              <a:rPr lang="en-US" dirty="0"/>
            </a:br>
            <a:r>
              <a:rPr lang="en-US" dirty="0"/>
              <a:t>Sept 2018  Hilton </a:t>
            </a:r>
            <a:r>
              <a:rPr lang="en-US" dirty="0" smtClean="0"/>
              <a:t>Waikoloa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45720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F3.1.2: </a:t>
            </a:r>
            <a:r>
              <a:rPr lang="en-US" dirty="0"/>
              <a:t>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22376"/>
            <a:ext cx="7770813" cy="5178424"/>
          </a:xfrm>
        </p:spPr>
        <p:txBody>
          <a:bodyPr>
            <a:normAutofit/>
          </a:bodyPr>
          <a:lstStyle/>
          <a:p>
            <a:r>
              <a:rPr lang="en-US" dirty="0" smtClean="0"/>
              <a:t>Future 802 Plenary Sessions:</a:t>
            </a:r>
          </a:p>
          <a:p>
            <a:pPr lvl="1"/>
            <a:r>
              <a:rPr lang="en-US" dirty="0" smtClean="0"/>
              <a:t>July 2016      Manchester Grand Hyatt – San Diego</a:t>
            </a:r>
          </a:p>
          <a:p>
            <a:pPr lvl="1"/>
            <a:r>
              <a:rPr lang="en-US" dirty="0" smtClean="0"/>
              <a:t>Nov 2016      Grand Hyatt San Antonio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2017   Hyatt Regency/Fairmont – Vancouver</a:t>
            </a:r>
          </a:p>
          <a:p>
            <a:pPr lvl="1"/>
            <a:r>
              <a:rPr lang="en-US" dirty="0" smtClean="0"/>
              <a:t>July 2017	  </a:t>
            </a:r>
            <a:r>
              <a:rPr lang="en-US" dirty="0" err="1" smtClean="0"/>
              <a:t>Estrel</a:t>
            </a:r>
            <a:r>
              <a:rPr lang="en-US" dirty="0" smtClean="0"/>
              <a:t> </a:t>
            </a:r>
            <a:r>
              <a:rPr lang="en-US" dirty="0"/>
              <a:t>Hotel – Berlin</a:t>
            </a:r>
          </a:p>
          <a:p>
            <a:pPr lvl="1"/>
            <a:r>
              <a:rPr lang="en-US" dirty="0"/>
              <a:t>Nov 2017       Caribe Hotel and Convention </a:t>
            </a:r>
            <a:r>
              <a:rPr lang="en-US" dirty="0" smtClean="0"/>
              <a:t>Center – Orlando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March 2018   Hyatt Regency O’Hare – Rosemont, IL</a:t>
            </a:r>
          </a:p>
          <a:p>
            <a:pPr lvl="1"/>
            <a:r>
              <a:rPr lang="en-US" dirty="0" smtClean="0"/>
              <a:t>July 2018   	 </a:t>
            </a:r>
            <a:r>
              <a:rPr lang="en-US" dirty="0"/>
              <a:t>Manchester Grand Hyatt – San </a:t>
            </a:r>
            <a:r>
              <a:rPr lang="en-US" dirty="0" smtClean="0"/>
              <a:t>Diego</a:t>
            </a:r>
          </a:p>
          <a:p>
            <a:pPr lvl="1"/>
            <a:r>
              <a:rPr lang="en-US" dirty="0"/>
              <a:t>Nov 2018	</a:t>
            </a:r>
            <a:r>
              <a:rPr lang="en-US" dirty="0" smtClean="0"/>
              <a:t>Suzhou</a:t>
            </a:r>
            <a:r>
              <a:rPr lang="en-US" dirty="0"/>
              <a:t>, China </a:t>
            </a:r>
            <a:r>
              <a:rPr lang="en-US" dirty="0" smtClean="0"/>
              <a:t>- TBC</a:t>
            </a:r>
          </a:p>
          <a:p>
            <a:pPr lvl="2"/>
            <a:r>
              <a:rPr lang="en-US" sz="1400" dirty="0" smtClean="0"/>
              <a:t>(New facility, pricing model being negotiated, Sponsor capability</a:t>
            </a:r>
            <a:r>
              <a:rPr lang="en-US" sz="1600" dirty="0" smtClean="0"/>
              <a:t> investigation)</a:t>
            </a:r>
          </a:p>
          <a:p>
            <a:pPr lvl="1"/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014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628800"/>
            <a:ext cx="7772400" cy="4560863"/>
          </a:xfrm>
          <a:ln/>
        </p:spPr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mentor.ieee.org/802-ec/dcn/12/ec-12-0040-11-00EC-802-plenary-future-venue-contract-status.xlsx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2819400"/>
            <a:ext cx="7772400" cy="1362075"/>
          </a:xfrm>
        </p:spPr>
        <p:txBody>
          <a:bodyPr/>
          <a:lstStyle/>
          <a:p>
            <a:r>
              <a:rPr lang="en-US" sz="3200" dirty="0" smtClean="0"/>
              <a:t>Monday– </a:t>
            </a:r>
            <a:br>
              <a:rPr lang="en-US" sz="3200" dirty="0" smtClean="0"/>
            </a:br>
            <a:r>
              <a:rPr lang="en-US" sz="3200" dirty="0" smtClean="0"/>
              <a:t>802.11 Opening Plenary</a:t>
            </a:r>
            <a:endParaRPr lang="en-US" sz="3200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762000" y="1219200"/>
            <a:ext cx="7772400" cy="1500187"/>
          </a:xfrm>
        </p:spPr>
        <p:txBody>
          <a:bodyPr/>
          <a:lstStyle/>
          <a:p>
            <a:r>
              <a:rPr lang="en-US" dirty="0" smtClean="0"/>
              <a:t>802.11 First Vice Chair Report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3" y="332601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May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Jon Rosdahl, Qualcomm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96913" y="725487"/>
            <a:ext cx="7770813" cy="1065213"/>
          </a:xfrm>
        </p:spPr>
        <p:txBody>
          <a:bodyPr/>
          <a:lstStyle/>
          <a:p>
            <a:r>
              <a:rPr lang="en-GB" dirty="0" smtClean="0"/>
              <a:t>M3.3	 Other WG meeting plans</a:t>
            </a:r>
            <a:br>
              <a:rPr lang="en-GB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2" y="1412776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 smtClean="0">
                <a:hlinkClick r:id="rId3" tooltip="802.11 WG Agenda"/>
              </a:rPr>
              <a:t>802.11</a:t>
            </a:r>
            <a:r>
              <a:rPr lang="en-US" dirty="0" smtClean="0"/>
              <a:t>   </a:t>
            </a:r>
            <a:r>
              <a:rPr lang="en-US" dirty="0" smtClean="0">
                <a:hlinkClick r:id="rId4"/>
              </a:rPr>
              <a:t>802.15</a:t>
            </a:r>
            <a:r>
              <a:rPr lang="en-US" dirty="0" smtClean="0"/>
              <a:t>   </a:t>
            </a:r>
            <a:r>
              <a:rPr lang="en-US" dirty="0" smtClean="0">
                <a:hlinkClick r:id="rId5"/>
              </a:rPr>
              <a:t>802.16</a:t>
            </a:r>
            <a:r>
              <a:rPr lang="en-US" dirty="0" smtClean="0"/>
              <a:t>   </a:t>
            </a:r>
            <a:r>
              <a:rPr lang="en-US" dirty="0" smtClean="0">
                <a:hlinkClick r:id="rId6"/>
              </a:rPr>
              <a:t>802.18</a:t>
            </a:r>
            <a:r>
              <a:rPr lang="en-US" dirty="0" smtClean="0"/>
              <a:t>   </a:t>
            </a:r>
            <a:r>
              <a:rPr lang="en-US" dirty="0" smtClean="0">
                <a:hlinkClick r:id="rId7"/>
              </a:rPr>
              <a:t>802.19</a:t>
            </a:r>
            <a:r>
              <a:rPr lang="en-US" dirty="0" smtClean="0"/>
              <a:t>   </a:t>
            </a:r>
            <a:r>
              <a:rPr lang="en-US" dirty="0" smtClean="0">
                <a:hlinkClick r:id="rId8"/>
              </a:rPr>
              <a:t>802.21</a:t>
            </a:r>
            <a:r>
              <a:rPr lang="en-US" dirty="0" smtClean="0"/>
              <a:t>   </a:t>
            </a:r>
            <a:r>
              <a:rPr lang="en-US" dirty="0" smtClean="0">
                <a:hlinkClick r:id="rId9"/>
              </a:rPr>
              <a:t>802.24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>
                <a:hlinkClick r:id="rId10"/>
              </a:rPr>
              <a:t>Treasurer Report</a:t>
            </a:r>
            <a:r>
              <a:rPr lang="en-US" dirty="0" smtClean="0"/>
              <a:t>: </a:t>
            </a:r>
          </a:p>
          <a:p>
            <a:endParaRPr lang="en-US" dirty="0" smtClean="0">
              <a:hlinkClick r:id="rId11"/>
            </a:endParaRPr>
          </a:p>
          <a:p>
            <a:r>
              <a:rPr lang="en-US" dirty="0" smtClean="0">
                <a:hlinkClick r:id="rId11"/>
              </a:rPr>
              <a:t>Patent policy</a:t>
            </a:r>
            <a:r>
              <a:rPr lang="en-US" dirty="0" smtClean="0"/>
              <a:t> (in IEEE-SA bylaws), </a:t>
            </a:r>
            <a:r>
              <a:rPr lang="en-US" dirty="0" smtClean="0">
                <a:hlinkClick r:id="rId12"/>
              </a:rPr>
              <a:t>patent policy</a:t>
            </a:r>
            <a:r>
              <a:rPr lang="en-US" dirty="0" smtClean="0"/>
              <a:t> (slide set), and </a:t>
            </a:r>
            <a:r>
              <a:rPr lang="en-US" dirty="0" smtClean="0">
                <a:hlinkClick r:id="rId13"/>
              </a:rPr>
              <a:t>antitrust guidelines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 eaLnBrk="1" fontAlgn="base" hangingPunct="1"/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M3.4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Meeting room locations</a:t>
            </a:r>
            <a:r>
              <a:rPr lang="en-US" sz="3200" b="1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3200" b="0" dirty="0" smtClean="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  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MOBILE DEVICE SCHEDULE</a:t>
            </a:r>
          </a:p>
          <a:p>
            <a:r>
              <a:rPr lang="en-US" dirty="0" smtClean="0">
                <a:hlinkClick r:id="rId3"/>
              </a:rPr>
              <a:t>http://802world.org/attendee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57600" y="37338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24913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611187"/>
          </a:xfrm>
        </p:spPr>
        <p:txBody>
          <a:bodyPr/>
          <a:lstStyle/>
          <a:p>
            <a:r>
              <a:rPr lang="en-GB" dirty="0" smtClean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 smtClean="0"/>
              <a:t>May 2016</a:t>
            </a:r>
            <a:endParaRPr lang="en-US" dirty="0" smtClean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 smtClean="0"/>
              <a:t>Jon Rosdahl, Qualcomm</a:t>
            </a:r>
            <a:endParaRPr lang="en-US" dirty="0" smtClean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6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5788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5029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5022850" y="363696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5022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6324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121327" y="4108965"/>
            <a:ext cx="374254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Online 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494213"/>
          </a:xfrm>
        </p:spPr>
        <p:txBody>
          <a:bodyPr>
            <a:normAutofit/>
          </a:bodyPr>
          <a:lstStyle/>
          <a:p>
            <a:r>
              <a:rPr lang="en-GB" dirty="0" smtClean="0"/>
              <a:t>This session’s meetings are also shown on the 802.11 calendar on the 802.11 home page (</a:t>
            </a:r>
            <a:r>
              <a:rPr lang="en-GB" dirty="0" smtClean="0">
                <a:hlinkClick r:id="rId2"/>
              </a:rPr>
              <a:t>http://www.ieee802.org/11</a:t>
            </a:r>
            <a:r>
              <a:rPr lang="en-GB" dirty="0" smtClean="0"/>
              <a:t>).</a:t>
            </a:r>
          </a:p>
          <a:p>
            <a:r>
              <a:rPr lang="en-GB" dirty="0" smtClean="0"/>
              <a:t>This is a Google calendar “802_11_calendar@ieee.org”</a:t>
            </a:r>
          </a:p>
          <a:p>
            <a:r>
              <a:rPr lang="en-GB" dirty="0" smtClean="0"/>
              <a:t>There are multiple ways of accessing this information, for example from a cell-phone, or as a remote calendar.</a:t>
            </a:r>
          </a:p>
          <a:p>
            <a:endParaRPr lang="en-GB" dirty="0" smtClean="0"/>
          </a:p>
          <a:p>
            <a:r>
              <a:rPr lang="en-GB" dirty="0" smtClean="0"/>
              <a:t>Note: the schedule on this calendar will be updated as will IMAT.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M3.5 Next meeting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846640" cy="468052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sz="2800" dirty="0" smtClean="0"/>
              <a:t>802 Plenary: 24-29 July 2016</a:t>
            </a:r>
          </a:p>
          <a:p>
            <a:pPr>
              <a:spcBef>
                <a:spcPts val="0"/>
              </a:spcBef>
            </a:pPr>
            <a:r>
              <a:rPr lang="en-GB" sz="2800" dirty="0" smtClean="0"/>
              <a:t>Manchester </a:t>
            </a:r>
            <a:r>
              <a:rPr lang="en-GB" sz="2800" dirty="0"/>
              <a:t>Grand Hyatt, San Diego, CA, </a:t>
            </a:r>
            <a:r>
              <a:rPr lang="en-GB" sz="2800" dirty="0" smtClean="0"/>
              <a:t>USA</a:t>
            </a:r>
          </a:p>
          <a:p>
            <a:pPr>
              <a:spcBef>
                <a:spcPts val="0"/>
              </a:spcBef>
            </a:pP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2"/>
              </a:rPr>
              <a:t>Meeting Registration</a:t>
            </a:r>
            <a:r>
              <a:rPr lang="en-GB" sz="2800" dirty="0"/>
              <a:t/>
            </a:r>
            <a:br>
              <a:rPr lang="en-GB" sz="2800" dirty="0"/>
            </a:br>
            <a:r>
              <a:rPr lang="en-GB" sz="2800" dirty="0">
                <a:hlinkClick r:id="rId3"/>
              </a:rPr>
              <a:t>Hotel </a:t>
            </a:r>
            <a:r>
              <a:rPr lang="en-GB" sz="2800" dirty="0" smtClean="0">
                <a:hlinkClick r:id="rId3"/>
              </a:rPr>
              <a:t>Reservations</a:t>
            </a:r>
            <a:endParaRPr lang="en-GB" sz="2800" dirty="0" smtClean="0"/>
          </a:p>
          <a:p>
            <a:pPr>
              <a:spcBef>
                <a:spcPts val="0"/>
              </a:spcBef>
            </a:pPr>
            <a:r>
              <a:rPr lang="en-GB" sz="2800" dirty="0" smtClean="0"/>
              <a:t>    </a:t>
            </a:r>
            <a:r>
              <a:rPr lang="en-GB" sz="2800" dirty="0" smtClean="0">
                <a:hlinkClick r:id="rId4"/>
              </a:rPr>
              <a:t>Social Ticket Purchase</a:t>
            </a:r>
            <a:endParaRPr lang="en-GB" sz="2800" dirty="0"/>
          </a:p>
          <a:p>
            <a:pPr>
              <a:spcBef>
                <a:spcPts val="0"/>
              </a:spcBef>
            </a:pPr>
            <a:endParaRPr lang="en-GB" sz="2800" dirty="0" smtClean="0"/>
          </a:p>
          <a:p>
            <a:r>
              <a:rPr lang="en-GB" sz="2800" dirty="0" smtClean="0"/>
              <a:t>Make Hotel Reservations NOW!</a:t>
            </a:r>
          </a:p>
          <a:p>
            <a:r>
              <a:rPr lang="en-US" b="0" dirty="0" smtClean="0">
                <a:solidFill>
                  <a:srgbClr val="FF0000"/>
                </a:solidFill>
              </a:rPr>
              <a:t>Early-Bird Meeting Registration Deadline: 27 May 2016</a:t>
            </a:r>
            <a:endParaRPr lang="en-GB" dirty="0" smtClean="0">
              <a:solidFill>
                <a:srgbClr val="FF0000"/>
              </a:solidFill>
            </a:endParaRPr>
          </a:p>
          <a:p>
            <a:r>
              <a:rPr lang="en-GB" sz="2800" dirty="0" smtClean="0"/>
              <a:t>Remember to purchase Networking Social Ticket </a:t>
            </a:r>
          </a:p>
          <a:p>
            <a:endParaRPr lang="en-GB" dirty="0" smtClean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567865"/>
            <a:ext cx="8042276" cy="698406"/>
          </a:xfrm>
        </p:spPr>
        <p:txBody>
          <a:bodyPr/>
          <a:lstStyle/>
          <a:p>
            <a:r>
              <a:rPr lang="en-US" sz="3600" dirty="0" smtClean="0"/>
              <a:t>July 2016 Networking Social</a:t>
            </a:r>
            <a:endParaRPr lang="en-US" sz="3600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8348" y="1412776"/>
            <a:ext cx="8033203" cy="5040560"/>
          </a:xfrm>
        </p:spPr>
        <p:txBody>
          <a:bodyPr vert="horz">
            <a:normAutofit fontScale="85000" lnSpcReduction="20000"/>
          </a:bodyPr>
          <a:lstStyle/>
          <a:p>
            <a:r>
              <a:rPr lang="en-US" sz="2800" dirty="0"/>
              <a:t>Registered attendees and their guests are invited to attend a casual reception with comedic entertainment by acclaimed tech industry entertainer Don McMillian</a:t>
            </a:r>
            <a:r>
              <a:rPr lang="en-US" sz="2800" dirty="0" smtClean="0"/>
              <a:t>.  </a:t>
            </a:r>
          </a:p>
          <a:p>
            <a:endParaRPr lang="en-US" b="1" dirty="0" smtClean="0"/>
          </a:p>
          <a:p>
            <a:r>
              <a:rPr lang="en-US" sz="2800" b="1" dirty="0" smtClean="0"/>
              <a:t>Date</a:t>
            </a:r>
            <a:r>
              <a:rPr lang="en-US" sz="2800" b="1" dirty="0"/>
              <a:t>:</a:t>
            </a:r>
            <a:r>
              <a:rPr lang="en-US" sz="2800" dirty="0"/>
              <a:t> </a:t>
            </a:r>
            <a:r>
              <a:rPr lang="en-US" sz="2800" dirty="0" smtClean="0"/>
              <a:t>	Wednesday </a:t>
            </a:r>
            <a:r>
              <a:rPr lang="en-US" sz="2800" dirty="0"/>
              <a:t>July 27, 2016</a:t>
            </a:r>
          </a:p>
          <a:p>
            <a:r>
              <a:rPr lang="en-US" sz="2800" b="1" dirty="0"/>
              <a:t>Time:</a:t>
            </a:r>
            <a:r>
              <a:rPr lang="en-US" sz="2800" dirty="0"/>
              <a:t> </a:t>
            </a:r>
            <a:r>
              <a:rPr lang="en-US" sz="2800" dirty="0" smtClean="0"/>
              <a:t>	</a:t>
            </a:r>
            <a:r>
              <a:rPr lang="en-US" sz="2800" dirty="0" smtClean="0"/>
              <a:t>6:30 </a:t>
            </a:r>
            <a:r>
              <a:rPr lang="en-US" sz="2800" dirty="0"/>
              <a:t>PM – 8:30 PM</a:t>
            </a:r>
          </a:p>
          <a:p>
            <a:r>
              <a:rPr lang="en-US" sz="2800" b="1" dirty="0"/>
              <a:t>Place:</a:t>
            </a:r>
            <a:r>
              <a:rPr lang="en-US" sz="2800" dirty="0"/>
              <a:t>   </a:t>
            </a:r>
            <a:r>
              <a:rPr lang="en-US" sz="2800" dirty="0" smtClean="0"/>
              <a:t>Grand </a:t>
            </a:r>
            <a:r>
              <a:rPr lang="en-US" sz="2800" dirty="0"/>
              <a:t>Hyatt Manchester (Room TBC</a:t>
            </a:r>
            <a:r>
              <a:rPr lang="en-US" sz="2800" dirty="0" smtClean="0"/>
              <a:t>)</a:t>
            </a:r>
          </a:p>
          <a:p>
            <a:endParaRPr lang="en-US" dirty="0"/>
          </a:p>
          <a:p>
            <a:r>
              <a:rPr lang="en-US" sz="2800" b="1" dirty="0" smtClean="0"/>
              <a:t>SOCIAL TICKET </a:t>
            </a:r>
            <a:r>
              <a:rPr lang="en-US" sz="2800" b="1" dirty="0"/>
              <a:t>PRICE</a:t>
            </a:r>
            <a:r>
              <a:rPr lang="en-US" sz="2800" dirty="0"/>
              <a:t>: $US </a:t>
            </a:r>
            <a:r>
              <a:rPr lang="en-US" sz="2800" dirty="0" smtClean="0"/>
              <a:t>24.99 each</a:t>
            </a:r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are non refundable, but are transferable</a:t>
            </a:r>
            <a:r>
              <a:rPr lang="en-US" sz="2100" dirty="0" smtClean="0"/>
              <a:t>.</a:t>
            </a:r>
            <a:endParaRPr lang="en-US" sz="2100" dirty="0"/>
          </a:p>
          <a:p>
            <a:r>
              <a:rPr lang="en-US" sz="2800" b="1" dirty="0" smtClean="0"/>
              <a:t>SOCIAL TICKET PURCHASE WEBSITE</a:t>
            </a:r>
            <a:r>
              <a:rPr lang="en-US" sz="2800" dirty="0"/>
              <a:t>	</a:t>
            </a:r>
            <a:endParaRPr lang="en-US" sz="2800" dirty="0" smtClean="0"/>
          </a:p>
          <a:p>
            <a:pPr lvl="1"/>
            <a:r>
              <a:rPr lang="en-US" sz="2100" dirty="0" smtClean="0"/>
              <a:t>Tickets </a:t>
            </a:r>
            <a:r>
              <a:rPr lang="en-US" sz="2100" dirty="0"/>
              <a:t>may be purchased online at: </a:t>
            </a:r>
            <a:r>
              <a:rPr lang="en-US" sz="2100" dirty="0">
                <a:hlinkClick r:id="rId2"/>
              </a:rPr>
              <a:t>http://802world.org/plenary/social/ </a:t>
            </a:r>
            <a:endParaRPr lang="en-US" sz="2100" dirty="0"/>
          </a:p>
          <a:p>
            <a:r>
              <a:rPr lang="en-US" sz="2800" b="1" dirty="0" smtClean="0"/>
              <a:t>SOCIAL TICKET PICK UP</a:t>
            </a:r>
          </a:p>
          <a:p>
            <a:pPr lvl="1"/>
            <a:r>
              <a:rPr lang="en-US" sz="2100" dirty="0" smtClean="0"/>
              <a:t>Tickets may </a:t>
            </a:r>
            <a:r>
              <a:rPr lang="en-US" sz="2100" dirty="0"/>
              <a:t>be picked up at the IEEE 802 Plenary </a:t>
            </a:r>
            <a:r>
              <a:rPr lang="en-US" sz="2100" dirty="0" smtClean="0"/>
              <a:t>Registration </a:t>
            </a:r>
            <a:r>
              <a:rPr lang="en-US" sz="2100" dirty="0"/>
              <a:t>D</a:t>
            </a:r>
            <a:r>
              <a:rPr lang="en-US" sz="2100" dirty="0" smtClean="0"/>
              <a:t>esk </a:t>
            </a:r>
          </a:p>
          <a:p>
            <a:pPr lvl="1"/>
            <a:r>
              <a:rPr lang="en-US" sz="2100" dirty="0" smtClean="0"/>
              <a:t>Ticket </a:t>
            </a:r>
            <a:r>
              <a:rPr lang="en-US" sz="2100" dirty="0"/>
              <a:t>Receipt and Photo ID Required.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2016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Jon Rosdahl,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6B5E41C2-EF12-4EF2-8280-F2B4208277C2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70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17369</TotalTime>
  <Words>925</Words>
  <Application>Microsoft Office PowerPoint</Application>
  <PresentationFormat>On-screen Show (4:3)</PresentationFormat>
  <Paragraphs>275</Paragraphs>
  <Slides>23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 Unicode MS</vt:lpstr>
      <vt:lpstr>MS Gothic</vt:lpstr>
      <vt:lpstr>Times New Roman</vt:lpstr>
      <vt:lpstr>802-11 Theme</vt:lpstr>
      <vt:lpstr>Document</vt:lpstr>
      <vt:lpstr>1st Vice Chair Report –  May 2016 - Waikoloa</vt:lpstr>
      <vt:lpstr>Abstract</vt:lpstr>
      <vt:lpstr>Monday–  802.11 Opening Plenary</vt:lpstr>
      <vt:lpstr>M3.3  Other WG meeting plans </vt:lpstr>
      <vt:lpstr>M3.4 Meeting room locations     </vt:lpstr>
      <vt:lpstr>M3.4 Meeting Room Locations</vt:lpstr>
      <vt:lpstr>Online Calendar</vt:lpstr>
      <vt:lpstr>M3.5 Next meeting reminder</vt:lpstr>
      <vt:lpstr>July 2016 Networking Social</vt:lpstr>
      <vt:lpstr>M3.5 Next Meeting Reminder (Cont)</vt:lpstr>
      <vt:lpstr>M3.6  Meeting registration</vt:lpstr>
      <vt:lpstr>M3.7 Recording attendance</vt:lpstr>
      <vt:lpstr>M3.8 Local File Document Server information</vt:lpstr>
      <vt:lpstr>M3.09 FOOD &amp; BEVERAGE</vt:lpstr>
      <vt:lpstr>M3.9  Social Event</vt:lpstr>
      <vt:lpstr>802.11 Mid-Week Plenary</vt:lpstr>
      <vt:lpstr>2.5 II Announcements</vt:lpstr>
      <vt:lpstr>W5.1 Room Change Requests</vt:lpstr>
      <vt:lpstr>802.11 WG Closing Plenary</vt:lpstr>
      <vt:lpstr>F3.1.1 -Straw Poll of membership regarding this meeting location</vt:lpstr>
      <vt:lpstr>F3.1.2: Future Venue Insight</vt:lpstr>
      <vt:lpstr>F3.1.2: Future Venue Insight</vt:lpstr>
      <vt:lpstr>References</vt:lpstr>
    </vt:vector>
  </TitlesOfParts>
  <Company>CSR Technologies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May 2016 - Waikoloa</dc:title>
  <dc:subject>May 2016</dc:subject>
  <dc:creator>Jon Rosdahl</dc:creator>
  <dc:description>Jon Rosdahl (Qualcomm)</dc:description>
  <cp:lastModifiedBy>Rosdahl, Jon</cp:lastModifiedBy>
  <cp:revision>93</cp:revision>
  <cp:lastPrinted>1601-01-01T00:00:00Z</cp:lastPrinted>
  <dcterms:created xsi:type="dcterms:W3CDTF">2014-04-14T10:59:07Z</dcterms:created>
  <dcterms:modified xsi:type="dcterms:W3CDTF">2016-05-20T18:56:16Z</dcterms:modified>
  <cp:category>Report</cp:category>
</cp:coreProperties>
</file>