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448" r:id="rId2"/>
    <p:sldId id="449" r:id="rId3"/>
    <p:sldId id="602" r:id="rId4"/>
    <p:sldId id="604" r:id="rId5"/>
    <p:sldId id="589" r:id="rId6"/>
    <p:sldId id="590" r:id="rId7"/>
    <p:sldId id="458" r:id="rId8"/>
    <p:sldId id="592" r:id="rId9"/>
    <p:sldId id="591" r:id="rId10"/>
    <p:sldId id="613" r:id="rId11"/>
    <p:sldId id="612" r:id="rId12"/>
    <p:sldId id="614" r:id="rId13"/>
    <p:sldId id="616" r:id="rId14"/>
    <p:sldId id="629" r:id="rId15"/>
    <p:sldId id="630" r:id="rId16"/>
    <p:sldId id="634" r:id="rId17"/>
    <p:sldId id="633" r:id="rId18"/>
    <p:sldId id="631" r:id="rId19"/>
    <p:sldId id="632" r:id="rId20"/>
    <p:sldId id="611" r:id="rId21"/>
  </p:sldIdLst>
  <p:sldSz cx="9144000" cy="6858000" type="screen4x3"/>
  <p:notesSz cx="6934200" cy="9280525"/>
  <p:custDataLst>
    <p:tags r:id="rId24"/>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40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285" y="1958"/>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73322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73322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May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7"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802.11-16/0517r5</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2016-05-19</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May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7224" y="3071810"/>
          <a:ext cx="7488237" cy="1473200"/>
        </p:xfrm>
        <a:graphic>
          <a:graphicData uri="http://schemas.openxmlformats.org/presentationml/2006/ole">
            <p:oleObj spid="_x0000_s28767" name="Document" r:id="rId4" imgW="8951285" imgH="1825654"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Tuesday, May 17, 2016 08:00 – 10:00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March meeting (11-16/0502r0)</a:t>
            </a:r>
          </a:p>
          <a:p>
            <a:pPr lvl="1"/>
            <a:r>
              <a:rPr lang="en-US" sz="2000" dirty="0" err="1" smtClean="0"/>
              <a:t>TGaj</a:t>
            </a:r>
            <a:r>
              <a:rPr lang="en-US" sz="2000" dirty="0" smtClean="0"/>
              <a:t> comments database (11-16/0193r3)</a:t>
            </a:r>
          </a:p>
          <a:p>
            <a:pPr lvl="1"/>
            <a:r>
              <a:rPr lang="en-US" sz="2000" dirty="0" err="1" smtClean="0"/>
              <a:t>TGaj</a:t>
            </a:r>
            <a:r>
              <a:rPr lang="en-US" sz="2000" dirty="0" smtClean="0"/>
              <a:t> Editor Report for WG Initial Letter Ballot (11-16/0205r2)</a:t>
            </a:r>
          </a:p>
          <a:p>
            <a:pPr lvl="1">
              <a:lnSpc>
                <a:spcPct val="90000"/>
              </a:lnSpc>
            </a:pPr>
            <a:r>
              <a:rPr lang="en-US" sz="2000" dirty="0" smtClean="0"/>
              <a:t>Resolution for Comments on </a:t>
            </a:r>
            <a:r>
              <a:rPr lang="en-US" sz="2000" dirty="0" err="1" smtClean="0"/>
              <a:t>TGaj</a:t>
            </a:r>
            <a:r>
              <a:rPr lang="en-US" sz="2000" dirty="0" smtClean="0"/>
              <a:t> D1.0 Initial Letter Ballot 217</a:t>
            </a:r>
          </a:p>
          <a:p>
            <a:pPr lvl="2">
              <a:lnSpc>
                <a:spcPct val="90000"/>
              </a:lnSpc>
            </a:pPr>
            <a:r>
              <a:rPr lang="en-US" sz="1800" dirty="0" smtClean="0"/>
              <a:t>11-16/0685r0 - LB217 Comment Resolutions to CID 99, 122, and 163</a:t>
            </a:r>
          </a:p>
          <a:p>
            <a:pPr lvl="2">
              <a:lnSpc>
                <a:spcPct val="90000"/>
              </a:lnSpc>
            </a:pPr>
            <a:r>
              <a:rPr lang="en-US" sz="1800" dirty="0" smtClean="0"/>
              <a:t>11-16/705r1 -Proposed resolution to CID 41, 42, 44, 84, 98, 111, 151 and 168 in LB217</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smtClean="0"/>
              <a:t>Approve the meeting minutes</a:t>
            </a:r>
          </a:p>
        </p:txBody>
      </p:sp>
      <p:sp>
        <p:nvSpPr>
          <p:cNvPr id="46082" name="Content Placeholder 2"/>
          <p:cNvSpPr>
            <a:spLocks noGrp="1"/>
          </p:cNvSpPr>
          <p:nvPr>
            <p:ph idx="1"/>
          </p:nvPr>
        </p:nvSpPr>
        <p:spPr/>
        <p:txBody>
          <a:bodyPr/>
          <a:lstStyle/>
          <a:p>
            <a:r>
              <a:rPr lang="en-US" altLang="zh-CN" dirty="0" smtClean="0"/>
              <a:t>IEEE 802.11aj March meeting minutes (11-16/0502r0)</a:t>
            </a:r>
          </a:p>
          <a:p>
            <a:endParaRPr lang="en-US" altLang="zh-CN" dirty="0" smtClean="0"/>
          </a:p>
          <a:p>
            <a:pPr lvl="1">
              <a:lnSpc>
                <a:spcPct val="90000"/>
              </a:lnSpc>
            </a:pPr>
            <a:r>
              <a:rPr lang="en-US" altLang="zh-CN" sz="2400" b="1" dirty="0" smtClean="0"/>
              <a:t>Move: </a:t>
            </a:r>
            <a:r>
              <a:rPr lang="en-US" altLang="zh-CN" sz="2400" dirty="0" err="1" smtClean="0"/>
              <a:t>Haiming</a:t>
            </a:r>
            <a:r>
              <a:rPr lang="en-US" altLang="zh-CN" sz="2400" dirty="0" smtClean="0"/>
              <a:t> Wang</a:t>
            </a:r>
          </a:p>
          <a:p>
            <a:pPr lvl="1">
              <a:lnSpc>
                <a:spcPct val="90000"/>
              </a:lnSpc>
            </a:pPr>
            <a:r>
              <a:rPr lang="en-US" altLang="zh-CN" sz="2400" b="1" dirty="0" smtClean="0"/>
              <a:t>Second: </a:t>
            </a:r>
            <a:r>
              <a:rPr lang="en-US" altLang="zh-CN" sz="2400" dirty="0" err="1" smtClean="0"/>
              <a:t>Dejian</a:t>
            </a:r>
            <a:r>
              <a:rPr lang="en-US" altLang="zh-CN" sz="2400" dirty="0" smtClean="0"/>
              <a:t> Li</a:t>
            </a:r>
          </a:p>
          <a:p>
            <a:pPr lvl="1">
              <a:lnSpc>
                <a:spcPct val="90000"/>
              </a:lnSpc>
            </a:pPr>
            <a:r>
              <a:rPr lang="en-US" altLang="zh-CN" sz="2400" b="1" dirty="0" smtClean="0"/>
              <a:t>Results: </a:t>
            </a:r>
            <a:r>
              <a:rPr lang="en-US" altLang="zh-CN" sz="2400" dirty="0" smtClean="0"/>
              <a:t>Approved by unanimous consent</a:t>
            </a:r>
          </a:p>
          <a:p>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11</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968214" cy="276999"/>
          </a:xfrm>
        </p:spPr>
        <p:txBody>
          <a:bodyPr/>
          <a:lstStyle/>
          <a:p>
            <a:pPr>
              <a:defRPr/>
            </a:pPr>
            <a:r>
              <a:rPr lang="en-US" dirty="0"/>
              <a:t>May </a:t>
            </a:r>
            <a:r>
              <a:rPr lang="en-US" dirty="0" smtClean="0"/>
              <a:t>2016</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608512"/>
          </a:xfrm>
        </p:spPr>
        <p:txBody>
          <a:bodyPr/>
          <a:lstStyle/>
          <a:p>
            <a:pPr>
              <a:lnSpc>
                <a:spcPct val="90000"/>
              </a:lnSpc>
            </a:pPr>
            <a:r>
              <a:rPr lang="en-US" altLang="zh-CN" sz="2400" dirty="0" smtClean="0"/>
              <a:t>Wednesday, May 18, 2016 08:00 – 10:00</a:t>
            </a:r>
          </a:p>
          <a:p>
            <a:pPr lvl="1">
              <a:lnSpc>
                <a:spcPct val="90000"/>
              </a:lnSpc>
            </a:pPr>
            <a:r>
              <a:rPr lang="en-US" sz="2000" dirty="0" smtClean="0"/>
              <a:t>11-16/719r0 - Proposed resolution to CID 100, 101, 102, etc. in LB217</a:t>
            </a:r>
          </a:p>
          <a:p>
            <a:pPr lvl="1">
              <a:lnSpc>
                <a:spcPct val="90000"/>
              </a:lnSpc>
            </a:pPr>
            <a:r>
              <a:rPr lang="en-US" sz="2000" dirty="0" smtClean="0"/>
              <a:t>11-16/715r0 - lb217-comment-resolutions-to-cid-51-104, 105, 150 and 115 </a:t>
            </a:r>
            <a:r>
              <a:rPr lang="en-US" altLang="zh-CN" sz="2000" dirty="0" smtClean="0"/>
              <a:t>(Contains CIDs:51,104,105)</a:t>
            </a:r>
            <a:endParaRPr lang="en-US" sz="2000" dirty="0" smtClean="0"/>
          </a:p>
          <a:p>
            <a:pPr>
              <a:lnSpc>
                <a:spcPct val="90000"/>
              </a:lnSpc>
            </a:pPr>
            <a:r>
              <a:rPr lang="en-US" altLang="zh-CN" sz="2400" dirty="0" smtClean="0"/>
              <a:t>Wednesday, May 18, 2016 16:00 – 18:00</a:t>
            </a:r>
            <a:endParaRPr lang="en-US" sz="2000" dirty="0" smtClean="0"/>
          </a:p>
          <a:p>
            <a:pPr lvl="1">
              <a:lnSpc>
                <a:spcPct val="90000"/>
              </a:lnSpc>
            </a:pPr>
            <a:r>
              <a:rPr lang="en-US" sz="2000" dirty="0" smtClean="0"/>
              <a:t>11-16/719r1 - Proposed resolution to CID 100, 101, 102, etc. in LB217</a:t>
            </a:r>
          </a:p>
          <a:p>
            <a:pPr lvl="1" indent="-23813">
              <a:lnSpc>
                <a:spcPct val="90000"/>
              </a:lnSpc>
              <a:buNone/>
            </a:pPr>
            <a:r>
              <a:rPr lang="en-US" altLang="zh-CN" sz="2000" dirty="0" smtClean="0"/>
              <a:t>(Contains CIDs:</a:t>
            </a:r>
            <a:r>
              <a:rPr lang="en-GB" sz="2000" dirty="0" smtClean="0"/>
              <a:t> 100, 101, 102, 103, 110, 127, 128, 129, 116, 117, 118, 155, 166, 156, 167, 157, 119, 124, 126, 153, 158, 154, 159, 160, 161, 162, 164, 165, 169, 170, 171, 173, 174, 115, 150</a:t>
            </a:r>
            <a:r>
              <a:rPr lang="en-US" altLang="zh-CN" sz="2000" dirty="0" smtClean="0"/>
              <a:t>)</a:t>
            </a:r>
          </a:p>
          <a:p>
            <a:pPr lvl="1">
              <a:lnSpc>
                <a:spcPct val="90000"/>
              </a:lnSpc>
            </a:pPr>
            <a:r>
              <a:rPr lang="en-US" sz="2000" dirty="0" smtClean="0"/>
              <a:t>11-16/705r2 -Proposed resolution to CID 41,42,44,84, 98, 111, 151 and 168 in LB217 </a:t>
            </a:r>
            <a:r>
              <a:rPr lang="zh-CN" altLang="en-US" sz="2000" dirty="0" smtClean="0"/>
              <a:t>（</a:t>
            </a:r>
            <a:r>
              <a:rPr lang="en-US" altLang="zh-CN" sz="2000" dirty="0" smtClean="0"/>
              <a:t>continue</a:t>
            </a:r>
            <a:r>
              <a:rPr lang="zh-CN" altLang="en-US" sz="2000" dirty="0" smtClean="0"/>
              <a:t>）</a:t>
            </a:r>
            <a:endParaRPr lang="en-US" altLang="zh-CN" sz="2000" dirty="0" smtClean="0"/>
          </a:p>
          <a:p>
            <a:pPr lvl="1">
              <a:lnSpc>
                <a:spcPct val="90000"/>
              </a:lnSpc>
            </a:pPr>
            <a:r>
              <a:rPr lang="en-US" sz="2000" dirty="0" smtClean="0"/>
              <a:t>11-16/718r0 - LB217 Comment Resolutions to CID 106 – 109</a:t>
            </a:r>
          </a:p>
          <a:p>
            <a:pPr lvl="1" indent="-23813">
              <a:lnSpc>
                <a:spcPct val="90000"/>
              </a:lnSpc>
              <a:buNone/>
            </a:pPr>
            <a:r>
              <a:rPr lang="en-US" altLang="zh-CN" sz="2000" dirty="0" smtClean="0"/>
              <a:t> (Contains CIDs:</a:t>
            </a:r>
            <a:r>
              <a:rPr lang="en-GB" altLang="zh-CN" sz="2000" dirty="0" smtClean="0"/>
              <a:t> 106, 107, 108, 109)</a:t>
            </a:r>
            <a:endParaRPr lang="en-US" altLang="zh-CN" sz="2000" dirty="0" smtClean="0"/>
          </a:p>
          <a:p>
            <a:pPr lvl="1">
              <a:lnSpc>
                <a:spcPct val="90000"/>
              </a:lnSpc>
            </a:pPr>
            <a:endParaRPr lang="en-US" altLang="zh-CN" sz="2000" dirty="0" smtClean="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Thursday, May 19, 2016</a:t>
            </a:r>
            <a:r>
              <a:rPr lang="en-US" altLang="zh-CN" sz="2000" dirty="0" smtClean="0"/>
              <a:t> </a:t>
            </a:r>
            <a:r>
              <a:rPr lang="en-US" altLang="zh-CN" sz="2400" dirty="0" smtClean="0"/>
              <a:t> 16:00 – 18:00</a:t>
            </a:r>
            <a:endParaRPr lang="en-US" altLang="zh-CN" sz="2000" dirty="0" smtClean="0"/>
          </a:p>
          <a:p>
            <a:pPr lvl="1">
              <a:lnSpc>
                <a:spcPct val="90000"/>
              </a:lnSpc>
            </a:pPr>
            <a:endParaRPr lang="en-US" altLang="zh-CN" dirty="0" smtClean="0">
              <a:sym typeface="Wingdings" panose="05000000000000000000" pitchFamily="2" charset="2"/>
            </a:endParaRPr>
          </a:p>
          <a:p>
            <a:pPr lvl="1">
              <a:lnSpc>
                <a:spcPct val="90000"/>
              </a:lnSpc>
            </a:pPr>
            <a:r>
              <a:rPr lang="en-US" altLang="zh-CN" dirty="0" smtClean="0">
                <a:sym typeface="Wingdings" panose="05000000000000000000" pitchFamily="2" charset="2"/>
              </a:rPr>
              <a:t>Prepare for IEEE 802.11aj D2.0 WG LB recirculation</a:t>
            </a:r>
          </a:p>
          <a:p>
            <a:pPr lvl="1">
              <a:lnSpc>
                <a:spcPct val="90000"/>
              </a:lnSpc>
            </a:pPr>
            <a:r>
              <a:rPr lang="en-US" altLang="zh-CN" dirty="0" err="1" smtClean="0">
                <a:cs typeface="Arial" panose="020B0604020202020204" pitchFamily="34" charset="0"/>
              </a:rPr>
              <a:t>TGaj</a:t>
            </a:r>
            <a:r>
              <a:rPr lang="en-US" altLang="zh-CN" dirty="0" smtClean="0">
                <a:cs typeface="Arial" panose="020B0604020202020204" pitchFamily="34" charset="0"/>
              </a:rPr>
              <a:t> vice chair position discussion and reaffirmation</a:t>
            </a:r>
          </a:p>
          <a:p>
            <a:pPr lvl="1">
              <a:lnSpc>
                <a:spcPct val="90000"/>
              </a:lnSpc>
            </a:pPr>
            <a:r>
              <a:rPr lang="en-US" altLang="zh-CN" dirty="0" smtClean="0">
                <a:cs typeface="Arial" panose="020B0604020202020204" pitchFamily="34" charset="0"/>
              </a:rPr>
              <a:t>Meeting venue discussion</a:t>
            </a:r>
          </a:p>
          <a:p>
            <a:pPr lvl="1">
              <a:lnSpc>
                <a:spcPct val="90000"/>
              </a:lnSpc>
            </a:pPr>
            <a:r>
              <a:rPr lang="en-US" altLang="zh-CN" dirty="0" smtClean="0">
                <a:cs typeface="Arial" panose="020B0604020202020204" pitchFamily="34" charset="0"/>
              </a:rPr>
              <a:t>Motion</a:t>
            </a:r>
            <a:endParaRPr lang="en-US" altLang="zh-CN" dirty="0" smtClean="0">
              <a:sym typeface="Wingdings" panose="05000000000000000000" pitchFamily="2" charset="2"/>
            </a:endParaRPr>
          </a:p>
          <a:p>
            <a:pPr lvl="1"/>
            <a:r>
              <a:rPr lang="en-US" altLang="zh-CN" dirty="0" smtClean="0">
                <a:cs typeface="Arial" panose="020B0604020202020204" pitchFamily="34" charset="0"/>
                <a:sym typeface="Wingdings" panose="05000000000000000000" pitchFamily="2" charset="2"/>
              </a:rPr>
              <a:t>Plan for July meeting</a:t>
            </a:r>
          </a:p>
          <a:p>
            <a:pPr lvl="1"/>
            <a:r>
              <a:rPr lang="en-US" altLang="zh-CN" dirty="0" smtClean="0"/>
              <a:t>Conference call time</a:t>
            </a:r>
            <a:endParaRPr lang="en-US" altLang="zh-CN"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13</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en-US" dirty="0" smtClean="0"/>
              <a:t>Motion 1</a:t>
            </a:r>
            <a:endParaRPr lang="zh-CN" altLang="en-US" dirty="0"/>
          </a:p>
        </p:txBody>
      </p:sp>
      <p:sp>
        <p:nvSpPr>
          <p:cNvPr id="3" name="日期占位符 2"/>
          <p:cNvSpPr>
            <a:spLocks noGrp="1"/>
          </p:cNvSpPr>
          <p:nvPr>
            <p:ph type="dt" sz="half" idx="10"/>
          </p:nvPr>
        </p:nvSpPr>
        <p:spPr/>
        <p:txBody>
          <a:bodyPr/>
          <a:lstStyle/>
          <a:p>
            <a:pPr>
              <a:defRPr/>
            </a:pPr>
            <a:r>
              <a:rPr lang="en-US" altLang="zh-CN" smtClean="0"/>
              <a:t>May 2016</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A3360ABF-F91C-4C7E-90D5-CCF452F2CA01}" type="slidenum">
              <a:rPr lang="en-US" altLang="zh-CN" smtClean="0"/>
              <a:pPr/>
              <a:t>14</a:t>
            </a:fld>
            <a:endParaRPr lang="en-US" altLang="zh-CN"/>
          </a:p>
        </p:txBody>
      </p:sp>
      <p:sp>
        <p:nvSpPr>
          <p:cNvPr id="5" name="页脚占位符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Rectangle 3"/>
          <p:cNvSpPr txBox="1">
            <a:spLocks noChangeArrowheads="1"/>
          </p:cNvSpPr>
          <p:nvPr/>
        </p:nvSpPr>
        <p:spPr bwMode="auto">
          <a:xfrm>
            <a:off x="685800" y="1676400"/>
            <a:ext cx="7772400" cy="4114800"/>
          </a:xfrm>
          <a:prstGeom prst="rect">
            <a:avLst/>
          </a:prstGeom>
          <a:noFill/>
          <a:ln w="9525">
            <a:noFill/>
            <a:miter lim="800000"/>
            <a:headEnd/>
            <a:tailEnd/>
          </a:ln>
        </p:spPr>
        <p:txBody>
          <a:bodyPr lIns="92075" tIns="46038" rIns="92075" bIns="46038"/>
          <a:lstStyle/>
          <a:p>
            <a:pPr marL="342900" lvl="1" indent="-342900" algn="just">
              <a:spcBef>
                <a:spcPct val="20000"/>
              </a:spcBef>
              <a:buFontTx/>
              <a:buChar char="•"/>
              <a:defRPr/>
            </a:pPr>
            <a:r>
              <a:rPr lang="en-US" altLang="en-US" sz="2400" b="1" dirty="0" smtClean="0"/>
              <a:t>Motion to reaffirm </a:t>
            </a:r>
            <a:r>
              <a:rPr lang="en-US" altLang="en-US" sz="2400" b="1" dirty="0" err="1" smtClean="0"/>
              <a:t>Haiming</a:t>
            </a:r>
            <a:r>
              <a:rPr lang="en-US" altLang="en-US" sz="2400" b="1" dirty="0" smtClean="0"/>
              <a:t> WANG as vice chair of the </a:t>
            </a:r>
            <a:r>
              <a:rPr lang="en-US" altLang="en-US" sz="2400" b="1" dirty="0" err="1" smtClean="0"/>
              <a:t>TGaj</a:t>
            </a:r>
            <a:r>
              <a:rPr lang="en-US" altLang="en-US" sz="2400" b="1" dirty="0" smtClean="0"/>
              <a:t>.</a:t>
            </a:r>
          </a:p>
          <a:p>
            <a:pPr marL="342900" lvl="1" indent="-342900" algn="just">
              <a:spcBef>
                <a:spcPct val="20000"/>
              </a:spcBef>
              <a:buFontTx/>
              <a:buChar char="•"/>
              <a:defRPr/>
            </a:pPr>
            <a:endParaRPr lang="en-US" sz="2400" b="1" dirty="0" smtClean="0"/>
          </a:p>
          <a:p>
            <a:pPr marL="742950" lvl="1" indent="-285750" eaLnBrk="0" hangingPunct="0">
              <a:lnSpc>
                <a:spcPct val="90000"/>
              </a:lnSpc>
              <a:spcBef>
                <a:spcPct val="20000"/>
              </a:spcBef>
              <a:buChar char="–"/>
            </a:pPr>
            <a:r>
              <a:rPr lang="en-GB" altLang="en-US" sz="2400" b="1" dirty="0" smtClean="0">
                <a:latin typeface="+mn-lt"/>
                <a:cs typeface="MS PGothic" charset="0"/>
              </a:rPr>
              <a:t>Move: </a:t>
            </a:r>
            <a:r>
              <a:rPr lang="en-GB" altLang="en-US" sz="2400" b="1" dirty="0" err="1" smtClean="0">
                <a:latin typeface="+mn-lt"/>
                <a:cs typeface="MS PGothic" charset="0"/>
              </a:rPr>
              <a:t>Jiamin</a:t>
            </a:r>
            <a:r>
              <a:rPr lang="en-GB" altLang="en-US" sz="2400" b="1" dirty="0" smtClean="0">
                <a:latin typeface="+mn-lt"/>
                <a:cs typeface="MS PGothic" charset="0"/>
              </a:rPr>
              <a:t> CHEN</a:t>
            </a:r>
          </a:p>
          <a:p>
            <a:pPr marL="742950" lvl="1" indent="-285750" eaLnBrk="0" hangingPunct="0">
              <a:lnSpc>
                <a:spcPct val="90000"/>
              </a:lnSpc>
              <a:spcBef>
                <a:spcPct val="20000"/>
              </a:spcBef>
              <a:buChar char="–"/>
            </a:pPr>
            <a:r>
              <a:rPr lang="en-GB" altLang="en-US" sz="2400" b="1" dirty="0" smtClean="0">
                <a:latin typeface="+mn-lt"/>
                <a:cs typeface="MS PGothic" charset="0"/>
              </a:rPr>
              <a:t>Second: </a:t>
            </a:r>
            <a:r>
              <a:rPr lang="en-GB" altLang="en-US" sz="2400" b="1" dirty="0" err="1" smtClean="0">
                <a:latin typeface="+mn-lt"/>
                <a:cs typeface="MS PGothic" charset="0"/>
              </a:rPr>
              <a:t>Shiwen</a:t>
            </a:r>
            <a:r>
              <a:rPr lang="en-GB" altLang="en-US" sz="2400" b="1" dirty="0" smtClean="0">
                <a:latin typeface="+mn-lt"/>
                <a:cs typeface="MS PGothic" charset="0"/>
              </a:rPr>
              <a:t> HE</a:t>
            </a:r>
          </a:p>
          <a:p>
            <a:pPr marL="742950" lvl="1" indent="-285750" eaLnBrk="0" hangingPunct="0">
              <a:lnSpc>
                <a:spcPct val="90000"/>
              </a:lnSpc>
              <a:spcBef>
                <a:spcPct val="20000"/>
              </a:spcBef>
              <a:buChar char="–"/>
            </a:pPr>
            <a:r>
              <a:rPr lang="en-GB" altLang="en-US" sz="2400" b="1" dirty="0" smtClean="0">
                <a:latin typeface="+mn-lt"/>
                <a:cs typeface="MS PGothic" charset="0"/>
              </a:rPr>
              <a:t>Result</a:t>
            </a:r>
            <a:r>
              <a:rPr lang="en-US" altLang="zh-CN" sz="2400" b="1" dirty="0" smtClean="0">
                <a:latin typeface="+mn-lt"/>
                <a:cs typeface="MS PGothic" charset="0"/>
              </a:rPr>
              <a:t>s</a:t>
            </a:r>
            <a:r>
              <a:rPr lang="en-GB" altLang="en-US" sz="2400" b="1" dirty="0" smtClean="0">
                <a:latin typeface="+mn-lt"/>
                <a:cs typeface="MS PGothic" charset="0"/>
              </a:rPr>
              <a:t>: Y 6 N 0 A 0</a:t>
            </a:r>
          </a:p>
          <a:p>
            <a:pPr marL="742950" lvl="1" indent="-285750" eaLnBrk="0" hangingPunct="0">
              <a:lnSpc>
                <a:spcPct val="90000"/>
              </a:lnSpc>
              <a:spcBef>
                <a:spcPct val="20000"/>
              </a:spcBef>
              <a:buChar char="–"/>
            </a:pPr>
            <a:r>
              <a:rPr lang="en-GB" sz="2400" b="1" dirty="0" smtClean="0">
                <a:latin typeface="+mn-lt"/>
              </a:rPr>
              <a:t>Motion passes</a:t>
            </a:r>
            <a:endParaRPr lang="en-US" sz="2000" dirty="0"/>
          </a:p>
          <a:p>
            <a:pPr marL="742950" lvl="1" indent="-285750">
              <a:spcBef>
                <a:spcPct val="20000"/>
              </a:spcBef>
              <a:buFontTx/>
              <a:buChar char="–"/>
              <a:defRPr/>
            </a:pP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Date Placeholder 2"/>
          <p:cNvSpPr>
            <a:spLocks noGrp="1"/>
          </p:cNvSpPr>
          <p:nvPr>
            <p:ph type="dt" sz="half" idx="10"/>
          </p:nvPr>
        </p:nvSpPr>
        <p:spPr>
          <a:xfrm>
            <a:off x="696913" y="333375"/>
            <a:ext cx="968214" cy="276999"/>
          </a:xfrm>
        </p:spPr>
        <p:txBody>
          <a:bodyPr/>
          <a:lstStyle/>
          <a:p>
            <a:pPr>
              <a:defRPr/>
            </a:pPr>
            <a:r>
              <a:rPr lang="en-US" altLang="zh-CN" dirty="0" smtClean="0"/>
              <a:t>May 2016</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15</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following comment resolutions and proposals to be incorporated into </a:t>
            </a:r>
            <a:r>
              <a:rPr lang="en-US" dirty="0" err="1" smtClean="0"/>
              <a:t>TGaj</a:t>
            </a:r>
            <a:r>
              <a:rPr lang="en-US" dirty="0" smtClean="0"/>
              <a:t> technical draft D2.0</a:t>
            </a:r>
          </a:p>
          <a:p>
            <a:pPr lvl="1">
              <a:lnSpc>
                <a:spcPct val="90000"/>
              </a:lnSpc>
            </a:pPr>
            <a:r>
              <a:rPr lang="en-US" sz="1600" dirty="0" smtClean="0"/>
              <a:t>11-16/0685r0 - LB217 Comment Resolutions to CID 99, 122, and 163</a:t>
            </a:r>
          </a:p>
          <a:p>
            <a:pPr lvl="1">
              <a:lnSpc>
                <a:spcPct val="90000"/>
              </a:lnSpc>
            </a:pPr>
            <a:r>
              <a:rPr lang="en-US" sz="1600" dirty="0" smtClean="0"/>
              <a:t>11-16/705r2 -Proposed resolution to CID 41, 42, 44, 84, 98, 111, 151 and 168 in LB217</a:t>
            </a:r>
          </a:p>
          <a:p>
            <a:pPr lvl="1">
              <a:lnSpc>
                <a:spcPct val="90000"/>
              </a:lnSpc>
            </a:pPr>
            <a:r>
              <a:rPr lang="en-US" sz="1600" dirty="0" smtClean="0"/>
              <a:t>11-16/715r2 - LB217-comment-resolutions-to-cid-51-104, 105, 150 and 115</a:t>
            </a:r>
            <a:endParaRPr lang="en-US" altLang="zh-CN" sz="1600" dirty="0" smtClean="0"/>
          </a:p>
          <a:p>
            <a:pPr lvl="1">
              <a:lnSpc>
                <a:spcPct val="90000"/>
              </a:lnSpc>
            </a:pPr>
            <a:r>
              <a:rPr lang="en-US" sz="1600" dirty="0" smtClean="0"/>
              <a:t>11-16/719r1 - Proposed resolution to CID 100, 101, 102, etc. in LB217</a:t>
            </a:r>
          </a:p>
          <a:p>
            <a:pPr lvl="1">
              <a:lnSpc>
                <a:spcPct val="90000"/>
              </a:lnSpc>
            </a:pPr>
            <a:r>
              <a:rPr lang="en-US" sz="1600" dirty="0" smtClean="0"/>
              <a:t>11-16/718r0 - LB217 Comment Resolutions to CID 106 - 109</a:t>
            </a:r>
          </a:p>
          <a:p>
            <a:pPr lvl="1">
              <a:lnSpc>
                <a:spcPct val="90000"/>
              </a:lnSpc>
            </a:pPr>
            <a:endParaRPr lang="en-US" sz="1400" dirty="0" smtClean="0"/>
          </a:p>
          <a:p>
            <a:pPr lvl="1">
              <a:lnSpc>
                <a:spcPct val="90000"/>
              </a:lnSpc>
            </a:pPr>
            <a:r>
              <a:rPr lang="en-US" altLang="zh-CN" sz="2400" b="1" dirty="0" smtClean="0"/>
              <a:t>Move: </a:t>
            </a:r>
            <a:r>
              <a:rPr lang="en-US" altLang="zh-CN" sz="2400" b="1" dirty="0" err="1" smtClean="0"/>
              <a:t>Haiming</a:t>
            </a:r>
            <a:r>
              <a:rPr lang="en-US" altLang="zh-CN" sz="2400" b="1" dirty="0" smtClean="0"/>
              <a:t> WANG</a:t>
            </a:r>
          </a:p>
          <a:p>
            <a:pPr lvl="1">
              <a:lnSpc>
                <a:spcPct val="90000"/>
              </a:lnSpc>
            </a:pPr>
            <a:r>
              <a:rPr lang="en-US" altLang="zh-CN" sz="2400" b="1" dirty="0" smtClean="0"/>
              <a:t>Second: </a:t>
            </a:r>
            <a:r>
              <a:rPr lang="en-US" altLang="zh-CN" sz="2400" b="1" dirty="0" err="1" smtClean="0"/>
              <a:t>Dejian</a:t>
            </a:r>
            <a:r>
              <a:rPr lang="en-US" altLang="zh-CN" sz="2400" b="1" dirty="0" smtClean="0"/>
              <a:t> LI</a:t>
            </a:r>
          </a:p>
          <a:p>
            <a:pPr lvl="1">
              <a:lnSpc>
                <a:spcPct val="90000"/>
              </a:lnSpc>
            </a:pPr>
            <a:r>
              <a:rPr lang="en-US" altLang="zh-CN" sz="2400" b="1" dirty="0" smtClean="0"/>
              <a:t>Results: Y  5 N 0  A 0</a:t>
            </a:r>
          </a:p>
          <a:p>
            <a:pPr lvl="1">
              <a:lnSpc>
                <a:spcPct val="90000"/>
              </a:lnSpc>
            </a:pPr>
            <a:r>
              <a:rPr lang="en-US" altLang="zh-CN" sz="2400" b="1" dirty="0" smtClean="0"/>
              <a:t>Motion passes</a:t>
            </a:r>
          </a:p>
        </p:txBody>
      </p:sp>
    </p:spTree>
    <p:extLst>
      <p:ext uri="{BB962C8B-B14F-4D97-AF65-F5344CB8AC3E}">
        <p14:creationId xmlns="" xmlns:p14="http://schemas.microsoft.com/office/powerpoint/2010/main" val="222132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3</a:t>
            </a:r>
            <a:endParaRPr lang="en-US" dirty="0"/>
          </a:p>
        </p:txBody>
      </p:sp>
      <p:sp>
        <p:nvSpPr>
          <p:cNvPr id="3" name="Content Placeholder 2"/>
          <p:cNvSpPr>
            <a:spLocks noGrp="1"/>
          </p:cNvSpPr>
          <p:nvPr>
            <p:ph idx="1"/>
          </p:nvPr>
        </p:nvSpPr>
        <p:spPr>
          <a:xfrm>
            <a:off x="611560" y="1484784"/>
            <a:ext cx="8136904" cy="4752528"/>
          </a:xfrm>
        </p:spPr>
        <p:txBody>
          <a:bodyPr/>
          <a:lstStyle/>
          <a:p>
            <a:r>
              <a:rPr lang="en-US" altLang="en-US" dirty="0" smtClean="0"/>
              <a:t>Having approved comment resolutions for all of the comments received from WG Initial Letter Ballot on P802.11aj D1.0 </a:t>
            </a:r>
            <a:endParaRPr lang="en-GB" altLang="en-US" dirty="0" smtClean="0"/>
          </a:p>
          <a:p>
            <a:r>
              <a:rPr lang="en-GB" altLang="en-US" dirty="0" smtClean="0"/>
              <a:t>Instruct the editor to generate P802.11aj D2.0,  and</a:t>
            </a:r>
          </a:p>
          <a:p>
            <a:r>
              <a:rPr lang="en-GB" altLang="en-US" dirty="0" smtClean="0"/>
              <a:t>Approve a 15 day Working Group Technical Recirculation Letter Ballot asking the question “Should P802.11aj D1.0 be forwarded to Sponsor Ballot?”</a:t>
            </a:r>
          </a:p>
          <a:p>
            <a:endParaRPr lang="en-GB" altLang="en-US" sz="1800" b="0" dirty="0" smtClean="0"/>
          </a:p>
          <a:p>
            <a:pPr lvl="1">
              <a:lnSpc>
                <a:spcPct val="90000"/>
              </a:lnSpc>
            </a:pPr>
            <a:r>
              <a:rPr lang="en-GB" altLang="en-US" sz="2400" b="1" dirty="0" smtClean="0"/>
              <a:t>Move: </a:t>
            </a:r>
            <a:r>
              <a:rPr lang="en-GB" altLang="en-US" sz="2400" b="1" dirty="0" err="1" smtClean="0"/>
              <a:t>Haiming</a:t>
            </a:r>
            <a:r>
              <a:rPr lang="en-GB" altLang="en-US" sz="2400" b="1" dirty="0" smtClean="0"/>
              <a:t> WANG</a:t>
            </a:r>
          </a:p>
          <a:p>
            <a:pPr lvl="1">
              <a:lnSpc>
                <a:spcPct val="90000"/>
              </a:lnSpc>
            </a:pPr>
            <a:r>
              <a:rPr lang="en-GB" altLang="en-US" sz="2400" b="1" dirty="0" smtClean="0"/>
              <a:t>Second: </a:t>
            </a:r>
            <a:r>
              <a:rPr lang="en-GB" altLang="en-US" sz="2400" b="1" dirty="0" err="1" smtClean="0"/>
              <a:t>Dejian</a:t>
            </a:r>
            <a:r>
              <a:rPr lang="en-GB" altLang="en-US" sz="2400" b="1" dirty="0" smtClean="0"/>
              <a:t> LI</a:t>
            </a:r>
          </a:p>
          <a:p>
            <a:pPr lvl="1">
              <a:lnSpc>
                <a:spcPct val="90000"/>
              </a:lnSpc>
            </a:pPr>
            <a:r>
              <a:rPr lang="en-GB" altLang="en-US" sz="2400" b="1" dirty="0" smtClean="0"/>
              <a:t>Results: Y 5 N 0 A 0</a:t>
            </a:r>
          </a:p>
          <a:p>
            <a:pPr lvl="1">
              <a:lnSpc>
                <a:spcPct val="90000"/>
              </a:lnSpc>
            </a:pPr>
            <a:r>
              <a:rPr lang="en-GB" altLang="en-US" sz="2400" b="1" dirty="0" smtClean="0"/>
              <a:t>Motion passes</a:t>
            </a:r>
          </a:p>
          <a:p>
            <a:endParaRPr lang="en-GB" altLang="en-US" sz="2000" dirty="0" smtClean="0"/>
          </a:p>
          <a:p>
            <a:endParaRPr lang="en-GB" alt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16</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9848541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4</a:t>
            </a:r>
            <a:endParaRPr lang="en-US" dirty="0"/>
          </a:p>
        </p:txBody>
      </p:sp>
      <p:sp>
        <p:nvSpPr>
          <p:cNvPr id="3" name="Content Placeholder 2"/>
          <p:cNvSpPr>
            <a:spLocks noGrp="1"/>
          </p:cNvSpPr>
          <p:nvPr>
            <p:ph idx="1"/>
          </p:nvPr>
        </p:nvSpPr>
        <p:spPr/>
        <p:txBody>
          <a:bodyPr/>
          <a:lstStyle/>
          <a:p>
            <a:r>
              <a:rPr lang="en-US" dirty="0" smtClean="0"/>
              <a:t>To co-locate future </a:t>
            </a:r>
            <a:r>
              <a:rPr lang="en-US" dirty="0" err="1" smtClean="0"/>
              <a:t>TGaj</a:t>
            </a:r>
            <a:r>
              <a:rPr lang="en-US" dirty="0" smtClean="0"/>
              <a:t> interim meetings with 802.11 WG interim meetings </a:t>
            </a:r>
          </a:p>
          <a:p>
            <a:pPr lvl="1">
              <a:lnSpc>
                <a:spcPct val="90000"/>
              </a:lnSpc>
            </a:pPr>
            <a:endParaRPr lang="en-US" altLang="zh-CN" sz="2400" b="1" dirty="0" smtClean="0"/>
          </a:p>
          <a:p>
            <a:pPr lvl="1">
              <a:lnSpc>
                <a:spcPct val="90000"/>
              </a:lnSpc>
            </a:pPr>
            <a:r>
              <a:rPr lang="en-US" altLang="zh-CN" sz="2400" b="1" dirty="0" smtClean="0"/>
              <a:t>Move:  </a:t>
            </a:r>
            <a:r>
              <a:rPr lang="en-US" altLang="zh-CN" sz="2400" b="1" dirty="0" err="1" smtClean="0"/>
              <a:t>Haiming</a:t>
            </a:r>
            <a:r>
              <a:rPr lang="en-US" altLang="zh-CN" sz="2400" b="1" dirty="0" smtClean="0"/>
              <a:t> WANG</a:t>
            </a:r>
            <a:endParaRPr lang="en-US" altLang="zh-CN" sz="2400" dirty="0" smtClean="0"/>
          </a:p>
          <a:p>
            <a:pPr lvl="1">
              <a:lnSpc>
                <a:spcPct val="90000"/>
              </a:lnSpc>
            </a:pPr>
            <a:r>
              <a:rPr lang="en-US" altLang="zh-CN" sz="2400" b="1" dirty="0" smtClean="0"/>
              <a:t>Second: </a:t>
            </a:r>
            <a:r>
              <a:rPr lang="en-US" altLang="zh-CN" sz="2400" b="1" dirty="0" err="1" smtClean="0"/>
              <a:t>Shiwen</a:t>
            </a:r>
            <a:r>
              <a:rPr lang="en-US" altLang="zh-CN" sz="2400" b="1" dirty="0" smtClean="0"/>
              <a:t> HE</a:t>
            </a:r>
            <a:endParaRPr lang="en-US" altLang="zh-CN" sz="2400" dirty="0" smtClean="0"/>
          </a:p>
          <a:p>
            <a:pPr lvl="1">
              <a:lnSpc>
                <a:spcPct val="90000"/>
              </a:lnSpc>
            </a:pPr>
            <a:r>
              <a:rPr lang="en-US" altLang="zh-CN" sz="2400" b="1" dirty="0" smtClean="0"/>
              <a:t>Results: Y 5  N 0  A 0</a:t>
            </a:r>
          </a:p>
          <a:p>
            <a:pPr lvl="1">
              <a:lnSpc>
                <a:spcPct val="90000"/>
              </a:lnSpc>
            </a:pPr>
            <a:r>
              <a:rPr lang="en-US" altLang="zh-CN" sz="2400" b="1" dirty="0" smtClean="0"/>
              <a:t>Motion passes</a:t>
            </a:r>
          </a:p>
          <a:p>
            <a:pPr lvl="1">
              <a:lnSpc>
                <a:spcPct val="90000"/>
              </a:lnSpc>
            </a:pPr>
            <a:endParaRPr lang="en-US" altLang="zh-CN" sz="2400" dirty="0" smtClean="0"/>
          </a:p>
          <a:p>
            <a:endParaRPr lang="en-US" dirty="0" smtClean="0"/>
          </a:p>
          <a:p>
            <a:pPr marL="0" indent="0">
              <a:buNone/>
            </a:pPr>
            <a:endParaRPr 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17</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117917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dirty="0" smtClean="0"/>
              <a:t>July meeting</a:t>
            </a:r>
            <a:endParaRPr lang="en-US" dirty="0"/>
          </a:p>
        </p:txBody>
      </p:sp>
      <p:sp>
        <p:nvSpPr>
          <p:cNvPr id="3" name="Content Placeholder 2"/>
          <p:cNvSpPr>
            <a:spLocks noGrp="1"/>
          </p:cNvSpPr>
          <p:nvPr>
            <p:ph idx="1"/>
          </p:nvPr>
        </p:nvSpPr>
        <p:spPr/>
        <p:txBody>
          <a:bodyPr/>
          <a:lstStyle/>
          <a:p>
            <a:r>
              <a:rPr lang="en-US" sz="2800" dirty="0" smtClean="0"/>
              <a:t>Comment resolution for 802.11aj D2.0 WG recirculation Letter Ballot</a:t>
            </a:r>
          </a:p>
          <a:p>
            <a:endParaRPr lang="en-US" sz="2800" dirty="0" smtClean="0"/>
          </a:p>
          <a:p>
            <a:r>
              <a:rPr lang="en-US" altLang="zh-CN" sz="2800" dirty="0" smtClean="0"/>
              <a:t>Review Task Group timeline</a:t>
            </a:r>
            <a:endParaRPr lang="en-US" sz="2800" dirty="0" smtClean="0"/>
          </a:p>
          <a:p>
            <a:endParaRPr 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18</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9757014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2600" b="1" dirty="0" smtClean="0"/>
              <a:t>7</a:t>
            </a:r>
            <a:r>
              <a:rPr lang="en-US" altLang="zh-CN" sz="2600" b="1" baseline="30000" dirty="0" smtClean="0"/>
              <a:t>th</a:t>
            </a:r>
            <a:r>
              <a:rPr lang="en-US" altLang="zh-CN" sz="2600" b="1" dirty="0" smtClean="0"/>
              <a:t>  July, 2016, </a:t>
            </a:r>
            <a:r>
              <a:rPr lang="en-US" altLang="zh-CN" sz="2600" b="1" dirty="0"/>
              <a:t>9pm </a:t>
            </a:r>
            <a:r>
              <a:rPr lang="en-US" altLang="zh-CN" sz="2600" b="1" dirty="0" smtClean="0"/>
              <a:t>ET for 1 hour</a:t>
            </a:r>
            <a:endParaRPr lang="en-US" altLang="zh-CN" sz="2600" b="1" dirty="0"/>
          </a:p>
          <a:p>
            <a:pPr marL="801688" lvl="1" indent="-176213">
              <a:buNone/>
            </a:pPr>
            <a:r>
              <a:rPr lang="en-US" altLang="zh-CN" sz="2400" b="1" dirty="0"/>
              <a:t>   </a:t>
            </a:r>
            <a:r>
              <a:rPr lang="en-US" altLang="zh-CN" sz="2400" b="1" dirty="0" smtClean="0"/>
              <a:t>(8</a:t>
            </a:r>
            <a:r>
              <a:rPr lang="en-US" altLang="zh-CN" sz="2400" b="1" baseline="30000" dirty="0" smtClean="0"/>
              <a:t>th</a:t>
            </a:r>
            <a:r>
              <a:rPr lang="en-US" altLang="zh-CN" sz="2400" b="1" dirty="0" smtClean="0"/>
              <a:t>  July, 2016, 9am </a:t>
            </a:r>
            <a:r>
              <a:rPr lang="en-US" altLang="zh-CN" sz="2400" b="1" dirty="0"/>
              <a:t>Beijing Time)</a:t>
            </a:r>
          </a:p>
          <a:p>
            <a:endParaRPr 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19</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400" dirty="0">
                <a:latin typeface="Times New Roman" charset="0"/>
              </a:rPr>
              <a:t> Agenda for </a:t>
            </a:r>
            <a:r>
              <a:rPr lang="en-GB" sz="2400" dirty="0" smtClean="0">
                <a:latin typeface="Times New Roman" charset="0"/>
              </a:rPr>
              <a:t>IEEE 802.11aj </a:t>
            </a:r>
            <a:r>
              <a:rPr lang="en-GB" sz="2400" dirty="0">
                <a:latin typeface="Times New Roman" charset="0"/>
              </a:rPr>
              <a:t>meeting for </a:t>
            </a:r>
            <a:r>
              <a:rPr lang="en-GB" sz="2400" dirty="0" smtClean="0">
                <a:latin typeface="Times New Roman" charset="0"/>
              </a:rPr>
              <a:t>May 2016, Hawaii, USA</a:t>
            </a:r>
            <a:endParaRPr lang="en-US" sz="24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20</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828800"/>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smtClean="0"/>
              <a:t>May 2016</a:t>
            </a:r>
            <a:endParaRPr lang="en-GB" sz="180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smtClean="0"/>
              <a:t>May 2016</a:t>
            </a:r>
            <a:endParaRPr lang="en-GB" sz="180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March meeting</a:t>
            </a:r>
          </a:p>
          <a:p>
            <a:r>
              <a:rPr lang="en-US" altLang="zh-CN" b="0" dirty="0" smtClean="0">
                <a:latin typeface="+mj-lt"/>
                <a:cs typeface="Arial" panose="020B0604020202020204" pitchFamily="34" charset="0"/>
              </a:rPr>
              <a:t>Approve the meeting minutes for March</a:t>
            </a:r>
            <a:r>
              <a:rPr lang="en-US" altLang="zh-CN" b="0" dirty="0" smtClean="0">
                <a:cs typeface="Arial" panose="020B0604020202020204" pitchFamily="34" charset="0"/>
              </a:rPr>
              <a:t> </a:t>
            </a:r>
            <a:r>
              <a:rPr lang="en-US" altLang="zh-CN" b="0" dirty="0" smtClean="0">
                <a:latin typeface="+mj-lt"/>
                <a:cs typeface="Arial" panose="020B0604020202020204" pitchFamily="34" charset="0"/>
              </a:rPr>
              <a:t>meeting</a:t>
            </a:r>
          </a:p>
          <a:p>
            <a:r>
              <a:rPr lang="en-US" altLang="zh-CN" b="0" dirty="0" smtClean="0">
                <a:latin typeface="+mj-lt"/>
                <a:cs typeface="Arial" panose="020B0604020202020204" pitchFamily="34" charset="0"/>
              </a:rPr>
              <a:t>Comment Resolution for WG Initial Letter Ballot 217</a:t>
            </a:r>
          </a:p>
          <a:p>
            <a:r>
              <a:rPr lang="en-US" altLang="zh-CN" b="0" dirty="0" err="1" smtClean="0">
                <a:latin typeface="+mj-lt"/>
                <a:cs typeface="Arial" panose="020B0604020202020204" pitchFamily="34" charset="0"/>
              </a:rPr>
              <a:t>TGaj</a:t>
            </a:r>
            <a:r>
              <a:rPr lang="en-US" altLang="zh-CN" b="0" dirty="0" smtClean="0">
                <a:latin typeface="+mj-lt"/>
                <a:cs typeface="Arial" panose="020B0604020202020204" pitchFamily="34" charset="0"/>
              </a:rPr>
              <a:t> vice chair position discussion and reaffirmation</a:t>
            </a:r>
          </a:p>
          <a:p>
            <a:r>
              <a:rPr lang="en-US" altLang="zh-CN" b="0" dirty="0" smtClean="0">
                <a:latin typeface="+mj-lt"/>
                <a:cs typeface="Arial" panose="020B0604020202020204" pitchFamily="34" charset="0"/>
              </a:rPr>
              <a:t>Prepare for WG LB recirculation</a:t>
            </a:r>
          </a:p>
          <a:p>
            <a:r>
              <a:rPr lang="en-US" altLang="zh-CN" b="0" dirty="0" smtClean="0">
                <a:latin typeface="+mj-lt"/>
                <a:cs typeface="Arial" panose="020B0604020202020204" pitchFamily="34" charset="0"/>
              </a:rPr>
              <a:t>Meeting venue discussion</a:t>
            </a:r>
          </a:p>
          <a:p>
            <a:r>
              <a:rPr lang="en-US" altLang="zh-CN" b="0" dirty="0" smtClean="0">
                <a:latin typeface="+mj-lt"/>
                <a:cs typeface="Arial" panose="020B0604020202020204" pitchFamily="34" charset="0"/>
              </a:rPr>
              <a:t>Planning for July 2016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Tuesday, May 17, 2016 08:00 – 10:00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March meeting (11-16/0502r0)</a:t>
            </a:r>
          </a:p>
          <a:p>
            <a:pPr lvl="1"/>
            <a:r>
              <a:rPr lang="en-US" sz="2000" dirty="0" err="1" smtClean="0"/>
              <a:t>TGaj</a:t>
            </a:r>
            <a:r>
              <a:rPr lang="en-US" sz="2000" dirty="0" smtClean="0"/>
              <a:t> comments database (11-16/0193r3)</a:t>
            </a:r>
          </a:p>
          <a:p>
            <a:pPr lvl="1"/>
            <a:r>
              <a:rPr lang="en-US" sz="2000" dirty="0" err="1" smtClean="0"/>
              <a:t>TGaj</a:t>
            </a:r>
            <a:r>
              <a:rPr lang="en-US" sz="2000" dirty="0" smtClean="0"/>
              <a:t> Editor Report for WG Initial Letter Ballot (11-16/0205r2)</a:t>
            </a:r>
          </a:p>
          <a:p>
            <a:pPr lvl="1">
              <a:lnSpc>
                <a:spcPct val="90000"/>
              </a:lnSpc>
            </a:pPr>
            <a:r>
              <a:rPr lang="en-US" sz="2000" dirty="0" smtClean="0"/>
              <a:t>Resolution for Comments on </a:t>
            </a:r>
            <a:r>
              <a:rPr lang="en-US" sz="2000" dirty="0" err="1" smtClean="0"/>
              <a:t>TGaj</a:t>
            </a:r>
            <a:r>
              <a:rPr lang="en-US" sz="2000" dirty="0" smtClean="0"/>
              <a:t> D1.0 Initial Letter Ballot 217</a:t>
            </a:r>
          </a:p>
          <a:p>
            <a:pPr lvl="2">
              <a:lnSpc>
                <a:spcPct val="90000"/>
              </a:lnSpc>
            </a:pPr>
            <a:r>
              <a:rPr lang="en-US" sz="1600" dirty="0" smtClean="0"/>
              <a:t>11-16/0685r0 - LB217 Comment Resolutions to CID 99, 122, and 163</a:t>
            </a:r>
          </a:p>
          <a:p>
            <a:pPr lvl="2">
              <a:lnSpc>
                <a:spcPct val="90000"/>
              </a:lnSpc>
            </a:pPr>
            <a:r>
              <a:rPr lang="en-US" sz="1600" dirty="0" smtClean="0"/>
              <a:t>11-16/705r1 -Proposed resolution to CID 41,42,44,84, 98, 111, 151 and 168 in LB217 </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608512"/>
          </a:xfrm>
        </p:spPr>
        <p:txBody>
          <a:bodyPr/>
          <a:lstStyle/>
          <a:p>
            <a:pPr>
              <a:lnSpc>
                <a:spcPct val="90000"/>
              </a:lnSpc>
            </a:pPr>
            <a:r>
              <a:rPr lang="en-US" altLang="zh-CN" sz="2400" dirty="0" smtClean="0"/>
              <a:t>Wednesday,  May 18, 2016 08:00 – 10:00</a:t>
            </a:r>
          </a:p>
          <a:p>
            <a:pPr lvl="1">
              <a:lnSpc>
                <a:spcPct val="90000"/>
              </a:lnSpc>
            </a:pPr>
            <a:r>
              <a:rPr lang="en-US" sz="1800" dirty="0" smtClean="0"/>
              <a:t>11-16/715r0 - lb217-comment-resolutions-to-cid-51-104, 105, 150 and 115</a:t>
            </a:r>
            <a:endParaRPr lang="en-US" altLang="zh-CN" sz="1800" dirty="0" smtClean="0"/>
          </a:p>
          <a:p>
            <a:pPr lvl="1">
              <a:lnSpc>
                <a:spcPct val="90000"/>
              </a:lnSpc>
            </a:pPr>
            <a:r>
              <a:rPr lang="en-US" sz="1800" dirty="0" smtClean="0"/>
              <a:t>11-16/719r0 - Proposed resolution to CID 100, 101, 102, etc. in LB217</a:t>
            </a:r>
          </a:p>
          <a:p>
            <a:pPr>
              <a:lnSpc>
                <a:spcPct val="90000"/>
              </a:lnSpc>
            </a:pPr>
            <a:r>
              <a:rPr lang="en-US" altLang="zh-CN" sz="2400" dirty="0" smtClean="0"/>
              <a:t>Wednesday, May 18, </a:t>
            </a:r>
            <a:r>
              <a:rPr lang="en-US" altLang="zh-CN" sz="2400" dirty="0"/>
              <a:t>2016 </a:t>
            </a:r>
            <a:r>
              <a:rPr lang="en-US" altLang="zh-CN" sz="2400" dirty="0" smtClean="0"/>
              <a:t>16</a:t>
            </a:r>
            <a:r>
              <a:rPr lang="en-US" altLang="zh-CN" sz="2400" dirty="0"/>
              <a:t>:00 – 18:00</a:t>
            </a:r>
            <a:endParaRPr lang="en-US" sz="2000" dirty="0"/>
          </a:p>
          <a:p>
            <a:pPr lvl="1">
              <a:lnSpc>
                <a:spcPct val="90000"/>
              </a:lnSpc>
            </a:pPr>
            <a:r>
              <a:rPr lang="en-US" sz="2000" dirty="0" smtClean="0"/>
              <a:t>11-16/705r2 -Proposed resolution to CID 41,42,44,84, 98, 111, 151 and 168 in LB217 </a:t>
            </a:r>
            <a:r>
              <a:rPr lang="zh-CN" altLang="en-US" sz="2000" dirty="0" smtClean="0"/>
              <a:t>（</a:t>
            </a:r>
            <a:r>
              <a:rPr lang="en-US" altLang="zh-CN" sz="2000" dirty="0" smtClean="0"/>
              <a:t>continue</a:t>
            </a:r>
            <a:r>
              <a:rPr lang="zh-CN" altLang="en-US" sz="2000" dirty="0" smtClean="0"/>
              <a:t>）</a:t>
            </a:r>
            <a:endParaRPr lang="en-US" altLang="zh-CN" sz="2000" dirty="0" smtClean="0"/>
          </a:p>
          <a:p>
            <a:pPr lvl="1">
              <a:lnSpc>
                <a:spcPct val="90000"/>
              </a:lnSpc>
            </a:pPr>
            <a:r>
              <a:rPr lang="en-US" sz="2000" dirty="0" smtClean="0"/>
              <a:t>11-16/718r0 - LB217 Comment Resolutions to CID 106 - 109</a:t>
            </a:r>
          </a:p>
          <a:p>
            <a:pPr>
              <a:lnSpc>
                <a:spcPct val="90000"/>
              </a:lnSpc>
            </a:pPr>
            <a:r>
              <a:rPr lang="en-US" altLang="zh-CN" sz="2400" dirty="0" smtClean="0"/>
              <a:t>Thursday, May 19, 2016</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sz="1800" dirty="0"/>
              <a:t>Resolution for Comments on IEEE 802.11aj D1.0 WG Initial Letter Ballot</a:t>
            </a:r>
          </a:p>
          <a:p>
            <a:pPr lvl="1">
              <a:lnSpc>
                <a:spcPct val="90000"/>
              </a:lnSpc>
            </a:pPr>
            <a:r>
              <a:rPr lang="en-US" altLang="zh-CN" sz="1800" dirty="0" smtClean="0">
                <a:sym typeface="Wingdings" panose="05000000000000000000" pitchFamily="2" charset="2"/>
              </a:rPr>
              <a:t>Prepare for IEEE 802.11aj D2.0 WG LB recirculation</a:t>
            </a:r>
          </a:p>
          <a:p>
            <a:pPr lvl="1">
              <a:lnSpc>
                <a:spcPct val="90000"/>
              </a:lnSpc>
            </a:pPr>
            <a:r>
              <a:rPr lang="en-US" altLang="zh-CN" sz="1800" dirty="0" err="1" smtClean="0">
                <a:cs typeface="Arial" panose="020B0604020202020204" pitchFamily="34" charset="0"/>
              </a:rPr>
              <a:t>TGaj</a:t>
            </a:r>
            <a:r>
              <a:rPr lang="en-US" altLang="zh-CN" sz="1800" dirty="0" smtClean="0">
                <a:cs typeface="Arial" panose="020B0604020202020204" pitchFamily="34" charset="0"/>
              </a:rPr>
              <a:t> vice chair position discussion and reaffirmation</a:t>
            </a:r>
          </a:p>
          <a:p>
            <a:pPr lvl="1">
              <a:lnSpc>
                <a:spcPct val="90000"/>
              </a:lnSpc>
            </a:pPr>
            <a:r>
              <a:rPr lang="en-US" altLang="zh-CN" sz="1800" dirty="0" smtClean="0">
                <a:cs typeface="Arial" panose="020B0604020202020204" pitchFamily="34" charset="0"/>
              </a:rPr>
              <a:t>Motion</a:t>
            </a:r>
            <a:endParaRPr lang="en-US" altLang="zh-CN" sz="1800" dirty="0">
              <a:sym typeface="Wingdings" panose="05000000000000000000" pitchFamily="2" charset="2"/>
            </a:endParaRPr>
          </a:p>
          <a:p>
            <a:pPr lvl="1"/>
            <a:r>
              <a:rPr lang="en-US" altLang="zh-CN" sz="1800" dirty="0">
                <a:cs typeface="Arial" panose="020B0604020202020204" pitchFamily="34" charset="0"/>
                <a:sym typeface="Wingdings" panose="05000000000000000000" pitchFamily="2" charset="2"/>
              </a:rPr>
              <a:t>Plan for </a:t>
            </a:r>
            <a:r>
              <a:rPr lang="en-US" altLang="zh-CN" sz="1800" dirty="0" smtClean="0">
                <a:cs typeface="Arial" panose="020B0604020202020204" pitchFamily="34" charset="0"/>
                <a:sym typeface="Wingdings" panose="05000000000000000000" pitchFamily="2" charset="2"/>
              </a:rPr>
              <a:t>July meeting</a:t>
            </a:r>
          </a:p>
          <a:p>
            <a:pPr lvl="1"/>
            <a:r>
              <a:rPr lang="en-US" altLang="zh-CN" sz="1800" dirty="0" smtClean="0"/>
              <a:t>Conference call time</a:t>
            </a:r>
            <a:endParaRPr lang="en-US" altLang="zh-CN" sz="1800" dirty="0"/>
          </a:p>
          <a:p>
            <a:pPr lvl="1">
              <a:lnSpc>
                <a:spcPct val="90000"/>
              </a:lnSpc>
            </a:pPr>
            <a:endParaRPr lang="en-US" altLang="zh-CN" sz="2000" dirty="0" smtClean="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116181</TotalTime>
  <Words>1726</Words>
  <Application>Microsoft Macintosh PowerPoint</Application>
  <PresentationFormat>全屏显示(4:3)</PresentationFormat>
  <Paragraphs>266</Paragraphs>
  <Slides>20</Slides>
  <Notes>10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22"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IEEE 802.11aj Agenda for the Week</vt:lpstr>
      <vt:lpstr>IEEE 802.11aj Agenda for the Week</vt:lpstr>
      <vt:lpstr>IEEE 802.11aj Agenda for the Week</vt:lpstr>
      <vt:lpstr>Approve the meeting minutes</vt:lpstr>
      <vt:lpstr>IEEE 802.11aj Agenda for the Week</vt:lpstr>
      <vt:lpstr>IEEE 802.11aj Agenda for the Week</vt:lpstr>
      <vt:lpstr>Motion 1</vt:lpstr>
      <vt:lpstr>Motion 2</vt:lpstr>
      <vt:lpstr>Motion 3</vt:lpstr>
      <vt:lpstr>Motion 4</vt:lpstr>
      <vt:lpstr>Plan for July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3568</cp:revision>
  <cp:lastPrinted>1998-02-10T13:28:06Z</cp:lastPrinted>
  <dcterms:created xsi:type="dcterms:W3CDTF">2007-04-17T18:10:23Z</dcterms:created>
  <dcterms:modified xsi:type="dcterms:W3CDTF">2016-05-20T03:58:40Z</dcterms:modified>
</cp:coreProperties>
</file>