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528" r:id="rId7"/>
    <p:sldId id="553" r:id="rId8"/>
    <p:sldId id="470" r:id="rId9"/>
    <p:sldId id="471" r:id="rId10"/>
    <p:sldId id="472" r:id="rId11"/>
    <p:sldId id="474" r:id="rId12"/>
    <p:sldId id="518" r:id="rId13"/>
    <p:sldId id="535" r:id="rId14"/>
    <p:sldId id="551" r:id="rId15"/>
    <p:sldId id="430" r:id="rId16"/>
    <p:sldId id="513" r:id="rId17"/>
    <p:sldId id="54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71" autoAdjust="0"/>
    <p:restoredTop sz="98109" autoAdjust="0"/>
  </p:normalViewPr>
  <p:slideViewPr>
    <p:cSldViewPr>
      <p:cViewPr varScale="1">
        <p:scale>
          <a:sx n="93" d="100"/>
          <a:sy n="93" d="100"/>
        </p:scale>
        <p:origin x="-25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P802.11-16/0513r0</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P802.11-16/0513r0</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P802.11-16/0513r0</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0513r0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04-07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a:t>
            </a:r>
            <a:r>
              <a:rPr lang="en-US" b="0" dirty="0" smtClean="0"/>
              <a:t>for essential patents</a:t>
            </a:r>
          </a:p>
          <a:p>
            <a:pPr>
              <a:lnSpc>
                <a:spcPct val="80000"/>
              </a:lnSpc>
            </a:pPr>
            <a:r>
              <a:rPr lang="en-US" b="0" dirty="0" smtClean="0"/>
              <a:t>Attendance </a:t>
            </a:r>
            <a:r>
              <a:rPr lang="en-US" b="0" dirty="0"/>
              <a:t>Recording Reminder</a:t>
            </a:r>
          </a:p>
          <a:p>
            <a:pPr>
              <a:lnSpc>
                <a:spcPct val="80000"/>
              </a:lnSpc>
            </a:pPr>
            <a:r>
              <a:rPr lang="en-US" b="0" dirty="0" smtClean="0"/>
              <a:t>Approval </a:t>
            </a:r>
            <a:r>
              <a:rPr lang="en-US" b="0" dirty="0"/>
              <a:t>of Agenda</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19:30 today</a:t>
            </a:r>
            <a:endParaRPr lang="en-US" dirty="0" smtClean="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r>
              <a:rPr lang="en-US" dirty="0"/>
              <a:t> </a:t>
            </a:r>
            <a:r>
              <a:rPr lang="en-US" b="0" dirty="0" smtClean="0"/>
              <a:t>TBD, Mondays </a:t>
            </a:r>
            <a:r>
              <a:rPr lang="en-US" b="0" dirty="0" smtClean="0"/>
              <a:t>at 10am Eastern US time</a:t>
            </a:r>
          </a:p>
          <a:p>
            <a:pPr lvl="1">
              <a:lnSpc>
                <a:spcPct val="80000"/>
              </a:lnSpc>
            </a:pPr>
            <a:r>
              <a:rPr lang="en-US" dirty="0" smtClean="0"/>
              <a:t>Architecture </a:t>
            </a:r>
            <a:r>
              <a:rPr lang="en-US" dirty="0" smtClean="0"/>
              <a:t>TBD</a:t>
            </a:r>
            <a:endParaRPr lang="en-US" b="0"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smtClean="0"/>
              <a:t>until 08:00 </a:t>
            </a:r>
            <a:r>
              <a:rPr lang="en-US" dirty="0" smtClean="0"/>
              <a:t>Thursday</a:t>
            </a:r>
            <a:endParaRPr lang="en-US" dirty="0" smtClean="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t>
            </a:r>
            <a:r>
              <a:rPr lang="en-US" dirty="0" smtClean="0"/>
              <a:t>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a:t>
            </a:r>
            <a:r>
              <a:rPr lang="en-GB" b="0" dirty="0" smtClean="0"/>
              <a:t>status</a:t>
            </a:r>
          </a:p>
          <a:p>
            <a:pPr>
              <a:lnSpc>
                <a:spcPct val="80000"/>
              </a:lnSpc>
            </a:pPr>
            <a:r>
              <a:rPr lang="en-GB" b="0" dirty="0" smtClean="0"/>
              <a:t>802.1AC status</a:t>
            </a:r>
          </a:p>
          <a:p>
            <a:pPr>
              <a:lnSpc>
                <a:spcPct val="80000"/>
              </a:lnSpc>
            </a:pPr>
            <a:r>
              <a:rPr lang="en-US" b="0" dirty="0"/>
              <a:t>Teleconferences discussion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19 May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a:t>
            </a:r>
            <a:r>
              <a:rPr lang="en-US" dirty="0" smtClean="0"/>
              <a:t>802.11 </a:t>
            </a:r>
            <a:r>
              <a:rPr lang="en-US" dirty="0"/>
              <a:t>meeting on </a:t>
            </a:r>
            <a:r>
              <a:rPr lang="en-US" dirty="0" smtClean="0"/>
              <a:t>TBD </a:t>
            </a:r>
            <a:r>
              <a:rPr lang="en-US" dirty="0" smtClean="0"/>
              <a:t>at 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a:t>
            </a:r>
          </a:p>
          <a:p>
            <a:pPr marL="457200" lvl="1" indent="0">
              <a:lnSpc>
                <a:spcPct val="80000"/>
              </a:lnSpc>
              <a:buNone/>
            </a:pPr>
            <a:endParaRPr lang="en-US" dirty="0"/>
          </a:p>
          <a:p>
            <a:pPr>
              <a:lnSpc>
                <a:spcPct val="80000"/>
              </a:lnSpc>
            </a:pPr>
            <a:r>
              <a:rPr lang="en-US" dirty="0" smtClean="0"/>
              <a:t>Recess 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19 May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10:30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Adjourn </a:t>
            </a:r>
            <a:r>
              <a:rPr lang="en-US" dirty="0" err="1" smtClean="0"/>
              <a:t>TGk</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a:t>
            </a:r>
            <a:r>
              <a:rPr lang="en-US" sz="2800" dirty="0" smtClean="0">
                <a:latin typeface="Arial" charset="0"/>
              </a:rPr>
              <a:t>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1018658"/>
              </p:ext>
            </p:extLst>
          </p:nvPr>
        </p:nvGraphicFramePr>
        <p:xfrm>
          <a:off x="685800" y="2057400"/>
          <a:ext cx="7696199" cy="338927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smtClean="0"/>
          </a:p>
          <a:p>
            <a:pPr>
              <a:lnSpc>
                <a:spcPct val="80000"/>
              </a:lnSpc>
            </a:pPr>
            <a:r>
              <a:rPr lang="en-US" b="0" dirty="0"/>
              <a:t>Appointment 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Approval of Agenda</a:t>
            </a:r>
            <a:endParaRPr lang="en-US" b="0" dirty="0" smtClean="0"/>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Mover:    Seconder: </a:t>
            </a:r>
          </a:p>
          <a:p>
            <a:pPr lvl="1">
              <a:lnSpc>
                <a:spcPct val="80000"/>
              </a:lnSpc>
            </a:pPr>
            <a:r>
              <a:rPr lang="en-US" dirty="0" smtClean="0"/>
              <a:t>Yes:    No:    Abstain:</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April 28: TBD</a:t>
            </a:r>
          </a:p>
          <a:p>
            <a:pPr lvl="1">
              <a:lnSpc>
                <a:spcPct val="80000"/>
              </a:lnSpc>
            </a:pPr>
            <a:r>
              <a:rPr lang="en-US" dirty="0" smtClean="0"/>
              <a:t>May 18: TBD</a:t>
            </a:r>
          </a:p>
          <a:p>
            <a:pPr lvl="1">
              <a:lnSpc>
                <a:spcPct val="80000"/>
              </a:lnSpc>
            </a:pPr>
            <a:r>
              <a:rPr lang="en-US" b="0" dirty="0" smtClean="0"/>
              <a:t>May 24: TBD</a:t>
            </a:r>
          </a:p>
          <a:p>
            <a:pPr lvl="1">
              <a:lnSpc>
                <a:spcPct val="80000"/>
              </a:lnSpc>
            </a:pPr>
            <a:r>
              <a:rPr lang="en-US" dirty="0" smtClean="0"/>
              <a:t>April 2: TBD</a:t>
            </a:r>
            <a:endParaRPr lang="en-US" b="0" dirty="0"/>
          </a:p>
          <a:p>
            <a:pPr lvl="1">
              <a:lnSpc>
                <a:spcPct val="80000"/>
              </a:lnSpc>
            </a:pPr>
            <a:r>
              <a:rPr lang="en-US" dirty="0" smtClean="0"/>
              <a:t>Mover:    Seconder: </a:t>
            </a:r>
          </a:p>
          <a:p>
            <a:pPr lvl="1">
              <a:lnSpc>
                <a:spcPct val="80000"/>
              </a:lnSpc>
            </a:pPr>
            <a:r>
              <a:rPr lang="en-US" dirty="0" smtClean="0"/>
              <a:t>Yes:    No:    Abstain:</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b="0" dirty="0"/>
          </a:p>
          <a:p>
            <a:pPr>
              <a:lnSpc>
                <a:spcPct val="80000"/>
              </a:lnSpc>
            </a:pPr>
            <a:r>
              <a:rPr lang="en-US" dirty="0" smtClean="0"/>
              <a:t>Recess until 16:00 today.</a:t>
            </a:r>
            <a:endParaRPr lang="en-US" dirty="0"/>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98161</TotalTime>
  <Words>1840</Words>
  <Application>Microsoft Macintosh PowerPoint</Application>
  <PresentationFormat>On-screen Show (4:3)</PresentationFormat>
  <Paragraphs>295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vt:lpstr>
      <vt:lpstr>Monday, 16 May 2016 10:30 – 12:30 </vt:lpstr>
      <vt:lpstr>Participants, Patents, and Duty to Inform</vt:lpstr>
      <vt:lpstr>Patent Related Links</vt:lpstr>
      <vt:lpstr>Call for Potentially Essential Patents</vt:lpstr>
      <vt:lpstr>Other Guidelines for IEEE WG Meetings</vt:lpstr>
      <vt:lpstr>Monday, 16 May 2016 16:00 – 18:00</vt:lpstr>
      <vt:lpstr>Tuesday, 17 May 2016 16:00 – 18:00</vt:lpstr>
      <vt:lpstr>Tuesday, 17 May 2016 19:30 – 21:30 </vt:lpstr>
      <vt:lpstr>Thursday, 19 May 2016 08:00 – 10:00</vt:lpstr>
      <vt:lpstr>Thursday, 19 May 2016 08:00 – 10:00</vt:lpstr>
      <vt:lpstr>Thursday, 19 May 2016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1137</cp:revision>
  <cp:lastPrinted>1998-02-10T13:28:06Z</cp:lastPrinted>
  <dcterms:created xsi:type="dcterms:W3CDTF">2006-12-04T03:46:13Z</dcterms:created>
  <dcterms:modified xsi:type="dcterms:W3CDTF">2016-04-07T12:58:12Z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