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1"/>
  </p:notesMasterIdLst>
  <p:handoutMasterIdLst>
    <p:handoutMasterId r:id="rId132"/>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386" r:id="rId15"/>
    <p:sldId id="416" r:id="rId16"/>
    <p:sldId id="445" r:id="rId17"/>
    <p:sldId id="446" r:id="rId18"/>
    <p:sldId id="447" r:id="rId19"/>
    <p:sldId id="448" r:id="rId20"/>
    <p:sldId id="428" r:id="rId21"/>
    <p:sldId id="436" r:id="rId22"/>
    <p:sldId id="437" r:id="rId23"/>
    <p:sldId id="438" r:id="rId24"/>
    <p:sldId id="439" r:id="rId25"/>
    <p:sldId id="440" r:id="rId26"/>
    <p:sldId id="441" r:id="rId27"/>
    <p:sldId id="395" r:id="rId28"/>
    <p:sldId id="349" r:id="rId29"/>
    <p:sldId id="431" r:id="rId30"/>
    <p:sldId id="432" r:id="rId31"/>
    <p:sldId id="429" r:id="rId32"/>
    <p:sldId id="443" r:id="rId33"/>
    <p:sldId id="444" r:id="rId34"/>
    <p:sldId id="414" r:id="rId35"/>
    <p:sldId id="442" r:id="rId36"/>
    <p:sldId id="424" r:id="rId37"/>
    <p:sldId id="426" r:id="rId38"/>
    <p:sldId id="433" r:id="rId39"/>
    <p:sldId id="417" r:id="rId40"/>
    <p:sldId id="418" r:id="rId41"/>
    <p:sldId id="427" r:id="rId42"/>
    <p:sldId id="385" r:id="rId43"/>
    <p:sldId id="435" r:id="rId44"/>
    <p:sldId id="449" r:id="rId45"/>
    <p:sldId id="450" r:id="rId46"/>
    <p:sldId id="451" r:id="rId47"/>
    <p:sldId id="452" r:id="rId48"/>
    <p:sldId id="453" r:id="rId49"/>
    <p:sldId id="454" r:id="rId50"/>
    <p:sldId id="456" r:id="rId51"/>
    <p:sldId id="457" r:id="rId52"/>
    <p:sldId id="458" r:id="rId53"/>
    <p:sldId id="459" r:id="rId54"/>
    <p:sldId id="460" r:id="rId55"/>
    <p:sldId id="461" r:id="rId56"/>
    <p:sldId id="462" r:id="rId57"/>
    <p:sldId id="463" r:id="rId58"/>
    <p:sldId id="464" r:id="rId59"/>
    <p:sldId id="465" r:id="rId60"/>
    <p:sldId id="466" r:id="rId61"/>
    <p:sldId id="467" r:id="rId62"/>
    <p:sldId id="468" r:id="rId63"/>
    <p:sldId id="469" r:id="rId64"/>
    <p:sldId id="470" r:id="rId65"/>
    <p:sldId id="471" r:id="rId66"/>
    <p:sldId id="472" r:id="rId67"/>
    <p:sldId id="473" r:id="rId68"/>
    <p:sldId id="474" r:id="rId69"/>
    <p:sldId id="475" r:id="rId70"/>
    <p:sldId id="476" r:id="rId71"/>
    <p:sldId id="477" r:id="rId72"/>
    <p:sldId id="479" r:id="rId73"/>
    <p:sldId id="480" r:id="rId74"/>
    <p:sldId id="478" r:id="rId75"/>
    <p:sldId id="481" r:id="rId76"/>
    <p:sldId id="482" r:id="rId77"/>
    <p:sldId id="483" r:id="rId78"/>
    <p:sldId id="484" r:id="rId79"/>
    <p:sldId id="485" r:id="rId80"/>
    <p:sldId id="486" r:id="rId81"/>
    <p:sldId id="487" r:id="rId82"/>
    <p:sldId id="513" r:id="rId83"/>
    <p:sldId id="514" r:id="rId84"/>
    <p:sldId id="494" r:id="rId85"/>
    <p:sldId id="495" r:id="rId86"/>
    <p:sldId id="496" r:id="rId87"/>
    <p:sldId id="497" r:id="rId88"/>
    <p:sldId id="498" r:id="rId89"/>
    <p:sldId id="499" r:id="rId90"/>
    <p:sldId id="500" r:id="rId91"/>
    <p:sldId id="501" r:id="rId92"/>
    <p:sldId id="502" r:id="rId93"/>
    <p:sldId id="504" r:id="rId94"/>
    <p:sldId id="505" r:id="rId95"/>
    <p:sldId id="506" r:id="rId96"/>
    <p:sldId id="507" r:id="rId97"/>
    <p:sldId id="508" r:id="rId98"/>
    <p:sldId id="509" r:id="rId99"/>
    <p:sldId id="510" r:id="rId100"/>
    <p:sldId id="511" r:id="rId101"/>
    <p:sldId id="515" r:id="rId102"/>
    <p:sldId id="455" r:id="rId103"/>
    <p:sldId id="488" r:id="rId104"/>
    <p:sldId id="490" r:id="rId105"/>
    <p:sldId id="491" r:id="rId106"/>
    <p:sldId id="492" r:id="rId107"/>
    <p:sldId id="493" r:id="rId108"/>
    <p:sldId id="512" r:id="rId109"/>
    <p:sldId id="516" r:id="rId110"/>
    <p:sldId id="517" r:id="rId111"/>
    <p:sldId id="518" r:id="rId112"/>
    <p:sldId id="519" r:id="rId113"/>
    <p:sldId id="520" r:id="rId114"/>
    <p:sldId id="521" r:id="rId115"/>
    <p:sldId id="522" r:id="rId116"/>
    <p:sldId id="523" r:id="rId117"/>
    <p:sldId id="524" r:id="rId118"/>
    <p:sldId id="489" r:id="rId119"/>
    <p:sldId id="525" r:id="rId120"/>
    <p:sldId id="526" r:id="rId121"/>
    <p:sldId id="527" r:id="rId122"/>
    <p:sldId id="528" r:id="rId123"/>
    <p:sldId id="529" r:id="rId124"/>
    <p:sldId id="530" r:id="rId125"/>
    <p:sldId id="531" r:id="rId126"/>
    <p:sldId id="532" r:id="rId127"/>
    <p:sldId id="533" r:id="rId128"/>
    <p:sldId id="534" r:id="rId129"/>
    <p:sldId id="276" r:id="rId1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51" d="100"/>
          <a:sy n="51" d="100"/>
        </p:scale>
        <p:origin x="451" y="4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6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notesMaster" Target="notesMasters/notesMaster1.xml"/><Relationship Id="rId136"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6352753E-7516-4B0B-B01D-2AE58359A378}"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7864097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July 2014</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908AD774-4E81-4F0B-8F2D-6ABF29CFF4A8}"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508642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26E1A20C-7048-43F9-BDF1-22D9B39FA020}" type="slidenum">
              <a:rPr lang="en-US" altLang="zh-CN" smtClean="0"/>
              <a:pPr>
                <a:spcBef>
                  <a:spcPct val="0"/>
                </a:spcBef>
              </a:pPr>
              <a:t>1</a:t>
            </a:fld>
            <a:endParaRPr lang="en-US" altLang="zh-CN" smtClean="0"/>
          </a:p>
        </p:txBody>
      </p:sp>
      <p:sp>
        <p:nvSpPr>
          <p:cNvPr id="5126" name="Rectangle 2"/>
          <p:cNvSpPr>
            <a:spLocks noGrp="1" noRot="1" noChangeAspect="1" noChangeArrowheads="1" noTextEdit="1"/>
          </p:cNvSpPr>
          <p:nvPr>
            <p:ph type="sldImg"/>
          </p:nvPr>
        </p:nvSpPr>
        <p:spPr>
          <a:xfrm>
            <a:off x="1154113" y="701675"/>
            <a:ext cx="4625975" cy="3468688"/>
          </a:xfrm>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17722597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6883F3A6-09B7-40A3-BA15-A5EBFA38858B}" type="slidenum">
              <a:rPr lang="en-US" altLang="zh-CN" smtClean="0"/>
              <a:pPr>
                <a:spcBef>
                  <a:spcPct val="0"/>
                </a:spcBef>
              </a:pPr>
              <a:t>129</a:t>
            </a:fld>
            <a:endParaRPr lang="en-US" altLang="zh-CN" smtClean="0"/>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1401424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12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D95AD38C-6F9B-4897-A47D-BBE07215CC1A}" type="slidenum">
              <a:rPr lang="en-US" altLang="zh-CN" smtClean="0"/>
              <a:pPr>
                <a:spcBef>
                  <a:spcPct val="0"/>
                </a:spcBef>
              </a:pPr>
              <a:t>6</a:t>
            </a:fld>
            <a:endParaRPr lang="en-US" altLang="zh-CN"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626473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33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AFDCEB9B-F1C7-456C-B0B6-0488935C3AC5}" type="slidenum">
              <a:rPr lang="en-US" altLang="zh-CN" smtClean="0"/>
              <a:pPr>
                <a:spcBef>
                  <a:spcPct val="0"/>
                </a:spcBef>
              </a:pPr>
              <a:t>7</a:t>
            </a:fld>
            <a:endParaRPr lang="en-US" altLang="zh-CN" smtClean="0"/>
          </a:p>
        </p:txBody>
      </p:sp>
      <p:sp>
        <p:nvSpPr>
          <p:cNvPr id="13318"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zh-CN"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60284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53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D8EE6233-2263-4FF3-9102-E07688EF9FD3}" type="slidenum">
              <a:rPr lang="en-US" altLang="zh-CN" smtClean="0"/>
              <a:pPr>
                <a:spcBef>
                  <a:spcPct val="0"/>
                </a:spcBef>
              </a:pPr>
              <a:t>8</a:t>
            </a:fld>
            <a:endParaRPr lang="en-US" altLang="zh-CN" smtClean="0"/>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111823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741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9090F1DD-BF91-4971-B12E-0D8883C6E699}" type="slidenum">
              <a:rPr lang="en-US" altLang="zh-CN" smtClean="0"/>
              <a:pPr>
                <a:spcBef>
                  <a:spcPct val="0"/>
                </a:spcBef>
              </a:pPr>
              <a:t>9</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787851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1945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1946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194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80B6572B-8A55-4A2E-A8FA-97048C2248B7}" type="slidenum">
              <a:rPr lang="en-US" altLang="zh-CN" smtClean="0"/>
              <a:pPr>
                <a:spcBef>
                  <a:spcPct val="0"/>
                </a:spcBef>
              </a:pPr>
              <a:t>10</a:t>
            </a:fld>
            <a:endParaRPr lang="en-US" altLang="zh-CN"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991601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2150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215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215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C08E732B-EA81-4F07-8CF6-5085D5830892}" type="slidenum">
              <a:rPr lang="en-US" altLang="zh-CN" smtClean="0"/>
              <a:pPr>
                <a:spcBef>
                  <a:spcPct val="0"/>
                </a:spcBef>
              </a:pPr>
              <a:t>11</a:t>
            </a:fld>
            <a:endParaRPr lang="en-US" altLang="zh-CN" smtClean="0"/>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334647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245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2458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01AED172-EE8C-434C-98CA-D4D2B110C6F0}" type="slidenum">
              <a:rPr lang="en-US" altLang="zh-CN" smtClean="0"/>
              <a:pPr>
                <a:spcBef>
                  <a:spcPct val="0"/>
                </a:spcBef>
              </a:pPr>
              <a:t>13</a:t>
            </a:fld>
            <a:endParaRPr lang="en-US" altLang="zh-CN"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96262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doc.: IEEE 802.11-12/xxxxr0</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z="1400" smtClean="0"/>
              <a:t>July 2014</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zh-CN" smtClean="0"/>
              <a:t>Osama Aboul-Magd (Huawei Technologies)</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zh-CN" smtClean="0"/>
              <a:t>Page </a:t>
            </a:r>
            <a:fld id="{639D8372-B06F-4E7B-A0A0-E6CFAAA8B5FF}" type="slidenum">
              <a:rPr lang="en-US" altLang="zh-CN" smtClean="0"/>
              <a:pPr>
                <a:spcBef>
                  <a:spcPct val="0"/>
                </a:spcBef>
              </a:pPr>
              <a:t>42</a:t>
            </a:fld>
            <a:endParaRPr lang="en-US" altLang="zh-CN"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494198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248E98F-5208-4329-8740-D5E7A556E909}" type="slidenum">
              <a:rPr lang="en-US" altLang="zh-CN"/>
              <a:pPr>
                <a:defRPr/>
              </a:pPr>
              <a:t>‹#›</a:t>
            </a:fld>
            <a:endParaRPr lang="en-US" altLang="zh-CN"/>
          </a:p>
        </p:txBody>
      </p:sp>
    </p:spTree>
    <p:extLst>
      <p:ext uri="{BB962C8B-B14F-4D97-AF65-F5344CB8AC3E}">
        <p14:creationId xmlns:p14="http://schemas.microsoft.com/office/powerpoint/2010/main" val="3660889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C250CB64-F2ED-4DFE-8604-F2ABBDEED27E}" type="slidenum">
              <a:rPr lang="en-US" altLang="zh-CN"/>
              <a:pPr>
                <a:defRPr/>
              </a:pPr>
              <a:t>‹#›</a:t>
            </a:fld>
            <a:endParaRPr lang="en-US" altLang="zh-CN"/>
          </a:p>
        </p:txBody>
      </p:sp>
    </p:spTree>
    <p:extLst>
      <p:ext uri="{BB962C8B-B14F-4D97-AF65-F5344CB8AC3E}">
        <p14:creationId xmlns:p14="http://schemas.microsoft.com/office/powerpoint/2010/main" val="2679153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D1155633-BB54-43D0-9A13-0924BC3F2123}" type="slidenum">
              <a:rPr lang="en-US" altLang="zh-CN"/>
              <a:pPr>
                <a:defRPr/>
              </a:pPr>
              <a:t>‹#›</a:t>
            </a:fld>
            <a:endParaRPr lang="en-US" altLang="zh-CN"/>
          </a:p>
        </p:txBody>
      </p:sp>
    </p:spTree>
    <p:extLst>
      <p:ext uri="{BB962C8B-B14F-4D97-AF65-F5344CB8AC3E}">
        <p14:creationId xmlns:p14="http://schemas.microsoft.com/office/powerpoint/2010/main" val="380514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FC2E5755-B902-4E87-AEEE-FD2BE32AC420}" type="slidenum">
              <a:rPr lang="en-US" altLang="zh-CN"/>
              <a:pPr>
                <a:defRPr/>
              </a:pPr>
              <a:t>‹#›</a:t>
            </a:fld>
            <a:endParaRPr lang="en-US" altLang="zh-CN"/>
          </a:p>
        </p:txBody>
      </p:sp>
    </p:spTree>
    <p:extLst>
      <p:ext uri="{BB962C8B-B14F-4D97-AF65-F5344CB8AC3E}">
        <p14:creationId xmlns:p14="http://schemas.microsoft.com/office/powerpoint/2010/main" val="2951506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378957C-C743-4DE7-8793-C793DABB15A6}" type="slidenum">
              <a:rPr lang="en-US" altLang="zh-CN"/>
              <a:pPr>
                <a:defRPr/>
              </a:pPr>
              <a:t>‹#›</a:t>
            </a:fld>
            <a:endParaRPr lang="en-US" altLang="zh-CN"/>
          </a:p>
        </p:txBody>
      </p:sp>
    </p:spTree>
    <p:extLst>
      <p:ext uri="{BB962C8B-B14F-4D97-AF65-F5344CB8AC3E}">
        <p14:creationId xmlns:p14="http://schemas.microsoft.com/office/powerpoint/2010/main" val="142874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B201D695-9790-4485-9D37-F3EDCBE28A31}" type="slidenum">
              <a:rPr lang="en-US" altLang="zh-CN"/>
              <a:pPr>
                <a:defRPr/>
              </a:pPr>
              <a:t>‹#›</a:t>
            </a:fld>
            <a:endParaRPr lang="en-US" altLang="zh-CN"/>
          </a:p>
        </p:txBody>
      </p:sp>
    </p:spTree>
    <p:extLst>
      <p:ext uri="{BB962C8B-B14F-4D97-AF65-F5344CB8AC3E}">
        <p14:creationId xmlns:p14="http://schemas.microsoft.com/office/powerpoint/2010/main" val="187674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BBB01FBA-8A72-4ED6-A3E6-CE7F999ADE21}" type="slidenum">
              <a:rPr lang="en-US" altLang="zh-CN"/>
              <a:pPr>
                <a:defRPr/>
              </a:pPr>
              <a:t>‹#›</a:t>
            </a:fld>
            <a:endParaRPr lang="en-US" altLang="zh-CN"/>
          </a:p>
        </p:txBody>
      </p:sp>
    </p:spTree>
    <p:extLst>
      <p:ext uri="{BB962C8B-B14F-4D97-AF65-F5344CB8AC3E}">
        <p14:creationId xmlns:p14="http://schemas.microsoft.com/office/powerpoint/2010/main" val="2185435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a:t>Slide </a:t>
            </a:r>
            <a:fld id="{5183C5B9-675F-487B-A78B-68ECE6E992B3}" type="slidenum">
              <a:rPr lang="en-US" altLang="zh-CN"/>
              <a:pPr>
                <a:defRPr/>
              </a:pPr>
              <a:t>‹#›</a:t>
            </a:fld>
            <a:endParaRPr lang="en-US" altLang="zh-CN"/>
          </a:p>
        </p:txBody>
      </p:sp>
    </p:spTree>
    <p:extLst>
      <p:ext uri="{BB962C8B-B14F-4D97-AF65-F5344CB8AC3E}">
        <p14:creationId xmlns:p14="http://schemas.microsoft.com/office/powerpoint/2010/main" val="246287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2735EB9B-9BF3-4E09-A51E-96C7259EFDF5}" type="slidenum">
              <a:rPr lang="en-US" altLang="zh-CN"/>
              <a:pPr>
                <a:defRPr/>
              </a:pPr>
              <a:t>‹#›</a:t>
            </a:fld>
            <a:endParaRPr lang="en-US" altLang="zh-CN"/>
          </a:p>
        </p:txBody>
      </p:sp>
    </p:spTree>
    <p:extLst>
      <p:ext uri="{BB962C8B-B14F-4D97-AF65-F5344CB8AC3E}">
        <p14:creationId xmlns:p14="http://schemas.microsoft.com/office/powerpoint/2010/main" val="2493925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6826C8D3-C0DB-4F79-B007-66DB3AA74376}" type="slidenum">
              <a:rPr lang="en-US" altLang="zh-CN"/>
              <a:pPr>
                <a:defRPr/>
              </a:pPr>
              <a:t>‹#›</a:t>
            </a:fld>
            <a:endParaRPr lang="en-US" altLang="zh-CN"/>
          </a:p>
        </p:txBody>
      </p:sp>
    </p:spTree>
    <p:extLst>
      <p:ext uri="{BB962C8B-B14F-4D97-AF65-F5344CB8AC3E}">
        <p14:creationId xmlns:p14="http://schemas.microsoft.com/office/powerpoint/2010/main" val="120307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1591522C-8D41-4883-AA10-23773590BC12}" type="slidenum">
              <a:rPr lang="en-US" altLang="zh-CN"/>
              <a:pPr>
                <a:defRPr/>
              </a:pPr>
              <a:t>‹#›</a:t>
            </a:fld>
            <a:endParaRPr lang="en-US" altLang="zh-CN"/>
          </a:p>
        </p:txBody>
      </p:sp>
    </p:spTree>
    <p:extLst>
      <p:ext uri="{BB962C8B-B14F-4D97-AF65-F5344CB8AC3E}">
        <p14:creationId xmlns:p14="http://schemas.microsoft.com/office/powerpoint/2010/main" val="321755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May 2016</a:t>
            </a:r>
          </a:p>
        </p:txBody>
      </p:sp>
      <p:sp>
        <p:nvSpPr>
          <p:cNvPr id="1029" name="Rectangle 5"/>
          <p:cNvSpPr>
            <a:spLocks noGrp="1" noChangeArrowheads="1"/>
          </p:cNvSpPr>
          <p:nvPr>
            <p:ph type="ftr" sz="quarter" idx="3"/>
          </p:nvPr>
        </p:nvSpPr>
        <p:spPr bwMode="auto">
          <a:xfrm>
            <a:off x="5070475" y="6475413"/>
            <a:ext cx="34734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zh-CN"/>
              <a:t>Slide </a:t>
            </a:r>
            <a:fld id="{ED3E3504-2E18-4D96-B0A4-B25EB71B16E2}" type="slidenum">
              <a:rPr lang="en-US" altLang="zh-CN"/>
              <a:pPr>
                <a:defRPr/>
              </a:pPr>
              <a:t>‹#›</a:t>
            </a:fld>
            <a:endParaRPr lang="en-US" altLang="zh-CN"/>
          </a:p>
        </p:txBody>
      </p:sp>
      <p:sp>
        <p:nvSpPr>
          <p:cNvPr id="1031" name="Rectangle 7"/>
          <p:cNvSpPr>
            <a:spLocks noChangeArrowheads="1"/>
          </p:cNvSpPr>
          <p:nvPr/>
        </p:nvSpPr>
        <p:spPr bwMode="auto">
          <a:xfrm>
            <a:off x="4648200" y="333375"/>
            <a:ext cx="3282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zh-CN" sz="1800" b="1" dirty="0" smtClean="0"/>
              <a:t>doc.: IEEE 802.11-16/0512r3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4/11-14-0629-14-0000-802-11-operations-manual.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other3"/><Relationship Id="rId2" Type="http://schemas.openxmlformats.org/officeDocument/2006/relationships/hyperlink" Target="#_Guidelines_for_secretarie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6/11-16-0439-01-00ax-mar-2016-macau-tgax-mac-ad-hoc-meeting-minutes.docx" TargetMode="External"/><Relationship Id="rId3" Type="http://schemas.openxmlformats.org/officeDocument/2006/relationships/hyperlink" Target="https://mentor.ieee.org/802.11/dcn/16/11-16-0536-02-00ax-tgax-teleconference-minutes-april-14th-2016.docx" TargetMode="External"/><Relationship Id="rId7" Type="http://schemas.openxmlformats.org/officeDocument/2006/relationships/hyperlink" Target="https://mentor.ieee.org/802.11/dcn/16/11-16-0509-00-00ax-tgax-march-2016-macau-phy-ad-hoc-meeting-minutes.docx" TargetMode="External"/><Relationship Id="rId2" Type="http://schemas.openxmlformats.org/officeDocument/2006/relationships/hyperlink" Target="https://mentor.ieee.org/802.11/dcn/16/11-16-0415-01-00ax-tgax-march-2016-macau-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6/11-16-0537-00-00ax-spatial-reuse-ad-hoc-group-march-2016-minutes.docx" TargetMode="External"/><Relationship Id="rId5" Type="http://schemas.openxmlformats.org/officeDocument/2006/relationships/hyperlink" Target="https://mentor.ieee.org/802.11/dcn/16/11-16-0575-01-00ax-tgax-teleconference-minutes-may-5th-2016.docx" TargetMode="External"/><Relationship Id="rId4" Type="http://schemas.openxmlformats.org/officeDocument/2006/relationships/hyperlink" Target="https://mentor.ieee.org/802.11/dcn/16/11-16-0568-01-00ax-tgax-teleconference-minutes-april-21st-2016.docx" TargetMode="External"/><Relationship Id="rId9" Type="http://schemas.openxmlformats.org/officeDocument/2006/relationships/hyperlink" Target="https://mentor.ieee.org/802.11/dcn/16/11-16-0466-00-00ax-tgax-mu-ad-hoc-meeting-minutes-march-2016.doc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09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D24878E-7829-428A-94EC-FDA4DC1C2CD8}" type="slidenum">
              <a:rPr lang="en-US" altLang="zh-CN" sz="1200" b="0" smtClean="0"/>
              <a:pPr>
                <a:spcBef>
                  <a:spcPct val="0"/>
                </a:spcBef>
                <a:buFontTx/>
                <a:buNone/>
              </a:pPr>
              <a:t>1</a:t>
            </a:fld>
            <a:endParaRPr lang="en-US" altLang="zh-CN" sz="1200" b="0" smtClean="0"/>
          </a:p>
        </p:txBody>
      </p:sp>
      <p:sp>
        <p:nvSpPr>
          <p:cNvPr id="4101" name="Rectangle 2"/>
          <p:cNvSpPr>
            <a:spLocks noGrp="1" noChangeArrowheads="1"/>
          </p:cNvSpPr>
          <p:nvPr>
            <p:ph type="title"/>
          </p:nvPr>
        </p:nvSpPr>
        <p:spPr>
          <a:noFill/>
        </p:spPr>
        <p:txBody>
          <a:bodyPr/>
          <a:lstStyle/>
          <a:p>
            <a:r>
              <a:rPr lang="en-US" altLang="zh-CN" smtClean="0"/>
              <a:t>TGax May 2016 Meeting Agenda</a:t>
            </a:r>
          </a:p>
        </p:txBody>
      </p:sp>
      <p:sp>
        <p:nvSpPr>
          <p:cNvPr id="4102" name="Rectangle 6"/>
          <p:cNvSpPr>
            <a:spLocks noGrp="1" noChangeArrowheads="1"/>
          </p:cNvSpPr>
          <p:nvPr>
            <p:ph type="body" idx="1"/>
          </p:nvPr>
        </p:nvSpPr>
        <p:spPr>
          <a:xfrm>
            <a:off x="685800" y="1524000"/>
            <a:ext cx="7772400" cy="381000"/>
          </a:xfrm>
          <a:noFill/>
        </p:spPr>
        <p:txBody>
          <a:bodyPr/>
          <a:lstStyle/>
          <a:p>
            <a:pPr algn="ctr">
              <a:buFontTx/>
              <a:buNone/>
            </a:pPr>
            <a:r>
              <a:rPr lang="en-US" altLang="zh-CN" sz="2000" smtClean="0"/>
              <a:t>Date:</a:t>
            </a:r>
            <a:r>
              <a:rPr lang="en-US" altLang="zh-CN" sz="2000" b="0" smtClean="0"/>
              <a:t> 2016-04-05</a:t>
            </a:r>
          </a:p>
        </p:txBody>
      </p:sp>
      <p:graphicFrame>
        <p:nvGraphicFramePr>
          <p:cNvPr id="4103" name="Object 11"/>
          <p:cNvGraphicFramePr>
            <a:graphicFrameLocks noChangeAspect="1"/>
          </p:cNvGraphicFramePr>
          <p:nvPr/>
        </p:nvGraphicFramePr>
        <p:xfrm>
          <a:off x="457200" y="2286000"/>
          <a:ext cx="7900988" cy="2471738"/>
        </p:xfrm>
        <a:graphic>
          <a:graphicData uri="http://schemas.openxmlformats.org/presentationml/2006/ole">
            <mc:AlternateContent xmlns:mc="http://schemas.openxmlformats.org/markup-compatibility/2006">
              <mc:Choice xmlns:v="urn:schemas-microsoft-com:vml" Requires="v">
                <p:oleObj spid="_x0000_s4138" name="Document" r:id="rId4" imgW="8318389" imgH="2602855" progId="Word.Document.8">
                  <p:embed/>
                </p:oleObj>
              </mc:Choice>
              <mc:Fallback>
                <p:oleObj name="Document" r:id="rId4" imgW="8318389" imgH="2602855"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7900988" cy="2471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4104"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zh-CN" sz="2000"/>
              <a:t>Authors:</a:t>
            </a:r>
            <a:endParaRPr lang="en-US" altLang="zh-CN"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8435"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AB02B86-AF4F-4CF6-B2F3-C7F3CCC000BD}" type="slidenum">
              <a:rPr lang="en-US" altLang="zh-CN" sz="1200" b="0" smtClean="0"/>
              <a:pPr>
                <a:spcBef>
                  <a:spcPct val="0"/>
                </a:spcBef>
                <a:buFontTx/>
                <a:buNone/>
              </a:pPr>
              <a:t>10</a:t>
            </a:fld>
            <a:endParaRPr lang="en-US" altLang="zh-CN" sz="1200" b="0" smtClean="0"/>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11-16/0640r3</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into 11ax </a:t>
            </a:r>
            <a:r>
              <a:rPr lang="en-US" altLang="zh-CN" dirty="0" smtClean="0"/>
              <a:t>SFD:</a:t>
            </a:r>
            <a:endParaRPr lang="zh-CN" altLang="zh-CN" dirty="0"/>
          </a:p>
          <a:p>
            <a:pPr lvl="1"/>
            <a:r>
              <a:rPr lang="en-US" altLang="zh-CN" dirty="0" smtClean="0"/>
              <a:t>5.1  </a:t>
            </a:r>
            <a:r>
              <a:rPr lang="en-US" altLang="zh-CN" dirty="0"/>
              <a:t>When a STA, that receives an HE PPDU with the same BSS Color as the BSS Color announced by its associated AP, identifies from RA and TA fields that the frame is an inter-BSS frame, the STA shall treat the frame as an inter-BSS frame after the FCS has been verified, unless the frame is identified as TDLS frame</a:t>
            </a:r>
            <a:endParaRPr lang="zh-CN" altLang="zh-CN"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100</a:t>
            </a:fld>
            <a:endParaRPr lang="en-US" altLang="zh-CN"/>
          </a:p>
        </p:txBody>
      </p:sp>
    </p:spTree>
    <p:extLst>
      <p:ext uri="{BB962C8B-B14F-4D97-AF65-F5344CB8AC3E}">
        <p14:creationId xmlns:p14="http://schemas.microsoft.com/office/powerpoint/2010/main" val="163521825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11-16/0609r1</a:t>
            </a:r>
            <a:endParaRPr lang="zh-CN" altLang="en-US" dirty="0"/>
          </a:p>
        </p:txBody>
      </p:sp>
      <p:sp>
        <p:nvSpPr>
          <p:cNvPr id="3" name="Content Placeholder 2"/>
          <p:cNvSpPr>
            <a:spLocks noGrp="1"/>
          </p:cNvSpPr>
          <p:nvPr>
            <p:ph idx="1"/>
          </p:nvPr>
        </p:nvSpPr>
        <p:spPr/>
        <p:txBody>
          <a:bodyPr/>
          <a:lstStyle/>
          <a:p>
            <a:r>
              <a:rPr lang="en-US" altLang="ja-JP" dirty="0"/>
              <a:t>A</a:t>
            </a:r>
            <a:r>
              <a:rPr lang="en-US" altLang="ja-JP" dirty="0" smtClean="0"/>
              <a:t>dd </a:t>
            </a:r>
            <a:r>
              <a:rPr lang="en-US" altLang="ja-JP" dirty="0"/>
              <a:t>to the SFD the HE NDPA frame format as shown in slide 15 and 16 of </a:t>
            </a:r>
            <a:r>
              <a:rPr lang="en-US" altLang="ja-JP" dirty="0" smtClean="0"/>
              <a:t>0609r1</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101</a:t>
            </a:fld>
            <a:endParaRPr lang="en-US" altLang="zh-CN"/>
          </a:p>
        </p:txBody>
      </p:sp>
    </p:spTree>
    <p:extLst>
      <p:ext uri="{BB962C8B-B14F-4D97-AF65-F5344CB8AC3E}">
        <p14:creationId xmlns:p14="http://schemas.microsoft.com/office/powerpoint/2010/main" val="3877330538"/>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MU Motion</a:t>
            </a:r>
            <a:endParaRPr lang="zh-CN" altLang="en-US" dirty="0"/>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103 </a:t>
            </a:r>
            <a:r>
              <a:rPr lang="en-CA" altLang="zh-CN" dirty="0"/>
              <a:t>to slide </a:t>
            </a:r>
            <a:r>
              <a:rPr lang="en-CA" altLang="zh-CN" dirty="0" smtClean="0"/>
              <a:t>107</a:t>
            </a:r>
          </a:p>
          <a:p>
            <a:endParaRPr lang="en-CA" altLang="zh-CN" dirty="0"/>
          </a:p>
          <a:p>
            <a:r>
              <a:rPr lang="en-CA" altLang="zh-CN" dirty="0" smtClean="0"/>
              <a:t>Move:	Second:</a:t>
            </a:r>
          </a:p>
          <a:p>
            <a:r>
              <a:rPr lang="en-CA" altLang="zh-CN" dirty="0" smtClean="0"/>
              <a:t>Y/N/A</a:t>
            </a:r>
            <a:endParaRPr lang="en-CA"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102</a:t>
            </a:fld>
            <a:endParaRPr lang="en-US" altLang="zh-CN"/>
          </a:p>
        </p:txBody>
      </p:sp>
    </p:spTree>
    <p:extLst>
      <p:ext uri="{BB962C8B-B14F-4D97-AF65-F5344CB8AC3E}">
        <p14:creationId xmlns:p14="http://schemas.microsoft.com/office/powerpoint/2010/main" val="327232790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11-16/0591r0</a:t>
            </a:r>
            <a:endParaRPr lang="zh-CN" altLang="en-US" dirty="0"/>
          </a:p>
        </p:txBody>
      </p:sp>
      <p:sp>
        <p:nvSpPr>
          <p:cNvPr id="3" name="Content Placeholder 2"/>
          <p:cNvSpPr>
            <a:spLocks noGrp="1"/>
          </p:cNvSpPr>
          <p:nvPr>
            <p:ph idx="1"/>
          </p:nvPr>
        </p:nvSpPr>
        <p:spPr/>
        <p:txBody>
          <a:bodyPr/>
          <a:lstStyle/>
          <a:p>
            <a:pPr lvl="0">
              <a:defRPr/>
            </a:pPr>
            <a:r>
              <a:rPr lang="en-GB" altLang="zh-CN" sz="2000" dirty="0">
                <a:solidFill>
                  <a:srgbClr val="000000"/>
                </a:solidFill>
              </a:rPr>
              <a:t>A</a:t>
            </a:r>
            <a:r>
              <a:rPr lang="en-GB" altLang="zh-CN" sz="2000" dirty="0" smtClean="0">
                <a:solidFill>
                  <a:srgbClr val="000000"/>
                </a:solidFill>
              </a:rPr>
              <a:t>dd </a:t>
            </a:r>
            <a:r>
              <a:rPr lang="en-GB" altLang="zh-CN" sz="2000" dirty="0">
                <a:solidFill>
                  <a:srgbClr val="000000"/>
                </a:solidFill>
              </a:rPr>
              <a:t>the following text in the SFD:</a:t>
            </a:r>
          </a:p>
          <a:p>
            <a:pPr lvl="1" indent="-342900">
              <a:buFontTx/>
              <a:buChar char="•"/>
              <a:defRPr/>
            </a:pPr>
            <a:r>
              <a:rPr lang="en-GB" altLang="zh-CN" sz="1600" b="1" dirty="0">
                <a:solidFill>
                  <a:srgbClr val="000000"/>
                </a:solidFill>
              </a:rPr>
              <a:t>An AP indicates the value of </a:t>
            </a:r>
            <a:r>
              <a:rPr lang="en-GB" altLang="zh-CN" sz="1600" b="1" dirty="0" err="1">
                <a:solidFill>
                  <a:srgbClr val="000000"/>
                </a:solidFill>
              </a:rPr>
              <a:t>OCW</a:t>
            </a:r>
            <a:r>
              <a:rPr lang="en-GB" altLang="zh-CN" sz="1600" b="1" baseline="-25000" dirty="0" err="1">
                <a:solidFill>
                  <a:srgbClr val="000000"/>
                </a:solidFill>
              </a:rPr>
              <a:t>min</a:t>
            </a:r>
            <a:r>
              <a:rPr lang="en-GB" altLang="zh-CN" sz="1600" b="1" dirty="0">
                <a:solidFill>
                  <a:srgbClr val="000000"/>
                </a:solidFill>
              </a:rPr>
              <a:t> used by all STAs for the random RU allocation process for the next UL MU OFDMA transmissions. The value of </a:t>
            </a:r>
            <a:r>
              <a:rPr lang="en-GB" altLang="zh-CN" sz="1600" b="1" dirty="0" err="1">
                <a:solidFill>
                  <a:srgbClr val="000000"/>
                </a:solidFill>
              </a:rPr>
              <a:t>OCW</a:t>
            </a:r>
            <a:r>
              <a:rPr lang="en-GB" altLang="zh-CN" sz="1600" b="1" baseline="-25000" dirty="0" err="1">
                <a:solidFill>
                  <a:srgbClr val="000000"/>
                </a:solidFill>
              </a:rPr>
              <a:t>min</a:t>
            </a:r>
            <a:r>
              <a:rPr lang="en-GB" altLang="zh-CN" sz="1600" b="1" dirty="0">
                <a:solidFill>
                  <a:srgbClr val="000000"/>
                </a:solidFill>
              </a:rPr>
              <a:t> is transmitted through a dedicated field in the beacon frame</a:t>
            </a:r>
            <a:r>
              <a:rPr lang="en-GB" altLang="zh-CN" sz="1600" b="1" dirty="0" smtClean="0">
                <a:solidFill>
                  <a:srgbClr val="000000"/>
                </a:solidFill>
              </a:rPr>
              <a:t>.</a:t>
            </a:r>
          </a:p>
          <a:p>
            <a:pPr lvl="1" indent="-342900">
              <a:buFontTx/>
              <a:buChar char="•"/>
              <a:defRPr/>
            </a:pPr>
            <a:r>
              <a:rPr lang="en-GB" altLang="zh-CN" sz="1600" b="1" dirty="0"/>
              <a:t>The HE AP indicates an </a:t>
            </a:r>
            <a:r>
              <a:rPr lang="en-GB" altLang="zh-CN" sz="1600" b="1" strike="sngStrike" dirty="0" err="1"/>
              <a:t>TBD</a:t>
            </a:r>
            <a:r>
              <a:rPr lang="en-GB" altLang="zh-CN" sz="1600" b="1" u="sng" dirty="0" err="1"/>
              <a:t>Contention</a:t>
            </a:r>
            <a:r>
              <a:rPr lang="en-GB" altLang="zh-CN" sz="1600" b="1" u="sng" dirty="0"/>
              <a:t> Policy</a:t>
            </a:r>
            <a:r>
              <a:rPr lang="en-GB" altLang="zh-CN" sz="1600" b="1" dirty="0"/>
              <a:t> parameter in the Trigger frame for HE STAs to initiate random access following the Trigger frame transmission</a:t>
            </a:r>
            <a:endParaRPr lang="en-GB" altLang="zh-CN" sz="1600" b="1" dirty="0">
              <a:solidFill>
                <a:srgbClr val="000000"/>
              </a:solidFill>
            </a:endParaRPr>
          </a:p>
          <a:p>
            <a:pPr lvl="0">
              <a:defRPr/>
            </a:pPr>
            <a:endParaRPr lang="en-GB" altLang="zh-CN" sz="2000" dirty="0">
              <a:solidFill>
                <a:srgbClr val="000000"/>
              </a:solidFill>
            </a:endParaRP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103</a:t>
            </a:fld>
            <a:endParaRPr lang="en-US" altLang="zh-CN"/>
          </a:p>
        </p:txBody>
      </p:sp>
    </p:spTree>
    <p:extLst>
      <p:ext uri="{BB962C8B-B14F-4D97-AF65-F5344CB8AC3E}">
        <p14:creationId xmlns:p14="http://schemas.microsoft.com/office/powerpoint/2010/main" val="205141174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11-16/0648</a:t>
            </a:r>
            <a:endParaRPr lang="zh-CN" altLang="en-US" dirty="0"/>
          </a:p>
        </p:txBody>
      </p:sp>
      <p:sp>
        <p:nvSpPr>
          <p:cNvPr id="3" name="Content Placeholder 2"/>
          <p:cNvSpPr>
            <a:spLocks noGrp="1"/>
          </p:cNvSpPr>
          <p:nvPr>
            <p:ph idx="1"/>
          </p:nvPr>
        </p:nvSpPr>
        <p:spPr/>
        <p:txBody>
          <a:bodyPr/>
          <a:lstStyle/>
          <a:p>
            <a:r>
              <a:rPr lang="en-US" altLang="en-US" b="0" dirty="0"/>
              <a:t>A</a:t>
            </a:r>
            <a:r>
              <a:rPr lang="en-US" altLang="en-US" b="0" dirty="0" smtClean="0"/>
              <a:t>dd </a:t>
            </a:r>
            <a:r>
              <a:rPr lang="en-US" altLang="en-US" b="0" dirty="0"/>
              <a:t>to the TG Specification Frame work </a:t>
            </a:r>
            <a:r>
              <a:rPr lang="en-US" altLang="en-US" b="0" dirty="0" smtClean="0"/>
              <a:t>document</a:t>
            </a:r>
            <a:endParaRPr lang="en-US" altLang="en-US" b="0" dirty="0"/>
          </a:p>
          <a:p>
            <a:pPr lvl="1"/>
            <a:r>
              <a:rPr lang="en-US" altLang="zh-CN" dirty="0" smtClean="0"/>
              <a:t>MU-RTS </a:t>
            </a:r>
            <a:r>
              <a:rPr lang="en-US" altLang="zh-CN" dirty="0"/>
              <a:t>shall not be carried in an HE MU </a:t>
            </a:r>
            <a:r>
              <a:rPr lang="en-US" altLang="zh-CN" dirty="0" smtClean="0"/>
              <a:t>PPDU</a:t>
            </a:r>
          </a:p>
          <a:p>
            <a:pPr lvl="1"/>
            <a:r>
              <a:rPr lang="en-US" altLang="zh-CN" dirty="0" smtClean="0"/>
              <a:t>The </a:t>
            </a:r>
            <a:r>
              <a:rPr lang="en-US" altLang="zh-CN" dirty="0"/>
              <a:t>CTS response to an MU-RTS shall be carried in a non-HT or a non-HT duplicate PPDU</a:t>
            </a:r>
          </a:p>
          <a:p>
            <a:pPr lvl="1"/>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104</a:t>
            </a:fld>
            <a:endParaRPr lang="en-US" altLang="zh-CN"/>
          </a:p>
        </p:txBody>
      </p:sp>
    </p:spTree>
    <p:extLst>
      <p:ext uri="{BB962C8B-B14F-4D97-AF65-F5344CB8AC3E}">
        <p14:creationId xmlns:p14="http://schemas.microsoft.com/office/powerpoint/2010/main" val="380717201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11-16/0662r2</a:t>
            </a:r>
            <a:endParaRPr lang="zh-CN" altLang="en-US" dirty="0"/>
          </a:p>
        </p:txBody>
      </p:sp>
      <p:sp>
        <p:nvSpPr>
          <p:cNvPr id="3" name="Content Placeholder 2"/>
          <p:cNvSpPr>
            <a:spLocks noGrp="1"/>
          </p:cNvSpPr>
          <p:nvPr>
            <p:ph idx="1"/>
          </p:nvPr>
        </p:nvSpPr>
        <p:spPr/>
        <p:txBody>
          <a:bodyPr/>
          <a:lstStyle/>
          <a:p>
            <a:r>
              <a:rPr lang="en-US" altLang="ja-JP" dirty="0"/>
              <a:t>A</a:t>
            </a:r>
            <a:r>
              <a:rPr lang="en-US" altLang="ja-JP" dirty="0" smtClean="0"/>
              <a:t>dd </a:t>
            </a:r>
            <a:r>
              <a:rPr lang="en-US" altLang="ja-JP" dirty="0"/>
              <a:t>to the following to 11ax TG SFD:</a:t>
            </a:r>
          </a:p>
          <a:p>
            <a:pPr marL="457200" lvl="1" indent="0">
              <a:buNone/>
            </a:pPr>
            <a:r>
              <a:rPr lang="en-US" altLang="ja-JP" sz="2400" dirty="0" smtClean="0"/>
              <a:t>Allow </a:t>
            </a:r>
            <a:r>
              <a:rPr lang="en-US" altLang="ja-JP" sz="2400" dirty="0"/>
              <a:t>the AP </a:t>
            </a:r>
            <a:r>
              <a:rPr lang="en-US" altLang="ja-JP" sz="2400" dirty="0" smtClean="0"/>
              <a:t>to choose </a:t>
            </a:r>
            <a:r>
              <a:rPr lang="en-US" altLang="ja-JP" sz="2400" dirty="0"/>
              <a:t>any access category for contending to send the trigger </a:t>
            </a:r>
            <a:r>
              <a:rPr lang="en-US" altLang="ja-JP" sz="2400" dirty="0" smtClean="0"/>
              <a:t>frame</a:t>
            </a:r>
            <a:endParaRPr lang="en-US" altLang="ja-JP" sz="2400" dirty="0"/>
          </a:p>
          <a:p>
            <a:pPr lvl="1"/>
            <a:r>
              <a:rPr lang="en-US" altLang="ja-JP" sz="2400" dirty="0"/>
              <a:t>The chosen AC may give to the AP higher priority in accessing the channel compared to its associated STAs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105</a:t>
            </a:fld>
            <a:endParaRPr lang="en-US" altLang="zh-CN"/>
          </a:p>
        </p:txBody>
      </p:sp>
    </p:spTree>
    <p:extLst>
      <p:ext uri="{BB962C8B-B14F-4D97-AF65-F5344CB8AC3E}">
        <p14:creationId xmlns:p14="http://schemas.microsoft.com/office/powerpoint/2010/main" val="425814422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11-16/0667</a:t>
            </a:r>
            <a:endParaRPr lang="zh-CN" altLang="en-US" dirty="0"/>
          </a:p>
        </p:txBody>
      </p:sp>
      <p:sp>
        <p:nvSpPr>
          <p:cNvPr id="3" name="Content Placeholder 2"/>
          <p:cNvSpPr>
            <a:spLocks noGrp="1"/>
          </p:cNvSpPr>
          <p:nvPr>
            <p:ph idx="1"/>
          </p:nvPr>
        </p:nvSpPr>
        <p:spPr/>
        <p:txBody>
          <a:bodyPr/>
          <a:lstStyle/>
          <a:p>
            <a:pPr marL="0" indent="0">
              <a:buNone/>
            </a:pPr>
            <a:r>
              <a:rPr lang="en-US" altLang="zh-CN" sz="2000" dirty="0"/>
              <a:t>A</a:t>
            </a:r>
            <a:r>
              <a:rPr lang="en-US" altLang="zh-CN" sz="2000" dirty="0" smtClean="0"/>
              <a:t>dd </a:t>
            </a:r>
            <a:r>
              <a:rPr lang="en-US" altLang="zh-CN" sz="2000" dirty="0"/>
              <a:t>to the </a:t>
            </a:r>
            <a:r>
              <a:rPr lang="en-US" altLang="zh-CN" sz="2000" dirty="0" err="1"/>
              <a:t>TGax</a:t>
            </a:r>
            <a:r>
              <a:rPr lang="en-US" altLang="zh-CN" sz="2000" dirty="0"/>
              <a:t> SFD:</a:t>
            </a:r>
          </a:p>
          <a:p>
            <a:r>
              <a:rPr lang="en-US" altLang="zh-CN" sz="2000" dirty="0"/>
              <a:t>the basic variant Trigger frame shall contain the TID Aggregation Limit subfield in the Trigger Dependent Per User Info field that indicates the limit of the number of TIDs that can be aggregated by a STA in a multi-TID A-MPDU carried in the responding Trigger-based </a:t>
            </a:r>
            <a:r>
              <a:rPr lang="en-US" altLang="zh-CN" sz="2000" dirty="0" smtClean="0"/>
              <a:t>PPDU</a:t>
            </a:r>
            <a:endParaRPr lang="en-US" altLang="zh-CN" sz="2000" dirty="0"/>
          </a:p>
          <a:p>
            <a:pPr marL="857250" lvl="3" indent="-171450">
              <a:buFont typeface="Arial" panose="020B0604020202020204" pitchFamily="34" charset="0"/>
              <a:buChar char="•"/>
            </a:pPr>
            <a:r>
              <a:rPr lang="en-US" altLang="zh-CN" sz="2000" dirty="0"/>
              <a:t>The responding STA shall not aggregate </a:t>
            </a:r>
            <a:r>
              <a:rPr lang="en-US" altLang="zh-CN" sz="2000" dirty="0" err="1"/>
              <a:t>QoS</a:t>
            </a:r>
            <a:r>
              <a:rPr lang="en-US" altLang="zh-CN" sz="2000" dirty="0"/>
              <a:t> Data frames in the multi-TID A-MPDU with a number of TIDs that exceeds the value indicated in the TID Aggregation Limit sub-field intended to it</a:t>
            </a:r>
          </a:p>
          <a:p>
            <a:endParaRPr lang="zh-CN" altLang="en-US" sz="28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106</a:t>
            </a:fld>
            <a:endParaRPr lang="en-US" altLang="zh-CN"/>
          </a:p>
        </p:txBody>
      </p:sp>
    </p:spTree>
    <p:extLst>
      <p:ext uri="{BB962C8B-B14F-4D97-AF65-F5344CB8AC3E}">
        <p14:creationId xmlns:p14="http://schemas.microsoft.com/office/powerpoint/2010/main" val="379467143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11-16/0582r3</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a:t>
            </a:r>
            <a:r>
              <a:rPr lang="en-US" altLang="ko-KR" dirty="0"/>
              <a:t>the following text in SFD? </a:t>
            </a:r>
          </a:p>
          <a:p>
            <a:pPr lvl="1"/>
            <a:r>
              <a:rPr lang="en-US" altLang="zh-CN" dirty="0" smtClean="0"/>
              <a:t>The </a:t>
            </a:r>
            <a:r>
              <a:rPr lang="en-US" altLang="zh-CN" dirty="0"/>
              <a:t>spec shall define that AID=0 in the User Identifier subfield of the Per User Info field in a Trigger Frame indicates the resource allocation can be used for random access by any STA.</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107</a:t>
            </a:fld>
            <a:endParaRPr lang="en-US" altLang="zh-CN"/>
          </a:p>
        </p:txBody>
      </p:sp>
    </p:spTree>
    <p:extLst>
      <p:ext uri="{BB962C8B-B14F-4D97-AF65-F5344CB8AC3E}">
        <p14:creationId xmlns:p14="http://schemas.microsoft.com/office/powerpoint/2010/main" val="3498060753"/>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smtClean="0"/>
              <a:t>SR Motion</a:t>
            </a:r>
            <a:endParaRPr lang="zh-CN" altLang="en-US"/>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109 </a:t>
            </a:r>
            <a:r>
              <a:rPr lang="en-CA" altLang="zh-CN" dirty="0"/>
              <a:t>to slide </a:t>
            </a:r>
            <a:r>
              <a:rPr lang="en-CA" altLang="zh-CN" dirty="0" smtClean="0"/>
              <a:t>113</a:t>
            </a:r>
            <a:endParaRPr lang="en-CA" altLang="zh-CN" dirty="0"/>
          </a:p>
          <a:p>
            <a:endParaRPr lang="en-CA" altLang="zh-CN" dirty="0"/>
          </a:p>
          <a:p>
            <a:r>
              <a:rPr lang="en-CA" altLang="zh-CN" dirty="0"/>
              <a:t>Move:	Second:</a:t>
            </a:r>
          </a:p>
          <a:p>
            <a:r>
              <a:rPr lang="en-CA" altLang="zh-CN" dirty="0"/>
              <a:t>Y/N/A</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108</a:t>
            </a:fld>
            <a:endParaRPr lang="en-US" altLang="zh-CN"/>
          </a:p>
        </p:txBody>
      </p:sp>
    </p:spTree>
    <p:extLst>
      <p:ext uri="{BB962C8B-B14F-4D97-AF65-F5344CB8AC3E}">
        <p14:creationId xmlns:p14="http://schemas.microsoft.com/office/powerpoint/2010/main" val="46612969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11-16/0647r0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ppend </a:t>
            </a:r>
            <a:r>
              <a:rPr lang="en-US" altLang="zh-CN" dirty="0"/>
              <a:t>SR Motion 1 in TG Specification Frame work document with the following </a:t>
            </a:r>
            <a:r>
              <a:rPr lang="en-US" altLang="zh-CN" dirty="0" smtClean="0"/>
              <a:t>text</a:t>
            </a:r>
            <a:endParaRPr lang="zh-CN" altLang="zh-CN" dirty="0"/>
          </a:p>
          <a:p>
            <a:pPr lvl="1"/>
            <a:r>
              <a:rPr lang="en-US" altLang="zh-CN" dirty="0"/>
              <a:t>If the SR field in the HE-SIG-A of the HE SU PPDU or HE extended range SU PPDU is set to a TBD value, the medium condition for the STA shall indicate BUSY for the duration of the HE SU PPDU or HE extended range SU PPDU. Note that the TBD value of the SR field in the HE-SIG-A of the HE SU PPDU or HE extended range SU PPDU can be set when trigger frame is carried in the HE SU PPDU or HE extended range SU PPDU or under other TBD conditions</a:t>
            </a:r>
            <a:r>
              <a:rPr lang="en-US" altLang="zh-CN" dirty="0" smtClean="0"/>
              <a: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109</a:t>
            </a:fld>
            <a:endParaRPr lang="en-US" altLang="zh-CN"/>
          </a:p>
        </p:txBody>
      </p:sp>
    </p:spTree>
    <p:extLst>
      <p:ext uri="{BB962C8B-B14F-4D97-AF65-F5344CB8AC3E}">
        <p14:creationId xmlns:p14="http://schemas.microsoft.com/office/powerpoint/2010/main" val="841201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0483"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D58CC2A-F224-4C28-A5EC-E2390B2EBAEA}" type="slidenum">
              <a:rPr lang="en-US" altLang="zh-CN" sz="1200" b="0" smtClean="0"/>
              <a:pPr>
                <a:spcBef>
                  <a:spcPct val="0"/>
                </a:spcBef>
                <a:buFontTx/>
                <a:buNone/>
              </a:pPr>
              <a:t>11</a:t>
            </a:fld>
            <a:endParaRPr lang="en-US" altLang="zh-CN" sz="1200" b="0" smtClean="0"/>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#4</a:t>
            </a:r>
            <a:endParaRPr lang="en-US" altLang="zh-CN" b="0"/>
          </a:p>
        </p:txBody>
      </p:sp>
      <p:sp>
        <p:nvSpPr>
          <p:cNvPr id="20487"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11-16/0647r0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ppend </a:t>
            </a:r>
            <a:r>
              <a:rPr lang="en-US" altLang="zh-CN" dirty="0"/>
              <a:t>SR Motion 1 in TG Specification Frame work document with the following text?</a:t>
            </a:r>
            <a:endParaRPr lang="zh-CN" altLang="zh-CN" dirty="0"/>
          </a:p>
          <a:p>
            <a:pPr lvl="1"/>
            <a:r>
              <a:rPr lang="en-US" altLang="zh-CN" dirty="0"/>
              <a:t>If the SR field in the HE-SIG-A of the HE MU PPDU is set to a TBD value, the spatial reuse transmission in the HE MU PPDU is limited to within the duration of the HE MU PPDU. Note that the TBD value of the SR field in the HE-SIG-A of the HE MU PPDU can be set when trigger frame is carried in the HE MU PPDU or under other TBD conditions</a:t>
            </a:r>
            <a:r>
              <a:rPr lang="en-US" altLang="zh-CN" dirty="0" smtClean="0"/>
              <a: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110</a:t>
            </a:fld>
            <a:endParaRPr lang="en-US" altLang="zh-CN"/>
          </a:p>
        </p:txBody>
      </p:sp>
    </p:spTree>
    <p:extLst>
      <p:ext uri="{BB962C8B-B14F-4D97-AF65-F5344CB8AC3E}">
        <p14:creationId xmlns:p14="http://schemas.microsoft.com/office/powerpoint/2010/main" val="27776967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following 4 bit SR field (in SIG A) for HE Trigger-Based PPDU </a:t>
            </a:r>
            <a:endParaRPr lang="zh-CN" altLang="zh-CN" dirty="0"/>
          </a:p>
          <a:p>
            <a:pPr lvl="0"/>
            <a:r>
              <a:rPr lang="en-US" altLang="zh-CN" dirty="0"/>
              <a:t>One TBD value for SR Disallow Flag, (under TBD restrictions)</a:t>
            </a:r>
            <a:endParaRPr lang="zh-CN" altLang="zh-CN" dirty="0"/>
          </a:p>
          <a:p>
            <a:pPr lvl="0"/>
            <a:r>
              <a:rPr lang="en-US" altLang="zh-CN" dirty="0"/>
              <a:t>One TBD value is reserved</a:t>
            </a:r>
            <a:endParaRPr lang="zh-CN" altLang="zh-CN" dirty="0"/>
          </a:p>
          <a:p>
            <a:pPr lvl="0"/>
            <a:r>
              <a:rPr lang="en-US" altLang="zh-CN" dirty="0"/>
              <a:t>Remaining 14 values for SRP </a:t>
            </a:r>
            <a:endParaRPr lang="zh-CN" altLang="zh-CN" dirty="0"/>
          </a:p>
          <a:p>
            <a:pPr lvl="1"/>
            <a:r>
              <a:rPr lang="en-US" altLang="zh-CN" dirty="0"/>
              <a:t>SRP = TX PWRAP + Acceptable Receiver Interference </a:t>
            </a:r>
            <a:r>
              <a:rPr lang="en-US" altLang="zh-CN" dirty="0" err="1"/>
              <a:t>LevelAP</a:t>
            </a:r>
            <a:r>
              <a:rPr lang="en-US" altLang="zh-CN" dirty="0"/>
              <a:t>  </a:t>
            </a:r>
            <a:endParaRPr lang="zh-CN" altLang="zh-CN" dirty="0"/>
          </a:p>
          <a:p>
            <a:pPr lvl="1"/>
            <a:r>
              <a:rPr lang="en-US" altLang="zh-CN" dirty="0"/>
              <a:t>SR STA shall back-off its TX power based on   </a:t>
            </a:r>
            <a:endParaRPr lang="zh-CN" altLang="zh-CN" dirty="0"/>
          </a:p>
          <a:p>
            <a:pPr lvl="1"/>
            <a:r>
              <a:rPr lang="en-US" altLang="zh-CN" dirty="0"/>
              <a:t>TX PWRSR STA &lt; SRP –</a:t>
            </a:r>
            <a:r>
              <a:rPr lang="en-US" altLang="zh-CN" dirty="0" err="1"/>
              <a:t>RSSItrigger</a:t>
            </a:r>
            <a:r>
              <a:rPr lang="en-US" altLang="zh-CN" dirty="0"/>
              <a:t> </a:t>
            </a:r>
            <a:r>
              <a:rPr lang="en-US" altLang="zh-CN" dirty="0" err="1"/>
              <a:t>frame@SR</a:t>
            </a:r>
            <a:r>
              <a:rPr lang="en-US" altLang="zh-CN" dirty="0"/>
              <a:t> STA”</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111</a:t>
            </a:fld>
            <a:endParaRPr lang="en-US" altLang="zh-CN"/>
          </a:p>
        </p:txBody>
      </p:sp>
    </p:spTree>
    <p:extLst>
      <p:ext uri="{BB962C8B-B14F-4D97-AF65-F5344CB8AC3E}">
        <p14:creationId xmlns:p14="http://schemas.microsoft.com/office/powerpoint/2010/main" val="276599826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Propose </a:t>
            </a:r>
            <a:r>
              <a:rPr lang="en-US" altLang="zh-CN" dirty="0"/>
              <a:t>to include in SFD:</a:t>
            </a:r>
            <a:endParaRPr lang="zh-CN" altLang="zh-CN" dirty="0"/>
          </a:p>
          <a:p>
            <a:pPr lvl="1"/>
            <a:r>
              <a:rPr lang="en-US" altLang="zh-CN" dirty="0"/>
              <a:t>For HE trigger-based PPDU, 4 SR fields are signaled:</a:t>
            </a:r>
            <a:endParaRPr lang="zh-CN" altLang="zh-CN" dirty="0"/>
          </a:p>
          <a:p>
            <a:pPr lvl="1"/>
            <a:r>
              <a:rPr lang="en-US" altLang="zh-CN" dirty="0"/>
              <a:t>For 20MHz one SR field corresponding to entire 20MHz (other 3 fields indicate identical values)</a:t>
            </a:r>
            <a:endParaRPr lang="zh-CN" altLang="zh-CN" dirty="0"/>
          </a:p>
          <a:p>
            <a:pPr lvl="1"/>
            <a:r>
              <a:rPr lang="en-US" altLang="zh-CN" dirty="0"/>
              <a:t>For 40MHz two SR fields for each 20MHz (other 2 fields indicate identical values)</a:t>
            </a:r>
            <a:endParaRPr lang="zh-CN" altLang="zh-CN" dirty="0"/>
          </a:p>
          <a:p>
            <a:pPr lvl="1"/>
            <a:r>
              <a:rPr lang="en-US" altLang="zh-CN" dirty="0"/>
              <a:t>For 80MHz four SR fields for each 20MHz</a:t>
            </a:r>
            <a:endParaRPr lang="zh-CN" altLang="zh-CN" dirty="0"/>
          </a:p>
          <a:p>
            <a:pPr lvl="1"/>
            <a:r>
              <a:rPr lang="en-US" altLang="zh-CN" dirty="0"/>
              <a:t>For 160MHz four SR fields for each 40MHz</a:t>
            </a:r>
            <a:endParaRPr lang="zh-CN" altLang="zh-CN" dirty="0"/>
          </a:p>
          <a:p>
            <a:pPr lvl="1"/>
            <a:r>
              <a:rPr lang="en-US" altLang="zh-CN" dirty="0"/>
              <a:t>The exact location of each 20MHz for 80MHz BW is TBD”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112</a:t>
            </a:fld>
            <a:endParaRPr lang="en-US" altLang="zh-CN"/>
          </a:p>
        </p:txBody>
      </p:sp>
    </p:spTree>
    <p:extLst>
      <p:ext uri="{BB962C8B-B14F-4D97-AF65-F5344CB8AC3E}">
        <p14:creationId xmlns:p14="http://schemas.microsoft.com/office/powerpoint/2010/main" val="8376365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11-16/0699r0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4 bits for SR field in SIG A of HE SU-PPDU and HE MU-PPDU, the SR field definition is </a:t>
            </a:r>
            <a:r>
              <a:rPr lang="en-US" altLang="zh-CN" dirty="0" smtClean="0"/>
              <a:t>TBD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113</a:t>
            </a:fld>
            <a:endParaRPr lang="en-US" altLang="zh-CN"/>
          </a:p>
        </p:txBody>
      </p:sp>
    </p:spTree>
    <p:extLst>
      <p:ext uri="{BB962C8B-B14F-4D97-AF65-F5344CB8AC3E}">
        <p14:creationId xmlns:p14="http://schemas.microsoft.com/office/powerpoint/2010/main" val="277284718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Comment Resolution Motions</a:t>
            </a:r>
            <a:endParaRPr lang="zh-CN" altLang="en-US" dirty="0"/>
          </a:p>
        </p:txBody>
      </p:sp>
      <p:sp>
        <p:nvSpPr>
          <p:cNvPr id="3" name="Content Placeholder 2"/>
          <p:cNvSpPr>
            <a:spLocks noGrp="1"/>
          </p:cNvSpPr>
          <p:nvPr>
            <p:ph idx="1"/>
          </p:nvPr>
        </p:nvSpPr>
        <p:spPr/>
        <p:txBody>
          <a:bodyPr/>
          <a:lstStyle/>
          <a:p>
            <a:endParaRPr lang="zh-CN" altLang="en-US"/>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114</a:t>
            </a:fld>
            <a:endParaRPr lang="en-US" altLang="zh-CN"/>
          </a:p>
        </p:txBody>
      </p:sp>
    </p:spTree>
    <p:extLst>
      <p:ext uri="{BB962C8B-B14F-4D97-AF65-F5344CB8AC3E}">
        <p14:creationId xmlns:p14="http://schemas.microsoft.com/office/powerpoint/2010/main" val="99593538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Comment Resolution Motion #1</a:t>
            </a:r>
            <a:endParaRPr lang="zh-CN" altLang="en-US" dirty="0"/>
          </a:p>
        </p:txBody>
      </p:sp>
      <p:sp>
        <p:nvSpPr>
          <p:cNvPr id="3" name="Content Placeholder 2"/>
          <p:cNvSpPr>
            <a:spLocks noGrp="1"/>
          </p:cNvSpPr>
          <p:nvPr>
            <p:ph idx="1"/>
          </p:nvPr>
        </p:nvSpPr>
        <p:spPr/>
        <p:txBody>
          <a:bodyPr/>
          <a:lstStyle/>
          <a:p>
            <a:r>
              <a:rPr lang="en-CA" altLang="zh-CN" dirty="0" smtClean="0"/>
              <a:t>Move to accept the resolution of comment CID 2383 in document 11-16/0675r1</a:t>
            </a:r>
          </a:p>
          <a:p>
            <a:endParaRPr lang="en-CA" altLang="zh-CN" dirty="0"/>
          </a:p>
          <a:p>
            <a:r>
              <a:rPr lang="en-CA" altLang="zh-CN" dirty="0" smtClean="0"/>
              <a:t>Move: </a:t>
            </a:r>
            <a:r>
              <a:rPr lang="en-CA" altLang="zh-CN" dirty="0" err="1" smtClean="0"/>
              <a:t>Yongang</a:t>
            </a:r>
            <a:r>
              <a:rPr lang="en-CA" altLang="zh-CN" dirty="0" smtClean="0"/>
              <a:t>	Second:</a:t>
            </a:r>
          </a:p>
          <a:p>
            <a:r>
              <a:rPr lang="en-CA" altLang="zh-CN" dirty="0" smtClean="0"/>
              <a:t>Y/N/A</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115</a:t>
            </a:fld>
            <a:endParaRPr lang="en-US" altLang="zh-CN"/>
          </a:p>
        </p:txBody>
      </p:sp>
    </p:spTree>
    <p:extLst>
      <p:ext uri="{BB962C8B-B14F-4D97-AF65-F5344CB8AC3E}">
        <p14:creationId xmlns:p14="http://schemas.microsoft.com/office/powerpoint/2010/main" val="77012237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#2</a:t>
            </a:r>
            <a:endParaRPr lang="zh-CN" altLang="en-US" dirty="0"/>
          </a:p>
        </p:txBody>
      </p:sp>
      <p:sp>
        <p:nvSpPr>
          <p:cNvPr id="3" name="Content Placeholder 2"/>
          <p:cNvSpPr>
            <a:spLocks noGrp="1"/>
          </p:cNvSpPr>
          <p:nvPr>
            <p:ph idx="1"/>
          </p:nvPr>
        </p:nvSpPr>
        <p:spPr>
          <a:xfrm>
            <a:off x="685800" y="1600200"/>
            <a:ext cx="7772400" cy="4114800"/>
          </a:xfrm>
        </p:spPr>
        <p:txBody>
          <a:bodyPr/>
          <a:lstStyle/>
          <a:p>
            <a:r>
              <a:rPr lang="en-CA" altLang="zh-CN" dirty="0" smtClean="0"/>
              <a:t>Move to accept resolutions of comments</a:t>
            </a:r>
          </a:p>
          <a:p>
            <a:pPr lvl="1"/>
            <a:r>
              <a:rPr lang="en-US" altLang="zh-CN" dirty="0"/>
              <a:t>1682, </a:t>
            </a:r>
            <a:r>
              <a:rPr lang="en-US" altLang="zh-CN" dirty="0" smtClean="0"/>
              <a:t>474, 1196</a:t>
            </a:r>
            <a:r>
              <a:rPr lang="en-US" altLang="zh-CN" dirty="0"/>
              <a:t>, 1455, 2003, 844, </a:t>
            </a:r>
            <a:r>
              <a:rPr lang="en-US" altLang="zh-CN" dirty="0" smtClean="0"/>
              <a:t>2122, </a:t>
            </a:r>
            <a:r>
              <a:rPr lang="en-GB" altLang="zh-CN" dirty="0" smtClean="0"/>
              <a:t>1197</a:t>
            </a:r>
            <a:r>
              <a:rPr lang="en-GB" altLang="zh-CN" dirty="0"/>
              <a:t>, 356, 2006, 2533, </a:t>
            </a:r>
            <a:r>
              <a:rPr lang="en-GB" altLang="zh-CN" dirty="0" smtClean="0"/>
              <a:t>2285, 1456, 1457, 1678</a:t>
            </a:r>
            <a:r>
              <a:rPr lang="en-GB" altLang="zh-CN" dirty="0"/>
              <a:t>, </a:t>
            </a:r>
            <a:r>
              <a:rPr lang="en-GB" altLang="zh-CN" dirty="0" smtClean="0"/>
              <a:t>1677, 912</a:t>
            </a:r>
            <a:r>
              <a:rPr lang="en-GB" altLang="zh-CN" dirty="0"/>
              <a:t>, </a:t>
            </a:r>
            <a:r>
              <a:rPr lang="en-GB" altLang="zh-CN" dirty="0" smtClean="0"/>
              <a:t>913, 1686, 1687, 1846, 2002</a:t>
            </a:r>
            <a:r>
              <a:rPr lang="en-GB" altLang="zh-CN" dirty="0"/>
              <a:t>, 843, 2121, </a:t>
            </a:r>
            <a:r>
              <a:rPr lang="en-GB" altLang="zh-CN" dirty="0" smtClean="0"/>
              <a:t>845, 296</a:t>
            </a:r>
            <a:r>
              <a:rPr lang="en-GB" altLang="zh-CN" dirty="0"/>
              <a:t>, 1007, 541, 2538, </a:t>
            </a:r>
            <a:r>
              <a:rPr lang="en-GB" altLang="zh-CN" dirty="0" smtClean="0"/>
              <a:t>2124, 524, 540</a:t>
            </a:r>
            <a:r>
              <a:rPr lang="en-GB" altLang="zh-CN" dirty="0"/>
              <a:t>, </a:t>
            </a:r>
            <a:r>
              <a:rPr lang="en-GB" altLang="zh-CN" dirty="0" smtClean="0"/>
              <a:t>2168, 2004</a:t>
            </a:r>
          </a:p>
          <a:p>
            <a:r>
              <a:rPr lang="en-GB" altLang="zh-CN" dirty="0" smtClean="0"/>
              <a:t>In document 11-16/0610r3</a:t>
            </a:r>
          </a:p>
          <a:p>
            <a:endParaRPr lang="en-GB" altLang="zh-CN" dirty="0"/>
          </a:p>
          <a:p>
            <a:r>
              <a:rPr lang="en-GB" altLang="zh-CN" dirty="0" smtClean="0"/>
              <a:t>Move:  Ross Jian Yu	Second:</a:t>
            </a:r>
          </a:p>
          <a:p>
            <a:r>
              <a:rPr lang="en-GB" altLang="zh-CN" dirty="0" smtClean="0"/>
              <a:t>Y/N/A</a:t>
            </a:r>
            <a:endParaRPr lang="zh-CN" altLang="en-US"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116</a:t>
            </a:fld>
            <a:endParaRPr lang="en-US" altLang="zh-CN"/>
          </a:p>
        </p:txBody>
      </p:sp>
    </p:spTree>
    <p:extLst>
      <p:ext uri="{BB962C8B-B14F-4D97-AF65-F5344CB8AC3E}">
        <p14:creationId xmlns:p14="http://schemas.microsoft.com/office/powerpoint/2010/main" val="393031809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#3</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to CIDs </a:t>
            </a:r>
            <a:r>
              <a:rPr lang="en-US" altLang="zh-CN" dirty="0"/>
              <a:t>2129, 2286, </a:t>
            </a:r>
            <a:r>
              <a:rPr lang="en-US" altLang="zh-CN" dirty="0" smtClean="0"/>
              <a:t>2539, 2537</a:t>
            </a:r>
            <a:r>
              <a:rPr lang="en-US" altLang="zh-CN" dirty="0"/>
              <a:t>, 2128, 2013, </a:t>
            </a:r>
            <a:r>
              <a:rPr lang="en-US" altLang="zh-CN" dirty="0" smtClean="0"/>
              <a:t>2009, </a:t>
            </a:r>
            <a:r>
              <a:rPr lang="en-GB" altLang="zh-CN" dirty="0" smtClean="0"/>
              <a:t>2167, 2169</a:t>
            </a:r>
            <a:r>
              <a:rPr lang="en-GB" altLang="zh-CN" dirty="0"/>
              <a:t>, </a:t>
            </a:r>
            <a:r>
              <a:rPr lang="en-GB" altLang="zh-CN" dirty="0" smtClean="0"/>
              <a:t>865, 2127, 2125, 2534</a:t>
            </a:r>
            <a:r>
              <a:rPr lang="en-GB" altLang="zh-CN" dirty="0"/>
              <a:t>, </a:t>
            </a:r>
            <a:r>
              <a:rPr lang="en-GB" altLang="zh-CN" dirty="0" smtClean="0"/>
              <a:t>2008, 2014, </a:t>
            </a:r>
            <a:r>
              <a:rPr lang="en-GB" altLang="zh-CN" dirty="0" smtClean="0">
                <a:solidFill>
                  <a:schemeClr val="tx2"/>
                </a:solidFill>
              </a:rPr>
              <a:t>2015, </a:t>
            </a:r>
            <a:r>
              <a:rPr lang="en-GB" altLang="zh-CN" dirty="0" smtClean="0"/>
              <a:t>2018 </a:t>
            </a:r>
            <a:r>
              <a:rPr lang="en-US" altLang="zh-CN" dirty="0" smtClean="0"/>
              <a:t>in 11-16/0610r4</a:t>
            </a:r>
          </a:p>
          <a:p>
            <a:endParaRPr lang="en-CA" altLang="zh-CN" dirty="0"/>
          </a:p>
          <a:p>
            <a:r>
              <a:rPr lang="en-CA" altLang="zh-CN" dirty="0" smtClean="0"/>
              <a:t>Move: Ross Jian Yu	Second:</a:t>
            </a:r>
          </a:p>
          <a:p>
            <a:r>
              <a:rPr lang="en-CA" altLang="zh-CN" dirty="0" smtClean="0"/>
              <a:t>Y/N/A</a:t>
            </a:r>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117</a:t>
            </a:fld>
            <a:endParaRPr lang="en-US" altLang="zh-CN"/>
          </a:p>
        </p:txBody>
      </p:sp>
    </p:spTree>
    <p:extLst>
      <p:ext uri="{BB962C8B-B14F-4D97-AF65-F5344CB8AC3E}">
        <p14:creationId xmlns:p14="http://schemas.microsoft.com/office/powerpoint/2010/main" val="257423889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#4</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11-16/0614r1:</a:t>
            </a:r>
          </a:p>
          <a:p>
            <a:pPr lvl="1"/>
            <a:r>
              <a:rPr lang="en-GB" altLang="zh-CN" dirty="0"/>
              <a:t>348, 351, 466, 467, 877, 878, 879, 1030, 1185, 1451, 1605, 1606, 1607, 1757, 1922, 2352, 2507, 2511, 2512, 2513, 2514, 2515, 2516, 2828. </a:t>
            </a:r>
            <a:endParaRPr lang="en-GB" altLang="zh-CN" dirty="0" smtClean="0"/>
          </a:p>
          <a:p>
            <a:pPr lvl="1"/>
            <a:endParaRPr lang="en-GB" altLang="zh-CN" dirty="0"/>
          </a:p>
          <a:p>
            <a:r>
              <a:rPr lang="en-GB" altLang="zh-CN" dirty="0" smtClean="0"/>
              <a:t>Move: Lochan Verma	Second:</a:t>
            </a:r>
          </a:p>
          <a:p>
            <a:r>
              <a:rPr lang="en-GB" altLang="zh-CN" dirty="0" smtClean="0"/>
              <a:t>Y/N/A</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118</a:t>
            </a:fld>
            <a:endParaRPr lang="en-US" altLang="zh-CN"/>
          </a:p>
        </p:txBody>
      </p:sp>
    </p:spTree>
    <p:extLst>
      <p:ext uri="{BB962C8B-B14F-4D97-AF65-F5344CB8AC3E}">
        <p14:creationId xmlns:p14="http://schemas.microsoft.com/office/powerpoint/2010/main" val="65863668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#5</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11-16/0615r1:</a:t>
            </a:r>
          </a:p>
          <a:p>
            <a:pPr lvl="1"/>
            <a:r>
              <a:rPr lang="en-GB" altLang="zh-CN" dirty="0"/>
              <a:t>852, 853, 948, 1786, 1872, 1873, 2126. </a:t>
            </a:r>
            <a:endParaRPr lang="en-GB" altLang="zh-CN" dirty="0" smtClean="0"/>
          </a:p>
          <a:p>
            <a:pPr lvl="1"/>
            <a:endParaRPr lang="en-GB" altLang="zh-CN" dirty="0"/>
          </a:p>
          <a:p>
            <a:r>
              <a:rPr lang="en-GB" altLang="zh-CN" dirty="0" smtClean="0"/>
              <a:t>Move: Lochan Verma	Second: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119</a:t>
            </a:fld>
            <a:endParaRPr lang="en-US" altLang="zh-CN"/>
          </a:p>
        </p:txBody>
      </p:sp>
    </p:spTree>
    <p:extLst>
      <p:ext uri="{BB962C8B-B14F-4D97-AF65-F5344CB8AC3E}">
        <p14:creationId xmlns:p14="http://schemas.microsoft.com/office/powerpoint/2010/main" val="1553597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2531"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23B51F6-D45F-4330-B6CB-1E1D23BEB2CD}" type="slidenum">
              <a:rPr lang="en-US" altLang="zh-CN" sz="1200" b="0" smtClean="0"/>
              <a:pPr>
                <a:spcBef>
                  <a:spcPct val="0"/>
                </a:spcBef>
                <a:buFontTx/>
                <a:buNone/>
              </a:pPr>
              <a:t>12</a:t>
            </a:fld>
            <a:endParaRPr lang="en-US" altLang="zh-CN" sz="1200" b="0" smtClean="0"/>
          </a:p>
        </p:txBody>
      </p:sp>
      <p:sp>
        <p:nvSpPr>
          <p:cNvPr id="22533" name="Rectangle 2"/>
          <p:cNvSpPr>
            <a:spLocks noGrp="1" noChangeArrowheads="1"/>
          </p:cNvSpPr>
          <p:nvPr>
            <p:ph type="title"/>
          </p:nvPr>
        </p:nvSpPr>
        <p:spPr/>
        <p:txBody>
          <a:bodyPr/>
          <a:lstStyle/>
          <a:p>
            <a:r>
              <a:rPr lang="en-US" altLang="zh-CN" smtClean="0"/>
              <a:t>Agenda Items for the Week</a:t>
            </a:r>
          </a:p>
        </p:txBody>
      </p:sp>
      <p:sp>
        <p:nvSpPr>
          <p:cNvPr id="22534" name="Rectangle 8"/>
          <p:cNvSpPr>
            <a:spLocks noGrp="1" noChangeArrowheads="1"/>
          </p:cNvSpPr>
          <p:nvPr>
            <p:ph type="body" idx="1"/>
          </p:nvPr>
        </p:nvSpPr>
        <p:spPr>
          <a:xfrm>
            <a:off x="609600" y="1752600"/>
            <a:ext cx="7772400" cy="2438400"/>
          </a:xfrm>
        </p:spPr>
        <p:txBody>
          <a:bodyPr/>
          <a:lstStyle/>
          <a:p>
            <a:r>
              <a:rPr lang="en-US" altLang="zh-CN" sz="2000" smtClean="0"/>
              <a:t>Approve TG and Telecons minutes since March meeting.</a:t>
            </a:r>
          </a:p>
          <a:p>
            <a:r>
              <a:rPr lang="en-US" altLang="zh-CN" sz="2000" smtClean="0"/>
              <a:t>Confirmation of the TG leadership</a:t>
            </a:r>
          </a:p>
          <a:p>
            <a:r>
              <a:rPr lang="en-CA" altLang="zh-CN" sz="2000" smtClean="0"/>
              <a:t>Resolution of comments received on draft D0.1</a:t>
            </a:r>
            <a:endParaRPr lang="en-CA" altLang="zh-CN" sz="1800" smtClean="0"/>
          </a:p>
          <a:p>
            <a:r>
              <a:rPr lang="en-CA" altLang="zh-CN" sz="2000" smtClean="0"/>
              <a:t>Ad Hoc group meetings</a:t>
            </a:r>
          </a:p>
          <a:p>
            <a:r>
              <a:rPr lang="en-CA" altLang="zh-CN" sz="2000" smtClean="0"/>
              <a:t>Technical Presentations and related straw polls and/or motions</a:t>
            </a:r>
          </a:p>
          <a:p>
            <a:r>
              <a:rPr lang="en-US" altLang="zh-CN" sz="2000" smtClean="0"/>
              <a:t>Schedule Telecon times.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#6</a:t>
            </a:r>
            <a:endParaRPr lang="zh-CN" altLang="en-US" dirty="0"/>
          </a:p>
        </p:txBody>
      </p:sp>
      <p:sp>
        <p:nvSpPr>
          <p:cNvPr id="3" name="Content Placeholder 2"/>
          <p:cNvSpPr>
            <a:spLocks noGrp="1"/>
          </p:cNvSpPr>
          <p:nvPr>
            <p:ph idx="1"/>
          </p:nvPr>
        </p:nvSpPr>
        <p:spPr/>
        <p:txBody>
          <a:bodyPr/>
          <a:lstStyle/>
          <a:p>
            <a:r>
              <a:rPr lang="en-US" altLang="zh-CN" dirty="0" smtClean="0"/>
              <a:t>Move to accept the resolutions for </a:t>
            </a:r>
            <a:r>
              <a:rPr lang="en-US" altLang="zh-CN" dirty="0"/>
              <a:t>the following CIDs in 11-16/0623r1:</a:t>
            </a:r>
          </a:p>
          <a:p>
            <a:pPr lvl="1"/>
            <a:r>
              <a:rPr lang="en-GB" altLang="zh-CN" dirty="0"/>
              <a:t>347, 531, 532, 533, 534, 535, 536, 850, 2093, 2094, 2095 . </a:t>
            </a:r>
            <a:endParaRPr lang="zh-CN" altLang="zh-CN" dirty="0"/>
          </a:p>
          <a:p>
            <a:endParaRPr lang="en-CA" altLang="zh-CN" dirty="0" smtClean="0"/>
          </a:p>
          <a:p>
            <a:r>
              <a:rPr lang="en-CA" altLang="zh-CN" dirty="0" smtClean="0"/>
              <a:t>Move: Bin Tian		Second: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120</a:t>
            </a:fld>
            <a:endParaRPr lang="en-US" altLang="zh-CN"/>
          </a:p>
        </p:txBody>
      </p:sp>
    </p:spTree>
    <p:extLst>
      <p:ext uri="{BB962C8B-B14F-4D97-AF65-F5344CB8AC3E}">
        <p14:creationId xmlns:p14="http://schemas.microsoft.com/office/powerpoint/2010/main" val="151097490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#7</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11-16/0625r2:</a:t>
            </a:r>
          </a:p>
          <a:p>
            <a:pPr lvl="1"/>
            <a:r>
              <a:rPr lang="en-US" altLang="zh-CN" dirty="0"/>
              <a:t>279, 280, 282, 283, 839, 872, 1041, 1045, 1188, 1189, 1190, 1191, 1934, 1935, 1936, 1937, 1938, 1939, 1940, 1941, 1942, 1943, 1944, 2345, 2364, 2520</a:t>
            </a:r>
            <a:r>
              <a:rPr lang="en-GB" altLang="zh-CN" dirty="0"/>
              <a:t>. </a:t>
            </a:r>
          </a:p>
          <a:p>
            <a:endParaRPr lang="en-CA" altLang="zh-CN" dirty="0" smtClean="0"/>
          </a:p>
          <a:p>
            <a:r>
              <a:rPr lang="en-CA" altLang="zh-CN" dirty="0" smtClean="0"/>
              <a:t>Move: Bin Tian	Second:</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121</a:t>
            </a:fld>
            <a:endParaRPr lang="en-US" altLang="zh-CN"/>
          </a:p>
        </p:txBody>
      </p:sp>
    </p:spTree>
    <p:extLst>
      <p:ext uri="{BB962C8B-B14F-4D97-AF65-F5344CB8AC3E}">
        <p14:creationId xmlns:p14="http://schemas.microsoft.com/office/powerpoint/2010/main" val="116883329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#8</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11-16/0634r1:</a:t>
            </a:r>
          </a:p>
          <a:p>
            <a:pPr lvl="1"/>
            <a:r>
              <a:rPr lang="en-US" altLang="zh-CN" dirty="0"/>
              <a:t>542, 837, 881, 1186, 1032, 1612, 1613, 1614, 1615, 1844, 1929</a:t>
            </a:r>
          </a:p>
          <a:p>
            <a:endParaRPr lang="en-CA" altLang="zh-CN" dirty="0" smtClean="0"/>
          </a:p>
          <a:p>
            <a:r>
              <a:rPr lang="en-CA" altLang="zh-CN" dirty="0" smtClean="0"/>
              <a:t>Move: Yan Zhang		Second:</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122</a:t>
            </a:fld>
            <a:endParaRPr lang="en-US" altLang="zh-CN"/>
          </a:p>
        </p:txBody>
      </p:sp>
    </p:spTree>
    <p:extLst>
      <p:ext uri="{BB962C8B-B14F-4D97-AF65-F5344CB8AC3E}">
        <p14:creationId xmlns:p14="http://schemas.microsoft.com/office/powerpoint/2010/main" val="222844864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#9</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11-16/0658r2:</a:t>
            </a:r>
          </a:p>
          <a:p>
            <a:pPr lvl="1"/>
            <a:r>
              <a:rPr lang="en-GB" altLang="zh-CN" dirty="0"/>
              <a:t>353, 354, 1953, 2527, 2528, 2725, 888, 889, 890, 891, 893, 894, 895, 896, 897, 1954, 1955, 1956, 2529, 2530, 1111, 1112, 1192, 1193, 1758, 1851, 1852, 2346, 1951, 1964, 1952, 2367, 1789</a:t>
            </a:r>
          </a:p>
          <a:p>
            <a:endParaRPr lang="en-CA" altLang="zh-CN" dirty="0" smtClean="0"/>
          </a:p>
          <a:p>
            <a:r>
              <a:rPr lang="en-CA" altLang="zh-CN" dirty="0" smtClean="0"/>
              <a:t>Move: </a:t>
            </a:r>
            <a:r>
              <a:rPr lang="en-CA" altLang="zh-CN" dirty="0" err="1" smtClean="0"/>
              <a:t>Jinsoo</a:t>
            </a:r>
            <a:r>
              <a:rPr lang="en-CA" altLang="zh-CN" dirty="0" smtClean="0"/>
              <a:t> Choi	Second:</a:t>
            </a:r>
          </a:p>
          <a:p>
            <a:r>
              <a:rPr lang="en-CA" altLang="zh-CN" dirty="0" smtClean="0"/>
              <a:t>Y/N/A</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123</a:t>
            </a:fld>
            <a:endParaRPr lang="en-US" altLang="zh-CN"/>
          </a:p>
        </p:txBody>
      </p:sp>
    </p:spTree>
    <p:extLst>
      <p:ext uri="{BB962C8B-B14F-4D97-AF65-F5344CB8AC3E}">
        <p14:creationId xmlns:p14="http://schemas.microsoft.com/office/powerpoint/2010/main" val="3773362486"/>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#10</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11-16/0659r1:</a:t>
            </a:r>
          </a:p>
          <a:p>
            <a:pPr lvl="1"/>
            <a:r>
              <a:rPr lang="en-GB" altLang="zh-CN" dirty="0"/>
              <a:t>313, 316, 529, 848, 530, 849</a:t>
            </a:r>
          </a:p>
          <a:p>
            <a:pPr lvl="1"/>
            <a:r>
              <a:rPr lang="en-GB" altLang="zh-CN" dirty="0"/>
              <a:t>1933, 2518, 2154, </a:t>
            </a:r>
            <a:r>
              <a:rPr lang="en-GB" altLang="zh-CN" dirty="0" smtClean="0"/>
              <a:t>2155</a:t>
            </a:r>
          </a:p>
          <a:p>
            <a:pPr lvl="1"/>
            <a:endParaRPr lang="en-GB" altLang="zh-CN" dirty="0"/>
          </a:p>
          <a:p>
            <a:r>
              <a:rPr lang="en-GB" altLang="zh-CN" dirty="0" smtClean="0"/>
              <a:t>Move: </a:t>
            </a:r>
            <a:r>
              <a:rPr lang="en-GB" altLang="zh-CN" dirty="0" err="1" smtClean="0"/>
              <a:t>Eunsung</a:t>
            </a:r>
            <a:r>
              <a:rPr lang="en-GB" altLang="zh-CN" dirty="0" smtClean="0"/>
              <a:t> Park	Second:</a:t>
            </a:r>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124</a:t>
            </a:fld>
            <a:endParaRPr lang="en-US" altLang="zh-CN"/>
          </a:p>
        </p:txBody>
      </p:sp>
    </p:spTree>
    <p:extLst>
      <p:ext uri="{BB962C8B-B14F-4D97-AF65-F5344CB8AC3E}">
        <p14:creationId xmlns:p14="http://schemas.microsoft.com/office/powerpoint/2010/main" val="301685799"/>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#11</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11-16/0663r4:</a:t>
            </a:r>
          </a:p>
          <a:p>
            <a:pPr lvl="1"/>
            <a:r>
              <a:rPr lang="en-GB" altLang="zh-CN" dirty="0"/>
              <a:t>1925, 835, 870, 880, 1105, 1609, 2676, 2136, 2148, 2153, 2243, 2342, 2675</a:t>
            </a:r>
            <a:endParaRPr lang="en-US" altLang="zh-CN" dirty="0"/>
          </a:p>
          <a:p>
            <a:endParaRPr lang="en-CA" altLang="zh-CN" dirty="0" smtClean="0"/>
          </a:p>
          <a:p>
            <a:r>
              <a:rPr lang="en-CA" altLang="zh-CN" dirty="0" smtClean="0"/>
              <a:t>Move: </a:t>
            </a:r>
            <a:r>
              <a:rPr lang="en-CA" altLang="zh-CN" dirty="0" err="1" smtClean="0"/>
              <a:t>Ke</a:t>
            </a:r>
            <a:r>
              <a:rPr lang="en-CA" altLang="zh-CN" dirty="0" smtClean="0"/>
              <a:t> Yao	Second:</a:t>
            </a:r>
          </a:p>
          <a:p>
            <a:r>
              <a:rPr lang="en-CA" altLang="zh-CN" dirty="0" smtClean="0"/>
              <a:t>Y/N/A</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125</a:t>
            </a:fld>
            <a:endParaRPr lang="en-US" altLang="zh-CN"/>
          </a:p>
        </p:txBody>
      </p:sp>
    </p:spTree>
    <p:extLst>
      <p:ext uri="{BB962C8B-B14F-4D97-AF65-F5344CB8AC3E}">
        <p14:creationId xmlns:p14="http://schemas.microsoft.com/office/powerpoint/2010/main" val="251259328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#12</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11-16/0681r3:</a:t>
            </a:r>
          </a:p>
          <a:p>
            <a:pPr lvl="1"/>
            <a:r>
              <a:rPr lang="en-GB" altLang="zh-CN" dirty="0"/>
              <a:t>215, 2486</a:t>
            </a:r>
            <a:endParaRPr lang="en-US" altLang="zh-CN" dirty="0"/>
          </a:p>
          <a:p>
            <a:r>
              <a:rPr lang="en-CA" altLang="zh-CN" dirty="0" smtClean="0"/>
              <a:t>Move: </a:t>
            </a:r>
            <a:r>
              <a:rPr lang="en-CA" altLang="zh-CN" dirty="0" err="1" smtClean="0"/>
              <a:t>Daewon</a:t>
            </a:r>
            <a:r>
              <a:rPr lang="en-CA" altLang="zh-CN" dirty="0" smtClean="0"/>
              <a:t> Lee	Second:</a:t>
            </a:r>
          </a:p>
          <a:p>
            <a:r>
              <a:rPr lang="en-CA" altLang="zh-CN" dirty="0" smtClean="0"/>
              <a:t>Y/N/A</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126</a:t>
            </a:fld>
            <a:endParaRPr lang="en-US" altLang="zh-CN"/>
          </a:p>
        </p:txBody>
      </p:sp>
    </p:spTree>
    <p:extLst>
      <p:ext uri="{BB962C8B-B14F-4D97-AF65-F5344CB8AC3E}">
        <p14:creationId xmlns:p14="http://schemas.microsoft.com/office/powerpoint/2010/main" val="1973340796"/>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#13</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11-16/0653r5:</a:t>
            </a:r>
          </a:p>
          <a:p>
            <a:pPr lvl="1"/>
            <a:r>
              <a:rPr lang="en-GB" altLang="zh-CN" dirty="0"/>
              <a:t>277,519,521,838,886,1039,1187,1931</a:t>
            </a:r>
            <a:r>
              <a:rPr lang="en-GB" altLang="zh-CN" dirty="0" smtClean="0"/>
              <a:t>, 2360, 2361, 2362, 2134</a:t>
            </a:r>
            <a:endParaRPr lang="en-GB" altLang="zh-CN" dirty="0"/>
          </a:p>
          <a:p>
            <a:endParaRPr lang="en-CA" altLang="zh-CN" dirty="0" smtClean="0"/>
          </a:p>
          <a:p>
            <a:r>
              <a:rPr lang="en-CA" altLang="zh-CN" dirty="0" smtClean="0"/>
              <a:t>Move: </a:t>
            </a:r>
            <a:r>
              <a:rPr lang="en-CA" altLang="zh-CN" dirty="0" err="1" smtClean="0"/>
              <a:t>Xiaogang</a:t>
            </a:r>
            <a:r>
              <a:rPr lang="en-CA" altLang="zh-CN" dirty="0" smtClean="0"/>
              <a:t> Chen	Second:</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127</a:t>
            </a:fld>
            <a:endParaRPr lang="en-US" altLang="zh-CN"/>
          </a:p>
        </p:txBody>
      </p:sp>
    </p:spTree>
    <p:extLst>
      <p:ext uri="{BB962C8B-B14F-4D97-AF65-F5344CB8AC3E}">
        <p14:creationId xmlns:p14="http://schemas.microsoft.com/office/powerpoint/2010/main" val="347310054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CRM #14</a:t>
            </a:r>
            <a:endParaRPr lang="zh-CN" altLang="en-US" dirty="0"/>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for the following CIDs in 11-16/0682r2:</a:t>
            </a:r>
          </a:p>
          <a:p>
            <a:pPr lvl="1"/>
            <a:r>
              <a:rPr lang="en-GB" altLang="zh-CN" dirty="0"/>
              <a:t>2566, 2474, 2081, 2080, 2079, and 2078</a:t>
            </a:r>
          </a:p>
          <a:p>
            <a:pPr lvl="1"/>
            <a:r>
              <a:rPr lang="en-GB" altLang="zh-CN" dirty="0"/>
              <a:t>1866, 2087, 2086, 2089, and </a:t>
            </a:r>
            <a:r>
              <a:rPr lang="en-GB" altLang="zh-CN" dirty="0" smtClean="0"/>
              <a:t>2092</a:t>
            </a:r>
          </a:p>
          <a:p>
            <a:pPr lvl="1"/>
            <a:endParaRPr lang="en-GB" altLang="zh-CN" dirty="0"/>
          </a:p>
          <a:p>
            <a:r>
              <a:rPr lang="en-GB" altLang="zh-CN" dirty="0" smtClean="0"/>
              <a:t>Motion: </a:t>
            </a:r>
            <a:r>
              <a:rPr lang="en-GB" altLang="zh-CN" dirty="0" err="1" smtClean="0"/>
              <a:t>Daewon</a:t>
            </a:r>
            <a:r>
              <a:rPr lang="en-GB" altLang="zh-CN" dirty="0" smtClean="0"/>
              <a:t> Lee	Second:</a:t>
            </a:r>
            <a:endParaRPr lang="en-GB"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128</a:t>
            </a:fld>
            <a:endParaRPr lang="en-US" altLang="zh-CN"/>
          </a:p>
        </p:txBody>
      </p:sp>
    </p:spTree>
    <p:extLst>
      <p:ext uri="{BB962C8B-B14F-4D97-AF65-F5344CB8AC3E}">
        <p14:creationId xmlns:p14="http://schemas.microsoft.com/office/powerpoint/2010/main" val="600918308"/>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7347"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7348"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A3EECAA-4BD8-479C-8244-5A2F3329EA77}" type="slidenum">
              <a:rPr lang="en-US" altLang="zh-CN" sz="1200" b="0" smtClean="0"/>
              <a:pPr>
                <a:spcBef>
                  <a:spcPct val="0"/>
                </a:spcBef>
                <a:buFontTx/>
                <a:buNone/>
              </a:pPr>
              <a:t>129</a:t>
            </a:fld>
            <a:endParaRPr lang="en-US" altLang="zh-CN" sz="1200" b="0" smtClean="0"/>
          </a:p>
        </p:txBody>
      </p:sp>
      <p:sp>
        <p:nvSpPr>
          <p:cNvPr id="57349" name="Rectangle 2"/>
          <p:cNvSpPr>
            <a:spLocks noGrp="1" noChangeArrowheads="1"/>
          </p:cNvSpPr>
          <p:nvPr>
            <p:ph type="title"/>
          </p:nvPr>
        </p:nvSpPr>
        <p:spPr/>
        <p:txBody>
          <a:bodyPr/>
          <a:lstStyle/>
          <a:p>
            <a:r>
              <a:rPr lang="en-US" altLang="zh-CN" smtClean="0"/>
              <a:t>Conference call times</a:t>
            </a:r>
          </a:p>
        </p:txBody>
      </p:sp>
      <p:sp>
        <p:nvSpPr>
          <p:cNvPr id="57350" name="Rectangle 3"/>
          <p:cNvSpPr>
            <a:spLocks noGrp="1" noChangeArrowheads="1"/>
          </p:cNvSpPr>
          <p:nvPr>
            <p:ph type="body" idx="1"/>
          </p:nvPr>
        </p:nvSpPr>
        <p:spPr>
          <a:xfrm>
            <a:off x="685800" y="1905000"/>
            <a:ext cx="7772400" cy="4114800"/>
          </a:xfrm>
        </p:spPr>
        <p:txBody>
          <a:bodyPr/>
          <a:lstStyle/>
          <a:p>
            <a:r>
              <a:rPr lang="en-CA" altLang="zh-CN" smtClean="0"/>
              <a:t>June (2, 16, 30), July (14, 28)	10:00 – 12:00 ET</a:t>
            </a:r>
          </a:p>
          <a:p>
            <a:r>
              <a:rPr lang="en-CA" altLang="zh-CN" smtClean="0"/>
              <a:t>June (</a:t>
            </a:r>
            <a:r>
              <a:rPr lang="en-CA" altLang="zh-CN" smtClean="0">
                <a:solidFill>
                  <a:srgbClr val="FF0000"/>
                </a:solidFill>
              </a:rPr>
              <a:t>9</a:t>
            </a:r>
            <a:r>
              <a:rPr lang="en-CA" altLang="zh-CN" smtClean="0"/>
              <a:t>, 23), July 7, August 5	20:00 – 22:00 ET</a:t>
            </a:r>
            <a:endParaRPr lang="zh-CN" altLang="zh-CN"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3555" name="Footer Placeholder 5"/>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355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722977E-D0E1-47D1-B93C-F4D6A55601C2}" type="slidenum">
              <a:rPr lang="en-US" altLang="zh-CN" sz="1200" b="0" smtClean="0"/>
              <a:pPr>
                <a:spcBef>
                  <a:spcPct val="0"/>
                </a:spcBef>
                <a:buFontTx/>
                <a:buNone/>
              </a:pPr>
              <a:t>13</a:t>
            </a:fld>
            <a:endParaRPr lang="en-US" altLang="zh-CN" sz="1200" b="0" smtClean="0"/>
          </a:p>
        </p:txBody>
      </p:sp>
      <p:sp>
        <p:nvSpPr>
          <p:cNvPr id="23557" name="Rectangle 2"/>
          <p:cNvSpPr>
            <a:spLocks noGrp="1" noChangeArrowheads="1"/>
          </p:cNvSpPr>
          <p:nvPr>
            <p:ph type="title"/>
          </p:nvPr>
        </p:nvSpPr>
        <p:spPr>
          <a:xfrm>
            <a:off x="685800" y="457200"/>
            <a:ext cx="7772400" cy="1066800"/>
          </a:xfrm>
        </p:spPr>
        <p:txBody>
          <a:bodyPr/>
          <a:lstStyle/>
          <a:p>
            <a:r>
              <a:rPr lang="en-US" altLang="zh-CN" smtClean="0"/>
              <a:t>General Flow of the Meeting</a:t>
            </a:r>
          </a:p>
        </p:txBody>
      </p:sp>
      <p:sp>
        <p:nvSpPr>
          <p:cNvPr id="14342" name="Rectangle 3"/>
          <p:cNvSpPr>
            <a:spLocks noGrp="1" noChangeArrowheads="1"/>
          </p:cNvSpPr>
          <p:nvPr>
            <p:ph type="body" sz="half" idx="1"/>
          </p:nvPr>
        </p:nvSpPr>
        <p:spPr>
          <a:xfrm>
            <a:off x="381000" y="1295400"/>
            <a:ext cx="4114800" cy="5029200"/>
          </a:xfrm>
        </p:spPr>
        <p:txBody>
          <a:bodyPr/>
          <a:lstStyle/>
          <a:p>
            <a:pPr>
              <a:lnSpc>
                <a:spcPct val="80000"/>
              </a:lnSpc>
              <a:buFontTx/>
              <a:buNone/>
              <a:defRPr/>
            </a:pPr>
            <a:endParaRPr lang="en-US" sz="1200" dirty="0" smtClean="0"/>
          </a:p>
          <a:p>
            <a:pPr>
              <a:lnSpc>
                <a:spcPct val="80000"/>
              </a:lnSpc>
              <a:defRPr/>
            </a:pPr>
            <a:r>
              <a:rPr lang="en-US" sz="1200" dirty="0" smtClean="0"/>
              <a:t>Monday May16, 10:30 – 12:3</a:t>
            </a:r>
            <a:r>
              <a:rPr lang="en-US" sz="1200" dirty="0" smtClean="0">
                <a:sym typeface="Wingdings" pitchFamily="2" charset="2"/>
              </a:rPr>
              <a:t>0</a:t>
            </a:r>
          </a:p>
          <a:p>
            <a:pPr lvl="1">
              <a:lnSpc>
                <a:spcPct val="80000"/>
              </a:lnSpc>
              <a:defRPr/>
            </a:pPr>
            <a:r>
              <a:rPr lang="en-US" sz="1200" dirty="0" smtClean="0"/>
              <a:t>Call Meeting to order</a:t>
            </a:r>
          </a:p>
          <a:p>
            <a:pPr lvl="1">
              <a:lnSpc>
                <a:spcPct val="80000"/>
              </a:lnSpc>
              <a:defRPr/>
            </a:pPr>
            <a:r>
              <a:rPr lang="en-US" sz="1200" dirty="0" smtClean="0"/>
              <a:t>IEEE 802 and 802.11 IPR Policy and procedure.</a:t>
            </a:r>
          </a:p>
          <a:p>
            <a:pPr lvl="1">
              <a:lnSpc>
                <a:spcPct val="80000"/>
              </a:lnSpc>
              <a:defRPr/>
            </a:pPr>
            <a:r>
              <a:rPr lang="en-US" sz="1200" dirty="0" smtClean="0"/>
              <a:t>Review from March 2016 meeting </a:t>
            </a:r>
          </a:p>
          <a:p>
            <a:pPr lvl="1">
              <a:lnSpc>
                <a:spcPct val="80000"/>
              </a:lnSpc>
              <a:defRPr/>
            </a:pPr>
            <a:r>
              <a:rPr lang="en-US" sz="1200" dirty="0" smtClean="0"/>
              <a:t>Call for submissions</a:t>
            </a:r>
          </a:p>
          <a:p>
            <a:pPr lvl="1">
              <a:lnSpc>
                <a:spcPct val="80000"/>
              </a:lnSpc>
              <a:defRPr/>
            </a:pPr>
            <a:r>
              <a:rPr lang="en-US" sz="1200" dirty="0" smtClean="0"/>
              <a:t>Agenda setting and approval</a:t>
            </a:r>
          </a:p>
          <a:p>
            <a:pPr lvl="1">
              <a:lnSpc>
                <a:spcPct val="80000"/>
              </a:lnSpc>
              <a:defRPr/>
            </a:pPr>
            <a:r>
              <a:rPr lang="en-US" sz="1200" dirty="0" smtClean="0"/>
              <a:t>TG Motions</a:t>
            </a:r>
          </a:p>
          <a:p>
            <a:pPr lvl="1">
              <a:lnSpc>
                <a:spcPct val="80000"/>
              </a:lnSpc>
              <a:defRPr/>
            </a:pPr>
            <a:r>
              <a:rPr lang="en-US" sz="1200" dirty="0" smtClean="0"/>
              <a:t>Presentations</a:t>
            </a:r>
          </a:p>
          <a:p>
            <a:pPr lvl="1">
              <a:lnSpc>
                <a:spcPct val="80000"/>
              </a:lnSpc>
              <a:defRPr/>
            </a:pPr>
            <a:r>
              <a:rPr lang="en-US" sz="1200" dirty="0" smtClean="0"/>
              <a:t>Recess</a:t>
            </a:r>
          </a:p>
          <a:p>
            <a:pPr>
              <a:lnSpc>
                <a:spcPct val="80000"/>
              </a:lnSpc>
              <a:defRPr/>
            </a:pPr>
            <a:r>
              <a:rPr lang="en-US" sz="1200" dirty="0" smtClean="0"/>
              <a:t>Monday May 16, 16:00 – 18:00</a:t>
            </a:r>
          </a:p>
          <a:p>
            <a:pPr lvl="1">
              <a:lnSpc>
                <a:spcPct val="80000"/>
              </a:lnSpc>
              <a:defRPr/>
            </a:pPr>
            <a:r>
              <a:rPr lang="en-US" sz="1200" dirty="0" smtClean="0"/>
              <a:t>Ad Hoc Group Meetings</a:t>
            </a:r>
          </a:p>
          <a:p>
            <a:pPr>
              <a:lnSpc>
                <a:spcPct val="80000"/>
              </a:lnSpc>
              <a:defRPr/>
            </a:pPr>
            <a:r>
              <a:rPr lang="en-US" sz="1200" dirty="0" smtClean="0"/>
              <a:t>Tuesday May 17, 10:30 – 12:30</a:t>
            </a:r>
          </a:p>
          <a:p>
            <a:pPr lvl="1">
              <a:lnSpc>
                <a:spcPct val="80000"/>
              </a:lnSpc>
              <a:defRPr/>
            </a:pPr>
            <a:r>
              <a:rPr lang="en-US" sz="1200" dirty="0" smtClean="0"/>
              <a:t>Ad Hoc Group Meetings </a:t>
            </a:r>
          </a:p>
          <a:p>
            <a:pPr>
              <a:lnSpc>
                <a:spcPct val="80000"/>
              </a:lnSpc>
              <a:defRPr/>
            </a:pPr>
            <a:r>
              <a:rPr lang="en-CA" sz="1200" dirty="0" smtClean="0"/>
              <a:t>Tuesday</a:t>
            </a:r>
            <a:r>
              <a:rPr lang="en-US" sz="1200" dirty="0" smtClean="0"/>
              <a:t> May 17, 14:00 – 16:00</a:t>
            </a:r>
          </a:p>
          <a:p>
            <a:pPr lvl="1">
              <a:lnSpc>
                <a:spcPct val="80000"/>
              </a:lnSpc>
              <a:defRPr/>
            </a:pPr>
            <a:r>
              <a:rPr lang="en-US" sz="1200" dirty="0" smtClean="0"/>
              <a:t>Ad Hoc Group Meetings</a:t>
            </a:r>
          </a:p>
          <a:p>
            <a:pPr>
              <a:lnSpc>
                <a:spcPct val="80000"/>
              </a:lnSpc>
              <a:defRPr/>
            </a:pPr>
            <a:r>
              <a:rPr lang="en-US" sz="1200" dirty="0" smtClean="0"/>
              <a:t>Tuesday May 17, 19:30 – 21:30 </a:t>
            </a:r>
          </a:p>
          <a:p>
            <a:pPr lvl="1">
              <a:lnSpc>
                <a:spcPct val="80000"/>
              </a:lnSpc>
              <a:defRPr/>
            </a:pPr>
            <a:r>
              <a:rPr lang="en-US" sz="1200" dirty="0" smtClean="0"/>
              <a:t>Call Meeting to order</a:t>
            </a:r>
          </a:p>
          <a:p>
            <a:pPr lvl="1">
              <a:lnSpc>
                <a:spcPct val="80000"/>
              </a:lnSpc>
              <a:defRPr/>
            </a:pPr>
            <a:r>
              <a:rPr lang="en-US" sz="1200" dirty="0" smtClean="0"/>
              <a:t>IEEE 802 and 802.11 IPR Policy and procedure.</a:t>
            </a:r>
          </a:p>
          <a:p>
            <a:pPr lvl="1">
              <a:lnSpc>
                <a:spcPct val="80000"/>
              </a:lnSpc>
              <a:defRPr/>
            </a:pPr>
            <a:r>
              <a:rPr lang="en-US" sz="1200" dirty="0" smtClean="0"/>
              <a:t>Presentations</a:t>
            </a:r>
          </a:p>
          <a:p>
            <a:pPr lvl="1">
              <a:lnSpc>
                <a:spcPct val="80000"/>
              </a:lnSpc>
              <a:defRPr/>
            </a:pPr>
            <a:r>
              <a:rPr lang="en-US" sz="1200" dirty="0" smtClean="0"/>
              <a:t>Recess</a:t>
            </a:r>
            <a:endParaRPr lang="en-US" sz="1600" dirty="0" smtClean="0"/>
          </a:p>
          <a:p>
            <a:pPr>
              <a:lnSpc>
                <a:spcPct val="80000"/>
              </a:lnSpc>
              <a:defRPr/>
            </a:pPr>
            <a:endParaRPr lang="en-US" sz="1050" dirty="0" smtClean="0"/>
          </a:p>
          <a:p>
            <a:pPr>
              <a:lnSpc>
                <a:spcPct val="80000"/>
              </a:lnSpc>
              <a:defRPr/>
            </a:pPr>
            <a:endParaRPr lang="en-US" sz="1600" dirty="0" smtClean="0"/>
          </a:p>
          <a:p>
            <a:pPr>
              <a:lnSpc>
                <a:spcPct val="80000"/>
              </a:lnSpc>
              <a:defRPr/>
            </a:pPr>
            <a:endParaRPr lang="en-US" sz="1600" dirty="0" smtClean="0"/>
          </a:p>
        </p:txBody>
      </p:sp>
      <p:sp>
        <p:nvSpPr>
          <p:cNvPr id="23559" name="Rectangle 4"/>
          <p:cNvSpPr>
            <a:spLocks noGrp="1" noChangeArrowheads="1"/>
          </p:cNvSpPr>
          <p:nvPr>
            <p:ph type="body" sz="half" idx="2"/>
          </p:nvPr>
        </p:nvSpPr>
        <p:spPr>
          <a:xfrm>
            <a:off x="4572000" y="1295400"/>
            <a:ext cx="4343400" cy="4114800"/>
          </a:xfrm>
        </p:spPr>
        <p:txBody>
          <a:bodyPr/>
          <a:lstStyle/>
          <a:p>
            <a:pPr>
              <a:lnSpc>
                <a:spcPct val="80000"/>
              </a:lnSpc>
            </a:pPr>
            <a:endParaRPr lang="en-US" altLang="zh-CN" sz="1200" smtClean="0"/>
          </a:p>
          <a:p>
            <a:pPr>
              <a:lnSpc>
                <a:spcPct val="80000"/>
              </a:lnSpc>
            </a:pPr>
            <a:r>
              <a:rPr lang="en-US" altLang="zh-CN" sz="1200" smtClean="0"/>
              <a:t>Wednesday May 18, 13:30 – 15:30</a:t>
            </a:r>
          </a:p>
          <a:p>
            <a:pPr lvl="1">
              <a:lnSpc>
                <a:spcPct val="80000"/>
              </a:lnSpc>
            </a:pPr>
            <a:r>
              <a:rPr lang="en-US" altLang="zh-CN" sz="1200" smtClean="0"/>
              <a:t>Ad Hoc Group Meetings</a:t>
            </a:r>
          </a:p>
          <a:p>
            <a:pPr>
              <a:lnSpc>
                <a:spcPct val="80000"/>
              </a:lnSpc>
            </a:pPr>
            <a:r>
              <a:rPr lang="en-US" altLang="zh-CN" sz="1200" smtClean="0"/>
              <a:t> Wednesday May 18, 16:00 – 18:00</a:t>
            </a:r>
          </a:p>
          <a:p>
            <a:pPr lvl="1">
              <a:lnSpc>
                <a:spcPct val="80000"/>
              </a:lnSpc>
            </a:pPr>
            <a:r>
              <a:rPr lang="en-US" altLang="zh-CN" sz="1200" smtClean="0"/>
              <a:t>Ad Hoc Group Meetings</a:t>
            </a:r>
          </a:p>
          <a:p>
            <a:pPr>
              <a:lnSpc>
                <a:spcPct val="80000"/>
              </a:lnSpc>
            </a:pPr>
            <a:endParaRPr lang="en-US" altLang="zh-CN" sz="1200" smtClean="0"/>
          </a:p>
          <a:p>
            <a:pPr>
              <a:lnSpc>
                <a:spcPct val="80000"/>
              </a:lnSpc>
            </a:pPr>
            <a:r>
              <a:rPr lang="en-US" altLang="zh-CN" sz="1200" smtClean="0"/>
              <a:t>Thursday May 19, 10:30 – 12:30</a:t>
            </a:r>
          </a:p>
          <a:p>
            <a:pPr lvl="1">
              <a:lnSpc>
                <a:spcPct val="80000"/>
              </a:lnSpc>
            </a:pPr>
            <a:r>
              <a:rPr lang="en-US" altLang="zh-CN" sz="1200" smtClean="0"/>
              <a:t>Call Meeting to order</a:t>
            </a:r>
          </a:p>
          <a:p>
            <a:pPr lvl="1">
              <a:lnSpc>
                <a:spcPct val="80000"/>
              </a:lnSpc>
            </a:pPr>
            <a:r>
              <a:rPr lang="en-US" altLang="zh-CN" sz="1200" smtClean="0"/>
              <a:t>IEEE 802 and 802.11 IPR Policy and procedure.</a:t>
            </a:r>
          </a:p>
          <a:p>
            <a:pPr lvl="1">
              <a:lnSpc>
                <a:spcPct val="80000"/>
              </a:lnSpc>
            </a:pPr>
            <a:r>
              <a:rPr lang="en-US" altLang="zh-CN" sz="1200" smtClean="0"/>
              <a:t>Presentations</a:t>
            </a:r>
          </a:p>
          <a:p>
            <a:pPr lvl="1">
              <a:lnSpc>
                <a:spcPct val="80000"/>
              </a:lnSpc>
            </a:pPr>
            <a:r>
              <a:rPr lang="en-US" altLang="zh-CN" sz="1200" smtClean="0"/>
              <a:t>TG Motions</a:t>
            </a:r>
          </a:p>
          <a:p>
            <a:pPr lvl="1">
              <a:lnSpc>
                <a:spcPct val="80000"/>
              </a:lnSpc>
            </a:pPr>
            <a:r>
              <a:rPr lang="en-US" altLang="zh-CN" sz="1200" smtClean="0"/>
              <a:t>Recess</a:t>
            </a:r>
          </a:p>
          <a:p>
            <a:pPr>
              <a:lnSpc>
                <a:spcPct val="80000"/>
              </a:lnSpc>
            </a:pPr>
            <a:r>
              <a:rPr lang="en-US" altLang="zh-CN" sz="1200" smtClean="0"/>
              <a:t>Thursday May 19, 16:00 – 18:00</a:t>
            </a:r>
          </a:p>
          <a:p>
            <a:pPr lvl="1">
              <a:lnSpc>
                <a:spcPct val="80000"/>
              </a:lnSpc>
            </a:pPr>
            <a:r>
              <a:rPr lang="en-US" altLang="zh-CN" sz="1200" smtClean="0"/>
              <a:t>Call Meeting to order</a:t>
            </a:r>
          </a:p>
          <a:p>
            <a:pPr lvl="1">
              <a:lnSpc>
                <a:spcPct val="80000"/>
              </a:lnSpc>
            </a:pPr>
            <a:r>
              <a:rPr lang="en-US" altLang="zh-CN" sz="1200" smtClean="0"/>
              <a:t>IEEE 802 and 802.11 IPR Policy and procedure.</a:t>
            </a:r>
          </a:p>
          <a:p>
            <a:pPr lvl="1">
              <a:lnSpc>
                <a:spcPct val="80000"/>
              </a:lnSpc>
            </a:pPr>
            <a:r>
              <a:rPr lang="en-US" altLang="zh-CN" sz="1200" smtClean="0"/>
              <a:t>Presentations</a:t>
            </a:r>
          </a:p>
          <a:p>
            <a:pPr lvl="1">
              <a:lnSpc>
                <a:spcPct val="80000"/>
              </a:lnSpc>
            </a:pPr>
            <a:r>
              <a:rPr lang="en-US" altLang="zh-CN" sz="1200" smtClean="0"/>
              <a:t>TG Motions</a:t>
            </a:r>
          </a:p>
          <a:p>
            <a:pPr lvl="1">
              <a:lnSpc>
                <a:spcPct val="80000"/>
              </a:lnSpc>
            </a:pPr>
            <a:r>
              <a:rPr lang="en-US" altLang="zh-CN" sz="1200" smtClean="0"/>
              <a:t>Goals for March 2016</a:t>
            </a:r>
          </a:p>
          <a:p>
            <a:pPr lvl="1">
              <a:lnSpc>
                <a:spcPct val="80000"/>
              </a:lnSpc>
            </a:pPr>
            <a:r>
              <a:rPr lang="en-US" altLang="zh-CN" sz="1200" smtClean="0"/>
              <a:t>Telecon Schedule</a:t>
            </a:r>
          </a:p>
          <a:p>
            <a:pPr lvl="1">
              <a:lnSpc>
                <a:spcPct val="80000"/>
              </a:lnSpc>
            </a:pPr>
            <a:r>
              <a:rPr lang="en-US" altLang="zh-CN" sz="1200" smtClean="0"/>
              <a:t>Adjourn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5603" name="Title 1"/>
          <p:cNvSpPr>
            <a:spLocks noGrp="1"/>
          </p:cNvSpPr>
          <p:nvPr>
            <p:ph type="title"/>
          </p:nvPr>
        </p:nvSpPr>
        <p:spPr/>
        <p:txBody>
          <a:bodyPr/>
          <a:lstStyle/>
          <a:p>
            <a:r>
              <a:rPr lang="en-US" altLang="zh-CN" smtClean="0"/>
              <a:t>TGax Schedule in a Glance</a:t>
            </a:r>
          </a:p>
        </p:txBody>
      </p:sp>
      <p:sp>
        <p:nvSpPr>
          <p:cNvPr id="25604"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56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A78D12F-BB64-4B5D-91E7-7F92D44FF76D}" type="slidenum">
              <a:rPr lang="en-US" altLang="zh-CN" sz="1200" b="0" smtClean="0"/>
              <a:pPr>
                <a:spcBef>
                  <a:spcPct val="0"/>
                </a:spcBef>
                <a:buFontTx/>
                <a:buNone/>
              </a:pPr>
              <a:t>14</a:t>
            </a:fld>
            <a:endParaRPr lang="en-US" altLang="zh-CN" sz="1200" b="0" smtClean="0"/>
          </a:p>
        </p:txBody>
      </p:sp>
      <p:graphicFrame>
        <p:nvGraphicFramePr>
          <p:cNvPr id="7" name="Table 6"/>
          <p:cNvGraphicFramePr>
            <a:graphicFrameLocks noGrp="1"/>
          </p:cNvGraphicFramePr>
          <p:nvPr/>
        </p:nvGraphicFramePr>
        <p:xfrm>
          <a:off x="852488" y="2209800"/>
          <a:ext cx="7529512" cy="2855915"/>
        </p:xfrm>
        <a:graphic>
          <a:graphicData uri="http://schemas.openxmlformats.org/drawingml/2006/table">
            <a:tbl>
              <a:tblPr>
                <a:tableStyleId>{C4B1156A-380E-4F78-BDF5-A606A8083BF9}</a:tableStyleId>
              </a:tblPr>
              <a:tblGrid>
                <a:gridCol w="747712"/>
                <a:gridCol w="914400"/>
                <a:gridCol w="914400"/>
                <a:gridCol w="914400"/>
                <a:gridCol w="914400"/>
                <a:gridCol w="914400"/>
                <a:gridCol w="1219200"/>
                <a:gridCol w="990600"/>
              </a:tblGrid>
              <a:tr h="39275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09" marB="45709" horzOverflow="overflow"/>
                </a:tc>
              </a:tr>
              <a:tr h="3657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endParaRPr lang="en-CA" sz="1800" b="1" dirty="0"/>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r>
              <a:tr h="5953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09" marB="45709" horzOverflow="overflow"/>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1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hMerge="1">
                  <a:txBody>
                    <a:bodyPr/>
                    <a:lstStyle/>
                    <a:p>
                      <a:endParaRPr lang="en-CA"/>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46362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u="none" strike="noStrike" cap="none" normalizeH="0" baseline="0" dirty="0" smtClean="0">
                        <a:ln>
                          <a:noFill/>
                        </a:ln>
                        <a:effectLst/>
                      </a:endParaRPr>
                    </a:p>
                  </a:txBody>
                  <a:tcPr marT="45709" marB="45709" horzOverflow="overflow"/>
                </a:tc>
                <a:tc hMerge="1">
                  <a:txBody>
                    <a:bodyPr/>
                    <a:lstStyle/>
                    <a:p>
                      <a:endParaRPr lang="en-US"/>
                    </a:p>
                  </a:txBody>
                  <a:tcPr/>
                </a:tc>
                <a:tc>
                  <a:txBody>
                    <a:bodyPr/>
                    <a:lstStyle/>
                    <a:p>
                      <a:endParaRPr lang="en-US" sz="1800"/>
                    </a:p>
                  </a:txBody>
                  <a:tcPr marT="45709" marB="45709" horzOverflow="overflow"/>
                </a:tc>
                <a:tc>
                  <a:txBody>
                    <a:bodyPr/>
                    <a:lstStyle/>
                    <a:p>
                      <a:endParaRPr lang="en-US" sz="1800" dirty="0"/>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5486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MAC/SR</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800" b="1" u="none" strike="noStrike" cap="none" normalizeH="0" baseline="0" dirty="0" smtClean="0">
                          <a:ln>
                            <a:noFill/>
                          </a:ln>
                          <a:effectLst/>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r h="4898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PHY</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u="none" strike="noStrike" cap="none" normalizeH="0" baseline="0" dirty="0" smtClean="0">
                          <a:ln>
                            <a:noFill/>
                          </a:ln>
                          <a:effectLst/>
                        </a:rPr>
                        <a:t>MU</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c gridSpan="2">
                  <a:txBody>
                    <a:bodyPr/>
                    <a:lstStyle/>
                    <a:p>
                      <a:pPr algn="ctr"/>
                      <a:r>
                        <a:rPr lang="en-US" sz="1800" b="1" dirty="0" smtClean="0"/>
                        <a:t>TGax</a:t>
                      </a:r>
                      <a:endParaRPr lang="en-US" sz="1800" b="1" dirty="0"/>
                    </a:p>
                  </a:txBody>
                  <a:tcPr marT="45709" marB="45709" horzOverflow="overflow"/>
                </a:tc>
                <a:tc hMerge="1">
                  <a:txBody>
                    <a:bodyPr/>
                    <a:lstStyle/>
                    <a:p>
                      <a:endParaRPr lang="en-US" dirty="0"/>
                    </a:p>
                  </a:txBody>
                  <a:tcP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09" marB="4570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09" marB="45709" horzOverflow="overflow"/>
                </a:tc>
              </a:tr>
            </a:tbl>
          </a:graphicData>
        </a:graphic>
      </p:graphicFrame>
      <p:sp>
        <p:nvSpPr>
          <p:cNvPr id="25661" name="TextBox 7"/>
          <p:cNvSpPr txBox="1">
            <a:spLocks noChangeArrowheads="1"/>
          </p:cNvSpPr>
          <p:nvPr/>
        </p:nvSpPr>
        <p:spPr bwMode="auto">
          <a:xfrm>
            <a:off x="1066800" y="5638800"/>
            <a:ext cx="18605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400"/>
              <a:t>* Ad Hoc group is tbd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6627" name="Title 1"/>
          <p:cNvSpPr>
            <a:spLocks noGrp="1"/>
          </p:cNvSpPr>
          <p:nvPr>
            <p:ph type="title"/>
          </p:nvPr>
        </p:nvSpPr>
        <p:spPr/>
        <p:txBody>
          <a:bodyPr/>
          <a:lstStyle/>
          <a:p>
            <a:r>
              <a:rPr lang="en-US" altLang="zh-CN" smtClean="0"/>
              <a:t>PHY Submissions</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266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18B4DCD9-CEF1-4B66-BCD6-D6D18581D2BF}" type="slidenum">
              <a:rPr lang="en-US" altLang="zh-CN" sz="1200" b="0" smtClean="0"/>
              <a:pPr>
                <a:spcBef>
                  <a:spcPct val="0"/>
                </a:spcBef>
                <a:buFontTx/>
                <a:buNone/>
              </a:pPr>
              <a:t>15</a:t>
            </a:fld>
            <a:endParaRPr lang="en-US" altLang="zh-CN" sz="1200" b="0" smtClean="0"/>
          </a:p>
        </p:txBody>
      </p:sp>
      <p:graphicFrame>
        <p:nvGraphicFramePr>
          <p:cNvPr id="3" name="Table 2"/>
          <p:cNvGraphicFramePr>
            <a:graphicFrameLocks noGrp="1"/>
          </p:cNvGraphicFramePr>
          <p:nvPr/>
        </p:nvGraphicFramePr>
        <p:xfrm>
          <a:off x="2163763" y="1673225"/>
          <a:ext cx="5913437" cy="4270366"/>
        </p:xfrm>
        <a:graphic>
          <a:graphicData uri="http://schemas.openxmlformats.org/drawingml/2006/table">
            <a:tbl>
              <a:tblPr>
                <a:tableStyleId>{5C22544A-7EE6-4342-B048-85BDC9FD1C3A}</a:tableStyleId>
              </a:tblPr>
              <a:tblGrid>
                <a:gridCol w="696838"/>
                <a:gridCol w="3745499"/>
                <a:gridCol w="948472"/>
                <a:gridCol w="522628"/>
              </a:tblGrid>
              <a:tr h="122518">
                <a:tc>
                  <a:txBody>
                    <a:bodyPr/>
                    <a:lstStyle/>
                    <a:p>
                      <a:pPr algn="ctr" fontAlgn="ctr"/>
                      <a:r>
                        <a:rPr lang="en-CA" sz="700" u="none" strike="noStrike">
                          <a:effectLst/>
                        </a:rPr>
                        <a:t>DCN</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Title</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Author</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ctr" fontAlgn="ctr"/>
                      <a:r>
                        <a:rPr lang="en-CA" sz="700" u="none" strike="noStrike">
                          <a:effectLst/>
                        </a:rPr>
                        <a:t>Ad Hoc</a:t>
                      </a:r>
                      <a:endParaRPr lang="en-CA" sz="700" b="1" i="0" u="none" strike="noStrike">
                        <a:solidFill>
                          <a:srgbClr val="FFFFFF"/>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11-16/0608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Beamforming Feedback Report Structure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Sameer Vermani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11-16/0610</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HE-SIG-A Part 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Ross Jian Yu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11-16/0611</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Remaining Issues in Trigger Frame Design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Sameer Vermani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SIG-B Related Issues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Comment Resolution on Clause 26.1.1 Part 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Comment Resolution on Clause 26.3.12 Part 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Lochan Verma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11-16/0617</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Remaining Topics in Power Control</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11ax CSD Design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11-16/0619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PAPR Reduction of HE-SIGB</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11-16/0620</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DCM PHY Parameters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Hongyuan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11-16/0621</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DCM Interleaver</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Tianyu Wu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nn-NO" sz="700" u="none" strike="noStrike">
                          <a:effectLst/>
                        </a:rPr>
                        <a:t>16 QAM Napping for DCM</a:t>
                      </a:r>
                      <a:endParaRPr lang="nn-NO"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Sudhir Srinivasa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26.3.10.12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26.3.6</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Bin Tian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11-16/0626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Feedback Element Compression for 802.11ax</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Kome Oteri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Left over Issues in RU Signaling for HE-SIGB</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11ax Comment Resolutions for Clauses 26.3.2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Yan Zhang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BW indication for Non-contiguous Channel Bonding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Yunbo Li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TXOP Duration field in HE-SIG-A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Jeongki Kim</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11-16/0637</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Load balancing indication for MU-MIMO over 484-tone and larger RU in OFDMA</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Ming Gan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Discussions for Non-contiguous Channel Bonding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John Son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11-16/0639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Follow-up on HE-SIG-B user-specific field</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Jinsoo Choi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227272">
                <a:tc>
                  <a:txBody>
                    <a:bodyPr/>
                    <a:lstStyle/>
                    <a:p>
                      <a:pPr algn="l" fontAlgn="ctr"/>
                      <a:r>
                        <a:rPr lang="en-US" altLang="zh-CN" sz="700" u="none" strike="noStrike">
                          <a:effectLst/>
                        </a:rPr>
                        <a:t>11-16/0649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 Feedback Tone Map and Quantization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Sriram Venkateswaran </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Power scaling of 4 extra tones</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Xiaogang Chen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section 26.3.3</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Xiaogang Chen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11-16/0654</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CP and LTF Options and Signaling</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Ron Porat</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11-16/0655</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On MCS0 DCM Modulation and DCM Capability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Jianhan Liu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11-16/0656</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1024QAM Modulation</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Jianhan Liu</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11-16/0658</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26.3.7.1</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Jinsoo Choi</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11-16/0659</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26.3.9.9 and 26.3.5</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Eunsung Park</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11-16/0663</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on Secition 26.2.2</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Ke Yao</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11-16/0681</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fr-FR" sz="700" u="none" strike="noStrike">
                          <a:effectLst/>
                        </a:rPr>
                        <a:t>Comment Resolution CID 215 2486</a:t>
                      </a:r>
                      <a:endParaRPr lang="fr-FR"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Daewon Lee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PHY</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r>
              <a:tr h="122518">
                <a:tc>
                  <a:txBody>
                    <a:bodyPr/>
                    <a:lstStyle/>
                    <a:p>
                      <a:pPr algn="l" fontAlgn="ctr"/>
                      <a:r>
                        <a:rPr lang="en-US" altLang="zh-CN" sz="700" u="none" strike="noStrike">
                          <a:effectLst/>
                        </a:rPr>
                        <a:t>11-16/0682</a:t>
                      </a:r>
                      <a:endParaRPr lang="en-US" altLang="zh-CN"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CR CID on PHY data field other</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a:effectLst/>
                        </a:rPr>
                        <a:t>Daewon Lee</a:t>
                      </a:r>
                      <a:endParaRPr lang="en-CA" sz="700" b="0" i="0" u="none" strike="noStrike">
                        <a:solidFill>
                          <a:srgbClr val="000000"/>
                        </a:solidFill>
                        <a:effectLst/>
                        <a:latin typeface="Calibri" panose="020F0502020204030204" pitchFamily="34" charset="0"/>
                        <a:ea typeface="宋体" panose="02010600030101010101" pitchFamily="2" charset="-122"/>
                      </a:endParaRPr>
                    </a:p>
                  </a:txBody>
                  <a:tcPr marL="5910" marR="5910" marT="5910" marB="0" anchor="ctr"/>
                </a:tc>
                <a:tc>
                  <a:txBody>
                    <a:bodyPr/>
                    <a:lstStyle/>
                    <a:p>
                      <a:pPr algn="l" fontAlgn="ctr"/>
                      <a:r>
                        <a:rPr lang="en-CA" sz="700" u="none" strike="noStrike" dirty="0">
                          <a:effectLst/>
                        </a:rPr>
                        <a:t>PHY</a:t>
                      </a:r>
                      <a:endParaRPr lang="en-CA" sz="700" b="0" i="0" u="none" strike="noStrike" dirty="0">
                        <a:solidFill>
                          <a:srgbClr val="000000"/>
                        </a:solidFill>
                        <a:effectLst/>
                        <a:latin typeface="Calibri" panose="020F0502020204030204" pitchFamily="34" charset="0"/>
                        <a:ea typeface="宋体" panose="02010600030101010101" pitchFamily="2" charset="-122"/>
                      </a:endParaRPr>
                    </a:p>
                  </a:txBody>
                  <a:tcPr marL="5910" marR="5910" marT="5910" marB="0" anchor="ctr"/>
                </a:tc>
              </a:tr>
            </a:tbl>
          </a:graphicData>
        </a:graphic>
      </p:graphicFrame>
      <p:sp>
        <p:nvSpPr>
          <p:cNvPr id="26807" name="TextBox 3"/>
          <p:cNvSpPr txBox="1">
            <a:spLocks noChangeArrowheads="1"/>
          </p:cNvSpPr>
          <p:nvPr/>
        </p:nvSpPr>
        <p:spPr bwMode="auto">
          <a:xfrm>
            <a:off x="1219200" y="60198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33 Submissions</a:t>
            </a:r>
            <a:endParaRPr lang="zh-CN" altLang="en-US" sz="1200" b="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CA" altLang="zh-CN" smtClean="0"/>
              <a:t>MAC Submissions</a:t>
            </a:r>
            <a:endParaRPr lang="zh-CN" altLang="en-US" smtClean="0"/>
          </a:p>
        </p:txBody>
      </p:sp>
      <p:sp>
        <p:nvSpPr>
          <p:cNvPr id="2765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765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76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5C1DFDD-38FF-4E00-A2F1-280F69FABE33}" type="slidenum">
              <a:rPr lang="en-US" altLang="zh-CN" sz="1200" b="0" smtClean="0"/>
              <a:pPr>
                <a:spcBef>
                  <a:spcPct val="0"/>
                </a:spcBef>
                <a:buFontTx/>
                <a:buNone/>
              </a:pPr>
              <a:t>16</a:t>
            </a:fld>
            <a:endParaRPr lang="en-US" altLang="zh-CN" sz="1200" b="0" smtClean="0"/>
          </a:p>
        </p:txBody>
      </p:sp>
      <p:graphicFrame>
        <p:nvGraphicFramePr>
          <p:cNvPr id="7" name="Table 6"/>
          <p:cNvGraphicFramePr>
            <a:graphicFrameLocks noGrp="1"/>
          </p:cNvGraphicFramePr>
          <p:nvPr/>
        </p:nvGraphicFramePr>
        <p:xfrm>
          <a:off x="692150" y="1619250"/>
          <a:ext cx="7759700" cy="3619500"/>
        </p:xfrm>
        <a:graphic>
          <a:graphicData uri="http://schemas.openxmlformats.org/drawingml/2006/table">
            <a:tbl>
              <a:tblPr>
                <a:tableStyleId>{5C22544A-7EE6-4342-B048-85BDC9FD1C3A}</a:tableStyleId>
              </a:tblPr>
              <a:tblGrid>
                <a:gridCol w="914400"/>
                <a:gridCol w="4914900"/>
                <a:gridCol w="1244600"/>
                <a:gridCol w="685800"/>
              </a:tblGrid>
              <a:tr h="190500">
                <a:tc>
                  <a:txBody>
                    <a:bodyPr/>
                    <a:lstStyle/>
                    <a:p>
                      <a:pPr algn="ctr" fontAlgn="ctr"/>
                      <a:r>
                        <a:rPr lang="en-CA" sz="1100" u="none" strike="noStrike">
                          <a:effectLst/>
                        </a:rPr>
                        <a:t>DCN</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Backoff Procedure Handling Upon TF Reception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Yu Wang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Need of SDU Fragmentation to Reduce Padding Ratio in UL-OFDMA Transmission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Yu Wang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Channel State Estimation based Bidirectional Initialized Random Access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11-16/0590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Multi-BSS Association for Edge Users¡¯ Throughput Improvements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Mao Yang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11-16/0616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BlockAck generation and selection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Alfred Asterjadhi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11-16/0627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ROM Recovery Rules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11-16/0628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Buffer Status Report in HE Control field</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Jayh Hyunhee Park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11-16/0640</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BSS Color Collision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Geonjung Ko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Regarding HE fragmentation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Woojin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Control Scheduling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SS Allocation in Trigger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 Minimum MPDU Start Spacing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11-16/0646</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Beamforming Feedback</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Liwen Chu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11-16/0657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In-device Multi-radio Coexistence and UL MU operation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Robert Stacey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11-16/0673</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Multi-User EDCA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Jinsoo Ahn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EIFS excess problem of Acknowledgement for UL MU procedure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Hanseul Hon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11-16/0675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comment resolution for CID2383</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Yonggang Fang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MAC</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11-16/0684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Channel Access Efficiency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Evgeny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MAC</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27756" name="TextBox 7"/>
          <p:cNvSpPr txBox="1">
            <a:spLocks noChangeArrowheads="1"/>
          </p:cNvSpPr>
          <p:nvPr/>
        </p:nvSpPr>
        <p:spPr bwMode="auto">
          <a:xfrm>
            <a:off x="1219200" y="5791200"/>
            <a:ext cx="1154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18 Submissions</a:t>
            </a:r>
            <a:endParaRPr lang="zh-CN" altLang="en-US" sz="1200"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CA" altLang="zh-CN" smtClean="0"/>
              <a:t>MU Submissions</a:t>
            </a:r>
            <a:endParaRPr lang="zh-CN" altLang="en-US" smtClean="0"/>
          </a:p>
        </p:txBody>
      </p:sp>
      <p:sp>
        <p:nvSpPr>
          <p:cNvPr id="28675"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8676"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867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C78CED6-CC80-4FA8-BB8F-B5A3B680EE27}" type="slidenum">
              <a:rPr lang="en-US" altLang="zh-CN" sz="1200" b="0" smtClean="0"/>
              <a:pPr>
                <a:spcBef>
                  <a:spcPct val="0"/>
                </a:spcBef>
                <a:buFontTx/>
                <a:buNone/>
              </a:pPr>
              <a:t>17</a:t>
            </a:fld>
            <a:endParaRPr lang="en-US" altLang="zh-CN" sz="1200" b="0" smtClean="0"/>
          </a:p>
        </p:txBody>
      </p:sp>
      <p:graphicFrame>
        <p:nvGraphicFramePr>
          <p:cNvPr id="6" name="Table 5"/>
          <p:cNvGraphicFramePr>
            <a:graphicFrameLocks noGrp="1"/>
          </p:cNvGraphicFramePr>
          <p:nvPr/>
        </p:nvGraphicFramePr>
        <p:xfrm>
          <a:off x="692150" y="2305050"/>
          <a:ext cx="7759700" cy="2249486"/>
        </p:xfrm>
        <a:graphic>
          <a:graphicData uri="http://schemas.openxmlformats.org/drawingml/2006/table">
            <a:tbl>
              <a:tblPr>
                <a:tableStyleId>{5C22544A-7EE6-4342-B048-85BDC9FD1C3A}</a:tableStyleId>
              </a:tblPr>
              <a:tblGrid>
                <a:gridCol w="914400"/>
                <a:gridCol w="4914900"/>
                <a:gridCol w="1244600"/>
                <a:gridCol w="685800"/>
              </a:tblGrid>
              <a:tr h="190468">
                <a:tc>
                  <a:txBody>
                    <a:bodyPr/>
                    <a:lstStyle/>
                    <a:p>
                      <a:pPr algn="ctr" fontAlgn="ctr"/>
                      <a:r>
                        <a:rPr lang="en-CA" sz="1100" u="none" strike="noStrike">
                          <a:effectLst/>
                        </a:rPr>
                        <a:t>DCN</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11-16/0582</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Random Access RU Allocation  in the Trigger Frame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Evgeny Khorov</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11-16/0591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Issues related to OCW management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Patrice Nezou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11-16/0592</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Follow up on Issue related to unused UL OFDMA Rus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Stephane Baron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11-16/0648</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MU-RTS/CTS PHY Format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Po-Kai Huang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Adaptive Random Access UL OFDMA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Leonardo Lanante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380938">
                <a:tc>
                  <a:txBody>
                    <a:bodyPr/>
                    <a:lstStyle/>
                    <a:p>
                      <a:pPr algn="l" fontAlgn="ctr"/>
                      <a:r>
                        <a:rPr lang="en-US" altLang="zh-CN" sz="1100" u="none" strike="noStrike">
                          <a:effectLst/>
                        </a:rPr>
                        <a:t>11-16/0662</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t"/>
                      <a:r>
                        <a:rPr lang="en-CA" sz="1100" u="none" strike="noStrike">
                          <a:effectLst/>
                        </a:rPr>
                        <a:t>Further consideration on channel access rule to facilitate MU transmission opportunity</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tc>
                <a:tc>
                  <a:txBody>
                    <a:bodyPr/>
                    <a:lstStyle/>
                    <a:p>
                      <a:pPr algn="l" fontAlgn="ctr"/>
                      <a:r>
                        <a:rPr lang="en-CA" sz="1100" u="none" strike="noStrike">
                          <a:effectLst/>
                        </a:rPr>
                        <a:t>Jing Ma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11-16/0664</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Consideration on backoff procedure for UL MU transmission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Jing Ma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344804">
                <a:tc>
                  <a:txBody>
                    <a:bodyPr/>
                    <a:lstStyle/>
                    <a:p>
                      <a:pPr algn="l" fontAlgn="ctr"/>
                      <a:r>
                        <a:rPr lang="en-US" altLang="zh-CN" sz="1100" u="none" strike="noStrike">
                          <a:effectLst/>
                        </a:rPr>
                        <a:t>11-16/0665</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Some Notes on Interference Alignment for Downlink Multi-User MIMO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Dzevdan Kapetanovic </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MU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r>
              <a:tr h="190468">
                <a:tc>
                  <a:txBody>
                    <a:bodyPr/>
                    <a:lstStyle/>
                    <a:p>
                      <a:pPr algn="l" fontAlgn="ctr"/>
                      <a:r>
                        <a:rPr lang="en-US" altLang="zh-CN" sz="1100" u="none" strike="noStrike">
                          <a:effectLst/>
                        </a:rPr>
                        <a:t>11-16/0667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Signaling of Multi-TID Aggregation Limit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a:effectLst/>
                        </a:rPr>
                        <a:t>Chittabrata Ghosh</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4" marB="0" anchor="ctr"/>
                </a:tc>
                <a:tc>
                  <a:txBody>
                    <a:bodyPr/>
                    <a:lstStyle/>
                    <a:p>
                      <a:pPr algn="l" fontAlgn="ctr"/>
                      <a:r>
                        <a:rPr lang="en-CA" sz="1100" u="none" strike="noStrike" dirty="0">
                          <a:effectLst/>
                        </a:rPr>
                        <a:t>MU</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4" marB="0" anchor="ctr"/>
                </a:tc>
              </a:tr>
            </a:tbl>
          </a:graphicData>
        </a:graphic>
      </p:graphicFrame>
      <p:sp>
        <p:nvSpPr>
          <p:cNvPr id="28735" name="TextBox 6"/>
          <p:cNvSpPr txBox="1">
            <a:spLocks noChangeArrowheads="1"/>
          </p:cNvSpPr>
          <p:nvPr/>
        </p:nvSpPr>
        <p:spPr bwMode="auto">
          <a:xfrm>
            <a:off x="1295400" y="54102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9 submissions</a:t>
            </a:r>
            <a:endParaRPr lang="zh-CN" altLang="en-US" sz="1200" b="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altLang="zh-CN" smtClean="0"/>
              <a:t>SR Submissions</a:t>
            </a:r>
            <a:endParaRPr lang="zh-CN" altLang="en-US" smtClean="0"/>
          </a:p>
        </p:txBody>
      </p:sp>
      <p:sp>
        <p:nvSpPr>
          <p:cNvPr id="29699"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29700"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297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0C81CBD-E7BF-470C-AA77-2FDD1346E200}" type="slidenum">
              <a:rPr lang="en-US" altLang="zh-CN" sz="1200" b="0" smtClean="0"/>
              <a:pPr>
                <a:spcBef>
                  <a:spcPct val="0"/>
                </a:spcBef>
                <a:buFontTx/>
                <a:buNone/>
              </a:pPr>
              <a:t>18</a:t>
            </a:fld>
            <a:endParaRPr lang="en-US" altLang="zh-CN" sz="1200" b="0" smtClean="0"/>
          </a:p>
        </p:txBody>
      </p:sp>
      <p:graphicFrame>
        <p:nvGraphicFramePr>
          <p:cNvPr id="6" name="Table 5"/>
          <p:cNvGraphicFramePr>
            <a:graphicFrameLocks noGrp="1"/>
          </p:cNvGraphicFramePr>
          <p:nvPr/>
        </p:nvGraphicFramePr>
        <p:xfrm>
          <a:off x="730250" y="1981200"/>
          <a:ext cx="7759700" cy="762000"/>
        </p:xfrm>
        <a:graphic>
          <a:graphicData uri="http://schemas.openxmlformats.org/drawingml/2006/table">
            <a:tbl>
              <a:tblPr>
                <a:tableStyleId>{5C22544A-7EE6-4342-B048-85BDC9FD1C3A}</a:tableStyleId>
              </a:tblPr>
              <a:tblGrid>
                <a:gridCol w="914400"/>
                <a:gridCol w="4914900"/>
                <a:gridCol w="1244600"/>
                <a:gridCol w="685800"/>
              </a:tblGrid>
              <a:tr h="190500">
                <a:tc>
                  <a:txBody>
                    <a:bodyPr/>
                    <a:lstStyle/>
                    <a:p>
                      <a:pPr algn="ctr" fontAlgn="ctr"/>
                      <a:r>
                        <a:rPr lang="en-CA" sz="1100" u="none" strike="noStrike">
                          <a:effectLst/>
                        </a:rPr>
                        <a:t>DCN</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Title</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11-16/0581</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Proposed changes to SR clause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Soma Tayamon</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11-16/0589</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actional-Backoff Procedure and Dynamic CCA</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 Li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SR</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effectLst/>
                        </a:rPr>
                        <a:t>11-16/0647</a:t>
                      </a:r>
                      <a:endParaRPr lang="en-US" altLang="zh-CN"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Consideration of Spatial Reuse for Trigger Frame</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Po-Kai Huang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SR</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29729" name="TextBox 6"/>
          <p:cNvSpPr txBox="1">
            <a:spLocks noChangeArrowheads="1"/>
          </p:cNvSpPr>
          <p:nvPr/>
        </p:nvSpPr>
        <p:spPr bwMode="auto">
          <a:xfrm>
            <a:off x="1143000" y="3810000"/>
            <a:ext cx="1090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 3 submissions</a:t>
            </a:r>
            <a:endParaRPr lang="zh-CN" altLang="en-US" sz="1200" b="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CA" altLang="zh-CN" smtClean="0"/>
              <a:t>TG submissions</a:t>
            </a:r>
            <a:endParaRPr lang="zh-CN" altLang="en-US" smtClean="0"/>
          </a:p>
        </p:txBody>
      </p:sp>
      <p:sp>
        <p:nvSpPr>
          <p:cNvPr id="30723"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0724"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07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6D68DC1-4BC3-4E86-BE21-EB29DBEE5FA9}" type="slidenum">
              <a:rPr lang="en-US" altLang="zh-CN" sz="1200" b="0" smtClean="0"/>
              <a:pPr>
                <a:spcBef>
                  <a:spcPct val="0"/>
                </a:spcBef>
                <a:buFontTx/>
                <a:buNone/>
              </a:pPr>
              <a:t>19</a:t>
            </a:fld>
            <a:endParaRPr lang="en-US" altLang="zh-CN" sz="1200" b="0" smtClean="0"/>
          </a:p>
        </p:txBody>
      </p:sp>
      <p:graphicFrame>
        <p:nvGraphicFramePr>
          <p:cNvPr id="6" name="Table 5"/>
          <p:cNvGraphicFramePr>
            <a:graphicFrameLocks noGrp="1"/>
          </p:cNvGraphicFramePr>
          <p:nvPr/>
        </p:nvGraphicFramePr>
        <p:xfrm>
          <a:off x="692150" y="2762250"/>
          <a:ext cx="7539038" cy="1333500"/>
        </p:xfrm>
        <a:graphic>
          <a:graphicData uri="http://schemas.openxmlformats.org/drawingml/2006/table">
            <a:tbl>
              <a:tblPr>
                <a:tableStyleId>{5C22544A-7EE6-4342-B048-85BDC9FD1C3A}</a:tableStyleId>
              </a:tblPr>
              <a:tblGrid>
                <a:gridCol w="693738"/>
                <a:gridCol w="4914900"/>
                <a:gridCol w="1244600"/>
                <a:gridCol w="685800"/>
              </a:tblGrid>
              <a:tr h="190500">
                <a:tc>
                  <a:txBody>
                    <a:bodyPr/>
                    <a:lstStyle/>
                    <a:p>
                      <a:pPr algn="ctr" fontAlgn="ctr"/>
                      <a:r>
                        <a:rPr lang="en-CA" sz="1100" u="none" strike="noStrike" dirty="0">
                          <a:effectLst/>
                        </a:rPr>
                        <a:t>DCN</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dirty="0">
                          <a:effectLst/>
                        </a:rPr>
                        <a:t>Title</a:t>
                      </a:r>
                      <a:endParaRPr lang="en-CA" sz="1100" b="1" i="0" u="none" strike="noStrike" dirty="0">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Author</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ctr" fontAlgn="ctr"/>
                      <a:r>
                        <a:rPr lang="en-CA" sz="1100" u="none" strike="noStrike">
                          <a:effectLst/>
                        </a:rPr>
                        <a:t>Ad Hoc</a:t>
                      </a:r>
                      <a:endParaRPr lang="en-CA" sz="1100" b="1" i="0" u="none" strike="noStrike">
                        <a:solidFill>
                          <a:srgbClr val="FFFFFF"/>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solidFill>
                            <a:srgbClr val="00B050"/>
                          </a:solidFill>
                          <a:effectLst/>
                        </a:rPr>
                        <a:t>11-16/0571</a:t>
                      </a:r>
                      <a:endParaRPr lang="en-US" altLang="zh-CN"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QoS Handling of Trigger Frame</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Yu Wang</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solidFill>
                            <a:srgbClr val="00B050"/>
                          </a:solidFill>
                          <a:effectLst/>
                        </a:rPr>
                        <a:t>TG</a:t>
                      </a:r>
                      <a:endParaRPr lang="en-CA" sz="11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a:solidFill>
                            <a:srgbClr val="00B050"/>
                          </a:solidFill>
                          <a:effectLst/>
                        </a:rPr>
                        <a:t>11-16/0597</a:t>
                      </a:r>
                      <a:endParaRPr lang="en-US" altLang="zh-CN"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Indoor Enterprise Scenarios, Color, DSC and TPC</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solidFill>
                            <a:srgbClr val="00B050"/>
                          </a:solidFill>
                          <a:effectLst/>
                        </a:rPr>
                        <a:t>Graham Smith</a:t>
                      </a:r>
                      <a:endParaRPr lang="en-CA" sz="1100" b="0" i="0" u="none" strike="noStrike">
                        <a:solidFill>
                          <a:srgbClr val="00B05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solidFill>
                            <a:srgbClr val="00B050"/>
                          </a:solidFill>
                          <a:effectLst/>
                        </a:rPr>
                        <a:t>TG</a:t>
                      </a:r>
                      <a:endParaRPr lang="en-CA" sz="1100" b="0" i="0" u="none" strike="noStrike" dirty="0">
                        <a:solidFill>
                          <a:srgbClr val="00B05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11-16/0604</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Simulation-based evaluation of DSC in enterprise scenario</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Tanguy Ropitault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11-16/0609</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HE NDPA Frame Format</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Ross Jian Yu</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11-16/0612</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Mandatory/Optional Support Issues for 802.11ax</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Sameer Vermani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TG</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r>
              <a:tr h="190500">
                <a:tc>
                  <a:txBody>
                    <a:bodyPr/>
                    <a:lstStyle/>
                    <a:p>
                      <a:pPr algn="l" fontAlgn="ctr"/>
                      <a:r>
                        <a:rPr lang="en-US" altLang="zh-CN" sz="1100" u="none" strike="noStrike" dirty="0">
                          <a:effectLst/>
                        </a:rPr>
                        <a:t>11-16/0629</a:t>
                      </a:r>
                      <a:endParaRPr lang="en-US" altLang="zh-CN"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Box5 Calibration Results</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a:effectLst/>
                        </a:rPr>
                        <a:t>Andrew Tsai</a:t>
                      </a:r>
                      <a:endParaRPr lang="en-CA" sz="1100" b="0" i="0" u="none" strike="noStrike">
                        <a:solidFill>
                          <a:srgbClr val="000000"/>
                        </a:solidFill>
                        <a:effectLst/>
                        <a:latin typeface="Calibri" panose="020F0502020204030204" pitchFamily="34" charset="0"/>
                        <a:ea typeface="宋体" panose="02010600030101010101" pitchFamily="2" charset="-122"/>
                      </a:endParaRPr>
                    </a:p>
                  </a:txBody>
                  <a:tcPr marL="9525" marR="9525" marT="9525" marB="0" anchor="ctr"/>
                </a:tc>
                <a:tc>
                  <a:txBody>
                    <a:bodyPr/>
                    <a:lstStyle/>
                    <a:p>
                      <a:pPr algn="l" fontAlgn="ctr"/>
                      <a:r>
                        <a:rPr lang="en-CA" sz="1100" u="none" strike="noStrike" dirty="0">
                          <a:effectLst/>
                        </a:rPr>
                        <a:t>TG</a:t>
                      </a:r>
                      <a:endParaRPr lang="en-CA" sz="1100" b="0" i="0" u="none" strike="noStrike" dirty="0">
                        <a:solidFill>
                          <a:srgbClr val="000000"/>
                        </a:solidFill>
                        <a:effectLst/>
                        <a:latin typeface="Calibri" panose="020F0502020204030204" pitchFamily="34" charset="0"/>
                        <a:ea typeface="宋体" panose="02010600030101010101" pitchFamily="2" charset="-122"/>
                      </a:endParaRPr>
                    </a:p>
                  </a:txBody>
                  <a:tcPr marL="9525" marR="9525" marT="9525" marB="0" anchor="ctr"/>
                </a:tc>
              </a:tr>
            </a:tbl>
          </a:graphicData>
        </a:graphic>
      </p:graphicFrame>
      <p:sp>
        <p:nvSpPr>
          <p:cNvPr id="30768" name="TextBox 6"/>
          <p:cNvSpPr txBox="1">
            <a:spLocks noChangeArrowheads="1"/>
          </p:cNvSpPr>
          <p:nvPr/>
        </p:nvSpPr>
        <p:spPr bwMode="auto">
          <a:xfrm>
            <a:off x="1524000" y="5105400"/>
            <a:ext cx="10525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CA" altLang="zh-CN" sz="1200" b="0"/>
              <a:t>6 submissions</a:t>
            </a:r>
            <a:endParaRPr lang="zh-CN" altLang="en-US" sz="1200"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6147" name="Title 1"/>
          <p:cNvSpPr>
            <a:spLocks noGrp="1"/>
          </p:cNvSpPr>
          <p:nvPr>
            <p:ph type="title"/>
          </p:nvPr>
        </p:nvSpPr>
        <p:spPr>
          <a:xfrm>
            <a:off x="685800" y="1066800"/>
            <a:ext cx="7772400" cy="1066800"/>
          </a:xfrm>
        </p:spPr>
        <p:txBody>
          <a:bodyPr/>
          <a:lstStyle/>
          <a:p>
            <a:r>
              <a:rPr lang="en-US" altLang="zh-CN" smtClean="0">
                <a:solidFill>
                  <a:srgbClr val="0000FF"/>
                </a:solidFill>
                <a:latin typeface="Arial Black" panose="020B0A04020102020204" pitchFamily="34" charset="0"/>
              </a:rPr>
              <a:t>IEEE 802.11 TGax:</a:t>
            </a:r>
            <a:br>
              <a:rPr lang="en-US" altLang="zh-CN" smtClean="0">
                <a:solidFill>
                  <a:srgbClr val="0000FF"/>
                </a:solidFill>
                <a:latin typeface="Arial Black" panose="020B0A04020102020204" pitchFamily="34" charset="0"/>
              </a:rPr>
            </a:br>
            <a:r>
              <a:rPr lang="en-US" altLang="zh-CN" smtClean="0">
                <a:solidFill>
                  <a:srgbClr val="0000FF"/>
                </a:solidFill>
                <a:latin typeface="Arial Black" panose="020B0A04020102020204" pitchFamily="34" charset="0"/>
              </a:rPr>
              <a:t>High Efficiency WLAN</a:t>
            </a:r>
            <a:br>
              <a:rPr lang="en-US" altLang="zh-CN" smtClean="0">
                <a:solidFill>
                  <a:srgbClr val="0000FF"/>
                </a:solidFill>
                <a:latin typeface="Arial Black" panose="020B0A04020102020204" pitchFamily="34" charset="0"/>
              </a:rPr>
            </a:br>
            <a:r>
              <a:rPr lang="en-US" altLang="zh-CN" smtClean="0">
                <a:solidFill>
                  <a:srgbClr val="0000FF"/>
                </a:solidFill>
                <a:latin typeface="Arial Black" panose="020B0A04020102020204" pitchFamily="34" charset="0"/>
              </a:rPr>
              <a:t>Task Group</a:t>
            </a:r>
            <a:endParaRPr lang="en-CA" altLang="zh-CN" smtClean="0"/>
          </a:p>
        </p:txBody>
      </p:sp>
      <p:sp>
        <p:nvSpPr>
          <p:cNvPr id="614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zh-CN" sz="3600" smtClean="0">
                <a:latin typeface="Arial" panose="020B0604020202020204" pitchFamily="34" charset="0"/>
              </a:rPr>
              <a:t>Big Island, Hawaii, USA</a:t>
            </a:r>
          </a:p>
          <a:p>
            <a:pPr algn="ctr">
              <a:lnSpc>
                <a:spcPct val="90000"/>
              </a:lnSpc>
              <a:buFontTx/>
              <a:buNone/>
            </a:pPr>
            <a:r>
              <a:rPr lang="en-US" altLang="zh-CN" sz="3600" smtClean="0">
                <a:latin typeface="Arial" panose="020B0604020202020204" pitchFamily="34" charset="0"/>
              </a:rPr>
              <a:t>May 15-20, 2016</a:t>
            </a:r>
          </a:p>
          <a:p>
            <a:pPr algn="ctr">
              <a:lnSpc>
                <a:spcPct val="90000"/>
              </a:lnSpc>
              <a:buFontTx/>
              <a:buNone/>
            </a:pPr>
            <a:endParaRPr lang="en-US" altLang="zh-CN" sz="2000" smtClean="0">
              <a:latin typeface="Arial" panose="020B0604020202020204" pitchFamily="34" charset="0"/>
            </a:endParaRPr>
          </a:p>
          <a:p>
            <a:pPr algn="ctr">
              <a:lnSpc>
                <a:spcPct val="90000"/>
              </a:lnSpc>
              <a:buFontTx/>
              <a:buNone/>
            </a:pPr>
            <a:r>
              <a:rPr lang="en-US" altLang="zh-CN" sz="2000" smtClean="0">
                <a:latin typeface="Arial" panose="020B0604020202020204" pitchFamily="34" charset="0"/>
              </a:rPr>
              <a:t>Chair: Osama Aboul-Magd (Huawei Technologies)</a:t>
            </a:r>
          </a:p>
          <a:p>
            <a:pPr algn="ctr">
              <a:lnSpc>
                <a:spcPct val="90000"/>
              </a:lnSpc>
              <a:buFontTx/>
              <a:buNone/>
            </a:pPr>
            <a:r>
              <a:rPr lang="en-US" altLang="zh-CN" sz="2000" smtClean="0">
                <a:latin typeface="Arial" panose="020B0604020202020204" pitchFamily="34" charset="0"/>
              </a:rPr>
              <a:t>Vice Chair: Simone Merlin (Qualcomm)</a:t>
            </a:r>
          </a:p>
          <a:p>
            <a:pPr algn="ctr">
              <a:lnSpc>
                <a:spcPct val="90000"/>
              </a:lnSpc>
              <a:buFontTx/>
              <a:buNone/>
            </a:pPr>
            <a:r>
              <a:rPr lang="en-US" altLang="zh-CN" sz="2000" smtClean="0">
                <a:latin typeface="Arial" panose="020B0604020202020204" pitchFamily="34" charset="0"/>
              </a:rPr>
              <a:t>Vice Chair: Ron Porat (Broadcom)</a:t>
            </a:r>
            <a:endParaRPr lang="en-US" altLang="zh-CN" sz="1800" smtClean="0">
              <a:latin typeface="Arial" panose="020B0604020202020204" pitchFamily="34" charset="0"/>
            </a:endParaRPr>
          </a:p>
          <a:p>
            <a:pPr algn="ctr">
              <a:lnSpc>
                <a:spcPct val="90000"/>
              </a:lnSpc>
              <a:buFontTx/>
              <a:buNone/>
            </a:pPr>
            <a:r>
              <a:rPr lang="en-US" altLang="zh-CN" sz="2000" smtClean="0">
                <a:latin typeface="Arial" panose="020B0604020202020204" pitchFamily="34" charset="0"/>
              </a:rPr>
              <a:t>Secretary: Yasuhiko Inoue (NTT)</a:t>
            </a:r>
          </a:p>
          <a:p>
            <a:pPr algn="ctr">
              <a:lnSpc>
                <a:spcPct val="90000"/>
              </a:lnSpc>
              <a:buFontTx/>
              <a:buNone/>
            </a:pPr>
            <a:r>
              <a:rPr lang="en-US" altLang="zh-CN" sz="2000" smtClean="0">
                <a:latin typeface="Arial" panose="020B0604020202020204" pitchFamily="34" charset="0"/>
              </a:rPr>
              <a:t>Technical Editor: Robert Stacey (Intel)</a:t>
            </a:r>
            <a:endParaRPr lang="en-CA" altLang="zh-CN" sz="2000" smtClean="0"/>
          </a:p>
          <a:p>
            <a:pPr algn="ctr">
              <a:lnSpc>
                <a:spcPct val="90000"/>
              </a:lnSpc>
              <a:buFontTx/>
              <a:buNone/>
            </a:pPr>
            <a:endParaRPr lang="en-CA" altLang="zh-CN" sz="2000" smtClean="0"/>
          </a:p>
        </p:txBody>
      </p:sp>
      <p:sp>
        <p:nvSpPr>
          <p:cNvPr id="614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E47FF03-2C14-4124-99D6-0AC0CEB6F490}" type="slidenum">
              <a:rPr lang="en-US" altLang="zh-CN" sz="1200" b="0" smtClean="0"/>
              <a:pPr>
                <a:spcBef>
                  <a:spcPct val="0"/>
                </a:spcBef>
                <a:buFontTx/>
                <a:buNone/>
              </a:pPr>
              <a:t>2</a:t>
            </a:fld>
            <a:endParaRPr lang="en-US" altLang="zh-CN"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381000" y="685800"/>
            <a:ext cx="8229600" cy="1066800"/>
          </a:xfrm>
        </p:spPr>
        <p:txBody>
          <a:bodyPr/>
          <a:lstStyle/>
          <a:p>
            <a:r>
              <a:rPr lang="en-US" altLang="zh-CN" smtClean="0"/>
              <a:t>Agenda for Monday May 16, 10:30 – 12:30</a:t>
            </a:r>
            <a:r>
              <a:rPr lang="en-US" altLang="zh-CN" smtClean="0">
                <a:sym typeface="Wingdings" panose="05000000000000000000" pitchFamily="2" charset="2"/>
              </a:rPr>
              <a:t> </a:t>
            </a:r>
            <a:endParaRPr lang="en-US" altLang="zh-CN" smtClean="0"/>
          </a:p>
        </p:txBody>
      </p:sp>
      <p:sp>
        <p:nvSpPr>
          <p:cNvPr id="31747" name="Content Placeholder 2"/>
          <p:cNvSpPr>
            <a:spLocks noGrp="1"/>
          </p:cNvSpPr>
          <p:nvPr>
            <p:ph idx="1"/>
          </p:nvPr>
        </p:nvSpPr>
        <p:spPr>
          <a:xfrm>
            <a:off x="685800" y="1524000"/>
            <a:ext cx="7772400" cy="4114800"/>
          </a:xfrm>
        </p:spPr>
        <p:txBody>
          <a:bodyPr/>
          <a:lstStyle/>
          <a:p>
            <a:pPr>
              <a:lnSpc>
                <a:spcPct val="80000"/>
              </a:lnSpc>
            </a:pPr>
            <a:r>
              <a:rPr lang="en-US" altLang="zh-CN" sz="2000" smtClean="0"/>
              <a:t>Call meeting to order </a:t>
            </a:r>
          </a:p>
          <a:p>
            <a:pPr>
              <a:lnSpc>
                <a:spcPct val="80000"/>
              </a:lnSpc>
            </a:pPr>
            <a:r>
              <a:rPr lang="en-US" altLang="zh-CN" sz="2000" smtClean="0"/>
              <a:t>Patent policy, etc.</a:t>
            </a:r>
          </a:p>
          <a:p>
            <a:pPr>
              <a:lnSpc>
                <a:spcPct val="80000"/>
              </a:lnSpc>
            </a:pPr>
            <a:r>
              <a:rPr lang="en-US" altLang="zh-CN" sz="2000" smtClean="0"/>
              <a:t>Call for submissions</a:t>
            </a:r>
          </a:p>
          <a:p>
            <a:pPr>
              <a:lnSpc>
                <a:spcPct val="80000"/>
              </a:lnSpc>
            </a:pPr>
            <a:r>
              <a:rPr lang="en-US" altLang="zh-CN" sz="2000" smtClean="0"/>
              <a:t>Set Ad Hoc Groups schedule and approve agenda</a:t>
            </a:r>
          </a:p>
          <a:p>
            <a:pPr>
              <a:lnSpc>
                <a:spcPct val="80000"/>
              </a:lnSpc>
            </a:pPr>
            <a:r>
              <a:rPr lang="en-US" altLang="zh-CN" sz="2000" smtClean="0"/>
              <a:t>Affirmation vote for the TG leadership</a:t>
            </a:r>
          </a:p>
          <a:p>
            <a:pPr>
              <a:lnSpc>
                <a:spcPct val="80000"/>
              </a:lnSpc>
            </a:pPr>
            <a:r>
              <a:rPr lang="en-US" altLang="zh-CN" sz="2000" smtClean="0"/>
              <a:t>TG motions</a:t>
            </a:r>
          </a:p>
          <a:p>
            <a:pPr lvl="1">
              <a:lnSpc>
                <a:spcPct val="80000"/>
              </a:lnSpc>
            </a:pPr>
            <a:r>
              <a:rPr lang="en-US" altLang="zh-CN" sz="1600" smtClean="0"/>
              <a:t>Approve TG meeting and Telecon minutes since November meeting.</a:t>
            </a:r>
          </a:p>
          <a:p>
            <a:pPr>
              <a:lnSpc>
                <a:spcPct val="80000"/>
              </a:lnSpc>
            </a:pPr>
            <a:r>
              <a:rPr lang="en-US" altLang="zh-CN" sz="2000" smtClean="0"/>
              <a:t>Comment Resolution Status – Robert Stacey</a:t>
            </a:r>
          </a:p>
          <a:p>
            <a:pPr>
              <a:lnSpc>
                <a:spcPct val="80000"/>
              </a:lnSpc>
            </a:pPr>
            <a:r>
              <a:rPr lang="en-US" altLang="zh-CN" sz="2000" smtClean="0"/>
              <a:t>Summary since March 2016 meeting</a:t>
            </a:r>
          </a:p>
          <a:p>
            <a:pPr>
              <a:lnSpc>
                <a:spcPct val="80000"/>
              </a:lnSpc>
            </a:pPr>
            <a:r>
              <a:rPr lang="en-US" altLang="zh-CN" sz="2000" smtClean="0"/>
              <a:t>Timeline</a:t>
            </a:r>
          </a:p>
          <a:p>
            <a:pPr>
              <a:lnSpc>
                <a:spcPct val="80000"/>
              </a:lnSpc>
            </a:pPr>
            <a:r>
              <a:rPr lang="en-CA" altLang="zh-CN" sz="2000" smtClean="0"/>
              <a:t>The End of the SFD process</a:t>
            </a:r>
          </a:p>
          <a:p>
            <a:pPr>
              <a:lnSpc>
                <a:spcPct val="80000"/>
              </a:lnSpc>
            </a:pPr>
            <a:r>
              <a:rPr lang="en-CA" altLang="zh-CN" sz="2000" smtClean="0"/>
              <a:t>PAR Reminder</a:t>
            </a:r>
            <a:endParaRPr lang="en-US" altLang="zh-CN" sz="2000" smtClean="0"/>
          </a:p>
          <a:p>
            <a:pPr>
              <a:lnSpc>
                <a:spcPct val="80000"/>
              </a:lnSpc>
            </a:pPr>
            <a:r>
              <a:rPr lang="en-US" altLang="zh-CN" sz="2000" smtClean="0"/>
              <a:t>Presentations and Comment Resolution</a:t>
            </a:r>
          </a:p>
          <a:p>
            <a:pPr lvl="1">
              <a:lnSpc>
                <a:spcPct val="80000"/>
              </a:lnSpc>
            </a:pPr>
            <a:r>
              <a:rPr lang="en-CA" altLang="zh-CN" sz="1600" smtClean="0"/>
              <a:t>11-16/0571</a:t>
            </a:r>
          </a:p>
          <a:p>
            <a:pPr lvl="1">
              <a:lnSpc>
                <a:spcPct val="80000"/>
              </a:lnSpc>
            </a:pPr>
            <a:r>
              <a:rPr lang="en-CA" altLang="zh-CN" sz="1600" smtClean="0"/>
              <a:t>11-16/0597</a:t>
            </a:r>
          </a:p>
          <a:p>
            <a:pPr lvl="1">
              <a:lnSpc>
                <a:spcPct val="80000"/>
              </a:lnSpc>
            </a:pPr>
            <a:r>
              <a:rPr lang="en-CA" altLang="zh-CN" sz="1600" smtClean="0"/>
              <a:t>11-16/0604</a:t>
            </a:r>
            <a:endParaRPr lang="en-US" altLang="zh-CN" sz="1600" smtClean="0"/>
          </a:p>
          <a:p>
            <a:pPr>
              <a:lnSpc>
                <a:spcPct val="80000"/>
              </a:lnSpc>
            </a:pPr>
            <a:r>
              <a:rPr lang="en-US" altLang="zh-CN" sz="2000" smtClean="0"/>
              <a:t>Recess</a:t>
            </a:r>
          </a:p>
          <a:p>
            <a:pPr>
              <a:lnSpc>
                <a:spcPct val="80000"/>
              </a:lnSpc>
            </a:pPr>
            <a:endParaRPr lang="en-US" altLang="zh-CN" sz="2000" smtClean="0"/>
          </a:p>
        </p:txBody>
      </p:sp>
      <p:sp>
        <p:nvSpPr>
          <p:cNvPr id="31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D63CECEB-F42A-4CEA-8E4E-F708C32D191D}" type="slidenum">
              <a:rPr lang="en-US" altLang="zh-CN" sz="1200" b="0" smtClean="0"/>
              <a:pPr>
                <a:spcBef>
                  <a:spcPct val="0"/>
                </a:spcBef>
                <a:buFontTx/>
                <a:buNone/>
              </a:pPr>
              <a:t>20</a:t>
            </a:fld>
            <a:endParaRPr lang="en-US" altLang="zh-CN"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zh-CN" smtClean="0"/>
              <a:t>Confirmation of the TG Leadership</a:t>
            </a:r>
          </a:p>
        </p:txBody>
      </p:sp>
      <p:sp>
        <p:nvSpPr>
          <p:cNvPr id="32771" name="Content Placeholder 2"/>
          <p:cNvSpPr>
            <a:spLocks noGrp="1"/>
          </p:cNvSpPr>
          <p:nvPr>
            <p:ph idx="1"/>
          </p:nvPr>
        </p:nvSpPr>
        <p:spPr>
          <a:xfrm>
            <a:off x="838200" y="1752600"/>
            <a:ext cx="7772400" cy="1295400"/>
          </a:xfrm>
        </p:spPr>
        <p:txBody>
          <a:bodyPr/>
          <a:lstStyle/>
          <a:p>
            <a:r>
              <a:rPr lang="en-US" altLang="zh-CN" smtClean="0"/>
              <a:t>From 802.11 Operation Manual</a:t>
            </a:r>
          </a:p>
          <a:p>
            <a:pPr lvl="1"/>
            <a:r>
              <a:rPr lang="en-US" altLang="zh-CN" smtClean="0">
                <a:hlinkClick r:id="rId2"/>
              </a:rPr>
              <a:t>https://mentor.ieee.org/802.11/dcn/14/11-14-0629-14-0000-802-11-operations-manual.docx</a:t>
            </a:r>
            <a:r>
              <a:rPr lang="en-US" altLang="zh-CN" smtClean="0"/>
              <a:t> </a:t>
            </a:r>
          </a:p>
        </p:txBody>
      </p:sp>
      <p:sp>
        <p:nvSpPr>
          <p:cNvPr id="32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2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2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814D80F3-8734-45CC-B9F6-351A5128B5C2}" type="slidenum">
              <a:rPr lang="en-US" altLang="zh-CN" sz="1200" b="0" smtClean="0"/>
              <a:pPr>
                <a:spcBef>
                  <a:spcPct val="0"/>
                </a:spcBef>
                <a:buFontTx/>
                <a:buNone/>
              </a:pPr>
              <a:t>21</a:t>
            </a:fld>
            <a:endParaRPr lang="en-US" altLang="zh-CN" sz="1200" b="0" smtClean="0"/>
          </a:p>
        </p:txBody>
      </p:sp>
      <p:sp>
        <p:nvSpPr>
          <p:cNvPr id="32775" name="Right Arrow 7"/>
          <p:cNvSpPr>
            <a:spLocks noChangeArrowheads="1"/>
          </p:cNvSpPr>
          <p:nvPr/>
        </p:nvSpPr>
        <p:spPr bwMode="auto">
          <a:xfrm>
            <a:off x="6324600" y="5410200"/>
            <a:ext cx="1371600" cy="609600"/>
          </a:xfrm>
          <a:prstGeom prst="rightArrow">
            <a:avLst>
              <a:gd name="adj1" fmla="val 50000"/>
              <a:gd name="adj2" fmla="val 50000"/>
            </a:avLst>
          </a:prstGeom>
          <a:solidFill>
            <a:schemeClr val="tx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zh-CN" altLang="zh-CN" sz="1200" b="0"/>
          </a:p>
        </p:txBody>
      </p:sp>
      <p:sp>
        <p:nvSpPr>
          <p:cNvPr id="32776" name="TextBox 8"/>
          <p:cNvSpPr txBox="1">
            <a:spLocks noChangeArrowheads="1"/>
          </p:cNvSpPr>
          <p:nvPr/>
        </p:nvSpPr>
        <p:spPr bwMode="auto">
          <a:xfrm>
            <a:off x="6324600" y="4953000"/>
            <a:ext cx="1517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a:t>See next page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37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37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65C30997-D747-4A2C-B49D-29C249B57BC3}" type="slidenum">
              <a:rPr lang="en-US" altLang="zh-CN" sz="1200" b="0" smtClean="0"/>
              <a:pPr>
                <a:spcBef>
                  <a:spcPct val="0"/>
                </a:spcBef>
                <a:buFontTx/>
                <a:buNone/>
              </a:pPr>
              <a:t>22</a:t>
            </a:fld>
            <a:endParaRPr lang="en-US" altLang="zh-CN" sz="1200" b="0" smtClean="0"/>
          </a:p>
        </p:txBody>
      </p:sp>
      <p:sp>
        <p:nvSpPr>
          <p:cNvPr id="33797" name="TextBox 6"/>
          <p:cNvSpPr txBox="1">
            <a:spLocks noChangeArrowheads="1"/>
          </p:cNvSpPr>
          <p:nvPr/>
        </p:nvSpPr>
        <p:spPr bwMode="auto">
          <a:xfrm>
            <a:off x="381000" y="685800"/>
            <a:ext cx="8610600" cy="618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i="1" u="sng"/>
              <a:t>Task Group Chair</a:t>
            </a:r>
            <a:endParaRPr lang="en-US" altLang="zh-CN" sz="1200" i="1"/>
          </a:p>
          <a:p>
            <a:pPr>
              <a:spcBef>
                <a:spcPct val="0"/>
              </a:spcBef>
              <a:buFontTx/>
              <a:buNone/>
            </a:pPr>
            <a:r>
              <a:rPr lang="en-US" altLang="zh-CN" sz="1200" b="0"/>
              <a:t>The TG Chair shall be appointed by the WG Chair and confirmed by a WG majority approval. The TG Chair is re-affirmed every 2 years: one session after the WG Chair is elected.</a:t>
            </a:r>
          </a:p>
          <a:p>
            <a:pPr>
              <a:spcBef>
                <a:spcPct val="0"/>
              </a:spcBef>
              <a:buFontTx/>
              <a:buNone/>
            </a:pPr>
            <a:r>
              <a:rPr lang="en-US" altLang="zh-CN" sz="1200" b="0"/>
              <a:t> </a:t>
            </a:r>
          </a:p>
          <a:p>
            <a:pPr>
              <a:spcBef>
                <a:spcPct val="0"/>
              </a:spcBef>
              <a:buFontTx/>
              <a:buNone/>
            </a:pPr>
            <a:r>
              <a:rPr lang="en-US" altLang="zh-CN" sz="1200" b="0"/>
              <a:t>The TG Chair is required to confirm that the function of secretary is performed for each TG meeting. TG meetings are not allowed to function without a secretary.</a:t>
            </a:r>
          </a:p>
          <a:p>
            <a:pPr>
              <a:spcBef>
                <a:spcPct val="0"/>
              </a:spcBef>
              <a:buFontTx/>
              <a:buNone/>
            </a:pPr>
            <a:r>
              <a:rPr lang="en-US" altLang="zh-CN" sz="1200" i="1" u="sng"/>
              <a:t>Task Group Vice-Chair</a:t>
            </a:r>
            <a:endParaRPr lang="en-US" altLang="zh-CN" sz="1200" i="1"/>
          </a:p>
          <a:p>
            <a:pPr>
              <a:spcBef>
                <a:spcPct val="0"/>
              </a:spcBef>
              <a:buFontTx/>
              <a:buNone/>
            </a:pPr>
            <a:r>
              <a:rPr lang="en-US" altLang="zh-CN" sz="1200" b="0"/>
              <a:t>TG Vice-Chair is elected by a TG majority approval and confirmed by a WG majority approval.  The TG Vice-Chair is reaffirmed every 2 years; one session after the WG Chair is elected.</a:t>
            </a:r>
          </a:p>
          <a:p>
            <a:pPr>
              <a:spcBef>
                <a:spcPct val="0"/>
              </a:spcBef>
              <a:buFontTx/>
              <a:buNone/>
            </a:pPr>
            <a:r>
              <a:rPr lang="en-US" altLang="zh-CN" sz="1200" i="1" u="sng"/>
              <a:t>Task Group Secretary</a:t>
            </a:r>
            <a:endParaRPr lang="en-US" altLang="zh-CN" sz="1200" i="1"/>
          </a:p>
          <a:p>
            <a:pPr>
              <a:spcBef>
                <a:spcPct val="0"/>
              </a:spcBef>
              <a:buFontTx/>
              <a:buNone/>
            </a:pPr>
            <a:r>
              <a:rPr lang="en-US" altLang="zh-CN" sz="1200" b="0"/>
              <a:t>The TG Secretary shall be appointed by the TG Chair and confirmed by a TG motion that is approved with a minimum 50% majority. The TG Secretary is re-affirmed every 2 years; one session after the WG Chair is elected. </a:t>
            </a:r>
          </a:p>
          <a:p>
            <a:pPr>
              <a:spcBef>
                <a:spcPct val="0"/>
              </a:spcBef>
              <a:buFontTx/>
              <a:buNone/>
            </a:pPr>
            <a:r>
              <a:rPr lang="en-US" altLang="zh-CN" sz="1200" b="0"/>
              <a:t> </a:t>
            </a:r>
          </a:p>
          <a:p>
            <a:pPr>
              <a:spcBef>
                <a:spcPct val="0"/>
              </a:spcBef>
              <a:buFontTx/>
              <a:buNone/>
            </a:pPr>
            <a:r>
              <a:rPr lang="en-US" altLang="zh-CN" sz="1200" b="0"/>
              <a:t>The minutes of meetings taken by the TG Secretary (or designee) are to be provided to the TG Chair in time to be available to the WG Chair for publication 30- days after close of the session.</a:t>
            </a:r>
          </a:p>
          <a:p>
            <a:pPr>
              <a:spcBef>
                <a:spcPct val="0"/>
              </a:spcBef>
              <a:buFontTx/>
              <a:buNone/>
            </a:pPr>
            <a:r>
              <a:rPr lang="en-US" altLang="zh-CN" sz="1200" b="0"/>
              <a:t> </a:t>
            </a:r>
          </a:p>
          <a:p>
            <a:pPr>
              <a:spcBef>
                <a:spcPct val="0"/>
              </a:spcBef>
              <a:buFontTx/>
              <a:buNone/>
            </a:pPr>
            <a:r>
              <a:rPr lang="en-US" altLang="zh-CN" sz="1200" b="0"/>
              <a:t>The minutes of the meeting are to include documents produced by the voting process and document list. See section 10 of this document (</a:t>
            </a:r>
            <a:r>
              <a:rPr lang="en-US" altLang="zh-CN" sz="1200" b="0" u="sng">
                <a:hlinkClick r:id="rId2" action="ppaction://hlinkfile"/>
              </a:rPr>
              <a:t>802.11 Guidelines for Secretaries</a:t>
            </a:r>
            <a:r>
              <a:rPr lang="en-US" altLang="zh-CN" sz="1200" b="0"/>
              <a:t>) for details on content and form of minutes.</a:t>
            </a:r>
          </a:p>
          <a:p>
            <a:pPr>
              <a:spcBef>
                <a:spcPct val="0"/>
              </a:spcBef>
              <a:buFontTx/>
              <a:buNone/>
            </a:pPr>
            <a:r>
              <a:rPr lang="en-US" altLang="zh-CN" sz="1200" b="0"/>
              <a:t> </a:t>
            </a:r>
          </a:p>
          <a:p>
            <a:pPr>
              <a:spcBef>
                <a:spcPct val="0"/>
              </a:spcBef>
              <a:buFontTx/>
              <a:buNone/>
            </a:pPr>
            <a:r>
              <a:rPr lang="en-US" altLang="zh-CN" sz="1200" i="1" u="sng"/>
              <a:t>Task Group Technical Editor</a:t>
            </a:r>
            <a:endParaRPr lang="en-US" altLang="zh-CN" sz="1200" i="1"/>
          </a:p>
          <a:p>
            <a:pPr>
              <a:spcBef>
                <a:spcPct val="0"/>
              </a:spcBef>
              <a:buFontTx/>
              <a:buNone/>
            </a:pPr>
            <a:r>
              <a:rPr lang="en-US" altLang="zh-CN" sz="1200" b="0"/>
              <a:t>The TG Technical Editor shall be appointed by the TG Chair and confirmed by a TG majority approval.</a:t>
            </a:r>
          </a:p>
          <a:p>
            <a:pPr>
              <a:spcBef>
                <a:spcPct val="0"/>
              </a:spcBef>
              <a:buFontTx/>
              <a:buNone/>
            </a:pPr>
            <a:r>
              <a:rPr lang="en-US" altLang="zh-CN" sz="1200" b="0"/>
              <a:t> </a:t>
            </a:r>
          </a:p>
          <a:p>
            <a:pPr>
              <a:spcBef>
                <a:spcPct val="0"/>
              </a:spcBef>
              <a:buFontTx/>
              <a:buNone/>
            </a:pPr>
            <a:r>
              <a:rPr lang="en-US" altLang="zh-CN" sz="1200" b="0"/>
              <a:t>The TG Technical Editor is responsible for:</a:t>
            </a:r>
          </a:p>
          <a:p>
            <a:pPr>
              <a:spcBef>
                <a:spcPct val="0"/>
              </a:spcBef>
              <a:buFontTx/>
              <a:buNone/>
            </a:pPr>
            <a:r>
              <a:rPr lang="en-US" altLang="zh-CN" sz="1200" b="0"/>
              <a:t> </a:t>
            </a:r>
          </a:p>
          <a:p>
            <a:pPr>
              <a:spcBef>
                <a:spcPct val="0"/>
              </a:spcBef>
              <a:buFontTx/>
              <a:buNone/>
            </a:pPr>
            <a:r>
              <a:rPr lang="en-US" altLang="zh-CN" sz="1200" b="0"/>
              <a:t>Organizing, maintaining the draft standards for the TG in the format used by the IEEE standards department.</a:t>
            </a:r>
          </a:p>
          <a:p>
            <a:pPr>
              <a:spcBef>
                <a:spcPct val="0"/>
              </a:spcBef>
              <a:buFontTx/>
              <a:buNone/>
            </a:pPr>
            <a:r>
              <a:rPr lang="en-US" altLang="zh-CN" sz="1200" b="0"/>
              <a:t>Preparing technical drafts following the editor’s guidelines in section 11 of this document.</a:t>
            </a:r>
          </a:p>
          <a:p>
            <a:pPr>
              <a:spcBef>
                <a:spcPct val="0"/>
              </a:spcBef>
              <a:buFontTx/>
              <a:buNone/>
            </a:pPr>
            <a:r>
              <a:rPr lang="en-US" altLang="zh-CN" sz="1200" b="0"/>
              <a:t>Preparing an update of the draft standard as soon after a session as possible, as directed by the TG.</a:t>
            </a:r>
          </a:p>
          <a:p>
            <a:pPr>
              <a:spcBef>
                <a:spcPct val="0"/>
              </a:spcBef>
              <a:buFontTx/>
              <a:buNone/>
            </a:pPr>
            <a:r>
              <a:rPr lang="en-US" altLang="zh-CN" sz="1200" b="0"/>
              <a:t>Proof reading and coordinating changes of documents edited by IEEE staff.</a:t>
            </a:r>
          </a:p>
          <a:p>
            <a:pPr>
              <a:spcBef>
                <a:spcPct val="0"/>
              </a:spcBef>
              <a:buFontTx/>
              <a:buNone/>
            </a:pPr>
            <a:r>
              <a:rPr lang="en-US" altLang="zh-CN" sz="1200" b="0"/>
              <a:t>Sending the TG Chair the following:</a:t>
            </a:r>
          </a:p>
          <a:p>
            <a:pPr>
              <a:spcBef>
                <a:spcPct val="0"/>
              </a:spcBef>
              <a:buFontTx/>
              <a:buNone/>
            </a:pPr>
            <a:r>
              <a:rPr lang="en-US" altLang="zh-CN" sz="1200" b="0"/>
              <a:t>The Adobe Acrobat PDF file of the standard (</a:t>
            </a:r>
            <a:r>
              <a:rPr lang="en-US" altLang="zh-CN" sz="1200" b="0" u="sng">
                <a:hlinkClick r:id="rId3" action="ppaction://hlinkfile"/>
              </a:rPr>
              <a:t>[other3]</a:t>
            </a:r>
            <a:r>
              <a:rPr lang="en-US" altLang="zh-CN" sz="1200" b="0"/>
              <a:t>).</a:t>
            </a:r>
          </a:p>
          <a:p>
            <a:pPr>
              <a:spcBef>
                <a:spcPct val="0"/>
              </a:spcBef>
              <a:buFontTx/>
              <a:buNone/>
            </a:pPr>
            <a:r>
              <a:rPr lang="en-US" altLang="zh-CN" sz="1200" b="0"/>
              <a:t>A word processing document file in a format that is acceptable by the IEEE standards department.</a:t>
            </a:r>
          </a:p>
          <a:p>
            <a:pPr>
              <a:spcBef>
                <a:spcPct val="0"/>
              </a:spcBef>
              <a:buFontTx/>
              <a:buNone/>
            </a:pPr>
            <a:r>
              <a:rPr lang="en-US" altLang="zh-CN" sz="1200" b="0"/>
              <a:t> </a:t>
            </a:r>
          </a:p>
          <a:p>
            <a:pPr>
              <a:spcBef>
                <a:spcPct val="0"/>
              </a:spcBef>
              <a:buFontTx/>
              <a:buNone/>
            </a:pPr>
            <a:endParaRPr lang="en-US" altLang="zh-CN" sz="1200" b="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p:cNvSpPr>
            <a:spLocks noGrp="1"/>
          </p:cNvSpPr>
          <p:nvPr>
            <p:ph type="title"/>
          </p:nvPr>
        </p:nvSpPr>
        <p:spPr/>
        <p:txBody>
          <a:bodyPr/>
          <a:lstStyle/>
          <a:p>
            <a:r>
              <a:rPr lang="en-US" altLang="zh-CN" smtClean="0"/>
              <a:t>Confirmation of the TG Leadership</a:t>
            </a:r>
          </a:p>
        </p:txBody>
      </p:sp>
      <p:sp>
        <p:nvSpPr>
          <p:cNvPr id="34819" name="Content Placeholder 5"/>
          <p:cNvSpPr>
            <a:spLocks noGrp="1"/>
          </p:cNvSpPr>
          <p:nvPr>
            <p:ph idx="1"/>
          </p:nvPr>
        </p:nvSpPr>
        <p:spPr/>
        <p:txBody>
          <a:bodyPr/>
          <a:lstStyle/>
          <a:p>
            <a:r>
              <a:rPr lang="en-US" altLang="zh-CN" smtClean="0"/>
              <a:t>Confirmation of the TG Chairs will be done by the WG Chair on Friday.</a:t>
            </a:r>
          </a:p>
          <a:p>
            <a:r>
              <a:rPr lang="en-US" altLang="zh-CN" smtClean="0"/>
              <a:t>The TG need to confirm the Vice Chairs, Secretary, and Technical Editor</a:t>
            </a:r>
          </a:p>
        </p:txBody>
      </p:sp>
      <p:sp>
        <p:nvSpPr>
          <p:cNvPr id="3482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48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48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DE1361C-FB20-4B13-A8D6-B99BB0BCA223}" type="slidenum">
              <a:rPr lang="en-US" altLang="zh-CN" sz="1200" b="0" smtClean="0"/>
              <a:pPr>
                <a:spcBef>
                  <a:spcPct val="0"/>
                </a:spcBef>
                <a:buFontTx/>
                <a:buNone/>
              </a:pPr>
              <a:t>23</a:t>
            </a:fld>
            <a:endParaRPr lang="en-US" altLang="zh-CN"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zh-CN" smtClean="0"/>
              <a:t>Confirmation of Vice Chairs, Secretary, and Technical Editor</a:t>
            </a:r>
          </a:p>
        </p:txBody>
      </p:sp>
      <p:sp>
        <p:nvSpPr>
          <p:cNvPr id="35843" name="Content Placeholder 7"/>
          <p:cNvSpPr>
            <a:spLocks noGrp="1"/>
          </p:cNvSpPr>
          <p:nvPr>
            <p:ph idx="1"/>
          </p:nvPr>
        </p:nvSpPr>
        <p:spPr>
          <a:xfrm>
            <a:off x="685800" y="4267200"/>
            <a:ext cx="7772400" cy="1219200"/>
          </a:xfrm>
        </p:spPr>
        <p:txBody>
          <a:bodyPr/>
          <a:lstStyle/>
          <a:p>
            <a:r>
              <a:rPr lang="en-US" altLang="zh-CN" sz="2000" smtClean="0"/>
              <a:t>Move to confirm Simone Merlin, Ron Porat, Yasuhiko Inoue, and Robert Stacey for the positions of 1</a:t>
            </a:r>
            <a:r>
              <a:rPr lang="en-US" altLang="zh-CN" sz="2000" baseline="30000" smtClean="0"/>
              <a:t>st</a:t>
            </a:r>
            <a:r>
              <a:rPr lang="en-US" altLang="zh-CN" sz="2000" smtClean="0"/>
              <a:t> Vice Chair, 2</a:t>
            </a:r>
            <a:r>
              <a:rPr lang="en-US" altLang="zh-CN" sz="2000" baseline="30000" smtClean="0"/>
              <a:t>nd</a:t>
            </a:r>
            <a:r>
              <a:rPr lang="en-US" altLang="zh-CN" sz="2000" smtClean="0"/>
              <a:t> Vice Chair, Secretary, and Technical Editor respectively.</a:t>
            </a:r>
          </a:p>
          <a:p>
            <a:r>
              <a:rPr lang="en-US" altLang="zh-CN" sz="2000" smtClean="0"/>
              <a:t>Move: Al Petric	Second:   Bin Tian</a:t>
            </a:r>
          </a:p>
          <a:p>
            <a:r>
              <a:rPr lang="en-US" altLang="zh-CN" sz="2000" smtClean="0"/>
              <a:t>Y/N/A</a:t>
            </a:r>
          </a:p>
          <a:p>
            <a:r>
              <a:rPr lang="en-CA" altLang="zh-CN" sz="2000" smtClean="0"/>
              <a:t>Approved with no objection</a:t>
            </a:r>
            <a:endParaRPr lang="en-US" altLang="zh-CN" sz="2000" smtClean="0"/>
          </a:p>
        </p:txBody>
      </p:sp>
      <p:sp>
        <p:nvSpPr>
          <p:cNvPr id="3584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F979AC4-A35E-4A12-AE80-249607DDC0BF}" type="slidenum">
              <a:rPr lang="en-US" altLang="zh-CN" sz="1200" b="0" smtClean="0"/>
              <a:pPr>
                <a:spcBef>
                  <a:spcPct val="0"/>
                </a:spcBef>
                <a:buFontTx/>
                <a:buNone/>
              </a:pPr>
              <a:t>24</a:t>
            </a:fld>
            <a:endParaRPr lang="en-US" altLang="zh-CN" sz="1200" b="0" smtClean="0"/>
          </a:p>
        </p:txBody>
      </p:sp>
      <p:graphicFrame>
        <p:nvGraphicFramePr>
          <p:cNvPr id="7" name="Table 6"/>
          <p:cNvGraphicFramePr>
            <a:graphicFrameLocks noGrp="1"/>
          </p:cNvGraphicFramePr>
          <p:nvPr/>
        </p:nvGraphicFramePr>
        <p:xfrm>
          <a:off x="1600200" y="2133600"/>
          <a:ext cx="6096000" cy="1854200"/>
        </p:xfrm>
        <a:graphic>
          <a:graphicData uri="http://schemas.openxmlformats.org/drawingml/2006/table">
            <a:tbl>
              <a:tblPr firstRow="1" bandRow="1">
                <a:tableStyleId>{00A15C55-8517-42AA-B614-E9B94910E393}</a:tableStyleId>
              </a:tblPr>
              <a:tblGrid>
                <a:gridCol w="2743200"/>
                <a:gridCol w="3352800"/>
              </a:tblGrid>
              <a:tr h="370840">
                <a:tc>
                  <a:txBody>
                    <a:bodyPr/>
                    <a:lstStyle/>
                    <a:p>
                      <a:pPr algn="ctr"/>
                      <a:r>
                        <a:rPr lang="en-US" dirty="0" smtClean="0"/>
                        <a:t>Position</a:t>
                      </a:r>
                      <a:endParaRPr lang="en-US" dirty="0"/>
                    </a:p>
                  </a:txBody>
                  <a:tcPr/>
                </a:tc>
                <a:tc>
                  <a:txBody>
                    <a:bodyPr/>
                    <a:lstStyle/>
                    <a:p>
                      <a:pPr algn="ctr"/>
                      <a:r>
                        <a:rPr lang="en-US" dirty="0" smtClean="0"/>
                        <a:t>Name</a:t>
                      </a:r>
                      <a:endParaRPr lang="en-US" dirty="0"/>
                    </a:p>
                  </a:txBody>
                  <a:tcPr/>
                </a:tc>
              </a:tr>
              <a:tr h="370840">
                <a:tc>
                  <a:txBody>
                    <a:bodyPr/>
                    <a:lstStyle/>
                    <a:p>
                      <a:r>
                        <a:rPr lang="en-US" dirty="0" smtClean="0"/>
                        <a:t>1</a:t>
                      </a:r>
                      <a:r>
                        <a:rPr lang="en-US" baseline="30000" dirty="0" smtClean="0"/>
                        <a:t>st</a:t>
                      </a:r>
                      <a:r>
                        <a:rPr lang="en-US" dirty="0" smtClean="0"/>
                        <a:t> Vice Chair</a:t>
                      </a:r>
                      <a:endParaRPr lang="en-US" dirty="0"/>
                    </a:p>
                  </a:txBody>
                  <a:tcPr/>
                </a:tc>
                <a:tc>
                  <a:txBody>
                    <a:bodyPr/>
                    <a:lstStyle/>
                    <a:p>
                      <a:r>
                        <a:rPr lang="en-US" dirty="0" smtClean="0"/>
                        <a:t>Simone Merlin</a:t>
                      </a:r>
                      <a:endParaRPr lang="en-US" dirty="0"/>
                    </a:p>
                  </a:txBody>
                  <a:tcPr/>
                </a:tc>
              </a:tr>
              <a:tr h="370840">
                <a:tc>
                  <a:txBody>
                    <a:bodyPr/>
                    <a:lstStyle/>
                    <a:p>
                      <a:r>
                        <a:rPr lang="en-US" dirty="0" smtClean="0"/>
                        <a:t>2</a:t>
                      </a:r>
                      <a:r>
                        <a:rPr lang="en-US" baseline="30000" dirty="0" smtClean="0"/>
                        <a:t>nd</a:t>
                      </a:r>
                      <a:r>
                        <a:rPr lang="en-US" dirty="0" smtClean="0"/>
                        <a:t> Vice Chair</a:t>
                      </a:r>
                      <a:endParaRPr lang="en-US" dirty="0"/>
                    </a:p>
                  </a:txBody>
                  <a:tcPr/>
                </a:tc>
                <a:tc>
                  <a:txBody>
                    <a:bodyPr/>
                    <a:lstStyle/>
                    <a:p>
                      <a:r>
                        <a:rPr lang="en-US" dirty="0" smtClean="0"/>
                        <a:t>Ron Porat</a:t>
                      </a:r>
                      <a:endParaRPr lang="en-US" dirty="0"/>
                    </a:p>
                  </a:txBody>
                  <a:tcPr/>
                </a:tc>
              </a:tr>
              <a:tr h="370840">
                <a:tc>
                  <a:txBody>
                    <a:bodyPr/>
                    <a:lstStyle/>
                    <a:p>
                      <a:r>
                        <a:rPr lang="en-US" dirty="0" smtClean="0"/>
                        <a:t>Secretary</a:t>
                      </a:r>
                      <a:endParaRPr lang="en-US" dirty="0"/>
                    </a:p>
                  </a:txBody>
                  <a:tcPr/>
                </a:tc>
                <a:tc>
                  <a:txBody>
                    <a:bodyPr/>
                    <a:lstStyle/>
                    <a:p>
                      <a:r>
                        <a:rPr lang="en-US" dirty="0" smtClean="0"/>
                        <a:t>Yasuhiko Inoue</a:t>
                      </a:r>
                      <a:endParaRPr lang="en-US" dirty="0"/>
                    </a:p>
                  </a:txBody>
                  <a:tcPr/>
                </a:tc>
              </a:tr>
              <a:tr h="370840">
                <a:tc>
                  <a:txBody>
                    <a:bodyPr/>
                    <a:lstStyle/>
                    <a:p>
                      <a:r>
                        <a:rPr lang="en-US" dirty="0" smtClean="0"/>
                        <a:t>Technical Editor</a:t>
                      </a:r>
                      <a:endParaRPr lang="en-US" dirty="0"/>
                    </a:p>
                  </a:txBody>
                  <a:tcPr/>
                </a:tc>
                <a:tc>
                  <a:txBody>
                    <a:bodyPr/>
                    <a:lstStyle/>
                    <a:p>
                      <a:r>
                        <a:rPr lang="en-US" dirty="0" smtClean="0"/>
                        <a:t>Robert Stacey</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zh-CN" smtClean="0"/>
              <a:t>Ad Hoc Group Chairs</a:t>
            </a:r>
          </a:p>
        </p:txBody>
      </p:sp>
      <p:sp>
        <p:nvSpPr>
          <p:cNvPr id="36867"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6868"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68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0E9F77B9-49F6-424E-A427-D5181BAAD74A}" type="slidenum">
              <a:rPr lang="en-US" altLang="zh-CN" sz="1200" b="0" smtClean="0"/>
              <a:pPr>
                <a:spcBef>
                  <a:spcPct val="0"/>
                </a:spcBef>
                <a:buFontTx/>
                <a:buNone/>
              </a:pPr>
              <a:t>25</a:t>
            </a:fld>
            <a:endParaRPr lang="en-US" altLang="zh-CN" sz="1200" b="0" smtClean="0"/>
          </a:p>
        </p:txBody>
      </p:sp>
      <p:graphicFrame>
        <p:nvGraphicFramePr>
          <p:cNvPr id="6" name="Table 5"/>
          <p:cNvGraphicFramePr>
            <a:graphicFrameLocks noGrp="1"/>
          </p:cNvGraphicFramePr>
          <p:nvPr/>
        </p:nvGraphicFramePr>
        <p:xfrm>
          <a:off x="914400" y="2209800"/>
          <a:ext cx="7391400" cy="2784545"/>
        </p:xfrm>
        <a:graphic>
          <a:graphicData uri="http://schemas.openxmlformats.org/drawingml/2006/table">
            <a:tbl>
              <a:tblPr/>
              <a:tblGrid>
                <a:gridCol w="1847850"/>
                <a:gridCol w="1847850"/>
                <a:gridCol w="1847850"/>
                <a:gridCol w="1847850"/>
              </a:tblGrid>
              <a:tr h="590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Eric Wong (Apple)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Reza Hedayat (NEWRACOM)</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Brian Hart (Cisco)</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FF0000"/>
                          </a:solidFill>
                          <a:effectLst/>
                          <a:latin typeface="Times New Roman" pitchFamily="18" charset="0"/>
                          <a:ea typeface="MS PGothic" pitchFamily="34" charset="-128"/>
                        </a:rPr>
                        <a:t>Yakun Sun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Kaushik Josiam (Samsung)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00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zh-CN" smtClean="0"/>
              <a:t>Ad Hoc Group Chairs</a:t>
            </a:r>
          </a:p>
        </p:txBody>
      </p:sp>
      <p:sp>
        <p:nvSpPr>
          <p:cNvPr id="37891"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7892"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78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50C3C220-BDDF-41B4-AE45-6E1D504B2CF7}" type="slidenum">
              <a:rPr lang="en-US" altLang="zh-CN" sz="1200" b="0" smtClean="0"/>
              <a:pPr>
                <a:spcBef>
                  <a:spcPct val="0"/>
                </a:spcBef>
                <a:buFontTx/>
                <a:buNone/>
              </a:pPr>
              <a:t>26</a:t>
            </a:fld>
            <a:endParaRPr lang="en-US" altLang="zh-CN" sz="1200" b="0" smtClean="0"/>
          </a:p>
        </p:txBody>
      </p:sp>
      <p:graphicFrame>
        <p:nvGraphicFramePr>
          <p:cNvPr id="7" name="Table 6"/>
          <p:cNvGraphicFramePr>
            <a:graphicFrameLocks noGrp="1"/>
          </p:cNvGraphicFramePr>
          <p:nvPr/>
        </p:nvGraphicFramePr>
        <p:xfrm>
          <a:off x="914400" y="2209800"/>
          <a:ext cx="7391400" cy="2784545"/>
        </p:xfrm>
        <a:graphic>
          <a:graphicData uri="http://schemas.openxmlformats.org/drawingml/2006/table">
            <a:tbl>
              <a:tblPr/>
              <a:tblGrid>
                <a:gridCol w="1847850"/>
                <a:gridCol w="1847850"/>
                <a:gridCol w="1847850"/>
                <a:gridCol w="1847850"/>
              </a:tblGrid>
              <a:tr h="590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dirty="0" smtClean="0">
                          <a:ln>
                            <a:noFill/>
                          </a:ln>
                          <a:solidFill>
                            <a:srgbClr val="FFFFFF"/>
                          </a:solidFill>
                          <a:effectLst/>
                          <a:latin typeface="Times New Roman" pitchFamily="18" charset="0"/>
                          <a:ea typeface="MS PGothic" pitchFamily="34" charset="-128"/>
                        </a:rPr>
                        <a:t>MAC</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PHY</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MU</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2000" b="1" i="0" u="none" strike="noStrike" cap="none" normalizeH="0" baseline="0" smtClean="0">
                          <a:ln>
                            <a:noFill/>
                          </a:ln>
                          <a:solidFill>
                            <a:srgbClr val="FFFFFF"/>
                          </a:solidFill>
                          <a:effectLst/>
                          <a:latin typeface="Times New Roman" pitchFamily="18" charset="0"/>
                          <a:ea typeface="MS PGothic" pitchFamily="34" charset="-128"/>
                        </a:rPr>
                        <a:t>Spatial Reuse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r>
              <a:tr h="91431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Eric Wong (Apple)</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Bo Sun (ZTE)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Sigurd Schelstraete (QAT)</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Laurent Cariou (Orange)</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Reza Hedayat (NEWRACOM)</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Jianhan Liu (MTK)</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Kiseon Ryu (LG)</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smtClean="0">
                          <a:ln>
                            <a:noFill/>
                          </a:ln>
                          <a:solidFill>
                            <a:srgbClr val="000000"/>
                          </a:solidFill>
                          <a:effectLst/>
                          <a:latin typeface="Times New Roman" pitchFamily="18" charset="0"/>
                          <a:ea typeface="MS PGothic" pitchFamily="34" charset="-128"/>
                        </a:rPr>
                        <a:t>Guido Hiertz (Ericsson)</a:t>
                      </a:r>
                      <a:endPar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64000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zh-CN" sz="1800" b="1" i="0" u="none" strike="noStrike" cap="none" normalizeH="0" baseline="0" smtClean="0">
                          <a:ln>
                            <a:noFill/>
                          </a:ln>
                          <a:solidFill>
                            <a:srgbClr val="000000"/>
                          </a:solidFill>
                          <a:effectLst/>
                          <a:latin typeface="Times New Roman" pitchFamily="18" charset="0"/>
                          <a:ea typeface="MS PGothic" pitchFamily="34" charset="-128"/>
                        </a:rPr>
                        <a:t>Brian Hart (Cisco)</a:t>
                      </a: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dirty="0" smtClean="0">
                          <a:ln>
                            <a:noFill/>
                          </a:ln>
                          <a:solidFill>
                            <a:srgbClr val="000000"/>
                          </a:solidFill>
                          <a:effectLst/>
                          <a:latin typeface="Times New Roman" pitchFamily="18" charset="0"/>
                          <a:ea typeface="MS PGothic" pitchFamily="34" charset="-128"/>
                        </a:rPr>
                        <a:t>Hongyuan Zhang </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(MRVL)</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Kaushik Josiam (Samsung)</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Jae </a:t>
                      </a:r>
                      <a:r>
                        <a:rPr kumimoji="0" lang="en-US" altLang="zh-CN" sz="1800" b="1" i="0" u="none" strike="noStrike" cap="none" normalizeH="0" baseline="0" dirty="0" err="1" smtClean="0">
                          <a:ln>
                            <a:noFill/>
                          </a:ln>
                          <a:solidFill>
                            <a:srgbClr val="000000"/>
                          </a:solidFill>
                          <a:effectLst/>
                          <a:latin typeface="Times New Roman" pitchFamily="18" charset="0"/>
                          <a:ea typeface="MS PGothic" pitchFamily="34" charset="-128"/>
                        </a:rPr>
                        <a:t>Seung</a:t>
                      </a:r>
                      <a:r>
                        <a:rPr kumimoji="0" lang="en-US" altLang="zh-CN" sz="1800" b="1" i="0" u="none" strike="noStrike" cap="none" normalizeH="0" baseline="0" dirty="0" smtClean="0">
                          <a:ln>
                            <a:noFill/>
                          </a:ln>
                          <a:solidFill>
                            <a:srgbClr val="000000"/>
                          </a:solidFill>
                          <a:effectLst/>
                          <a:latin typeface="Times New Roman" pitchFamily="18" charset="0"/>
                          <a:ea typeface="MS PGothic" pitchFamily="34" charset="-128"/>
                        </a:rPr>
                        <a:t> Lee (ETRI)</a:t>
                      </a:r>
                      <a:endParaRPr kumimoji="0" lang="en-CA" altLang="zh-CN"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691" marB="4569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8915" name="Title 1"/>
          <p:cNvSpPr>
            <a:spLocks noGrp="1"/>
          </p:cNvSpPr>
          <p:nvPr>
            <p:ph type="title"/>
          </p:nvPr>
        </p:nvSpPr>
        <p:spPr/>
        <p:txBody>
          <a:bodyPr/>
          <a:lstStyle/>
          <a:p>
            <a:r>
              <a:rPr lang="en-CA" altLang="zh-CN" smtClean="0"/>
              <a:t>Summary since March 2016 Meeting</a:t>
            </a:r>
          </a:p>
        </p:txBody>
      </p:sp>
      <p:sp>
        <p:nvSpPr>
          <p:cNvPr id="38916" name="Content Placeholder 5"/>
          <p:cNvSpPr>
            <a:spLocks noGrp="1"/>
          </p:cNvSpPr>
          <p:nvPr>
            <p:ph idx="1"/>
          </p:nvPr>
        </p:nvSpPr>
        <p:spPr>
          <a:xfrm>
            <a:off x="685800" y="1676400"/>
            <a:ext cx="7772400" cy="4114800"/>
          </a:xfrm>
        </p:spPr>
        <p:txBody>
          <a:bodyPr/>
          <a:lstStyle/>
          <a:p>
            <a:r>
              <a:rPr lang="en-US" altLang="zh-CN" sz="2000" smtClean="0"/>
              <a:t>Approved TG draft D0.1 and started a 21-day comment collection period.</a:t>
            </a:r>
          </a:p>
          <a:p>
            <a:r>
              <a:rPr lang="en-US" altLang="zh-CN" sz="2000" smtClean="0"/>
              <a:t>The comment collection period closed on April 11. 2919 comments were received.</a:t>
            </a:r>
          </a:p>
          <a:p>
            <a:r>
              <a:rPr lang="en-US" altLang="zh-CN" sz="2000" smtClean="0"/>
              <a:t>Held a three of Telecons (April 14 and April 21, May 5). All comments are assigned.</a:t>
            </a:r>
          </a:p>
        </p:txBody>
      </p:sp>
      <p:sp>
        <p:nvSpPr>
          <p:cNvPr id="38917"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8918" name="Slide Number Placeholder 4"/>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1B0EC289-383F-4CC8-8594-AE9FD43EB734}" type="slidenum">
              <a:rPr lang="en-US" altLang="zh-CN" sz="1200" b="0" smtClean="0"/>
              <a:pPr>
                <a:spcBef>
                  <a:spcPct val="0"/>
                </a:spcBef>
                <a:buFontTx/>
                <a:buNone/>
              </a:pPr>
              <a:t>27</a:t>
            </a:fld>
            <a:endParaRPr lang="en-US" altLang="zh-CN"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39939"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3994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7096F6D-8275-44A1-A6EE-5FF928743391}" type="slidenum">
              <a:rPr lang="en-US" altLang="zh-CN" sz="1200" b="0" smtClean="0"/>
              <a:pPr>
                <a:spcBef>
                  <a:spcPct val="0"/>
                </a:spcBef>
                <a:buFontTx/>
                <a:buNone/>
              </a:pPr>
              <a:t>28</a:t>
            </a:fld>
            <a:endParaRPr lang="en-US" altLang="zh-CN" sz="1200" b="0" smtClean="0"/>
          </a:p>
        </p:txBody>
      </p:sp>
      <p:sp>
        <p:nvSpPr>
          <p:cNvPr id="39941" name="Rectangle 2"/>
          <p:cNvSpPr>
            <a:spLocks noGrp="1" noChangeArrowheads="1"/>
          </p:cNvSpPr>
          <p:nvPr>
            <p:ph type="title"/>
          </p:nvPr>
        </p:nvSpPr>
        <p:spPr>
          <a:xfrm>
            <a:off x="457200" y="685800"/>
            <a:ext cx="8458200" cy="1066800"/>
          </a:xfrm>
        </p:spPr>
        <p:txBody>
          <a:bodyPr/>
          <a:lstStyle/>
          <a:p>
            <a:r>
              <a:rPr lang="en-US" altLang="zh-CN" smtClean="0"/>
              <a:t>Approval of  TG Minutes ( March 2016 Meeting and Telecon Minutes) </a:t>
            </a:r>
          </a:p>
        </p:txBody>
      </p:sp>
      <p:sp>
        <p:nvSpPr>
          <p:cNvPr id="39942" name="Rectangle 3"/>
          <p:cNvSpPr>
            <a:spLocks noGrp="1" noChangeArrowheads="1"/>
          </p:cNvSpPr>
          <p:nvPr>
            <p:ph type="body" idx="1"/>
          </p:nvPr>
        </p:nvSpPr>
        <p:spPr>
          <a:xfrm>
            <a:off x="685800" y="1828800"/>
            <a:ext cx="7772400" cy="3733800"/>
          </a:xfrm>
        </p:spPr>
        <p:txBody>
          <a:bodyPr/>
          <a:lstStyle/>
          <a:p>
            <a:r>
              <a:rPr lang="en-US" altLang="zh-CN" sz="2000" smtClean="0"/>
              <a:t>Approve TGax minutes of meetings and teleconferences from March 2016 interim meeting to today:  </a:t>
            </a:r>
          </a:p>
          <a:p>
            <a:pPr lvl="1"/>
            <a:r>
              <a:rPr lang="en-US" altLang="zh-CN" sz="1400" smtClean="0">
                <a:hlinkClick r:id="rId2"/>
              </a:rPr>
              <a:t>https://mentor.ieee.org/802.11/dcn/16/11-16-0415-01-00ax-tgax-march-2016-macau-meeting-minutes.docx</a:t>
            </a:r>
            <a:r>
              <a:rPr lang="en-US" altLang="zh-CN" sz="1400" smtClean="0"/>
              <a:t> </a:t>
            </a:r>
          </a:p>
          <a:p>
            <a:pPr lvl="1"/>
            <a:r>
              <a:rPr lang="en-US" altLang="zh-CN" sz="1400" smtClean="0">
                <a:hlinkClick r:id="rId3"/>
              </a:rPr>
              <a:t>https://mentor.ieee.org/802.11/dcn/16/11-16-0536-02-00ax-tgax-teleconference-minutes-april-14th-2016.docx</a:t>
            </a:r>
            <a:r>
              <a:rPr lang="en-US" altLang="zh-CN" sz="1400" smtClean="0"/>
              <a:t> </a:t>
            </a:r>
          </a:p>
          <a:p>
            <a:pPr lvl="1"/>
            <a:r>
              <a:rPr lang="en-US" altLang="zh-CN" sz="1400" smtClean="0">
                <a:hlinkClick r:id="rId4"/>
              </a:rPr>
              <a:t>https://mentor.ieee.org/802.11/dcn/16/11-16-0568-01-00ax-tgax-teleconference-minutes-april-21st-2016.docx</a:t>
            </a:r>
            <a:r>
              <a:rPr lang="en-US" altLang="zh-CN" sz="1400" smtClean="0"/>
              <a:t> </a:t>
            </a:r>
          </a:p>
          <a:p>
            <a:pPr lvl="1"/>
            <a:r>
              <a:rPr lang="en-US" altLang="zh-CN" sz="1400" smtClean="0">
                <a:hlinkClick r:id="rId5"/>
              </a:rPr>
              <a:t>https://mentor.ieee.org/802.11/dcn/16/11-16-0575-01-00ax-tgax-teleconference-minutes-may-5th-2016.docx</a:t>
            </a:r>
            <a:r>
              <a:rPr lang="en-US" altLang="zh-CN" sz="1400" smtClean="0"/>
              <a:t> </a:t>
            </a:r>
          </a:p>
          <a:p>
            <a:pPr lvl="1"/>
            <a:r>
              <a:rPr lang="en-US" altLang="zh-CN" sz="1400" smtClean="0">
                <a:hlinkClick r:id="rId6"/>
              </a:rPr>
              <a:t>https://mentor.ieee.org/802.11/dcn/16/11-16-0537-00-00ax-spatial-reuse-ad-hoc-group-march-2016-minutes.docx</a:t>
            </a:r>
            <a:r>
              <a:rPr lang="en-US" altLang="zh-CN" sz="1400" smtClean="0"/>
              <a:t> </a:t>
            </a:r>
          </a:p>
          <a:p>
            <a:pPr lvl="1"/>
            <a:r>
              <a:rPr lang="en-US" altLang="zh-CN" sz="1400" smtClean="0">
                <a:hlinkClick r:id="rId7"/>
              </a:rPr>
              <a:t>https://mentor.ieee.org/802.11/dcn/16/11-16-0509-00-00ax-tgax-march-2016-macau-phy-ad-hoc-meeting-minutes.docx</a:t>
            </a:r>
            <a:r>
              <a:rPr lang="en-US" altLang="zh-CN" sz="1400" smtClean="0"/>
              <a:t> </a:t>
            </a:r>
          </a:p>
          <a:p>
            <a:pPr lvl="1"/>
            <a:r>
              <a:rPr lang="en-US" altLang="zh-CN" sz="1400" smtClean="0">
                <a:hlinkClick r:id="rId8"/>
              </a:rPr>
              <a:t>https://mentor.ieee.org/802.11/dcn/16/11-16-0439-01-00ax-mar-2016-macau-tgax-mac-ad-hoc-meeting-minutes.docx</a:t>
            </a:r>
            <a:r>
              <a:rPr lang="en-US" altLang="zh-CN" sz="1400" smtClean="0"/>
              <a:t> </a:t>
            </a:r>
          </a:p>
          <a:p>
            <a:pPr lvl="1"/>
            <a:r>
              <a:rPr lang="en-US" altLang="zh-CN" sz="1400" smtClean="0">
                <a:hlinkClick r:id="rId9"/>
              </a:rPr>
              <a:t>https://mentor.ieee.org/802.11/dcn/16/11-16-0466-00-00ax-tgax-mu-ad-hoc-meeting-minutes-march-2016.docx</a:t>
            </a:r>
            <a:r>
              <a:rPr lang="en-US" altLang="zh-CN" sz="1400" smtClean="0"/>
              <a:t> </a:t>
            </a:r>
          </a:p>
          <a:p>
            <a:r>
              <a:rPr lang="en-US" altLang="zh-CN" sz="2000" smtClean="0"/>
              <a:t>Move: Simone Merlin		Second: Al Petrick</a:t>
            </a:r>
          </a:p>
          <a:p>
            <a:r>
              <a:rPr lang="en-CA" altLang="zh-CN" sz="2000" smtClean="0"/>
              <a:t>Accepted with no objection</a:t>
            </a:r>
            <a:endParaRPr lang="en-US" altLang="zh-CN" sz="2000" smtClean="0"/>
          </a:p>
          <a:p>
            <a:endParaRPr lang="en-US" altLang="zh-CN" sz="2000" smtClean="0"/>
          </a:p>
          <a:p>
            <a:endParaRPr lang="en-US" altLang="zh-CN" sz="200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zh-CN" smtClean="0"/>
              <a:t>Comment Resolution Status</a:t>
            </a:r>
            <a:br>
              <a:rPr lang="en-US" altLang="zh-CN" smtClean="0"/>
            </a:br>
            <a:r>
              <a:rPr lang="en-US" altLang="zh-CN" smtClean="0"/>
              <a:t>(Editor Report)</a:t>
            </a:r>
          </a:p>
        </p:txBody>
      </p:sp>
      <p:sp>
        <p:nvSpPr>
          <p:cNvPr id="40963" name="Content Placeholder 2"/>
          <p:cNvSpPr>
            <a:spLocks noGrp="1"/>
          </p:cNvSpPr>
          <p:nvPr>
            <p:ph idx="1"/>
          </p:nvPr>
        </p:nvSpPr>
        <p:spPr/>
        <p:txBody>
          <a:bodyPr/>
          <a:lstStyle/>
          <a:p>
            <a:r>
              <a:rPr lang="en-US" altLang="zh-CN" smtClean="0"/>
              <a:t>Robert Stacey</a:t>
            </a:r>
          </a:p>
        </p:txBody>
      </p:sp>
      <p:sp>
        <p:nvSpPr>
          <p:cNvPr id="409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09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09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823391CE-BE8F-4FC9-805D-044DD4B2D78C}" type="slidenum">
              <a:rPr lang="en-US" altLang="zh-CN" sz="1200" b="0" smtClean="0"/>
              <a:pPr>
                <a:spcBef>
                  <a:spcPct val="0"/>
                </a:spcBef>
                <a:buFontTx/>
                <a:buNone/>
              </a:pPr>
              <a:t>29</a:t>
            </a:fld>
            <a:endParaRPr lang="en-US" altLang="zh-CN"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7171"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44A898F7-DDFE-4A63-B03C-A2C0E2125666}" type="slidenum">
              <a:rPr lang="en-US" altLang="zh-CN" sz="1200" b="0" smtClean="0"/>
              <a:pPr>
                <a:spcBef>
                  <a:spcPct val="0"/>
                </a:spcBef>
                <a:buFontTx/>
                <a:buNone/>
              </a:pPr>
              <a:t>3</a:t>
            </a:fld>
            <a:endParaRPr lang="en-US" altLang="zh-CN" sz="1200" b="0" smtClean="0"/>
          </a:p>
        </p:txBody>
      </p:sp>
      <p:sp>
        <p:nvSpPr>
          <p:cNvPr id="717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ADEC07BD-F4D7-4A96-B002-103E95989433}" type="slidenum">
              <a:rPr lang="en-US" altLang="zh-CN" sz="1200" b="0"/>
              <a:pPr algn="ctr">
                <a:spcBef>
                  <a:spcPct val="0"/>
                </a:spcBef>
                <a:buFontTx/>
                <a:buNone/>
              </a:pPr>
              <a:t>3</a:t>
            </a:fld>
            <a:endParaRPr lang="en-US" altLang="zh-CN" sz="1200" b="0"/>
          </a:p>
        </p:txBody>
      </p:sp>
      <p:sp>
        <p:nvSpPr>
          <p:cNvPr id="7174" name="Rectangle 2"/>
          <p:cNvSpPr>
            <a:spLocks noGrp="1" noChangeArrowheads="1"/>
          </p:cNvSpPr>
          <p:nvPr>
            <p:ph type="title" idx="4294967295"/>
          </p:nvPr>
        </p:nvSpPr>
        <p:spPr/>
        <p:txBody>
          <a:bodyPr/>
          <a:lstStyle/>
          <a:p>
            <a:r>
              <a:rPr lang="en-US" altLang="zh-CN" smtClean="0"/>
              <a:t>Meeting Protocol</a:t>
            </a:r>
          </a:p>
        </p:txBody>
      </p:sp>
      <p:sp>
        <p:nvSpPr>
          <p:cNvPr id="7175" name="Rectangle 3"/>
          <p:cNvSpPr>
            <a:spLocks noGrp="1" noChangeArrowheads="1"/>
          </p:cNvSpPr>
          <p:nvPr>
            <p:ph type="body" idx="4294967295"/>
          </p:nvPr>
        </p:nvSpPr>
        <p:spPr>
          <a:xfrm>
            <a:off x="381000" y="2667000"/>
            <a:ext cx="8458200" cy="1676400"/>
          </a:xfrm>
        </p:spPr>
        <p:txBody>
          <a:bodyPr/>
          <a:lstStyle/>
          <a:p>
            <a:r>
              <a:rPr lang="en-US" altLang="zh-CN" sz="3200" smtClean="0"/>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zh-CN" smtClean="0"/>
              <a:t>Timeline</a:t>
            </a:r>
          </a:p>
        </p:txBody>
      </p:sp>
      <p:sp>
        <p:nvSpPr>
          <p:cNvPr id="41987" name="Text Placeholder 6"/>
          <p:cNvSpPr>
            <a:spLocks noGrp="1"/>
          </p:cNvSpPr>
          <p:nvPr>
            <p:ph type="body" idx="1"/>
          </p:nvPr>
        </p:nvSpPr>
        <p:spPr>
          <a:xfrm>
            <a:off x="457200" y="1143000"/>
            <a:ext cx="4040188" cy="639763"/>
          </a:xfrm>
        </p:spPr>
        <p:txBody>
          <a:bodyPr/>
          <a:lstStyle/>
          <a:p>
            <a:r>
              <a:rPr lang="en-US" altLang="zh-CN" smtClean="0"/>
              <a:t>Current Timeline</a:t>
            </a:r>
          </a:p>
        </p:txBody>
      </p:sp>
      <p:sp>
        <p:nvSpPr>
          <p:cNvPr id="41988" name="Content Placeholder 7"/>
          <p:cNvSpPr>
            <a:spLocks noGrp="1"/>
          </p:cNvSpPr>
          <p:nvPr>
            <p:ph sz="half" idx="2"/>
          </p:nvPr>
        </p:nvSpPr>
        <p:spPr>
          <a:xfrm>
            <a:off x="457200" y="1782763"/>
            <a:ext cx="4040188" cy="3951287"/>
          </a:xfrm>
        </p:spPr>
        <p:txBody>
          <a:bodyPr/>
          <a:lstStyle/>
          <a:p>
            <a:r>
              <a:rPr lang="en-US" altLang="zh-CN" sz="2000" smtClean="0"/>
              <a:t>May 2014: start of the TG</a:t>
            </a:r>
          </a:p>
          <a:p>
            <a:r>
              <a:rPr lang="en-US" altLang="zh-CN" sz="2000" smtClean="0"/>
              <a:t>Nov. 2014: First draft of the TG SFD was approved</a:t>
            </a:r>
          </a:p>
          <a:p>
            <a:r>
              <a:rPr lang="en-US" altLang="zh-CN" sz="2000" smtClean="0"/>
              <a:t>Jan. 2016: proposed TG draft</a:t>
            </a:r>
          </a:p>
          <a:p>
            <a:r>
              <a:rPr lang="en-US" altLang="zh-CN" sz="2000" smtClean="0"/>
              <a:t>March 2016: Draft D0.1 was approved and CC started</a:t>
            </a:r>
          </a:p>
          <a:p>
            <a:r>
              <a:rPr lang="en-US" altLang="zh-CN" sz="2000" smtClean="0">
                <a:solidFill>
                  <a:srgbClr val="FF0000"/>
                </a:solidFill>
              </a:rPr>
              <a:t>July 2016: Draft 1.0 and WG letter ballot</a:t>
            </a:r>
          </a:p>
          <a:p>
            <a:r>
              <a:rPr lang="en-US" altLang="zh-CN" sz="2000" smtClean="0"/>
              <a:t>March 2017: Draft 2.0 and recirculation</a:t>
            </a:r>
          </a:p>
          <a:p>
            <a:r>
              <a:rPr lang="en-US" altLang="zh-CN" sz="2000" smtClean="0"/>
              <a:t>Jan 2018: Sponsor Ballot</a:t>
            </a:r>
          </a:p>
        </p:txBody>
      </p:sp>
      <p:sp>
        <p:nvSpPr>
          <p:cNvPr id="41989" name="Text Placeholder 8"/>
          <p:cNvSpPr>
            <a:spLocks noGrp="1"/>
          </p:cNvSpPr>
          <p:nvPr>
            <p:ph type="body" sz="quarter" idx="3"/>
          </p:nvPr>
        </p:nvSpPr>
        <p:spPr>
          <a:xfrm>
            <a:off x="4645025" y="914400"/>
            <a:ext cx="4041775" cy="639763"/>
          </a:xfrm>
        </p:spPr>
        <p:txBody>
          <a:bodyPr/>
          <a:lstStyle/>
          <a:p>
            <a:r>
              <a:rPr lang="en-CA" altLang="zh-CN" smtClean="0"/>
              <a:t>Proposed Timeline</a:t>
            </a:r>
            <a:endParaRPr lang="zh-CN" altLang="zh-CN" smtClean="0"/>
          </a:p>
        </p:txBody>
      </p:sp>
      <p:sp>
        <p:nvSpPr>
          <p:cNvPr id="41990" name="Content Placeholder 9"/>
          <p:cNvSpPr>
            <a:spLocks noGrp="1"/>
          </p:cNvSpPr>
          <p:nvPr>
            <p:ph sz="quarter" idx="4"/>
          </p:nvPr>
        </p:nvSpPr>
        <p:spPr>
          <a:xfrm>
            <a:off x="4645025" y="1447800"/>
            <a:ext cx="4041775" cy="3951288"/>
          </a:xfrm>
        </p:spPr>
        <p:txBody>
          <a:bodyPr/>
          <a:lstStyle/>
          <a:p>
            <a:r>
              <a:rPr lang="en-US" altLang="zh-CN" sz="1800" smtClean="0"/>
              <a:t>May 2014: start of the TG</a:t>
            </a:r>
          </a:p>
          <a:p>
            <a:r>
              <a:rPr lang="en-US" altLang="zh-CN" sz="1800" smtClean="0"/>
              <a:t>Nov. 2014: First draft of the TG SFD was approved</a:t>
            </a:r>
          </a:p>
          <a:p>
            <a:r>
              <a:rPr lang="en-US" altLang="zh-CN" sz="1800" smtClean="0"/>
              <a:t>Jan. 2016: proposed TG draft</a:t>
            </a:r>
          </a:p>
          <a:p>
            <a:r>
              <a:rPr lang="en-US" altLang="zh-CN" sz="1800" smtClean="0"/>
              <a:t>March 2016: Draft D0.1 was approved and CC started</a:t>
            </a:r>
          </a:p>
          <a:p>
            <a:r>
              <a:rPr lang="en-US" altLang="zh-CN" sz="1800" smtClean="0">
                <a:solidFill>
                  <a:srgbClr val="00B050"/>
                </a:solidFill>
              </a:rPr>
              <a:t>September 2016: Draft 1.0 and WG letter ballot</a:t>
            </a:r>
          </a:p>
          <a:p>
            <a:r>
              <a:rPr lang="en-US" altLang="zh-CN" sz="1800" smtClean="0"/>
              <a:t>March 2017: Draft 2.0 and recirculation</a:t>
            </a:r>
          </a:p>
          <a:p>
            <a:r>
              <a:rPr lang="en-CA" altLang="zh-CN" sz="1800" smtClean="0">
                <a:solidFill>
                  <a:srgbClr val="00B050"/>
                </a:solidFill>
              </a:rPr>
              <a:t>July 2017: MDR (Mandatory Document Review)</a:t>
            </a:r>
          </a:p>
          <a:p>
            <a:r>
              <a:rPr lang="en-CA" altLang="zh-CN" sz="1800" smtClean="0">
                <a:solidFill>
                  <a:srgbClr val="00B050"/>
                </a:solidFill>
              </a:rPr>
              <a:t>November 2017: Formation of SB pool</a:t>
            </a:r>
            <a:endParaRPr lang="en-US" altLang="zh-CN" sz="1800" smtClean="0">
              <a:solidFill>
                <a:srgbClr val="00B050"/>
              </a:solidFill>
            </a:endParaRPr>
          </a:p>
          <a:p>
            <a:r>
              <a:rPr lang="en-US" altLang="zh-CN" sz="1800" smtClean="0"/>
              <a:t>March 2018: Sponsor Ballot</a:t>
            </a:r>
          </a:p>
          <a:p>
            <a:r>
              <a:rPr lang="en-CA" altLang="zh-CN" sz="1800" smtClean="0"/>
              <a:t>December 2018: RevCom</a:t>
            </a:r>
            <a:endParaRPr lang="en-US" altLang="zh-CN" sz="1800" smtClean="0"/>
          </a:p>
          <a:p>
            <a:endParaRPr lang="zh-CN" altLang="zh-CN" sz="1800" smtClean="0"/>
          </a:p>
        </p:txBody>
      </p:sp>
      <p:sp>
        <p:nvSpPr>
          <p:cNvPr id="419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1992" name="Footer Placeholder 4"/>
          <p:cNvSpPr>
            <a:spLocks noGrp="1"/>
          </p:cNvSpPr>
          <p:nvPr>
            <p:ph type="ftr" sz="quarter" idx="11"/>
          </p:nvPr>
        </p:nvSpPr>
        <p:spPr>
          <a:xfrm>
            <a:off x="5070475" y="6523038"/>
            <a:ext cx="3473450"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1993" name="Slide Number Placeholder 5"/>
          <p:cNvSpPr>
            <a:spLocks noGrp="1"/>
          </p:cNvSpPr>
          <p:nvPr>
            <p:ph type="sldNum" sz="quarter" idx="12"/>
          </p:nvPr>
        </p:nvSpPr>
        <p:spPr>
          <a:xfrm>
            <a:off x="4344988" y="6523038"/>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C46FA9C-3DC9-4AD8-B6D6-6C77E907B304}" type="slidenum">
              <a:rPr lang="en-US" altLang="zh-CN" sz="1200" b="0" smtClean="0"/>
              <a:pPr>
                <a:spcBef>
                  <a:spcPct val="0"/>
                </a:spcBef>
                <a:buFontTx/>
                <a:buNone/>
              </a:pPr>
              <a:t>30</a:t>
            </a:fld>
            <a:endParaRPr lang="en-US" altLang="zh-CN"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zh-CN" smtClean="0"/>
              <a:t>Ad Hoc Group Rules</a:t>
            </a:r>
          </a:p>
        </p:txBody>
      </p:sp>
      <p:sp>
        <p:nvSpPr>
          <p:cNvPr id="43011" name="Content Placeholder 2"/>
          <p:cNvSpPr>
            <a:spLocks noGrp="1"/>
          </p:cNvSpPr>
          <p:nvPr>
            <p:ph idx="1"/>
          </p:nvPr>
        </p:nvSpPr>
        <p:spPr>
          <a:xfrm>
            <a:off x="685800" y="1828800"/>
            <a:ext cx="7772400" cy="4114800"/>
          </a:xfrm>
        </p:spPr>
        <p:txBody>
          <a:bodyPr/>
          <a:lstStyle/>
          <a:p>
            <a:r>
              <a:rPr lang="en-US" altLang="en-US" sz="2000" smtClean="0"/>
              <a:t>A straw poll needs to achieves at least 75% at the ad-hoc level to be converted to a motion at the TG level.</a:t>
            </a:r>
          </a:p>
          <a:p>
            <a:r>
              <a:rPr lang="en-GB" altLang="zh-CN" sz="2000" smtClean="0"/>
              <a:t>In the case a consensus can not be reached within an Ad Hoc group (a stalemate that prohibits further progress), the subject is moved to the Task group, if an Ad Hoc straw poll vote to move the subject to the Taskgroup achieves &gt; 50% approval.</a:t>
            </a:r>
          </a:p>
          <a:p>
            <a:r>
              <a:rPr lang="en-US" altLang="en-US" sz="2000" smtClean="0"/>
              <a:t>A straw poll affecting the Spec Framework has to start with, </a:t>
            </a:r>
          </a:p>
          <a:p>
            <a:pPr lvl="1"/>
            <a:r>
              <a:rPr lang="en-US" altLang="en-US" b="1" smtClean="0">
                <a:solidFill>
                  <a:srgbClr val="FF0000"/>
                </a:solidFill>
              </a:rPr>
              <a:t>Do you agree to add to the TG Specification Frame work document?</a:t>
            </a:r>
          </a:p>
          <a:p>
            <a:pPr lvl="2"/>
            <a:r>
              <a:rPr lang="en-US" altLang="en-US" b="1" smtClean="0">
                <a:solidFill>
                  <a:srgbClr val="FF0000"/>
                </a:solidFill>
              </a:rPr>
              <a:t>x.y.z. &lt;feature description&gt;</a:t>
            </a:r>
          </a:p>
          <a:p>
            <a:r>
              <a:rPr lang="en-US" altLang="zh-CN" sz="2000" smtClean="0"/>
              <a:t>For further details, please see 11-15-0075r0</a:t>
            </a:r>
          </a:p>
          <a:p>
            <a:r>
              <a:rPr lang="en-US" altLang="zh-CN" sz="2000" smtClean="0"/>
              <a:t>Minutes of the Ad Hoc group meetings will be available on mentor.</a:t>
            </a:r>
            <a:endParaRPr lang="en-US" altLang="zh-CN" smtClean="0"/>
          </a:p>
        </p:txBody>
      </p:sp>
      <p:sp>
        <p:nvSpPr>
          <p:cNvPr id="430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30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30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C405C166-7259-4666-A622-47C1BB0D6ECA}" type="slidenum">
              <a:rPr lang="en-US" altLang="zh-CN" sz="1200" b="0" smtClean="0"/>
              <a:pPr>
                <a:spcBef>
                  <a:spcPct val="0"/>
                </a:spcBef>
                <a:buFontTx/>
                <a:buNone/>
              </a:pPr>
              <a:t>31</a:t>
            </a:fld>
            <a:endParaRPr lang="en-US" altLang="zh-CN"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CA" altLang="zh-CN" smtClean="0"/>
              <a:t>SFD Process</a:t>
            </a:r>
            <a:endParaRPr lang="zh-CN" altLang="en-US" smtClean="0"/>
          </a:p>
        </p:txBody>
      </p:sp>
      <p:sp>
        <p:nvSpPr>
          <p:cNvPr id="44035" name="Content Placeholder 2"/>
          <p:cNvSpPr>
            <a:spLocks noGrp="1"/>
          </p:cNvSpPr>
          <p:nvPr>
            <p:ph idx="1"/>
          </p:nvPr>
        </p:nvSpPr>
        <p:spPr/>
        <p:txBody>
          <a:bodyPr/>
          <a:lstStyle/>
          <a:p>
            <a:r>
              <a:rPr lang="en-CA" altLang="zh-CN" smtClean="0"/>
              <a:t>This meeting is the last meeting where we consider changes to SFD document.</a:t>
            </a:r>
          </a:p>
          <a:p>
            <a:r>
              <a:rPr lang="en-CA" altLang="zh-CN" smtClean="0"/>
              <a:t>Going forward all submission should target the TG draft</a:t>
            </a:r>
            <a:endParaRPr lang="zh-CN" altLang="en-US" smtClean="0"/>
          </a:p>
        </p:txBody>
      </p:sp>
      <p:sp>
        <p:nvSpPr>
          <p:cNvPr id="440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40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0AB2612-E2F8-4C1B-878C-15B5DF9F19C1}" type="slidenum">
              <a:rPr lang="en-US" altLang="zh-CN" sz="1200" b="0" smtClean="0"/>
              <a:pPr>
                <a:spcBef>
                  <a:spcPct val="0"/>
                </a:spcBef>
                <a:buFontTx/>
                <a:buNone/>
              </a:pPr>
              <a:t>32</a:t>
            </a:fld>
            <a:endParaRPr lang="en-US" altLang="zh-CN"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CA" altLang="zh-CN" smtClean="0"/>
              <a:t>PAR Reminder</a:t>
            </a:r>
            <a:endParaRPr lang="zh-CN" altLang="en-US" smtClean="0"/>
          </a:p>
        </p:txBody>
      </p:sp>
      <p:sp>
        <p:nvSpPr>
          <p:cNvPr id="45059" name="Content Placeholder 2"/>
          <p:cNvSpPr>
            <a:spLocks noGrp="1"/>
          </p:cNvSpPr>
          <p:nvPr>
            <p:ph idx="1"/>
          </p:nvPr>
        </p:nvSpPr>
        <p:spPr/>
        <p:txBody>
          <a:bodyPr/>
          <a:lstStyle/>
          <a:p>
            <a:r>
              <a:rPr lang="en-CA" altLang="zh-CN" sz="2000" smtClean="0"/>
              <a:t>This amendment defines standardized modifications to both the IEEE 802.11 physical layers (PHY) and the IEEE 802.11 Medium Access Control layer (MAC) that </a:t>
            </a:r>
            <a:r>
              <a:rPr lang="en-CA" altLang="zh-CN" sz="2000" smtClean="0">
                <a:solidFill>
                  <a:srgbClr val="00B050"/>
                </a:solidFill>
              </a:rPr>
              <a:t>enable at least one mode of operation capable of supporting at least four times improvement in the average throughput per station (measured at the MAC data service access point) in a dense deployment scenario</a:t>
            </a:r>
            <a:r>
              <a:rPr lang="en-CA" altLang="zh-CN" sz="2000" smtClean="0"/>
              <a:t>, while maintaining or improving the power efficiency per station. </a:t>
            </a:r>
          </a:p>
          <a:p>
            <a:endParaRPr lang="en-CA" altLang="zh-CN" sz="2000" smtClean="0"/>
          </a:p>
          <a:p>
            <a:r>
              <a:rPr lang="en-CA" altLang="zh-CN" sz="2000" smtClean="0"/>
              <a:t>This amendment defines operations in frequency bands between 1 GHz and 6 GHz. The new amendment shall enable backward compatibility and coexistence with legacy IEEE 802.11 devices operating in the same band. </a:t>
            </a:r>
            <a:endParaRPr lang="zh-CN" altLang="en-US" sz="2000" smtClean="0"/>
          </a:p>
        </p:txBody>
      </p:sp>
      <p:sp>
        <p:nvSpPr>
          <p:cNvPr id="450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50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50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606B392-6001-4547-B39E-F43CC5D5B41B}" type="slidenum">
              <a:rPr lang="en-US" altLang="zh-CN" sz="1200" b="0" smtClean="0"/>
              <a:pPr>
                <a:spcBef>
                  <a:spcPct val="0"/>
                </a:spcBef>
                <a:buFontTx/>
                <a:buNone/>
              </a:pPr>
              <a:t>33</a:t>
            </a:fld>
            <a:endParaRPr lang="en-US" altLang="zh-CN"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6083" name="Title 1"/>
          <p:cNvSpPr>
            <a:spLocks noGrp="1"/>
          </p:cNvSpPr>
          <p:nvPr>
            <p:ph type="title"/>
          </p:nvPr>
        </p:nvSpPr>
        <p:spPr>
          <a:xfrm>
            <a:off x="457200" y="685800"/>
            <a:ext cx="8001000" cy="1066800"/>
          </a:xfrm>
        </p:spPr>
        <p:txBody>
          <a:bodyPr/>
          <a:lstStyle/>
          <a:p>
            <a:r>
              <a:rPr lang="en-US" altLang="zh-CN" smtClean="0"/>
              <a:t>Agenda for Monday May 16, 16:00 – 18:00</a:t>
            </a:r>
            <a:r>
              <a:rPr lang="en-US" altLang="zh-CN" smtClean="0">
                <a:sym typeface="Wingdings" panose="05000000000000000000" pitchFamily="2" charset="2"/>
              </a:rPr>
              <a:t> </a:t>
            </a:r>
            <a:endParaRPr lang="en-CA" altLang="zh-CN" smtClean="0"/>
          </a:p>
        </p:txBody>
      </p:sp>
      <p:sp>
        <p:nvSpPr>
          <p:cNvPr id="46084" name="Content Placeholder 2"/>
          <p:cNvSpPr>
            <a:spLocks noGrp="1"/>
          </p:cNvSpPr>
          <p:nvPr>
            <p:ph idx="1"/>
          </p:nvPr>
        </p:nvSpPr>
        <p:spPr/>
        <p:txBody>
          <a:bodyPr/>
          <a:lstStyle/>
          <a:p>
            <a:pPr>
              <a:lnSpc>
                <a:spcPct val="80000"/>
              </a:lnSpc>
            </a:pPr>
            <a:r>
              <a:rPr lang="en-US" altLang="zh-CN" smtClean="0"/>
              <a:t>Ad Hoc Group Meetings</a:t>
            </a:r>
          </a:p>
          <a:p>
            <a:pPr lvl="1">
              <a:lnSpc>
                <a:spcPct val="80000"/>
              </a:lnSpc>
            </a:pPr>
            <a:r>
              <a:rPr lang="en-CA" altLang="zh-CN" smtClean="0"/>
              <a:t>PHY </a:t>
            </a:r>
            <a:r>
              <a:rPr lang="en-CA" altLang="zh-CN" smtClean="0">
                <a:sym typeface="Wingdings" panose="05000000000000000000" pitchFamily="2" charset="2"/>
              </a:rPr>
              <a:t> Kona 4/5</a:t>
            </a:r>
            <a:endParaRPr lang="en-US" altLang="zh-CN" sz="1800" smtClean="0">
              <a:sym typeface="Wingdings" panose="05000000000000000000" pitchFamily="2" charset="2"/>
            </a:endParaRPr>
          </a:p>
          <a:p>
            <a:pPr lvl="1">
              <a:lnSpc>
                <a:spcPct val="80000"/>
              </a:lnSpc>
            </a:pPr>
            <a:r>
              <a:rPr lang="en-CA" altLang="zh-CN" sz="1800" smtClean="0">
                <a:sym typeface="Wingdings" panose="05000000000000000000" pitchFamily="2" charset="2"/>
              </a:rPr>
              <a:t>MAC  Queens 4</a:t>
            </a:r>
            <a:endParaRPr lang="en-US" altLang="zh-CN" smtClean="0"/>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FBAA625-7BDF-4E44-953A-8713085317E8}" type="slidenum">
              <a:rPr lang="en-US" altLang="zh-CN" sz="1200" b="0" smtClean="0"/>
              <a:pPr>
                <a:spcBef>
                  <a:spcPct val="0"/>
                </a:spcBef>
                <a:buFontTx/>
                <a:buNone/>
              </a:pPr>
              <a:t>34</a:t>
            </a:fld>
            <a:endParaRPr lang="en-US" altLang="zh-CN"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zh-CN" smtClean="0"/>
              <a:t>Agenda for Monday May 16, 19:30 – 21:30</a:t>
            </a:r>
            <a:r>
              <a:rPr lang="en-US" altLang="zh-CN" smtClean="0">
                <a:sym typeface="Wingdings" panose="05000000000000000000" pitchFamily="2" charset="2"/>
              </a:rPr>
              <a:t> </a:t>
            </a:r>
            <a:endParaRPr lang="zh-CN" altLang="en-US" smtClean="0"/>
          </a:p>
        </p:txBody>
      </p:sp>
      <p:sp>
        <p:nvSpPr>
          <p:cNvPr id="47107" name="Content Placeholder 2"/>
          <p:cNvSpPr>
            <a:spLocks noGrp="1"/>
          </p:cNvSpPr>
          <p:nvPr>
            <p:ph idx="1"/>
          </p:nvPr>
        </p:nvSpPr>
        <p:spPr/>
        <p:txBody>
          <a:bodyPr/>
          <a:lstStyle/>
          <a:p>
            <a:pPr>
              <a:lnSpc>
                <a:spcPct val="80000"/>
              </a:lnSpc>
            </a:pPr>
            <a:r>
              <a:rPr lang="en-US" altLang="zh-CN" smtClean="0"/>
              <a:t>Ad Hoc Group Meetings</a:t>
            </a:r>
          </a:p>
          <a:p>
            <a:pPr lvl="1">
              <a:lnSpc>
                <a:spcPct val="80000"/>
              </a:lnSpc>
            </a:pPr>
            <a:r>
              <a:rPr lang="en-CA" altLang="zh-CN" smtClean="0"/>
              <a:t>PHY </a:t>
            </a:r>
            <a:r>
              <a:rPr lang="en-CA" altLang="zh-CN" smtClean="0">
                <a:sym typeface="Wingdings" panose="05000000000000000000" pitchFamily="2" charset="2"/>
              </a:rPr>
              <a:t> Kona 4/5</a:t>
            </a:r>
            <a:endParaRPr lang="en-US" altLang="zh-CN" smtClean="0"/>
          </a:p>
          <a:p>
            <a:pPr lvl="1">
              <a:lnSpc>
                <a:spcPct val="80000"/>
              </a:lnSpc>
            </a:pPr>
            <a:r>
              <a:rPr lang="en-CA" altLang="zh-CN" smtClean="0"/>
              <a:t>MU </a:t>
            </a:r>
            <a:r>
              <a:rPr lang="en-CA" altLang="zh-CN" smtClean="0">
                <a:sym typeface="Wingdings" panose="05000000000000000000" pitchFamily="2" charset="2"/>
              </a:rPr>
              <a:t> Queens 4</a:t>
            </a:r>
            <a:endParaRPr lang="en-US" altLang="zh-CN" sz="1800" smtClean="0"/>
          </a:p>
        </p:txBody>
      </p:sp>
      <p:sp>
        <p:nvSpPr>
          <p:cNvPr id="471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71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471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BCED0EE-06F1-4F45-A4BA-C47BB3C41509}" type="slidenum">
              <a:rPr lang="en-US" altLang="zh-CN" sz="1200" b="0" smtClean="0"/>
              <a:pPr>
                <a:spcBef>
                  <a:spcPct val="0"/>
                </a:spcBef>
                <a:buFontTx/>
                <a:buNone/>
              </a:pPr>
              <a:t>35</a:t>
            </a:fld>
            <a:endParaRPr lang="en-US" altLang="zh-CN"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8131" name="Title 1"/>
          <p:cNvSpPr>
            <a:spLocks noGrp="1"/>
          </p:cNvSpPr>
          <p:nvPr>
            <p:ph type="title"/>
          </p:nvPr>
        </p:nvSpPr>
        <p:spPr/>
        <p:txBody>
          <a:bodyPr/>
          <a:lstStyle/>
          <a:p>
            <a:r>
              <a:rPr lang="en-US" altLang="zh-CN" smtClean="0"/>
              <a:t>Agenda for Tuesday May 17, 10:30 – 12:3</a:t>
            </a:r>
            <a:r>
              <a:rPr lang="en-US" altLang="zh-CN" smtClean="0">
                <a:sym typeface="Wingdings" panose="05000000000000000000" pitchFamily="2" charset="2"/>
              </a:rPr>
              <a:t>0 </a:t>
            </a:r>
            <a:endParaRPr lang="en-US" altLang="zh-CN" smtClean="0"/>
          </a:p>
        </p:txBody>
      </p:sp>
      <p:sp>
        <p:nvSpPr>
          <p:cNvPr id="48132" name="Content Placeholder 2"/>
          <p:cNvSpPr>
            <a:spLocks noGrp="1"/>
          </p:cNvSpPr>
          <p:nvPr>
            <p:ph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48134"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A9F875C-3DF3-4580-9C20-DF65EAAAC525}" type="slidenum">
              <a:rPr lang="en-US" altLang="zh-CN" sz="1200" b="0" smtClean="0"/>
              <a:pPr>
                <a:spcBef>
                  <a:spcPct val="0"/>
                </a:spcBef>
                <a:buFontTx/>
                <a:buNone/>
              </a:pPr>
              <a:t>36</a:t>
            </a:fld>
            <a:endParaRPr lang="en-US" altLang="zh-CN"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49155" name="Rectangle 2"/>
          <p:cNvSpPr>
            <a:spLocks noGrp="1" noChangeArrowheads="1"/>
          </p:cNvSpPr>
          <p:nvPr>
            <p:ph type="title"/>
          </p:nvPr>
        </p:nvSpPr>
        <p:spPr/>
        <p:txBody>
          <a:bodyPr/>
          <a:lstStyle/>
          <a:p>
            <a:r>
              <a:rPr lang="en-US" altLang="zh-CN" smtClean="0"/>
              <a:t>Agenda for Tuesday May 17, 16:00 – 18:0</a:t>
            </a:r>
            <a:r>
              <a:rPr lang="en-US" altLang="zh-CN" smtClean="0">
                <a:sym typeface="Wingdings" panose="05000000000000000000" pitchFamily="2" charset="2"/>
              </a:rPr>
              <a:t>0</a:t>
            </a:r>
          </a:p>
        </p:txBody>
      </p:sp>
      <p:sp>
        <p:nvSpPr>
          <p:cNvPr id="49156" name="Rectangle 3"/>
          <p:cNvSpPr>
            <a:spLocks noGrp="1" noChangeArrowheads="1"/>
          </p:cNvSpPr>
          <p:nvPr>
            <p:ph type="body"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491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AF0E387A-D6B1-4271-9E86-D9273630FE76}" type="slidenum">
              <a:rPr lang="en-US" altLang="zh-CN" sz="1200" b="0" smtClean="0"/>
              <a:pPr>
                <a:spcBef>
                  <a:spcPct val="0"/>
                </a:spcBef>
                <a:buFontTx/>
                <a:buNone/>
              </a:pPr>
              <a:t>37</a:t>
            </a:fld>
            <a:endParaRPr lang="en-US" altLang="zh-CN" sz="1200" b="0" smtClean="0"/>
          </a:p>
        </p:txBody>
      </p:sp>
      <p:sp>
        <p:nvSpPr>
          <p:cNvPr id="49158"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zh-CN" smtClean="0"/>
              <a:t>Agenda for Tuesday May 17, 19:30 – 21:3</a:t>
            </a:r>
            <a:r>
              <a:rPr lang="en-US" altLang="zh-CN" smtClean="0">
                <a:sym typeface="Wingdings" panose="05000000000000000000" pitchFamily="2" charset="2"/>
              </a:rPr>
              <a:t>0</a:t>
            </a:r>
            <a:endParaRPr lang="en-US" altLang="zh-CN" smtClean="0"/>
          </a:p>
        </p:txBody>
      </p:sp>
      <p:sp>
        <p:nvSpPr>
          <p:cNvPr id="50179" name="Content Placeholder 2"/>
          <p:cNvSpPr>
            <a:spLocks noGrp="1"/>
          </p:cNvSpPr>
          <p:nvPr>
            <p:ph idx="1"/>
          </p:nvPr>
        </p:nvSpPr>
        <p:spPr>
          <a:xfrm>
            <a:off x="685800" y="1676400"/>
            <a:ext cx="7772400" cy="4114800"/>
          </a:xfrm>
        </p:spPr>
        <p:txBody>
          <a:bodyPr/>
          <a:lstStyle/>
          <a:p>
            <a:r>
              <a:rPr lang="en-US" altLang="zh-CN" smtClean="0"/>
              <a:t>TG Meeting</a:t>
            </a:r>
          </a:p>
          <a:p>
            <a:r>
              <a:rPr lang="en-US" altLang="zh-CN" smtClean="0"/>
              <a:t>Call Meeting to order</a:t>
            </a:r>
          </a:p>
          <a:p>
            <a:r>
              <a:rPr lang="en-US" altLang="zh-CN" smtClean="0"/>
              <a:t>IEEE 802 and 802.11 IPR Policy and procedure.</a:t>
            </a:r>
          </a:p>
          <a:p>
            <a:r>
              <a:rPr lang="en-CA" altLang="zh-CN" smtClean="0"/>
              <a:t>Progress Review</a:t>
            </a:r>
            <a:endParaRPr lang="en-US" altLang="zh-CN" smtClean="0"/>
          </a:p>
          <a:p>
            <a:r>
              <a:rPr lang="en-US" altLang="zh-CN" smtClean="0"/>
              <a:t>Presentations</a:t>
            </a:r>
          </a:p>
          <a:p>
            <a:pPr lvl="1" eaLnBrk="1" fontAlgn="ctr" hangingPunct="1"/>
            <a:r>
              <a:rPr lang="en-CA" altLang="zh-CN" smtClean="0"/>
              <a:t>11-16/0604- Simulation-based Evaluation of DSC</a:t>
            </a:r>
          </a:p>
          <a:p>
            <a:pPr lvl="1" eaLnBrk="1" fontAlgn="ctr" hangingPunct="1"/>
            <a:r>
              <a:rPr lang="en-CA" altLang="zh-CN" smtClean="0"/>
              <a:t>SP from 11-16/0597</a:t>
            </a:r>
          </a:p>
          <a:p>
            <a:pPr lvl="1" eaLnBrk="1" fontAlgn="ctr" hangingPunct="1"/>
            <a:r>
              <a:rPr lang="en-CA" altLang="zh-CN" smtClean="0"/>
              <a:t>11-16/0609 – NDPA frame format</a:t>
            </a:r>
          </a:p>
          <a:p>
            <a:pPr lvl="1" eaLnBrk="1" fontAlgn="ctr" hangingPunct="1"/>
            <a:r>
              <a:rPr lang="en-CA" altLang="zh-CN" smtClean="0"/>
              <a:t>11-16/0612 – Mandatory and Optional Support for 11ax</a:t>
            </a:r>
          </a:p>
          <a:p>
            <a:pPr lvl="1" eaLnBrk="1" fontAlgn="ctr" hangingPunct="1"/>
            <a:r>
              <a:rPr lang="en-CA" altLang="zh-CN" smtClean="0"/>
              <a:t>11-16/0629 – Box 5 calibration</a:t>
            </a:r>
          </a:p>
          <a:p>
            <a:pPr lvl="1" eaLnBrk="1" fontAlgn="ctr" hangingPunct="1"/>
            <a:r>
              <a:rPr lang="en-CA" altLang="zh-CN" smtClean="0"/>
              <a:t>11-16/0665 – Notes on Interference Alignment</a:t>
            </a:r>
            <a:endParaRPr lang="en-US" altLang="zh-CN" smtClean="0"/>
          </a:p>
          <a:p>
            <a:r>
              <a:rPr lang="en-US" altLang="zh-CN" smtClean="0"/>
              <a:t>Recess</a:t>
            </a:r>
          </a:p>
        </p:txBody>
      </p:sp>
      <p:sp>
        <p:nvSpPr>
          <p:cNvPr id="501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01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01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E9E0F58D-E899-495C-8EAE-B2AE8E84E766}" type="slidenum">
              <a:rPr lang="en-US" altLang="zh-CN" sz="1200" b="0" smtClean="0"/>
              <a:pPr>
                <a:spcBef>
                  <a:spcPct val="0"/>
                </a:spcBef>
                <a:buFontTx/>
                <a:buNone/>
              </a:pPr>
              <a:t>38</a:t>
            </a:fld>
            <a:endParaRPr lang="en-US" altLang="zh-CN" sz="1200" b="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1203" name="Title 1"/>
          <p:cNvSpPr>
            <a:spLocks noGrp="1"/>
          </p:cNvSpPr>
          <p:nvPr>
            <p:ph type="title"/>
          </p:nvPr>
        </p:nvSpPr>
        <p:spPr>
          <a:xfrm>
            <a:off x="228600" y="685800"/>
            <a:ext cx="8382000" cy="1066800"/>
          </a:xfrm>
        </p:spPr>
        <p:txBody>
          <a:bodyPr/>
          <a:lstStyle/>
          <a:p>
            <a:r>
              <a:rPr lang="en-US" altLang="zh-CN" smtClean="0"/>
              <a:t>Agenda for Wednesday May 18, 13:30 – 15:30</a:t>
            </a:r>
          </a:p>
        </p:txBody>
      </p:sp>
      <p:sp>
        <p:nvSpPr>
          <p:cNvPr id="51204" name="Content Placeholder 2"/>
          <p:cNvSpPr>
            <a:spLocks noGrp="1"/>
          </p:cNvSpPr>
          <p:nvPr>
            <p:ph idx="1"/>
          </p:nvPr>
        </p:nvSpPr>
        <p:spPr/>
        <p:txBody>
          <a:bodyPr/>
          <a:lstStyle/>
          <a:p>
            <a:r>
              <a:rPr lang="en-US" altLang="zh-CN" smtClean="0"/>
              <a:t>Ad Hoc Group Meetings</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120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0C8B18BA-ACB4-45E9-A066-3A38A8F08D03}" type="slidenum">
              <a:rPr lang="en-US" altLang="zh-CN" sz="1200" b="0" smtClean="0"/>
              <a:pPr>
                <a:spcBef>
                  <a:spcPct val="0"/>
                </a:spcBef>
                <a:buFontTx/>
                <a:buNone/>
              </a:pPr>
              <a:t>39</a:t>
            </a:fld>
            <a:endParaRPr lang="en-US" altLang="zh-CN"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8195"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63DC59D-1F25-467B-BA43-C58ADDFDBB69}" type="slidenum">
              <a:rPr lang="en-US" altLang="zh-CN" sz="1200" b="0" smtClean="0"/>
              <a:pPr>
                <a:spcBef>
                  <a:spcPct val="0"/>
                </a:spcBef>
                <a:buFontTx/>
                <a:buNone/>
              </a:pPr>
              <a:t>4</a:t>
            </a:fld>
            <a:endParaRPr lang="en-US" altLang="zh-CN" sz="1200" b="0" smtClean="0"/>
          </a:p>
        </p:txBody>
      </p:sp>
      <p:sp>
        <p:nvSpPr>
          <p:cNvPr id="819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E9EEB6EA-9950-4E90-9301-A7F9ADF1F77E}" type="slidenum">
              <a:rPr lang="en-US" altLang="zh-CN" sz="1200" b="0"/>
              <a:pPr algn="ctr">
                <a:spcBef>
                  <a:spcPct val="0"/>
                </a:spcBef>
                <a:buFontTx/>
                <a:buNone/>
              </a:pPr>
              <a:t>4</a:t>
            </a:fld>
            <a:endParaRPr lang="en-US" altLang="zh-CN" sz="1200" b="0"/>
          </a:p>
        </p:txBody>
      </p:sp>
      <p:sp>
        <p:nvSpPr>
          <p:cNvPr id="8198" name="Rectangle 2"/>
          <p:cNvSpPr>
            <a:spLocks noGrp="1" noChangeArrowheads="1"/>
          </p:cNvSpPr>
          <p:nvPr>
            <p:ph type="title" idx="4294967295"/>
          </p:nvPr>
        </p:nvSpPr>
        <p:spPr/>
        <p:txBody>
          <a:bodyPr/>
          <a:lstStyle/>
          <a:p>
            <a:r>
              <a:rPr lang="en-US" altLang="zh-CN" smtClean="0"/>
              <a:t>Attendance</a:t>
            </a:r>
          </a:p>
        </p:txBody>
      </p:sp>
      <p:sp>
        <p:nvSpPr>
          <p:cNvPr id="8199" name="Rectangle 3"/>
          <p:cNvSpPr>
            <a:spLocks noGrp="1" noChangeArrowheads="1"/>
          </p:cNvSpPr>
          <p:nvPr>
            <p:ph type="body" idx="4294967295"/>
          </p:nvPr>
        </p:nvSpPr>
        <p:spPr>
          <a:xfrm>
            <a:off x="381000" y="1600200"/>
            <a:ext cx="8077200" cy="4495800"/>
          </a:xfrm>
        </p:spPr>
        <p:txBody>
          <a:bodyPr/>
          <a:lstStyle/>
          <a:p>
            <a:pPr marL="457200" indent="-457200"/>
            <a:r>
              <a:rPr lang="en-US" altLang="zh-CN" smtClean="0">
                <a:hlinkClick r:id="rId2"/>
              </a:rPr>
              <a:t>http://newton.meeting.verilan.com</a:t>
            </a:r>
            <a:r>
              <a:rPr lang="en-US" altLang="zh-CN" smtClean="0"/>
              <a:t>  </a:t>
            </a:r>
          </a:p>
          <a:p>
            <a:pPr marL="457200" indent="-457200">
              <a:buFontTx/>
              <a:buNone/>
            </a:pPr>
            <a:endParaRPr lang="en-US" altLang="zh-CN" sz="3600" smtClean="0"/>
          </a:p>
          <a:p>
            <a:pPr marL="457200" indent="-457200">
              <a:buFontTx/>
              <a:buAutoNum type="arabicPeriod"/>
            </a:pPr>
            <a:r>
              <a:rPr lang="en-US" altLang="zh-CN" sz="3600" smtClean="0"/>
              <a:t>Register</a:t>
            </a:r>
          </a:p>
          <a:p>
            <a:pPr marL="457200" indent="-457200">
              <a:buFontTx/>
              <a:buAutoNum type="arabicPeriod"/>
            </a:pPr>
            <a:r>
              <a:rPr lang="en-US" altLang="zh-CN" sz="3600" smtClean="0"/>
              <a:t>Indicate attendance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2227" name="Title 1"/>
          <p:cNvSpPr>
            <a:spLocks noGrp="1"/>
          </p:cNvSpPr>
          <p:nvPr>
            <p:ph type="title"/>
          </p:nvPr>
        </p:nvSpPr>
        <p:spPr>
          <a:xfrm>
            <a:off x="304800" y="685800"/>
            <a:ext cx="8382000" cy="1066800"/>
          </a:xfrm>
        </p:spPr>
        <p:txBody>
          <a:bodyPr/>
          <a:lstStyle/>
          <a:p>
            <a:r>
              <a:rPr lang="en-US" altLang="zh-CN" smtClean="0"/>
              <a:t>Agenda for Wednesday May 18, 16:00 – 18:00</a:t>
            </a:r>
          </a:p>
        </p:txBody>
      </p:sp>
      <p:sp>
        <p:nvSpPr>
          <p:cNvPr id="52228" name="Content Placeholder 2"/>
          <p:cNvSpPr>
            <a:spLocks noGrp="1"/>
          </p:cNvSpPr>
          <p:nvPr>
            <p:ph idx="1"/>
          </p:nvPr>
        </p:nvSpPr>
        <p:spPr/>
        <p:txBody>
          <a:bodyPr/>
          <a:lstStyle/>
          <a:p>
            <a:r>
              <a:rPr lang="en-US" altLang="zh-CN" smtClean="0"/>
              <a:t>Ad Hoc Group Meeting</a:t>
            </a:r>
          </a:p>
          <a:p>
            <a:pPr lvl="1"/>
            <a:r>
              <a:rPr lang="en-US" altLang="zh-CN" smtClean="0"/>
              <a:t>Ad Hoc #1</a:t>
            </a:r>
          </a:p>
          <a:p>
            <a:pPr lvl="1"/>
            <a:r>
              <a:rPr lang="en-US" altLang="zh-CN" smtClean="0"/>
              <a:t>Ad Hoc #2</a:t>
            </a:r>
          </a:p>
        </p:txBody>
      </p:sp>
      <p:sp>
        <p:nvSpPr>
          <p:cNvPr id="5" name="Footer Placeholder 4"/>
          <p:cNvSpPr>
            <a:spLocks noGrp="1"/>
          </p:cNvSpPr>
          <p:nvPr>
            <p:ph type="ftr" sz="quarter" idx="11"/>
          </p:nvPr>
        </p:nvSpPr>
        <p:spPr>
          <a:xfrm>
            <a:off x="8077200" y="6475413"/>
            <a:ext cx="466725" cy="182562"/>
          </a:xfrm>
        </p:spPr>
        <p:txBody>
          <a:bodyPr/>
          <a:lstStyle/>
          <a:p>
            <a:pPr>
              <a:defRPr/>
            </a:pPr>
            <a:r>
              <a:rPr lang="en-US">
                <a:ea typeface="+mn-ea"/>
              </a:rPr>
              <a:t>Osama Aboul-Magd (Huawei Technologies)</a:t>
            </a:r>
          </a:p>
        </p:txBody>
      </p:sp>
      <p:sp>
        <p:nvSpPr>
          <p:cNvPr id="52230"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9F441A89-76F5-49BD-BEFD-623B17CDCC39}" type="slidenum">
              <a:rPr lang="en-US" altLang="zh-CN" sz="1200" b="0" smtClean="0"/>
              <a:pPr>
                <a:spcBef>
                  <a:spcPct val="0"/>
                </a:spcBef>
                <a:buFontTx/>
                <a:buNone/>
              </a:pPr>
              <a:t>40</a:t>
            </a:fld>
            <a:endParaRPr lang="en-US" altLang="zh-CN"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685800" y="685800"/>
            <a:ext cx="8001000" cy="1066800"/>
          </a:xfrm>
        </p:spPr>
        <p:txBody>
          <a:bodyPr/>
          <a:lstStyle/>
          <a:p>
            <a:r>
              <a:rPr lang="en-US" altLang="zh-CN" smtClean="0"/>
              <a:t>Agenda for Thursday May 19, 10:30 – 12:30</a:t>
            </a:r>
          </a:p>
        </p:txBody>
      </p:sp>
      <p:sp>
        <p:nvSpPr>
          <p:cNvPr id="53251" name="Content Placeholder 2"/>
          <p:cNvSpPr>
            <a:spLocks noGrp="1"/>
          </p:cNvSpPr>
          <p:nvPr>
            <p:ph idx="1"/>
          </p:nvPr>
        </p:nvSpPr>
        <p:spPr/>
        <p:txBody>
          <a:bodyPr/>
          <a:lstStyle/>
          <a:p>
            <a:r>
              <a:rPr lang="en-US" altLang="zh-CN" dirty="0" smtClean="0"/>
              <a:t>TG Meeting</a:t>
            </a:r>
          </a:p>
          <a:p>
            <a:r>
              <a:rPr lang="en-US" altLang="zh-CN" dirty="0" smtClean="0"/>
              <a:t>Call Meeting to order</a:t>
            </a:r>
          </a:p>
          <a:p>
            <a:r>
              <a:rPr lang="en-US" altLang="zh-CN" dirty="0" smtClean="0"/>
              <a:t>IEEE 802 and 802.11 IPR Policy and procedure.</a:t>
            </a:r>
          </a:p>
          <a:p>
            <a:r>
              <a:rPr lang="en-US" altLang="zh-CN" dirty="0" smtClean="0"/>
              <a:t>Presentations (if any)</a:t>
            </a:r>
          </a:p>
          <a:p>
            <a:r>
              <a:rPr lang="en-US" altLang="zh-CN" dirty="0" smtClean="0"/>
              <a:t>TG </a:t>
            </a:r>
            <a:r>
              <a:rPr lang="en-US" altLang="zh-CN" dirty="0" smtClean="0"/>
              <a:t>Motions</a:t>
            </a:r>
          </a:p>
          <a:p>
            <a:pPr lvl="1"/>
            <a:r>
              <a:rPr lang="en-CA" altLang="zh-CN" dirty="0" smtClean="0"/>
              <a:t>Timeline Motion</a:t>
            </a:r>
          </a:p>
          <a:p>
            <a:pPr lvl="1"/>
            <a:r>
              <a:rPr lang="en-CA" altLang="zh-CN" dirty="0" smtClean="0"/>
              <a:t>PHY, MAC, MU, and SR motions</a:t>
            </a:r>
          </a:p>
          <a:p>
            <a:pPr lvl="1"/>
            <a:r>
              <a:rPr lang="en-CA" altLang="zh-CN" dirty="0" smtClean="0"/>
              <a:t>Comment Resolution Motions</a:t>
            </a:r>
            <a:endParaRPr lang="en-US" altLang="zh-CN" dirty="0" smtClean="0"/>
          </a:p>
          <a:p>
            <a:r>
              <a:rPr lang="en-US" altLang="zh-CN" dirty="0" smtClean="0"/>
              <a:t>Recess</a:t>
            </a:r>
          </a:p>
        </p:txBody>
      </p:sp>
      <p:sp>
        <p:nvSpPr>
          <p:cNvPr id="532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32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32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5FA24044-E9E5-44EF-B182-2C0EDC92FC9D}" type="slidenum">
              <a:rPr lang="en-US" altLang="zh-CN" sz="1200" b="0" smtClean="0"/>
              <a:pPr>
                <a:spcBef>
                  <a:spcPct val="0"/>
                </a:spcBef>
                <a:buFontTx/>
                <a:buNone/>
              </a:pPr>
              <a:t>41</a:t>
            </a:fld>
            <a:endParaRPr lang="en-US" altLang="zh-CN"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4275"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42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FACA751E-F27D-451B-870C-B855D76752E0}" type="slidenum">
              <a:rPr lang="en-US" altLang="zh-CN" sz="1200" b="0" smtClean="0"/>
              <a:pPr>
                <a:spcBef>
                  <a:spcPct val="0"/>
                </a:spcBef>
                <a:buFontTx/>
                <a:buNone/>
              </a:pPr>
              <a:t>42</a:t>
            </a:fld>
            <a:endParaRPr lang="en-US" altLang="zh-CN" sz="1200" b="0" smtClean="0"/>
          </a:p>
        </p:txBody>
      </p:sp>
      <p:sp>
        <p:nvSpPr>
          <p:cNvPr id="54277" name="Rectangle 2"/>
          <p:cNvSpPr>
            <a:spLocks noGrp="1" noChangeArrowheads="1"/>
          </p:cNvSpPr>
          <p:nvPr>
            <p:ph type="title"/>
          </p:nvPr>
        </p:nvSpPr>
        <p:spPr>
          <a:xfrm>
            <a:off x="685800" y="685800"/>
            <a:ext cx="8001000" cy="1066800"/>
          </a:xfrm>
        </p:spPr>
        <p:txBody>
          <a:bodyPr/>
          <a:lstStyle/>
          <a:p>
            <a:r>
              <a:rPr lang="en-US" altLang="zh-CN" smtClean="0"/>
              <a:t>Agenda for Thursday May 19, 16:00 – 18:0</a:t>
            </a:r>
            <a:r>
              <a:rPr lang="en-US" altLang="zh-CN" smtClean="0">
                <a:sym typeface="Wingdings" panose="05000000000000000000" pitchFamily="2" charset="2"/>
              </a:rPr>
              <a:t>0</a:t>
            </a:r>
          </a:p>
        </p:txBody>
      </p:sp>
      <p:sp>
        <p:nvSpPr>
          <p:cNvPr id="54278" name="Rectangle 3"/>
          <p:cNvSpPr>
            <a:spLocks noGrp="1" noChangeArrowheads="1"/>
          </p:cNvSpPr>
          <p:nvPr>
            <p:ph type="body" idx="1"/>
          </p:nvPr>
        </p:nvSpPr>
        <p:spPr/>
        <p:txBody>
          <a:bodyPr/>
          <a:lstStyle/>
          <a:p>
            <a:pPr>
              <a:lnSpc>
                <a:spcPct val="80000"/>
              </a:lnSpc>
            </a:pPr>
            <a:r>
              <a:rPr lang="en-US" altLang="zh-CN" smtClean="0"/>
              <a:t>TG Meeting</a:t>
            </a:r>
          </a:p>
          <a:p>
            <a:pPr>
              <a:lnSpc>
                <a:spcPct val="80000"/>
              </a:lnSpc>
            </a:pPr>
            <a:r>
              <a:rPr lang="en-US" altLang="zh-CN" smtClean="0"/>
              <a:t>Call Meeting to order</a:t>
            </a:r>
          </a:p>
          <a:p>
            <a:pPr>
              <a:lnSpc>
                <a:spcPct val="80000"/>
              </a:lnSpc>
            </a:pPr>
            <a:r>
              <a:rPr lang="en-US" altLang="zh-CN" smtClean="0"/>
              <a:t>IEEE 802 and 802.11 IPR Policy and procedure.</a:t>
            </a:r>
          </a:p>
          <a:p>
            <a:pPr>
              <a:lnSpc>
                <a:spcPct val="80000"/>
              </a:lnSpc>
            </a:pPr>
            <a:r>
              <a:rPr lang="en-US" altLang="zh-CN" smtClean="0"/>
              <a:t>Presentations</a:t>
            </a:r>
          </a:p>
          <a:p>
            <a:pPr>
              <a:lnSpc>
                <a:spcPct val="80000"/>
              </a:lnSpc>
            </a:pPr>
            <a:r>
              <a:rPr lang="en-US" altLang="zh-CN" smtClean="0"/>
              <a:t>TG Motions</a:t>
            </a:r>
          </a:p>
          <a:p>
            <a:pPr>
              <a:lnSpc>
                <a:spcPct val="80000"/>
              </a:lnSpc>
            </a:pPr>
            <a:r>
              <a:rPr lang="en-US" altLang="zh-CN" smtClean="0"/>
              <a:t>Goals for September 2015</a:t>
            </a:r>
          </a:p>
          <a:p>
            <a:pPr>
              <a:lnSpc>
                <a:spcPct val="80000"/>
              </a:lnSpc>
            </a:pPr>
            <a:r>
              <a:rPr lang="en-US" altLang="zh-CN" smtClean="0"/>
              <a:t>Telecon Schedule</a:t>
            </a:r>
          </a:p>
          <a:p>
            <a:pPr>
              <a:lnSpc>
                <a:spcPct val="80000"/>
              </a:lnSpc>
            </a:pPr>
            <a:r>
              <a:rPr lang="en-US" altLang="zh-CN" smtClean="0"/>
              <a:t>Adjourn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ltLang="zh-CN" dirty="0" smtClean="0"/>
              <a:t>Timeline Motion</a:t>
            </a:r>
            <a:endParaRPr lang="en-US" altLang="zh-CN" dirty="0" smtClean="0"/>
          </a:p>
        </p:txBody>
      </p:sp>
      <p:sp>
        <p:nvSpPr>
          <p:cNvPr id="56323" name="Content Placeholder 2"/>
          <p:cNvSpPr>
            <a:spLocks noGrp="1"/>
          </p:cNvSpPr>
          <p:nvPr>
            <p:ph idx="1"/>
          </p:nvPr>
        </p:nvSpPr>
        <p:spPr>
          <a:xfrm>
            <a:off x="685800" y="2089085"/>
            <a:ext cx="7772400" cy="4114800"/>
          </a:xfrm>
        </p:spPr>
        <p:txBody>
          <a:bodyPr/>
          <a:lstStyle/>
          <a:p>
            <a:r>
              <a:rPr lang="en-CA" altLang="zh-CN" dirty="0" smtClean="0"/>
              <a:t>Move to accept the proposed timeline in slide #30 as the official TG timeline.</a:t>
            </a:r>
          </a:p>
          <a:p>
            <a:endParaRPr lang="en-CA" altLang="zh-CN" dirty="0"/>
          </a:p>
          <a:p>
            <a:r>
              <a:rPr lang="en-CA" altLang="zh-CN" dirty="0" smtClean="0"/>
              <a:t>Move:	Second:</a:t>
            </a:r>
          </a:p>
          <a:p>
            <a:r>
              <a:rPr lang="en-CA" altLang="zh-CN" dirty="0" smtClean="0"/>
              <a:t>Y/N/A</a:t>
            </a:r>
            <a:endParaRPr lang="zh-CN" altLang="zh-CN" dirty="0" smtClean="0"/>
          </a:p>
        </p:txBody>
      </p:sp>
      <p:sp>
        <p:nvSpPr>
          <p:cNvPr id="563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563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563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BFF86E14-A439-4919-8229-6C9B201039CE}" type="slidenum">
              <a:rPr lang="en-US" altLang="zh-CN" sz="1200" b="0" smtClean="0"/>
              <a:pPr>
                <a:spcBef>
                  <a:spcPct val="0"/>
                </a:spcBef>
                <a:buFontTx/>
                <a:buNone/>
              </a:pPr>
              <a:t>43</a:t>
            </a:fld>
            <a:endParaRPr lang="en-US" altLang="zh-CN" sz="1200" b="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PHY Motion</a:t>
            </a:r>
            <a:endParaRPr lang="zh-CN" altLang="en-US" dirty="0"/>
          </a:p>
        </p:txBody>
      </p:sp>
      <p:sp>
        <p:nvSpPr>
          <p:cNvPr id="3" name="Content Placeholder 2"/>
          <p:cNvSpPr>
            <a:spLocks noGrp="1"/>
          </p:cNvSpPr>
          <p:nvPr>
            <p:ph idx="1"/>
          </p:nvPr>
        </p:nvSpPr>
        <p:spPr/>
        <p:txBody>
          <a:bodyPr/>
          <a:lstStyle/>
          <a:p>
            <a:r>
              <a:rPr lang="en-CA" altLang="zh-CN" dirty="0"/>
              <a:t>Move to modify the TG specification framework as in slide </a:t>
            </a:r>
            <a:r>
              <a:rPr lang="en-CA" altLang="zh-CN" dirty="0" smtClean="0"/>
              <a:t>45 </a:t>
            </a:r>
            <a:r>
              <a:rPr lang="en-CA" altLang="zh-CN" dirty="0"/>
              <a:t>to slide </a:t>
            </a:r>
            <a:r>
              <a:rPr lang="en-CA" altLang="zh-CN" dirty="0" smtClean="0"/>
              <a:t>83</a:t>
            </a:r>
          </a:p>
          <a:p>
            <a:endParaRPr lang="en-CA" altLang="zh-CN" dirty="0"/>
          </a:p>
          <a:p>
            <a:r>
              <a:rPr lang="en-CA" altLang="zh-CN" dirty="0" smtClean="0"/>
              <a:t>Move:	Second:</a:t>
            </a:r>
          </a:p>
          <a:p>
            <a:r>
              <a:rPr lang="en-CA" altLang="zh-CN" dirty="0" smtClean="0"/>
              <a:t>Y/N/A</a:t>
            </a:r>
            <a:endParaRPr lang="en-CA"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44</a:t>
            </a:fld>
            <a:endParaRPr lang="en-US" altLang="zh-CN"/>
          </a:p>
        </p:txBody>
      </p:sp>
    </p:spTree>
    <p:extLst>
      <p:ext uri="{BB962C8B-B14F-4D97-AF65-F5344CB8AC3E}">
        <p14:creationId xmlns:p14="http://schemas.microsoft.com/office/powerpoint/2010/main" val="18681589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a:t>
            </a:r>
            <a:endParaRPr lang="zh-CN" altLang="en-US" dirty="0"/>
          </a:p>
        </p:txBody>
      </p:sp>
      <p:sp>
        <p:nvSpPr>
          <p:cNvPr id="3" name="Content Placeholder 2"/>
          <p:cNvSpPr>
            <a:spLocks noGrp="1"/>
          </p:cNvSpPr>
          <p:nvPr>
            <p:ph idx="1"/>
          </p:nvPr>
        </p:nvSpPr>
        <p:spPr>
          <a:xfrm>
            <a:off x="685800" y="1981200"/>
            <a:ext cx="7772400" cy="914400"/>
          </a:xfrm>
        </p:spPr>
        <p:txBody>
          <a:bodyPr/>
          <a:lstStyle/>
          <a:p>
            <a:r>
              <a:rPr lang="en-US" altLang="zh-CN" dirty="0" smtClean="0"/>
              <a:t>add the following feedback structure for MU type feedback to 1</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45</a:t>
            </a:fld>
            <a:endParaRPr lang="en-US" altLang="zh-CN"/>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0200" y="3015468"/>
            <a:ext cx="5638800" cy="3232932"/>
          </a:xfrm>
          <a:prstGeom prst="rect">
            <a:avLst/>
          </a:prstGeom>
        </p:spPr>
      </p:pic>
    </p:spTree>
    <p:extLst>
      <p:ext uri="{BB962C8B-B14F-4D97-AF65-F5344CB8AC3E}">
        <p14:creationId xmlns:p14="http://schemas.microsoft.com/office/powerpoint/2010/main" val="415060021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a:t>
            </a:r>
            <a:endParaRPr lang="zh-CN" altLang="en-US" dirty="0"/>
          </a:p>
        </p:txBody>
      </p:sp>
      <p:sp>
        <p:nvSpPr>
          <p:cNvPr id="3" name="Content Placeholder 2"/>
          <p:cNvSpPr>
            <a:spLocks noGrp="1"/>
          </p:cNvSpPr>
          <p:nvPr>
            <p:ph idx="1"/>
          </p:nvPr>
        </p:nvSpPr>
        <p:spPr>
          <a:xfrm>
            <a:off x="685800" y="1981200"/>
            <a:ext cx="7772400" cy="990600"/>
          </a:xfrm>
        </p:spPr>
        <p:txBody>
          <a:bodyPr/>
          <a:lstStyle/>
          <a:p>
            <a:r>
              <a:rPr lang="en-US" altLang="zh-CN" dirty="0"/>
              <a:t>A</a:t>
            </a:r>
            <a:r>
              <a:rPr lang="en-US" altLang="zh-CN" dirty="0" smtClean="0"/>
              <a:t>dd the following feedback structure for SU type feedback to 11ax SFD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46</a:t>
            </a:fld>
            <a:endParaRPr lang="en-US" altLang="zh-CN"/>
          </a:p>
        </p:txBody>
      </p:sp>
      <p:sp>
        <p:nvSpPr>
          <p:cNvPr id="7" name="Rectangle 6"/>
          <p:cNvSpPr/>
          <p:nvPr/>
        </p:nvSpPr>
        <p:spPr>
          <a:xfrm>
            <a:off x="762000" y="3200400"/>
            <a:ext cx="4682836" cy="1785104"/>
          </a:xfrm>
          <a:prstGeom prst="rect">
            <a:avLst/>
          </a:prstGeom>
        </p:spPr>
        <p:txBody>
          <a:bodyPr wrap="square">
            <a:spAutoFit/>
          </a:bodyPr>
          <a:lstStyle/>
          <a:p>
            <a:pPr marL="628650" lvl="1" indent="-171450">
              <a:buFont typeface="Arial" panose="020B0604020202020204" pitchFamily="34" charset="0"/>
              <a:buChar char="•"/>
            </a:pPr>
            <a:r>
              <a:rPr lang="en-US" sz="1100" dirty="0" smtClean="0"/>
              <a:t>Average </a:t>
            </a:r>
            <a:r>
              <a:rPr lang="en-US" sz="1100" dirty="0"/>
              <a:t>SNR, space-time stream 1 (averaged over entire FB BW)</a:t>
            </a:r>
          </a:p>
          <a:p>
            <a:pPr marL="628650" lvl="1" indent="-171450">
              <a:buFont typeface="Arial" panose="020B0604020202020204" pitchFamily="34" charset="0"/>
              <a:buChar char="•"/>
            </a:pPr>
            <a:r>
              <a:rPr lang="en-US" sz="1100" dirty="0"/>
              <a:t>…………….</a:t>
            </a:r>
          </a:p>
          <a:p>
            <a:pPr marL="628650" lvl="1" indent="-171450">
              <a:buFont typeface="Arial" panose="020B0604020202020204" pitchFamily="34" charset="0"/>
              <a:buChar char="•"/>
            </a:pPr>
            <a:r>
              <a:rPr lang="en-US" sz="1100" dirty="0"/>
              <a:t>Average SNR, space-time stream </a:t>
            </a:r>
            <a:r>
              <a:rPr lang="en-US" sz="1100" dirty="0" err="1"/>
              <a:t>Nc</a:t>
            </a:r>
            <a:r>
              <a:rPr lang="en-US" sz="1100" dirty="0"/>
              <a:t> (averaged over </a:t>
            </a:r>
            <a:r>
              <a:rPr lang="en-US" sz="1100" dirty="0" smtClean="0"/>
              <a:t>entire </a:t>
            </a:r>
            <a:r>
              <a:rPr lang="en-US" sz="1100" dirty="0"/>
              <a:t>FB BW</a:t>
            </a:r>
            <a:r>
              <a:rPr lang="en-US" sz="1100" dirty="0" smtClean="0"/>
              <a:t>)</a:t>
            </a:r>
          </a:p>
          <a:p>
            <a:pPr marL="628650" lvl="1" indent="-171450">
              <a:buFont typeface="Arial" panose="020B0604020202020204" pitchFamily="34" charset="0"/>
              <a:buChar char="•"/>
            </a:pPr>
            <a:endParaRPr lang="en-US" sz="1100" dirty="0" smtClean="0"/>
          </a:p>
          <a:p>
            <a:pPr marL="628650" lvl="1" indent="-171450">
              <a:buFont typeface="Arial" panose="020B0604020202020204" pitchFamily="34" charset="0"/>
              <a:buChar char="•"/>
            </a:pPr>
            <a:endParaRPr lang="en-US" sz="1100" dirty="0"/>
          </a:p>
          <a:p>
            <a:pPr lvl="1"/>
            <a:endParaRPr lang="en-US" sz="1100" dirty="0" smtClean="0"/>
          </a:p>
          <a:p>
            <a:pPr marL="628650" lvl="1" indent="-171450">
              <a:buFont typeface="Arial" panose="020B0604020202020204" pitchFamily="34" charset="0"/>
              <a:buChar char="•"/>
            </a:pPr>
            <a:endParaRPr lang="en-US" sz="1100" dirty="0"/>
          </a:p>
          <a:p>
            <a:pPr marL="628650" lvl="1" indent="-171450">
              <a:buFont typeface="Arial" panose="020B0604020202020204" pitchFamily="34" charset="0"/>
              <a:buChar char="•"/>
            </a:pPr>
            <a:r>
              <a:rPr lang="en-US" sz="1100" dirty="0" smtClean="0"/>
              <a:t>V matrix of Feedback Tone 1</a:t>
            </a:r>
          </a:p>
          <a:p>
            <a:pPr marL="628650" lvl="1" indent="-171450">
              <a:buFont typeface="Arial" panose="020B0604020202020204" pitchFamily="34" charset="0"/>
              <a:buChar char="•"/>
            </a:pPr>
            <a:r>
              <a:rPr lang="en-US" sz="1100" dirty="0" smtClean="0"/>
              <a:t>V matrix of Feedback Tone 2</a:t>
            </a:r>
          </a:p>
          <a:p>
            <a:pPr marL="628650" lvl="1" indent="-171450">
              <a:buFont typeface="Arial" panose="020B0604020202020204" pitchFamily="34" charset="0"/>
              <a:buChar char="•"/>
            </a:pPr>
            <a:r>
              <a:rPr lang="en-US" sz="1100" dirty="0" smtClean="0"/>
              <a:t>……….......</a:t>
            </a:r>
            <a:endParaRPr lang="en-US" sz="1400" dirty="0"/>
          </a:p>
        </p:txBody>
      </p:sp>
      <p:sp>
        <p:nvSpPr>
          <p:cNvPr id="8" name="Rounded Rectangle 7"/>
          <p:cNvSpPr/>
          <p:nvPr/>
        </p:nvSpPr>
        <p:spPr bwMode="auto">
          <a:xfrm>
            <a:off x="990600" y="3200400"/>
            <a:ext cx="4343400" cy="7620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5444836" y="34290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860472" y="3366700"/>
            <a:ext cx="1119665" cy="276999"/>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Average SNR</a:t>
            </a:r>
            <a:endParaRPr lang="en-US" i="1" dirty="0">
              <a:latin typeface="Arial" panose="020B0604020202020204" pitchFamily="34" charset="0"/>
              <a:cs typeface="Arial" panose="020B0604020202020204" pitchFamily="34" charset="0"/>
            </a:endParaRPr>
          </a:p>
        </p:txBody>
      </p:sp>
      <p:sp>
        <p:nvSpPr>
          <p:cNvPr id="11" name="Rounded Rectangle 10"/>
          <p:cNvSpPr/>
          <p:nvPr/>
        </p:nvSpPr>
        <p:spPr bwMode="auto">
          <a:xfrm>
            <a:off x="980209" y="4267200"/>
            <a:ext cx="4343400" cy="838200"/>
          </a:xfrm>
          <a:prstGeom prst="roundRect">
            <a:avLst/>
          </a:prstGeom>
          <a:noFill/>
          <a:ln w="12700" cap="flat" cmpd="sng" algn="ctr">
            <a:solidFill>
              <a:schemeClr val="accent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ight Arrow 11"/>
          <p:cNvSpPr/>
          <p:nvPr/>
        </p:nvSpPr>
        <p:spPr bwMode="auto">
          <a:xfrm>
            <a:off x="5444836" y="4533900"/>
            <a:ext cx="304800" cy="152400"/>
          </a:xfrm>
          <a:prstGeom prst="rightArrow">
            <a:avLst/>
          </a:prstGeom>
          <a:solidFill>
            <a:schemeClr val="tx1">
              <a:lumMod val="50000"/>
              <a:lumOff val="5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5839690" y="4253621"/>
            <a:ext cx="2135328" cy="830997"/>
          </a:xfrm>
          <a:prstGeom prst="rect">
            <a:avLst/>
          </a:prstGeom>
          <a:noFill/>
        </p:spPr>
        <p:txBody>
          <a:bodyPr wrap="none" rtlCol="0">
            <a:spAutoFit/>
          </a:bodyPr>
          <a:lstStyle/>
          <a:p>
            <a:r>
              <a:rPr lang="en-US" i="1" dirty="0" smtClean="0">
                <a:latin typeface="Arial" panose="020B0604020202020204" pitchFamily="34" charset="0"/>
                <a:cs typeface="Arial" panose="020B0604020202020204" pitchFamily="34" charset="0"/>
              </a:rPr>
              <a:t>Compressed V </a:t>
            </a:r>
          </a:p>
          <a:p>
            <a:r>
              <a:rPr lang="en-US" i="1" dirty="0" smtClean="0">
                <a:latin typeface="Arial" panose="020B0604020202020204" pitchFamily="34" charset="0"/>
                <a:cs typeface="Arial" panose="020B0604020202020204" pitchFamily="34" charset="0"/>
              </a:rPr>
              <a:t>on the feedback tones</a:t>
            </a:r>
          </a:p>
          <a:p>
            <a:r>
              <a:rPr lang="en-US" i="1" dirty="0" smtClean="0">
                <a:latin typeface="Arial" panose="020B0604020202020204" pitchFamily="34" charset="0"/>
                <a:cs typeface="Arial" panose="020B0604020202020204" pitchFamily="34" charset="0"/>
              </a:rPr>
              <a:t>Tone decided based on </a:t>
            </a:r>
          </a:p>
          <a:p>
            <a:r>
              <a:rPr lang="en-US" i="1" dirty="0" smtClean="0">
                <a:latin typeface="Arial" panose="020B0604020202020204" pitchFamily="34" charset="0"/>
                <a:cs typeface="Arial" panose="020B0604020202020204" pitchFamily="34" charset="0"/>
              </a:rPr>
              <a:t>start and end 26RU in NDPA</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74529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a:t>
            </a:r>
            <a:endParaRPr lang="zh-CN" altLang="en-US" dirty="0"/>
          </a:p>
        </p:txBody>
      </p:sp>
      <p:sp>
        <p:nvSpPr>
          <p:cNvPr id="3" name="Content Placeholder 2"/>
          <p:cNvSpPr>
            <a:spLocks noGrp="1"/>
          </p:cNvSpPr>
          <p:nvPr>
            <p:ph idx="1"/>
          </p:nvPr>
        </p:nvSpPr>
        <p:spPr>
          <a:xfrm>
            <a:off x="685800" y="1981200"/>
            <a:ext cx="7772400" cy="838200"/>
          </a:xfrm>
        </p:spPr>
        <p:txBody>
          <a:bodyPr/>
          <a:lstStyle/>
          <a:p>
            <a:r>
              <a:rPr lang="en-US" altLang="zh-CN" dirty="0" smtClean="0"/>
              <a:t>add the following feedback structure for CQI feedback to 11ax SFD :</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47</a:t>
            </a:fld>
            <a:endParaRPr lang="en-US" altLang="zh-CN"/>
          </a:p>
        </p:txBody>
      </p:sp>
      <p:grpSp>
        <p:nvGrpSpPr>
          <p:cNvPr id="7" name="Group 18"/>
          <p:cNvGrpSpPr/>
          <p:nvPr/>
        </p:nvGrpSpPr>
        <p:grpSpPr>
          <a:xfrm>
            <a:off x="897715" y="2209800"/>
            <a:ext cx="7984315" cy="4114800"/>
            <a:chOff x="897715" y="2209800"/>
            <a:chExt cx="7984315" cy="4114800"/>
          </a:xfrm>
        </p:grpSpPr>
        <p:sp>
          <p:nvSpPr>
            <p:cNvPr id="8" name="Content Placeholder 1"/>
            <p:cNvSpPr txBox="1">
              <a:spLocks/>
            </p:cNvSpPr>
            <p:nvPr/>
          </p:nvSpPr>
          <p:spPr bwMode="auto">
            <a:xfrm>
              <a:off x="897715" y="2209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endParaRPr lang="en-US" sz="1000" kern="0" dirty="0" smtClean="0"/>
            </a:p>
            <a:p>
              <a:pPr lvl="1"/>
              <a:endParaRPr lang="en-US" sz="1000" kern="0" dirty="0" smtClean="0"/>
            </a:p>
            <a:p>
              <a:pPr lvl="1"/>
              <a:endParaRPr lang="en-US" sz="1000" kern="0" dirty="0" smtClean="0"/>
            </a:p>
            <a:p>
              <a:pPr marL="457200" lvl="1" indent="0">
                <a:buNone/>
              </a:pPr>
              <a:endParaRPr lang="en-US" sz="1200" kern="0" dirty="0" smtClean="0"/>
            </a:p>
            <a:p>
              <a:pPr lvl="1"/>
              <a:r>
                <a:rPr lang="en-US" sz="1200" kern="0" dirty="0" smtClean="0"/>
                <a:t>1</a:t>
              </a:r>
              <a:r>
                <a:rPr lang="en-US" sz="1200" kern="0" baseline="30000" dirty="0" smtClean="0"/>
                <a:t>st</a:t>
              </a:r>
              <a:r>
                <a:rPr lang="en-US" sz="1200" kern="0" dirty="0" smtClean="0"/>
                <a:t> RU26 </a:t>
              </a:r>
            </a:p>
            <a:p>
              <a:pPr lvl="2"/>
              <a:r>
                <a:rPr lang="en-US" sz="1000" kern="0" dirty="0" smtClean="0"/>
                <a:t>Stream 1 SNR (only one number per RU)</a:t>
              </a:r>
            </a:p>
            <a:p>
              <a:pPr lvl="2"/>
              <a:r>
                <a:rPr lang="en-US" sz="1000" kern="0" dirty="0" smtClean="0"/>
                <a:t>Stream 2 SNR (only one number per RU)</a:t>
              </a:r>
            </a:p>
            <a:p>
              <a:pPr lvl="2"/>
              <a:r>
                <a:rPr lang="en-US" sz="1000" kern="0" dirty="0" smtClean="0"/>
                <a:t>….....</a:t>
              </a:r>
              <a:endParaRPr lang="en-US" sz="900" kern="0" dirty="0" smtClean="0"/>
            </a:p>
            <a:p>
              <a:pPr lvl="1"/>
              <a:r>
                <a:rPr lang="en-US" sz="1250" kern="0" dirty="0" smtClean="0"/>
                <a:t>2</a:t>
              </a:r>
              <a:r>
                <a:rPr lang="en-US" sz="1250" kern="0" baseline="30000" dirty="0" smtClean="0"/>
                <a:t>nd</a:t>
              </a:r>
              <a:r>
                <a:rPr lang="en-US" sz="1250" kern="0" dirty="0" smtClean="0"/>
                <a:t> RU26</a:t>
              </a:r>
              <a:endParaRPr lang="en-US" sz="1000" kern="0" dirty="0" smtClean="0"/>
            </a:p>
            <a:p>
              <a:pPr lvl="2"/>
              <a:r>
                <a:rPr lang="en-US" sz="1050" kern="0" dirty="0" smtClean="0"/>
                <a:t>…….</a:t>
              </a:r>
            </a:p>
            <a:p>
              <a:pPr lvl="2"/>
              <a:r>
                <a:rPr lang="en-US" sz="1050" kern="0" dirty="0" smtClean="0"/>
                <a:t>…….</a:t>
              </a:r>
            </a:p>
            <a:p>
              <a:pPr lvl="1"/>
              <a:r>
                <a:rPr lang="en-US" sz="1850" kern="0" dirty="0" smtClean="0"/>
                <a:t>……</a:t>
              </a:r>
            </a:p>
            <a:p>
              <a:pPr lvl="2"/>
              <a:endParaRPr lang="en-US" sz="1000" kern="0" dirty="0" smtClean="0"/>
            </a:p>
            <a:p>
              <a:pPr lvl="2"/>
              <a:endParaRPr lang="en-US" sz="1000" kern="0" dirty="0"/>
            </a:p>
            <a:p>
              <a:pPr lvl="2"/>
              <a:endParaRPr lang="en-US" sz="1000" kern="0" dirty="0" smtClean="0"/>
            </a:p>
            <a:p>
              <a:pPr lvl="1"/>
              <a:r>
                <a:rPr lang="en-US" sz="1600" kern="0" dirty="0" smtClean="0"/>
                <a:t>Each SNR is an absolute number represented by 6 bits, with 1 dB granularity and a range of -10 dB to 53 dB </a:t>
              </a:r>
            </a:p>
            <a:p>
              <a:endParaRPr lang="en-US" sz="2000" kern="0" dirty="0"/>
            </a:p>
          </p:txBody>
        </p:sp>
        <p:sp>
          <p:nvSpPr>
            <p:cNvPr id="9" name="Rounded Rectangle 8"/>
            <p:cNvSpPr/>
            <p:nvPr/>
          </p:nvSpPr>
          <p:spPr bwMode="auto">
            <a:xfrm>
              <a:off x="990600" y="2951540"/>
              <a:ext cx="4920455" cy="1968778"/>
            </a:xfrm>
            <a:prstGeom prst="roundRect">
              <a:avLst/>
            </a:prstGeom>
            <a:noFill/>
            <a:ln>
              <a:solidFill>
                <a:schemeClr val="accent1"/>
              </a:solid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0" name="Right Arrow 9"/>
            <p:cNvSpPr/>
            <p:nvPr/>
          </p:nvSpPr>
          <p:spPr bwMode="auto">
            <a:xfrm>
              <a:off x="6003940" y="3793151"/>
              <a:ext cx="221617" cy="197427"/>
            </a:xfrm>
            <a:prstGeom prst="rightArrow">
              <a:avLst/>
            </a:prstGeom>
            <a:solidFill>
              <a:schemeClr val="bg2"/>
            </a:solidFill>
            <a:ln>
              <a:noFill/>
            </a:ln>
            <a:ex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smtClean="0">
                <a:solidFill>
                  <a:schemeClr val="bg1"/>
                </a:solidFill>
              </a:endParaRPr>
            </a:p>
          </p:txBody>
        </p:sp>
        <p:sp>
          <p:nvSpPr>
            <p:cNvPr id="11" name="TextBox 10"/>
            <p:cNvSpPr txBox="1"/>
            <p:nvPr/>
          </p:nvSpPr>
          <p:spPr>
            <a:xfrm>
              <a:off x="6248400" y="3762599"/>
              <a:ext cx="2633630" cy="258532"/>
            </a:xfrm>
            <a:prstGeom prst="rect">
              <a:avLst/>
            </a:prstGeom>
            <a:noFill/>
          </p:spPr>
          <p:txBody>
            <a:bodyPr wrap="square" rtlCol="0">
              <a:spAutoFit/>
            </a:bodyPr>
            <a:lstStyle/>
            <a:p>
              <a:pPr>
                <a:lnSpc>
                  <a:spcPct val="90000"/>
                </a:lnSpc>
                <a:spcAft>
                  <a:spcPts val="300"/>
                </a:spcAft>
              </a:pPr>
              <a:r>
                <a:rPr lang="en-US" i="1" dirty="0" smtClean="0">
                  <a:solidFill>
                    <a:schemeClr val="tx1">
                      <a:lumMod val="75000"/>
                      <a:lumOff val="25000"/>
                    </a:schemeClr>
                  </a:solidFill>
                  <a:latin typeface="Calibre Semibold" pitchFamily="34" charset="0"/>
                </a:rPr>
                <a:t>Absolute SNRs </a:t>
              </a:r>
              <a:r>
                <a:rPr lang="en-US" b="1" i="1" dirty="0" smtClean="0">
                  <a:solidFill>
                    <a:schemeClr val="tx1">
                      <a:lumMod val="75000"/>
                      <a:lumOff val="25000"/>
                    </a:schemeClr>
                  </a:solidFill>
                  <a:latin typeface="Calibre Semibold" pitchFamily="34" charset="0"/>
                </a:rPr>
                <a:t>per RU26</a:t>
              </a:r>
            </a:p>
          </p:txBody>
        </p:sp>
      </p:grpSp>
    </p:spTree>
    <p:extLst>
      <p:ext uri="{BB962C8B-B14F-4D97-AF65-F5344CB8AC3E}">
        <p14:creationId xmlns:p14="http://schemas.microsoft.com/office/powerpoint/2010/main" val="5153832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11-16/0608r0</a:t>
            </a:r>
            <a:endParaRPr lang="zh-CN" altLang="en-US" dirty="0"/>
          </a:p>
        </p:txBody>
      </p:sp>
      <p:sp>
        <p:nvSpPr>
          <p:cNvPr id="3" name="Content Placeholder 2"/>
          <p:cNvSpPr>
            <a:spLocks noGrp="1"/>
          </p:cNvSpPr>
          <p:nvPr>
            <p:ph idx="1"/>
          </p:nvPr>
        </p:nvSpPr>
        <p:spPr>
          <a:xfrm>
            <a:off x="685800" y="1828800"/>
            <a:ext cx="7772400" cy="4114800"/>
          </a:xfrm>
        </p:spPr>
        <p:txBody>
          <a:bodyPr/>
          <a:lstStyle/>
          <a:p>
            <a:r>
              <a:rPr lang="en-US" altLang="zh-CN" dirty="0"/>
              <a:t>A</a:t>
            </a:r>
            <a:r>
              <a:rPr lang="en-US" altLang="zh-CN" dirty="0" smtClean="0"/>
              <a:t>dopt the following design for the HE-MIMO control field and add it to the 11ax SFD</a:t>
            </a:r>
          </a:p>
          <a:p>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48</a:t>
            </a:fld>
            <a:endParaRPr lang="en-US" altLang="zh-CN"/>
          </a:p>
        </p:txBody>
      </p:sp>
      <p:graphicFrame>
        <p:nvGraphicFramePr>
          <p:cNvPr id="7" name="Object 6"/>
          <p:cNvGraphicFramePr>
            <a:graphicFrameLocks noChangeAspect="1"/>
          </p:cNvGraphicFramePr>
          <p:nvPr>
            <p:extLst>
              <p:ext uri="{D42A27DB-BD31-4B8C-83A1-F6EECF244321}">
                <p14:modId xmlns:p14="http://schemas.microsoft.com/office/powerpoint/2010/main" val="1392522009"/>
              </p:ext>
            </p:extLst>
          </p:nvPr>
        </p:nvGraphicFramePr>
        <p:xfrm>
          <a:off x="1146175" y="2895600"/>
          <a:ext cx="6702425" cy="508000"/>
        </p:xfrm>
        <a:graphic>
          <a:graphicData uri="http://schemas.openxmlformats.org/presentationml/2006/ole">
            <mc:AlternateContent xmlns:mc="http://schemas.openxmlformats.org/markup-compatibility/2006">
              <mc:Choice xmlns:v="urn:schemas-microsoft-com:vml" Requires="v">
                <p:oleObj spid="_x0000_s70691" name="Visio" r:id="rId3" imgW="10623788" imgH="817020" progId="">
                  <p:embed/>
                </p:oleObj>
              </mc:Choice>
              <mc:Fallback>
                <p:oleObj name="Visio" r:id="rId3" imgW="10623788" imgH="81702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6175" y="2895600"/>
                        <a:ext cx="6702425" cy="50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1288256" y="3789597"/>
            <a:ext cx="4572000" cy="2154436"/>
          </a:xfrm>
          <a:prstGeom prst="rect">
            <a:avLst/>
          </a:prstGeom>
        </p:spPr>
        <p:txBody>
          <a:bodyPr>
            <a:spAutoFit/>
          </a:bodyPr>
          <a:lstStyle/>
          <a:p>
            <a:pPr lvl="1"/>
            <a:r>
              <a:rPr lang="en-US" altLang="zh-CN" sz="1600" b="1" dirty="0" smtClean="0"/>
              <a:t>Changes from VHT are listed below</a:t>
            </a:r>
          </a:p>
          <a:p>
            <a:pPr lvl="1"/>
            <a:r>
              <a:rPr lang="en-US" altLang="zh-CN" dirty="0">
                <a:sym typeface="Wingdings" panose="05000000000000000000" pitchFamily="2" charset="2"/>
              </a:rPr>
              <a:t>BW (2 bits) – Same meaning as channel width field of VHT</a:t>
            </a:r>
          </a:p>
          <a:p>
            <a:pPr lvl="1"/>
            <a:r>
              <a:rPr lang="en-US" altLang="zh-CN" dirty="0" err="1">
                <a:sym typeface="Wingdings" panose="05000000000000000000" pitchFamily="2" charset="2"/>
              </a:rPr>
              <a:t>RU_Start_Index</a:t>
            </a:r>
            <a:r>
              <a:rPr lang="en-US" altLang="zh-CN" dirty="0">
                <a:sym typeface="Wingdings" panose="05000000000000000000" pitchFamily="2" charset="2"/>
              </a:rPr>
              <a:t> (7 bits) : The index of the first RU26 of the feedback being sent</a:t>
            </a:r>
          </a:p>
          <a:p>
            <a:pPr lvl="1"/>
            <a:r>
              <a:rPr lang="en-US" altLang="zh-CN" dirty="0" err="1">
                <a:sym typeface="Wingdings" panose="05000000000000000000" pitchFamily="2" charset="2"/>
              </a:rPr>
              <a:t>RU_End_Index</a:t>
            </a:r>
            <a:r>
              <a:rPr lang="en-US" altLang="zh-CN" dirty="0">
                <a:sym typeface="Wingdings" panose="05000000000000000000" pitchFamily="2" charset="2"/>
              </a:rPr>
              <a:t> </a:t>
            </a:r>
            <a:r>
              <a:rPr lang="en-US" altLang="zh-CN" dirty="0"/>
              <a:t>(7 bits)  : The index of the last RU26 of the feedback being sent</a:t>
            </a:r>
          </a:p>
          <a:p>
            <a:pPr lvl="1"/>
            <a:r>
              <a:rPr lang="en-US" altLang="zh-CN" dirty="0"/>
              <a:t>Grouping is 1 bit</a:t>
            </a:r>
          </a:p>
          <a:p>
            <a:pPr lvl="2"/>
            <a:r>
              <a:rPr lang="en-US" altLang="zh-CN" sz="1100" dirty="0" smtClean="0"/>
              <a:t>0: Ng=4, 1: Ng=16</a:t>
            </a:r>
          </a:p>
          <a:p>
            <a:pPr lvl="1"/>
            <a:r>
              <a:rPr lang="en-US" altLang="zh-CN" dirty="0"/>
              <a:t>Feedback type </a:t>
            </a:r>
            <a:r>
              <a:rPr lang="en-US" altLang="zh-CN" dirty="0">
                <a:sym typeface="Wingdings" panose="05000000000000000000" pitchFamily="2" charset="2"/>
              </a:rPr>
              <a:t>is </a:t>
            </a:r>
            <a:r>
              <a:rPr lang="en-US" altLang="zh-CN" dirty="0"/>
              <a:t>2 bits</a:t>
            </a:r>
          </a:p>
          <a:p>
            <a:pPr lvl="2"/>
            <a:r>
              <a:rPr lang="en-US" altLang="zh-CN" sz="1100" dirty="0" smtClean="0"/>
              <a:t>0: SU, 1: MU, 2: CQI only, 3: Reserved</a:t>
            </a:r>
          </a:p>
          <a:p>
            <a:pPr lvl="1"/>
            <a:r>
              <a:rPr lang="en-US" altLang="zh-CN" dirty="0"/>
              <a:t>4 bits unused (reserved)</a:t>
            </a:r>
          </a:p>
        </p:txBody>
      </p:sp>
    </p:spTree>
    <p:extLst>
      <p:ext uri="{BB962C8B-B14F-4D97-AF65-F5344CB8AC3E}">
        <p14:creationId xmlns:p14="http://schemas.microsoft.com/office/powerpoint/2010/main" val="34976483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11-16/0611r0</a:t>
            </a:r>
            <a:endParaRPr lang="zh-CN" altLang="en-US" dirty="0"/>
          </a:p>
        </p:txBody>
      </p:sp>
      <p:sp>
        <p:nvSpPr>
          <p:cNvPr id="3" name="Content Placeholder 2"/>
          <p:cNvSpPr>
            <a:spLocks noGrp="1"/>
          </p:cNvSpPr>
          <p:nvPr>
            <p:ph idx="1"/>
          </p:nvPr>
        </p:nvSpPr>
        <p:spPr>
          <a:xfrm>
            <a:off x="685800" y="1447800"/>
            <a:ext cx="7772400" cy="1829594"/>
          </a:xfrm>
        </p:spPr>
        <p:txBody>
          <a:bodyPr/>
          <a:lstStyle/>
          <a:p>
            <a:r>
              <a:rPr lang="en-US" altLang="zh-CN" dirty="0"/>
              <a:t>A</a:t>
            </a:r>
            <a:r>
              <a:rPr lang="en-US" altLang="zh-CN" dirty="0" smtClean="0"/>
              <a:t>dd the following to the SFD</a:t>
            </a:r>
          </a:p>
          <a:p>
            <a:pPr lvl="1"/>
            <a:r>
              <a:rPr lang="en-US" altLang="zh-CN" dirty="0" smtClean="0"/>
              <a:t>“BW subfield length in the Common Info Field of the Trigger frame is 2 bits”</a:t>
            </a:r>
          </a:p>
          <a:p>
            <a:pPr lvl="1"/>
            <a:r>
              <a:rPr lang="en-US" altLang="zh-CN" b="0" dirty="0" smtClean="0"/>
              <a:t>“PE subfield length in the Common Info Field of the Trigger frame is 3 bits”</a:t>
            </a:r>
          </a:p>
          <a:p>
            <a:pPr lvl="1"/>
            <a:r>
              <a:rPr lang="en-US" altLang="zh-CN" b="0" dirty="0" smtClean="0"/>
              <a:t>‘CP and LTF Type’ subfield length in the Common Info Field of the Trigger frame is 2 bits”</a:t>
            </a:r>
            <a:endParaRPr lang="en-US" altLang="zh-CN" sz="1200" b="0" u="sng" dirty="0" smtClean="0"/>
          </a:p>
          <a:p>
            <a:pPr lvl="1"/>
            <a:r>
              <a:rPr lang="en-US" altLang="zh-CN" b="0" dirty="0" smtClean="0"/>
              <a:t>The AP </a:t>
            </a:r>
            <a:r>
              <a:rPr lang="en-US" altLang="zh-CN" sz="2400" b="0" dirty="0" smtClean="0"/>
              <a:t>specifies</a:t>
            </a:r>
            <a:r>
              <a:rPr lang="en-US" altLang="zh-CN" b="0" dirty="0" smtClean="0"/>
              <a:t> in the Trigger frame, the value of  SR and Reserved bits which is used by the STA in HE-SIG-A of a trigger-based PPDU.</a:t>
            </a:r>
          </a:p>
          <a:p>
            <a:pPr lvl="1"/>
            <a:r>
              <a:rPr lang="en-US" altLang="zh-CN" sz="1800" dirty="0" smtClean="0"/>
              <a:t>The HE AP shall set the MU MIMO LTF Mode bit in the trigger to indicate:</a:t>
            </a:r>
          </a:p>
          <a:p>
            <a:pPr lvl="2"/>
            <a:r>
              <a:rPr lang="en-US" altLang="zh-CN" sz="1600" dirty="0" smtClean="0"/>
              <a:t>Single-stream pilots for any OFDMA transmission (including the case where MU-MIMO happens on part of the BW)</a:t>
            </a:r>
          </a:p>
          <a:p>
            <a:pPr lvl="2"/>
            <a:r>
              <a:rPr lang="en-US" altLang="zh-CN" sz="1600" dirty="0" smtClean="0"/>
              <a:t>The appropriate LTF mode (single stream pilots or masked LTFs) for full BW MU-MIMO</a:t>
            </a:r>
          </a:p>
          <a:p>
            <a:pPr lvl="1"/>
            <a:endParaRPr lang="en-US" altLang="zh-CN" b="0" dirty="0" smtClean="0"/>
          </a:p>
          <a:p>
            <a:pPr lvl="1"/>
            <a:endParaRPr lang="en-US" altLang="zh-CN" dirty="0" smtClean="0"/>
          </a:p>
          <a:p>
            <a:pPr marL="0" indent="0">
              <a:buNone/>
            </a:pPr>
            <a:endParaRPr lang="en-CA" altLang="zh-CN" dirty="0"/>
          </a:p>
          <a:p>
            <a:pPr marL="0" lvl="1" indent="0">
              <a:buNone/>
            </a:pPr>
            <a:endParaRPr lang="en-US" altLang="zh-CN" sz="1800" dirty="0" smtClean="0"/>
          </a:p>
          <a:p>
            <a:pPr marL="0" indent="0">
              <a:buNone/>
            </a:pPr>
            <a:endParaRPr lang="en-US" altLang="zh-CN" dirty="0" smtClean="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49</a:t>
            </a:fld>
            <a:endParaRPr lang="en-US" altLang="zh-CN"/>
          </a:p>
        </p:txBody>
      </p:sp>
    </p:spTree>
    <p:extLst>
      <p:ext uri="{BB962C8B-B14F-4D97-AF65-F5344CB8AC3E}">
        <p14:creationId xmlns:p14="http://schemas.microsoft.com/office/powerpoint/2010/main" val="860368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9219" name="Footer Placeholder 2"/>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6ABC542-519C-4CFC-8789-5A6120CF965F}" type="slidenum">
              <a:rPr lang="en-US" altLang="zh-CN" sz="1200" b="0" smtClean="0"/>
              <a:pPr>
                <a:spcBef>
                  <a:spcPct val="0"/>
                </a:spcBef>
                <a:buFontTx/>
                <a:buNone/>
              </a:pPr>
              <a:t>5</a:t>
            </a:fld>
            <a:endParaRPr lang="en-US" altLang="zh-CN" sz="1200" b="0" smtClean="0"/>
          </a:p>
        </p:txBody>
      </p:sp>
      <p:sp>
        <p:nvSpPr>
          <p:cNvPr id="9221"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1200" b="0"/>
              <a:t>Slide </a:t>
            </a:r>
            <a:fld id="{DFCB206B-68EC-48E1-9C22-20BE6DAC54EE}" type="slidenum">
              <a:rPr lang="en-US" altLang="zh-CN" sz="1200" b="0"/>
              <a:pPr algn="ctr">
                <a:spcBef>
                  <a:spcPct val="0"/>
                </a:spcBef>
                <a:buFontTx/>
                <a:buNone/>
              </a:pPr>
              <a:t>5</a:t>
            </a:fld>
            <a:endParaRPr lang="en-US" altLang="zh-CN" sz="1200" b="0"/>
          </a:p>
        </p:txBody>
      </p:sp>
      <p:sp>
        <p:nvSpPr>
          <p:cNvPr id="9222" name="Rectangle 2"/>
          <p:cNvSpPr>
            <a:spLocks noGrp="1" noChangeArrowheads="1"/>
          </p:cNvSpPr>
          <p:nvPr>
            <p:ph type="title" idx="4294967295"/>
          </p:nvPr>
        </p:nvSpPr>
        <p:spPr>
          <a:xfrm>
            <a:off x="685800" y="685800"/>
            <a:ext cx="7772400" cy="762000"/>
          </a:xfrm>
        </p:spPr>
        <p:txBody>
          <a:bodyPr/>
          <a:lstStyle/>
          <a:p>
            <a:r>
              <a:rPr lang="en-US" altLang="zh-CN" smtClean="0"/>
              <a:t>Attendance, Voting &amp; Document Status</a:t>
            </a:r>
          </a:p>
        </p:txBody>
      </p:sp>
      <p:sp>
        <p:nvSpPr>
          <p:cNvPr id="9223" name="Rectangle 3"/>
          <p:cNvSpPr>
            <a:spLocks noGrp="1" noChangeArrowheads="1"/>
          </p:cNvSpPr>
          <p:nvPr>
            <p:ph type="body" idx="4294967295"/>
          </p:nvPr>
        </p:nvSpPr>
        <p:spPr>
          <a:xfrm>
            <a:off x="304800" y="1371600"/>
            <a:ext cx="8686800" cy="4724400"/>
          </a:xfrm>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z="2400" smtClean="0"/>
              <a:t>see Jon Rosdahl –  </a:t>
            </a:r>
            <a:r>
              <a:rPr lang="en-US" altLang="zh-CN" sz="2400" smtClean="0">
                <a:hlinkClick r:id="rId2"/>
              </a:rPr>
              <a:t>jrosdahl@ieee.org</a:t>
            </a:r>
            <a:endParaRPr lang="en-US" altLang="zh-CN" smtClean="0"/>
          </a:p>
          <a:p>
            <a:pPr lvl="1"/>
            <a:endParaRPr lang="en-US" altLang="zh-CN" smtClean="0"/>
          </a:p>
          <a:p>
            <a:r>
              <a:rPr lang="en-US" altLang="zh-CN" smtClean="0"/>
              <a:t>Cell Phones Silent or Off</a:t>
            </a:r>
          </a:p>
          <a:p>
            <a:pPr lvl="1"/>
            <a:endParaRPr lang="en-US" altLang="zh-CN"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11-16/0611r0</a:t>
            </a:r>
            <a:endParaRPr lang="zh-CN" altLang="en-US" dirty="0"/>
          </a:p>
        </p:txBody>
      </p:sp>
      <p:sp>
        <p:nvSpPr>
          <p:cNvPr id="3" name="Content Placeholder 2"/>
          <p:cNvSpPr>
            <a:spLocks noGrp="1"/>
          </p:cNvSpPr>
          <p:nvPr>
            <p:ph idx="1"/>
          </p:nvPr>
        </p:nvSpPr>
        <p:spPr>
          <a:xfrm>
            <a:off x="685800" y="1981200"/>
            <a:ext cx="7772400" cy="914400"/>
          </a:xfrm>
        </p:spPr>
        <p:txBody>
          <a:bodyPr/>
          <a:lstStyle/>
          <a:p>
            <a:r>
              <a:rPr lang="en-US" altLang="zh-CN" dirty="0"/>
              <a:t>A</a:t>
            </a:r>
            <a:r>
              <a:rPr lang="en-US" altLang="zh-CN" dirty="0" smtClean="0"/>
              <a:t>dd the following ordering of the common info fields of the trigger frame to the SFD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50</a:t>
            </a:fld>
            <a:endParaRPr lang="en-US" altLang="zh-CN"/>
          </a:p>
        </p:txBody>
      </p:sp>
      <p:pic>
        <p:nvPicPr>
          <p:cNvPr id="7" name="Picture 6"/>
          <p:cNvPicPr>
            <a:picLocks noChangeAspect="1"/>
          </p:cNvPicPr>
          <p:nvPr/>
        </p:nvPicPr>
        <p:blipFill>
          <a:blip r:embed="rId2" cstate="print"/>
          <a:stretch>
            <a:fillRect/>
          </a:stretch>
        </p:blipFill>
        <p:spPr>
          <a:xfrm>
            <a:off x="533400" y="3276600"/>
            <a:ext cx="8466691" cy="1864656"/>
          </a:xfrm>
          <a:prstGeom prst="rect">
            <a:avLst/>
          </a:prstGeom>
        </p:spPr>
      </p:pic>
    </p:spTree>
    <p:extLst>
      <p:ext uri="{BB962C8B-B14F-4D97-AF65-F5344CB8AC3E}">
        <p14:creationId xmlns:p14="http://schemas.microsoft.com/office/powerpoint/2010/main" val="32705759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11-16/0613r0</a:t>
            </a:r>
            <a:endParaRPr lang="zh-CN" altLang="en-US" dirty="0"/>
          </a:p>
        </p:txBody>
      </p:sp>
      <p:sp>
        <p:nvSpPr>
          <p:cNvPr id="3" name="Content Placeholder 2"/>
          <p:cNvSpPr>
            <a:spLocks noGrp="1"/>
          </p:cNvSpPr>
          <p:nvPr>
            <p:ph idx="1"/>
          </p:nvPr>
        </p:nvSpPr>
        <p:spPr>
          <a:xfrm>
            <a:off x="685800" y="1676400"/>
            <a:ext cx="7772400" cy="4114800"/>
          </a:xfrm>
        </p:spPr>
        <p:txBody>
          <a:bodyPr/>
          <a:lstStyle/>
          <a:p>
            <a:pPr>
              <a:buFont typeface="Arial" panose="020B0604020202020204" pitchFamily="34" charset="0"/>
              <a:buChar char="•"/>
            </a:pPr>
            <a:r>
              <a:rPr lang="en-US" altLang="zh-CN" dirty="0" smtClean="0"/>
              <a:t>Do you agree to add the following to the 11ax SFD ?</a:t>
            </a:r>
          </a:p>
          <a:p>
            <a:pPr lvl="1">
              <a:buFont typeface="Arial" panose="020B0604020202020204" pitchFamily="34" charset="0"/>
              <a:buChar char="•"/>
            </a:pPr>
            <a:r>
              <a:rPr lang="en-US" altLang="zh-CN" dirty="0" smtClean="0"/>
              <a:t>AID value of 2046 is reserved to indicate unallocated RUs in the user-specific HE-SIG-B content blocks”</a:t>
            </a:r>
          </a:p>
          <a:p>
            <a:pPr lvl="1">
              <a:buFont typeface="Arial" panose="020B0604020202020204" pitchFamily="34" charset="0"/>
              <a:buChar char="•"/>
            </a:pPr>
            <a:r>
              <a:rPr lang="en-US" altLang="zh-CN" dirty="0" smtClean="0"/>
              <a:t>For an 80 MHz and 160 MHz PPDUs, in each SIG-B content channel, the HE-SIG-B common blocks of the multiple 20MHz channels that the content channel corresponds to, are transmitted in an increasing order of the absolute frequency”</a:t>
            </a:r>
          </a:p>
          <a:p>
            <a:pPr lvl="1">
              <a:buFont typeface="Arial" panose="020B0604020202020204" pitchFamily="34" charset="0"/>
              <a:buChar char="•"/>
            </a:pPr>
            <a:r>
              <a:rPr lang="en-US" altLang="zh-CN" dirty="0" smtClean="0"/>
              <a:t>For MU-MIMO allocations of RU sizes larger than 242 tones, user specific content blocks are ordered across the two SIG-B content channels from left to right on the 1</a:t>
            </a:r>
            <a:r>
              <a:rPr lang="en-US" altLang="zh-CN" baseline="30000" dirty="0" smtClean="0"/>
              <a:t>st</a:t>
            </a:r>
            <a:r>
              <a:rPr lang="en-US" altLang="zh-CN" dirty="0" smtClean="0"/>
              <a:t> SIG-B content channel, followed by left to right on 2</a:t>
            </a:r>
            <a:r>
              <a:rPr lang="en-US" altLang="zh-CN" baseline="30000" dirty="0" smtClean="0"/>
              <a:t>nd</a:t>
            </a:r>
            <a:r>
              <a:rPr lang="en-US" altLang="zh-CN" dirty="0" smtClean="0"/>
              <a:t> SIG-B content channel”</a:t>
            </a:r>
          </a:p>
          <a:p>
            <a:pPr lvl="1">
              <a:buFont typeface="Arial" panose="020B0604020202020204" pitchFamily="34" charset="0"/>
              <a:buChar char="•"/>
            </a:pPr>
            <a:r>
              <a:rPr lang="en-US" altLang="zh-CN" dirty="0" smtClean="0"/>
              <a:t>For HE MU PPDU transmissions on the UL, the STA-ID field of the HE-SIG-B per-user field shall carry the AID of the transmitter assigned by the AP”</a:t>
            </a:r>
          </a:p>
          <a:p>
            <a:pPr lvl="1">
              <a:buFont typeface="Arial" panose="020B0604020202020204" pitchFamily="34" charset="0"/>
              <a:buChar char="•"/>
            </a:pPr>
            <a:endParaRPr lang="en-US" altLang="zh-CN" dirty="0" smtClean="0"/>
          </a:p>
          <a:p>
            <a:pPr marL="400050" lvl="1" indent="0"/>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51</a:t>
            </a:fld>
            <a:endParaRPr lang="en-US" altLang="zh-CN"/>
          </a:p>
        </p:txBody>
      </p:sp>
    </p:spTree>
    <p:extLst>
      <p:ext uri="{BB962C8B-B14F-4D97-AF65-F5344CB8AC3E}">
        <p14:creationId xmlns:p14="http://schemas.microsoft.com/office/powerpoint/2010/main" val="21851499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p:txBody>
          <a:bodyPr/>
          <a:lstStyle/>
          <a:p>
            <a:pPr>
              <a:defRPr/>
            </a:pPr>
            <a:r>
              <a:rPr lang="en-US" altLang="zh-CN" dirty="0"/>
              <a:t>A</a:t>
            </a:r>
            <a:r>
              <a:rPr lang="en-US" altLang="zh-CN" dirty="0" smtClean="0"/>
              <a:t>dd </a:t>
            </a:r>
            <a:r>
              <a:rPr lang="en-US" altLang="zh-CN" dirty="0"/>
              <a:t>the following text to 11ax SFD</a:t>
            </a:r>
          </a:p>
          <a:p>
            <a:pPr lvl="1" indent="-342900">
              <a:defRPr/>
            </a:pPr>
            <a:r>
              <a:rPr lang="en-US" altLang="zh-CN" dirty="0"/>
              <a:t>The AP </a:t>
            </a:r>
            <a:r>
              <a:rPr lang="en-US" altLang="zh-CN" dirty="0" err="1"/>
              <a:t>Tx</a:t>
            </a:r>
            <a:r>
              <a:rPr lang="en-US" altLang="zh-CN" dirty="0"/>
              <a:t> power is signaled in trigger frame using 6 bits.  </a:t>
            </a:r>
          </a:p>
          <a:p>
            <a:pPr lvl="1" indent="-342900">
              <a:defRPr/>
            </a:pPr>
            <a:r>
              <a:rPr lang="en-US" altLang="zh-CN" dirty="0"/>
              <a:t>Value 0 to 60 maps to -20dBm to 40dBm with 1dB resolution. Value 61, 62 and 63 are reserved. </a:t>
            </a:r>
          </a:p>
          <a:p>
            <a:pPr lvl="1" indent="-342900">
              <a:defRPr/>
            </a:pPr>
            <a:r>
              <a:rPr lang="en-US" altLang="zh-CN" dirty="0"/>
              <a:t>AP </a:t>
            </a:r>
            <a:r>
              <a:rPr lang="en-US" altLang="zh-CN" dirty="0" err="1"/>
              <a:t>Tx</a:t>
            </a:r>
            <a:r>
              <a:rPr lang="en-US" altLang="zh-CN" dirty="0"/>
              <a:t> power is defined as the averaged power in 20MHz unit and is the combined power over all </a:t>
            </a:r>
            <a:r>
              <a:rPr lang="en-US" altLang="zh-CN" dirty="0" err="1"/>
              <a:t>Tx</a:t>
            </a:r>
            <a:r>
              <a:rPr lang="en-US" altLang="zh-CN" dirty="0"/>
              <a:t> antennas.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52</a:t>
            </a:fld>
            <a:endParaRPr lang="en-US" altLang="zh-CN"/>
          </a:p>
        </p:txBody>
      </p:sp>
    </p:spTree>
    <p:extLst>
      <p:ext uri="{BB962C8B-B14F-4D97-AF65-F5344CB8AC3E}">
        <p14:creationId xmlns:p14="http://schemas.microsoft.com/office/powerpoint/2010/main" val="164707459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p:txBody>
          <a:bodyPr/>
          <a:lstStyle/>
          <a:p>
            <a:pPr>
              <a:defRPr/>
            </a:pPr>
            <a:r>
              <a:rPr lang="en-US" altLang="zh-CN" dirty="0"/>
              <a:t>Do you agree to add the following text to 11ax SFD</a:t>
            </a:r>
          </a:p>
          <a:p>
            <a:pPr marL="457200" lvl="1" indent="0">
              <a:buNone/>
              <a:defRPr/>
            </a:pPr>
            <a:r>
              <a:rPr lang="en-US" altLang="zh-CN" dirty="0"/>
              <a:t>The target received power (RSSI) in trigger frame is signaled using 7 bits. </a:t>
            </a:r>
          </a:p>
          <a:p>
            <a:pPr lvl="1">
              <a:defRPr/>
            </a:pPr>
            <a:r>
              <a:rPr lang="en-US" altLang="zh-CN" dirty="0"/>
              <a:t>Value 0 to 90 maps to -110 to -20dBm target received signal level with 1dB resolution.  </a:t>
            </a:r>
          </a:p>
          <a:p>
            <a:pPr lvl="1">
              <a:defRPr/>
            </a:pPr>
            <a:r>
              <a:rPr lang="en-US" altLang="zh-CN" dirty="0"/>
              <a:t>Value 127 indicates STA to transmit at its max power allowed for the assigned MCS</a:t>
            </a:r>
          </a:p>
          <a:p>
            <a:pPr lvl="1">
              <a:defRPr/>
            </a:pPr>
            <a:r>
              <a:rPr lang="en-US" altLang="zh-CN" dirty="0"/>
              <a:t>Other values are reserved.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53</a:t>
            </a:fld>
            <a:endParaRPr lang="en-US" altLang="zh-CN"/>
          </a:p>
        </p:txBody>
      </p:sp>
    </p:spTree>
    <p:extLst>
      <p:ext uri="{BB962C8B-B14F-4D97-AF65-F5344CB8AC3E}">
        <p14:creationId xmlns:p14="http://schemas.microsoft.com/office/powerpoint/2010/main" val="7742684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0" y="1828800"/>
                <a:ext cx="7772400" cy="4114800"/>
              </a:xfrm>
            </p:spPr>
            <p:txBody>
              <a:bodyPr/>
              <a:lstStyle/>
              <a:p>
                <a:r>
                  <a:rPr lang="en-US" altLang="zh-CN" dirty="0" smtClean="0"/>
                  <a:t>Do you support adding the following text </a:t>
                </a:r>
                <a:r>
                  <a:rPr lang="en-US" altLang="zh-CN" dirty="0"/>
                  <a:t>(in red) to </a:t>
                </a:r>
                <a:r>
                  <a:rPr lang="en-US" altLang="zh-CN" dirty="0" smtClean="0"/>
                  <a:t>11ax SFD after the paragraph</a:t>
                </a:r>
                <a:endParaRPr lang="en-US" altLang="zh-CN" sz="1800" dirty="0" smtClean="0"/>
              </a:p>
              <a:p>
                <a:pPr marL="400050" lvl="1" indent="0">
                  <a:buNone/>
                </a:pPr>
                <a:r>
                  <a:rPr lang="en-US" altLang="zh-CN" sz="1850" dirty="0" smtClean="0"/>
                  <a:t>“STA sets its </a:t>
                </a:r>
                <a:r>
                  <a:rPr lang="en-US" altLang="zh-CN" sz="1850" dirty="0" err="1" smtClean="0"/>
                  <a:t>Tx</a:t>
                </a:r>
                <a:r>
                  <a:rPr lang="en-US" altLang="zh-CN" sz="1850" dirty="0" smtClean="0"/>
                  <a:t> power per the following equation</a:t>
                </a:r>
              </a:p>
              <a:p>
                <a:pPr marL="400050" lvl="1" indent="0">
                  <a:buNone/>
                </a:pPr>
                <a14:m>
                  <m:oMathPara xmlns:m="http://schemas.openxmlformats.org/officeDocument/2006/math">
                    <m:oMathParaPr>
                      <m:jc m:val="centerGroup"/>
                    </m:oMathParaPr>
                    <m:oMath xmlns:m="http://schemas.openxmlformats.org/officeDocument/2006/math">
                      <m:sSubSup>
                        <m:sSubSupPr>
                          <m:ctrlPr>
                            <a:rPr lang="en-US" altLang="zh-CN" sz="1850" i="1">
                              <a:latin typeface="Cambria Math" panose="02040503050406030204" pitchFamily="18" charset="0"/>
                            </a:rPr>
                          </m:ctrlPr>
                        </m:sSubSupPr>
                        <m:e>
                          <m:r>
                            <a:rPr lang="en-US" altLang="zh-CN" sz="1850" i="1">
                              <a:latin typeface="Cambria Math" panose="02040503050406030204" pitchFamily="18" charset="0"/>
                            </a:rPr>
                            <m:t>𝑇𝑥</m:t>
                          </m:r>
                        </m:e>
                        <m:sub>
                          <m:r>
                            <a:rPr lang="en-US" altLang="zh-CN" sz="1850" i="1">
                              <a:latin typeface="Cambria Math" panose="02040503050406030204" pitchFamily="18" charset="0"/>
                            </a:rPr>
                            <m:t>𝑝𝑤𝑟</m:t>
                          </m:r>
                        </m:sub>
                        <m:sup>
                          <m:r>
                            <a:rPr lang="en-US" altLang="zh-CN" sz="1850" i="1">
                              <a:latin typeface="Cambria Math" panose="02040503050406030204" pitchFamily="18" charset="0"/>
                            </a:rPr>
                            <m:t>𝑆𝑇𝐴</m:t>
                          </m:r>
                        </m:sup>
                      </m:sSubSup>
                      <m:d>
                        <m:dPr>
                          <m:ctrlPr>
                            <a:rPr lang="en-US" altLang="zh-CN" sz="1850" i="1">
                              <a:latin typeface="Cambria Math" panose="02040503050406030204" pitchFamily="18" charset="0"/>
                            </a:rPr>
                          </m:ctrlPr>
                        </m:dPr>
                        <m:e>
                          <m:r>
                            <a:rPr lang="en-US" altLang="zh-CN" sz="1850" i="1">
                              <a:latin typeface="Cambria Math" panose="02040503050406030204" pitchFamily="18" charset="0"/>
                            </a:rPr>
                            <m:t>𝑑𝐵𝑚</m:t>
                          </m:r>
                        </m:e>
                      </m:d>
                      <m:r>
                        <a:rPr lang="en-US" altLang="zh-CN" sz="1850" i="1">
                          <a:latin typeface="Cambria Math" panose="02040503050406030204" pitchFamily="18" charset="0"/>
                        </a:rPr>
                        <m:t>=</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𝑃𝐿</m:t>
                          </m:r>
                        </m:e>
                        <m:sub>
                          <m:r>
                            <a:rPr lang="en-US" altLang="zh-CN" sz="1850" i="1">
                              <a:latin typeface="Cambria Math" panose="02040503050406030204" pitchFamily="18" charset="0"/>
                            </a:rPr>
                            <m:t>𝐷𝐿</m:t>
                          </m:r>
                        </m:sub>
                      </m:sSub>
                      <m:d>
                        <m:dPr>
                          <m:ctrlPr>
                            <a:rPr lang="en-US" altLang="zh-CN" sz="1850" i="1">
                              <a:latin typeface="Cambria Math" panose="02040503050406030204" pitchFamily="18" charset="0"/>
                            </a:rPr>
                          </m:ctrlPr>
                        </m:dPr>
                        <m:e>
                          <m:r>
                            <a:rPr lang="en-US" altLang="zh-CN" sz="1850" i="1">
                              <a:latin typeface="Cambria Math" panose="02040503050406030204" pitchFamily="18" charset="0"/>
                            </a:rPr>
                            <m:t>𝑑𝐵</m:t>
                          </m:r>
                        </m:e>
                      </m:d>
                      <m:r>
                        <a:rPr lang="en-US" altLang="zh-CN" sz="1850" i="1">
                          <a:latin typeface="Cambria Math" panose="02040503050406030204" pitchFamily="18" charset="0"/>
                        </a:rPr>
                        <m:t>+</m:t>
                      </m:r>
                      <m:r>
                        <a:rPr lang="en-US" altLang="zh-CN" sz="1850" i="1">
                          <a:latin typeface="Cambria Math" panose="02040503050406030204" pitchFamily="18" charset="0"/>
                        </a:rPr>
                        <m:t>𝑇𝑎𝑟𝑔𝑒</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𝑡</m:t>
                          </m:r>
                        </m:e>
                        <m:sub>
                          <m:r>
                            <a:rPr lang="en-US" altLang="zh-CN" sz="1850" i="1">
                              <a:latin typeface="Cambria Math" panose="02040503050406030204" pitchFamily="18" charset="0"/>
                            </a:rPr>
                            <m:t>𝑅𝑆𝑆𝐼</m:t>
                          </m:r>
                        </m:sub>
                      </m:sSub>
                      <m:r>
                        <a:rPr lang="en-US" altLang="zh-CN" sz="1850" i="1">
                          <a:latin typeface="Cambria Math" panose="02040503050406030204" pitchFamily="18" charset="0"/>
                        </a:rPr>
                        <m:t>(</m:t>
                      </m:r>
                      <m:r>
                        <a:rPr lang="en-US" altLang="zh-CN" sz="1850" i="1">
                          <a:latin typeface="Cambria Math" panose="02040503050406030204" pitchFamily="18" charset="0"/>
                        </a:rPr>
                        <m:t>𝑑𝐵𝑚</m:t>
                      </m:r>
                      <m:r>
                        <a:rPr lang="en-US" altLang="zh-CN" sz="1850" i="1">
                          <a:latin typeface="Cambria Math" panose="02040503050406030204" pitchFamily="18" charset="0"/>
                        </a:rPr>
                        <m:t>)</m:t>
                      </m:r>
                    </m:oMath>
                  </m:oMathPara>
                </a14:m>
                <a:endParaRPr lang="en-US" altLang="zh-CN" sz="1850" dirty="0"/>
              </a:p>
              <a:p>
                <a:pPr marL="400050" lvl="1" indent="0">
                  <a:buNone/>
                </a:pPr>
                <a14:m>
                  <m:oMath xmlns:m="http://schemas.openxmlformats.org/officeDocument/2006/math">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𝑃𝐿</m:t>
                        </m:r>
                      </m:e>
                      <m:sub>
                        <m:r>
                          <a:rPr lang="en-US" altLang="zh-CN" sz="1850" i="1">
                            <a:latin typeface="Cambria Math" panose="02040503050406030204" pitchFamily="18" charset="0"/>
                          </a:rPr>
                          <m:t>𝐷𝐿</m:t>
                        </m:r>
                      </m:sub>
                    </m:sSub>
                    <m:r>
                      <a:rPr lang="en-US" altLang="zh-CN" sz="1850" i="1">
                        <a:latin typeface="Cambria Math" panose="02040503050406030204" pitchFamily="18" charset="0"/>
                      </a:rPr>
                      <m:t>(</m:t>
                    </m:r>
                    <m:r>
                      <a:rPr lang="en-US" altLang="zh-CN" sz="1850" i="1">
                        <a:latin typeface="Cambria Math" panose="02040503050406030204" pitchFamily="18" charset="0"/>
                      </a:rPr>
                      <m:t>𝑑𝐵</m:t>
                    </m:r>
                    <m:r>
                      <a:rPr lang="en-US" altLang="zh-CN" sz="1850" i="1">
                        <a:latin typeface="Cambria Math" panose="02040503050406030204" pitchFamily="18" charset="0"/>
                      </a:rPr>
                      <m:t>)</m:t>
                    </m:r>
                  </m:oMath>
                </a14:m>
                <a:r>
                  <a:rPr lang="en-US" altLang="zh-CN" sz="1850" dirty="0"/>
                  <a:t> is the DL path loss computed by the STA based on the AP transmit power signaled in the Trigger message and the measured RSSI of the Trigger message</a:t>
                </a:r>
              </a:p>
              <a:p>
                <a:pPr marL="400050" lvl="1" indent="0">
                  <a:buNone/>
                </a:pPr>
                <a14:m>
                  <m:oMath xmlns:m="http://schemas.openxmlformats.org/officeDocument/2006/math">
                    <m:r>
                      <a:rPr lang="en-US" altLang="zh-CN" sz="1850" i="1">
                        <a:latin typeface="Cambria Math" panose="02040503050406030204" pitchFamily="18" charset="0"/>
                      </a:rPr>
                      <m:t>𝑇𝑎𝑟𝑔𝑒</m:t>
                    </m:r>
                    <m:sSub>
                      <m:sSubPr>
                        <m:ctrlPr>
                          <a:rPr lang="en-US" altLang="zh-CN" sz="1850" i="1">
                            <a:latin typeface="Cambria Math" panose="02040503050406030204" pitchFamily="18" charset="0"/>
                          </a:rPr>
                        </m:ctrlPr>
                      </m:sSubPr>
                      <m:e>
                        <m:r>
                          <a:rPr lang="en-US" altLang="zh-CN" sz="1850" i="1">
                            <a:latin typeface="Cambria Math" panose="02040503050406030204" pitchFamily="18" charset="0"/>
                          </a:rPr>
                          <m:t>𝑡</m:t>
                        </m:r>
                      </m:e>
                      <m:sub>
                        <m:r>
                          <a:rPr lang="en-US" altLang="zh-CN" sz="1850" i="1">
                            <a:latin typeface="Cambria Math" panose="02040503050406030204" pitchFamily="18" charset="0"/>
                          </a:rPr>
                          <m:t>𝑅𝑆𝑆𝐼</m:t>
                        </m:r>
                      </m:sub>
                    </m:sSub>
                    <m:r>
                      <a:rPr lang="en-US" altLang="zh-CN" sz="1850" i="1">
                        <a:latin typeface="Cambria Math" panose="02040503050406030204" pitchFamily="18" charset="0"/>
                      </a:rPr>
                      <m:t>(</m:t>
                    </m:r>
                    <m:r>
                      <a:rPr lang="en-US" altLang="zh-CN" sz="1850" i="1">
                        <a:latin typeface="Cambria Math" panose="02040503050406030204" pitchFamily="18" charset="0"/>
                      </a:rPr>
                      <m:t>𝑑𝐵𝑚</m:t>
                    </m:r>
                    <m:r>
                      <a:rPr lang="en-US" altLang="zh-CN" sz="1850" i="1">
                        <a:latin typeface="Cambria Math" panose="02040503050406030204" pitchFamily="18" charset="0"/>
                      </a:rPr>
                      <m:t>)</m:t>
                    </m:r>
                  </m:oMath>
                </a14:m>
                <a:r>
                  <a:rPr lang="en-US" altLang="zh-CN" sz="1850" dirty="0"/>
                  <a:t> is signaled by the AP in the trigger </a:t>
                </a:r>
                <a:r>
                  <a:rPr lang="en-US" altLang="zh-CN" sz="1850" dirty="0" smtClean="0"/>
                  <a:t>message”</a:t>
                </a:r>
              </a:p>
              <a:p>
                <a:pPr marL="400050" lvl="1" indent="0">
                  <a:buNone/>
                </a:pPr>
                <a:endParaRPr lang="en-US" altLang="zh-CN" sz="1800" dirty="0"/>
              </a:p>
              <a:p>
                <a:pPr marL="514350" lvl="1" indent="0">
                  <a:buNone/>
                </a:pPr>
                <a:r>
                  <a:rPr lang="en-US" altLang="zh-CN" dirty="0">
                    <a:solidFill>
                      <a:srgbClr val="FF0000"/>
                    </a:solidFill>
                  </a:rPr>
                  <a:t>The STA’s actual </a:t>
                </a:r>
                <a:r>
                  <a:rPr lang="en-US" altLang="zh-CN" dirty="0" err="1">
                    <a:solidFill>
                      <a:srgbClr val="FF0000"/>
                    </a:solidFill>
                  </a:rPr>
                  <a:t>Tx</a:t>
                </a:r>
                <a:r>
                  <a:rPr lang="en-US" altLang="zh-CN" dirty="0">
                    <a:solidFill>
                      <a:srgbClr val="FF0000"/>
                    </a:solidFill>
                  </a:rPr>
                  <a:t> power is further subject to its minimum and maximum TX power limit due to hardware capability, regulatory requirements as well as non-802.11 in-device coexistence requirements</a:t>
                </a:r>
              </a:p>
              <a:p>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0" y="1828800"/>
                <a:ext cx="7772400" cy="4114800"/>
              </a:xfrm>
              <a:blipFill rotWithShape="0">
                <a:blip r:embed="rId2"/>
                <a:stretch>
                  <a:fillRect l="-1098" t="-1185" b="-7704"/>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54</a:t>
            </a:fld>
            <a:endParaRPr lang="en-US" altLang="zh-CN"/>
          </a:p>
        </p:txBody>
      </p:sp>
    </p:spTree>
    <p:extLst>
      <p:ext uri="{BB962C8B-B14F-4D97-AF65-F5344CB8AC3E}">
        <p14:creationId xmlns:p14="http://schemas.microsoft.com/office/powerpoint/2010/main" val="40052002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altLang="zh-CN" kern="0" dirty="0" smtClean="0"/>
                  <a:t>Do you agree to add the following text to 11ax SFD</a:t>
                </a:r>
              </a:p>
              <a:p>
                <a:pPr marL="400050" lvl="1" indent="0">
                  <a:buNone/>
                </a:pPr>
                <a:r>
                  <a:rPr lang="en-US" altLang="zh-CN" kern="0" dirty="0" smtClean="0"/>
                  <a:t>STA’s power headroom is signaled using 6bits</a:t>
                </a:r>
              </a:p>
              <a:p>
                <a:pPr lvl="1">
                  <a:spcBef>
                    <a:spcPts val="400"/>
                  </a:spcBef>
                </a:pPr>
                <a:r>
                  <a:rPr lang="en-US" altLang="zh-CN" sz="1800" kern="0" dirty="0" smtClean="0"/>
                  <a:t>5 bits indicate the headroom value of [0 31]dB with resolution of 1dB </a:t>
                </a:r>
              </a:p>
              <a:p>
                <a:pPr lvl="1">
                  <a:spcBef>
                    <a:spcPts val="400"/>
                  </a:spcBef>
                </a:pPr>
                <a:r>
                  <a:rPr lang="en-US" altLang="zh-CN" sz="1800" kern="0" dirty="0" smtClean="0"/>
                  <a:t>1 </a:t>
                </a:r>
                <a:r>
                  <a:rPr lang="en-US" altLang="zh-CN" sz="1800" dirty="0"/>
                  <a:t>bit flag </a:t>
                </a:r>
                <a:r>
                  <a:rPr lang="en-US" altLang="zh-CN" sz="1800" kern="0" dirty="0" smtClean="0"/>
                  <a:t>indicates </a:t>
                </a:r>
                <a:r>
                  <a:rPr lang="en-US" altLang="zh-CN" sz="1800" dirty="0"/>
                  <a:t>whether the minimum TX power of the </a:t>
                </a:r>
                <a:r>
                  <a:rPr lang="en-US" altLang="zh-CN" sz="1800" kern="0" dirty="0" smtClean="0"/>
                  <a:t>current MCS </a:t>
                </a:r>
                <a:r>
                  <a:rPr lang="en-US" altLang="zh-CN" sz="1800" dirty="0"/>
                  <a:t>is reached by the </a:t>
                </a:r>
                <a:r>
                  <a:rPr lang="en-US" altLang="zh-CN" sz="1800" kern="0" dirty="0" smtClean="0"/>
                  <a:t>STA (=1: transmit </a:t>
                </a:r>
                <a:r>
                  <a:rPr lang="en-US" altLang="zh-CN" kern="0" dirty="0" smtClean="0"/>
                  <a:t>at </a:t>
                </a:r>
                <a:r>
                  <a:rPr lang="en-US" altLang="zh-CN" sz="1800" kern="0" dirty="0" smtClean="0"/>
                  <a:t>its </a:t>
                </a:r>
                <a:r>
                  <a:rPr lang="en-US" altLang="zh-CN" sz="1800" dirty="0"/>
                  <a:t>minimum capable </a:t>
                </a:r>
                <a:r>
                  <a:rPr lang="en-US" altLang="zh-CN" sz="1800" dirty="0" err="1"/>
                  <a:t>Tx</a:t>
                </a:r>
                <a:r>
                  <a:rPr lang="en-US" altLang="zh-CN" sz="1800" dirty="0"/>
                  <a:t> power for </a:t>
                </a:r>
                <a:r>
                  <a:rPr lang="en-US" altLang="zh-CN" sz="1800" kern="0" dirty="0" smtClean="0"/>
                  <a:t>current MCS)</a:t>
                </a:r>
              </a:p>
              <a:p>
                <a:pPr marL="457200" lvl="1" indent="0">
                  <a:spcBef>
                    <a:spcPts val="400"/>
                  </a:spcBef>
                  <a:buNone/>
                </a:pPr>
                <a:endParaRPr lang="en-US" altLang="zh-CN" sz="1600" dirty="0"/>
              </a:p>
              <a:p>
                <a:pPr marL="457200" lvl="1" indent="0">
                  <a:buNone/>
                </a:pPr>
                <a:r>
                  <a:rPr lang="en-US" altLang="zh-CN" sz="1800" dirty="0"/>
                  <a:t>w</a:t>
                </a:r>
                <a:r>
                  <a:rPr lang="en-US" altLang="zh-CN" sz="1800" kern="0" dirty="0" smtClean="0"/>
                  <a:t>here a STA’s </a:t>
                </a:r>
                <a:r>
                  <a:rPr lang="en-US" altLang="zh-CN" sz="1800" dirty="0"/>
                  <a:t>headroom is defined as: </a:t>
                </a:r>
                <a14:m>
                  <m:oMath xmlns:m="http://schemas.openxmlformats.org/officeDocument/2006/math">
                    <m:r>
                      <a:rPr lang="en-US" altLang="zh-CN" sz="1800" i="1">
                        <a:latin typeface="Cambria Math" panose="02040503050406030204" pitchFamily="18" charset="0"/>
                      </a:rPr>
                      <m:t>𝑯</m:t>
                    </m:r>
                    <m:sSub>
                      <m:sSubPr>
                        <m:ctrlPr>
                          <a:rPr lang="en-US" altLang="zh-CN" sz="1800" i="1">
                            <a:latin typeface="Cambria Math" panose="02040503050406030204" pitchFamily="18" charset="0"/>
                          </a:rPr>
                        </m:ctrlPr>
                      </m:sSubPr>
                      <m:e>
                        <m:r>
                          <a:rPr lang="en-US" altLang="zh-CN" sz="1800" i="1">
                            <a:latin typeface="Cambria Math" panose="02040503050406030204" pitchFamily="18" charset="0"/>
                          </a:rPr>
                          <m:t>𝑹</m:t>
                        </m:r>
                      </m:e>
                      <m:sub>
                        <m:r>
                          <a:rPr lang="en-US" altLang="zh-CN" sz="1800" i="1">
                            <a:latin typeface="Cambria Math" panose="02040503050406030204" pitchFamily="18" charset="0"/>
                          </a:rPr>
                          <m:t>𝑺𝑻𝑨</m:t>
                        </m:r>
                      </m:sub>
                    </m:sSub>
                    <m:r>
                      <a:rPr lang="en-US" altLang="zh-CN" sz="1800" i="1">
                        <a:latin typeface="Cambria Math" panose="02040503050406030204" pitchFamily="18" charset="0"/>
                      </a:rPr>
                      <m:t>=</m:t>
                    </m:r>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𝑻𝑿</m:t>
                        </m:r>
                      </m:e>
                      <m:sub>
                        <m:r>
                          <a:rPr lang="en-US" altLang="zh-CN" sz="1800" i="1">
                            <a:latin typeface="Cambria Math" panose="02040503050406030204" pitchFamily="18" charset="0"/>
                          </a:rPr>
                          <m:t>𝒑𝒘𝒓</m:t>
                        </m:r>
                      </m:sub>
                      <m:sup>
                        <m:r>
                          <a:rPr lang="en-US" altLang="zh-CN" sz="1800" i="1">
                            <a:latin typeface="Cambria Math" panose="02040503050406030204" pitchFamily="18" charset="0"/>
                          </a:rPr>
                          <m:t>𝑴𝑨𝑿</m:t>
                        </m:r>
                      </m:sup>
                    </m:sSubSup>
                    <m:r>
                      <a:rPr lang="en-US" altLang="zh-CN" sz="1800" i="1">
                        <a:latin typeface="Cambria Math" panose="02040503050406030204" pitchFamily="18" charset="0"/>
                      </a:rPr>
                      <m:t>−</m:t>
                    </m:r>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𝑻𝑿</m:t>
                        </m:r>
                      </m:e>
                      <m:sub>
                        <m:r>
                          <a:rPr lang="en-US" altLang="zh-CN" sz="1800" i="1">
                            <a:latin typeface="Cambria Math" panose="02040503050406030204" pitchFamily="18" charset="0"/>
                          </a:rPr>
                          <m:t>𝒑𝒘𝒓</m:t>
                        </m:r>
                      </m:sub>
                      <m:sup>
                        <m:r>
                          <a:rPr lang="en-US" altLang="zh-CN" sz="1800" i="1">
                            <a:latin typeface="Cambria Math" panose="02040503050406030204" pitchFamily="18" charset="0"/>
                          </a:rPr>
                          <m:t>𝑺𝑻𝑨</m:t>
                        </m:r>
                      </m:sup>
                    </m:sSubSup>
                    <m:r>
                      <a:rPr lang="en-US" altLang="zh-CN" sz="1800" i="1">
                        <a:latin typeface="Cambria Math" panose="02040503050406030204" pitchFamily="18" charset="0"/>
                      </a:rPr>
                      <m:t>,</m:t>
                    </m:r>
                  </m:oMath>
                </a14:m>
                <a:r>
                  <a:rPr lang="en-US" altLang="zh-CN" sz="1800" dirty="0"/>
                  <a:t> where</a:t>
                </a:r>
              </a:p>
              <a:p>
                <a:pPr lvl="1"/>
                <a14:m>
                  <m:oMath xmlns:m="http://schemas.openxmlformats.org/officeDocument/2006/math">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𝑇𝑋</m:t>
                        </m:r>
                      </m:e>
                      <m:sub>
                        <m:r>
                          <a:rPr lang="en-US" altLang="zh-CN" sz="1800" i="1">
                            <a:latin typeface="Cambria Math" panose="02040503050406030204" pitchFamily="18" charset="0"/>
                          </a:rPr>
                          <m:t>𝑝𝑤𝑟</m:t>
                        </m:r>
                      </m:sub>
                      <m:sup>
                        <m:r>
                          <a:rPr lang="en-US" altLang="zh-CN" sz="1800" i="1">
                            <a:latin typeface="Cambria Math" panose="02040503050406030204" pitchFamily="18" charset="0"/>
                          </a:rPr>
                          <m:t>𝑀𝐴𝑋</m:t>
                        </m:r>
                      </m:sup>
                    </m:sSubSup>
                  </m:oMath>
                </a14:m>
                <a:r>
                  <a:rPr lang="en-US" altLang="zh-CN" sz="1800" dirty="0"/>
                  <a:t> is the potential transmit power of the STA when target RSSI is set to value of 127, i.e. max power, for current </a:t>
                </a:r>
                <a:r>
                  <a:rPr lang="en-US" altLang="zh-CN" sz="1800" kern="0" dirty="0" smtClean="0"/>
                  <a:t>MCS and current UL packet</a:t>
                </a:r>
                <a:endParaRPr lang="en-US" altLang="zh-CN" sz="1800" dirty="0"/>
              </a:p>
              <a:p>
                <a:pPr lvl="1">
                  <a:spcBef>
                    <a:spcPts val="400"/>
                  </a:spcBef>
                </a:pPr>
                <a14:m>
                  <m:oMath xmlns:m="http://schemas.openxmlformats.org/officeDocument/2006/math">
                    <m:sSubSup>
                      <m:sSubSupPr>
                        <m:ctrlPr>
                          <a:rPr lang="en-US" altLang="zh-CN" sz="1800" i="1">
                            <a:latin typeface="Cambria Math" panose="02040503050406030204" pitchFamily="18" charset="0"/>
                          </a:rPr>
                        </m:ctrlPr>
                      </m:sSubSupPr>
                      <m:e>
                        <m:r>
                          <a:rPr lang="en-US" altLang="zh-CN" sz="1800" i="1">
                            <a:latin typeface="Cambria Math" panose="02040503050406030204" pitchFamily="18" charset="0"/>
                          </a:rPr>
                          <m:t>𝑇𝑋</m:t>
                        </m:r>
                      </m:e>
                      <m:sub>
                        <m:r>
                          <a:rPr lang="en-US" altLang="zh-CN" sz="1800" i="1">
                            <a:latin typeface="Cambria Math" panose="02040503050406030204" pitchFamily="18" charset="0"/>
                          </a:rPr>
                          <m:t>𝑝𝑤𝑟</m:t>
                        </m:r>
                      </m:sub>
                      <m:sup>
                        <m:r>
                          <a:rPr lang="en-US" altLang="zh-CN" sz="1800" i="1">
                            <a:latin typeface="Cambria Math" panose="02040503050406030204" pitchFamily="18" charset="0"/>
                          </a:rPr>
                          <m:t>𝑆𝑇𝐴</m:t>
                        </m:r>
                      </m:sup>
                    </m:sSubSup>
                  </m:oMath>
                </a14:m>
                <a:r>
                  <a:rPr lang="en-US" altLang="zh-CN" sz="1800" dirty="0"/>
                  <a:t> is the transmit power of the current UL packet</a:t>
                </a:r>
              </a:p>
              <a:p>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98" t="-1185" r="-784"/>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55</a:t>
            </a:fld>
            <a:endParaRPr lang="en-US" altLang="zh-CN"/>
          </a:p>
        </p:txBody>
      </p:sp>
    </p:spTree>
    <p:extLst>
      <p:ext uri="{BB962C8B-B14F-4D97-AF65-F5344CB8AC3E}">
        <p14:creationId xmlns:p14="http://schemas.microsoft.com/office/powerpoint/2010/main" val="22435138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11-16/0617r0</a:t>
            </a:r>
            <a:endParaRPr lang="zh-CN" altLang="en-US" dirty="0"/>
          </a:p>
        </p:txBody>
      </p:sp>
      <p:sp>
        <p:nvSpPr>
          <p:cNvPr id="3" name="Content Placeholder 2"/>
          <p:cNvSpPr>
            <a:spLocks noGrp="1"/>
          </p:cNvSpPr>
          <p:nvPr>
            <p:ph idx="1"/>
          </p:nvPr>
        </p:nvSpPr>
        <p:spPr>
          <a:xfrm>
            <a:off x="685800" y="1828800"/>
            <a:ext cx="7772400" cy="4114800"/>
          </a:xfrm>
        </p:spPr>
        <p:txBody>
          <a:bodyPr/>
          <a:lstStyle/>
          <a:p>
            <a:pPr>
              <a:defRPr/>
            </a:pPr>
            <a:r>
              <a:rPr lang="en-US" altLang="zh-CN" sz="2000" dirty="0"/>
              <a:t>Do you agree to make the following changes (highlighted in red) to 11ax SFD</a:t>
            </a:r>
          </a:p>
          <a:p>
            <a:pPr marL="400050" lvl="1" indent="0">
              <a:buFontTx/>
              <a:buNone/>
              <a:defRPr/>
            </a:pPr>
            <a:r>
              <a:rPr lang="en-US" altLang="zh-CN" sz="1800" dirty="0"/>
              <a:t>STAs that participate in HE trigger-based PPDU shall support the following absolute </a:t>
            </a:r>
            <a:r>
              <a:rPr lang="en-US" altLang="zh-CN" sz="1800" dirty="0" err="1"/>
              <a:t>Tx</a:t>
            </a:r>
            <a:r>
              <a:rPr lang="en-US" altLang="zh-CN" sz="1800" dirty="0"/>
              <a:t> power requirements and the RSSI measurement accuracy requirements for the two device classes: </a:t>
            </a:r>
          </a:p>
          <a:p>
            <a:pPr marL="685800" lvl="1">
              <a:defRPr/>
            </a:pPr>
            <a:r>
              <a:rPr lang="en-US" altLang="zh-CN" sz="1800" dirty="0"/>
              <a:t>Class A: </a:t>
            </a:r>
          </a:p>
          <a:p>
            <a:pPr marL="1028700" lvl="2">
              <a:defRPr/>
            </a:pPr>
            <a:r>
              <a:rPr lang="en-US" altLang="zh-CN" sz="1600" dirty="0" err="1"/>
              <a:t>Tx</a:t>
            </a:r>
            <a:r>
              <a:rPr lang="en-US" altLang="zh-CN" sz="1600" dirty="0"/>
              <a:t> power accuracy: +/-3dB </a:t>
            </a:r>
          </a:p>
          <a:p>
            <a:pPr marL="1028700" lvl="2">
              <a:defRPr/>
            </a:pPr>
            <a:r>
              <a:rPr lang="en-US" altLang="zh-CN" sz="1600" dirty="0"/>
              <a:t> RSSI measurement accuracy: </a:t>
            </a:r>
            <a:r>
              <a:rPr lang="en-US" altLang="zh-CN" sz="1600" strike="sngStrike" dirty="0">
                <a:solidFill>
                  <a:srgbClr val="FF0000"/>
                </a:solidFill>
              </a:rPr>
              <a:t>+/-2dB </a:t>
            </a:r>
            <a:r>
              <a:rPr lang="en-US" altLang="zh-CN" sz="1600" dirty="0">
                <a:solidFill>
                  <a:srgbClr val="FF0000"/>
                </a:solidFill>
              </a:rPr>
              <a:t>+/- 3dB</a:t>
            </a:r>
          </a:p>
          <a:p>
            <a:pPr marL="685800" lvl="1">
              <a:defRPr/>
            </a:pPr>
            <a:r>
              <a:rPr lang="en-US" altLang="zh-CN" sz="1800" dirty="0"/>
              <a:t>Class B:</a:t>
            </a:r>
          </a:p>
          <a:p>
            <a:pPr marL="914400" lvl="2" indent="-171450">
              <a:defRPr/>
            </a:pPr>
            <a:r>
              <a:rPr lang="en-US" altLang="zh-CN" sz="1600" dirty="0" err="1"/>
              <a:t>Tx</a:t>
            </a:r>
            <a:r>
              <a:rPr lang="en-US" altLang="zh-CN" sz="1600" dirty="0"/>
              <a:t> power accuracy: +/-9dB</a:t>
            </a:r>
          </a:p>
          <a:p>
            <a:pPr marL="914400" lvl="2" indent="-171450">
              <a:defRPr/>
            </a:pPr>
            <a:r>
              <a:rPr lang="en-US" altLang="zh-CN" sz="1600" dirty="0"/>
              <a:t>RSSI accuracy: +/-5dB</a:t>
            </a:r>
          </a:p>
          <a:p>
            <a:pPr marL="400050" lvl="1" indent="0">
              <a:buFontTx/>
              <a:buNone/>
              <a:defRPr/>
            </a:pPr>
            <a:r>
              <a:rPr lang="en-US" altLang="zh-CN" sz="1800" dirty="0">
                <a:solidFill>
                  <a:srgbClr val="FF0000"/>
                </a:solidFill>
              </a:rPr>
              <a:t>The RSSI accuracy requirements shall be applied to receive signal level range from -82dBm to -20dBm (2.4GHz) or -30dBm (5GHz). The requirement is stated for nominal (room) temperature conditions. RSSI is measured over legacy preamble</a:t>
            </a:r>
            <a:endParaRPr lang="en-US" altLang="zh-CN" sz="1600" dirty="0">
              <a:solidFill>
                <a:srgbClr val="FF0000"/>
              </a:solidFill>
            </a:endParaRPr>
          </a:p>
          <a:p>
            <a:endParaRPr lang="zh-CN" altLang="en-US" sz="20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56</a:t>
            </a:fld>
            <a:endParaRPr lang="en-US" altLang="zh-CN"/>
          </a:p>
        </p:txBody>
      </p:sp>
    </p:spTree>
    <p:extLst>
      <p:ext uri="{BB962C8B-B14F-4D97-AF65-F5344CB8AC3E}">
        <p14:creationId xmlns:p14="http://schemas.microsoft.com/office/powerpoint/2010/main" val="26147229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11-16/0618</a:t>
            </a:r>
            <a:endParaRPr lang="zh-CN" altLang="en-US" dirty="0"/>
          </a:p>
        </p:txBody>
      </p:sp>
      <p:sp>
        <p:nvSpPr>
          <p:cNvPr id="3" name="Content Placeholder 2"/>
          <p:cNvSpPr>
            <a:spLocks noGrp="1"/>
          </p:cNvSpPr>
          <p:nvPr>
            <p:ph idx="1"/>
          </p:nvPr>
        </p:nvSpPr>
        <p:spPr>
          <a:xfrm>
            <a:off x="685800" y="1676400"/>
            <a:ext cx="7772400" cy="4114800"/>
          </a:xfrm>
        </p:spPr>
        <p:txBody>
          <a:bodyPr/>
          <a:lstStyle/>
          <a:p>
            <a:r>
              <a:rPr lang="en-US" altLang="zh-CN" dirty="0">
                <a:ea typeface="宋体" charset="-122"/>
              </a:rPr>
              <a:t>R</a:t>
            </a:r>
            <a:r>
              <a:rPr lang="en-US" altLang="zh-CN" dirty="0" smtClean="0">
                <a:ea typeface="宋体" charset="-122"/>
              </a:rPr>
              <a:t>euse the 11ac per stream CSD values for all HE PPDU</a:t>
            </a:r>
          </a:p>
          <a:p>
            <a:r>
              <a:rPr lang="en-US" altLang="zh-CN" dirty="0" smtClean="0">
                <a:ea typeface="宋体" charset="-122"/>
              </a:rPr>
              <a:t>UL MU-MIMO transmission the per stream CSD value is based on global stream index</a:t>
            </a:r>
          </a:p>
          <a:p>
            <a:r>
              <a:rPr lang="en-US" altLang="en-US" dirty="0"/>
              <a:t>P</a:t>
            </a:r>
            <a:r>
              <a:rPr lang="en-US" altLang="en-US" dirty="0" smtClean="0"/>
              <a:t>er antenna CSD values for in Pre HE modulation</a:t>
            </a:r>
          </a:p>
          <a:p>
            <a:pPr lvl="1"/>
            <a:r>
              <a:rPr lang="en-US" altLang="en-US" sz="2200" b="1" dirty="0" smtClean="0"/>
              <a:t>Reuse the 11ac per antenna CSD values when beam change =1</a:t>
            </a:r>
          </a:p>
          <a:p>
            <a:pPr lvl="1"/>
            <a:r>
              <a:rPr lang="en-US" altLang="en-US" sz="2200" b="1" dirty="0" smtClean="0"/>
              <a:t>Not specified (absorbed in the Q matrix) when </a:t>
            </a:r>
            <a:r>
              <a:rPr lang="en-US" altLang="en-US" sz="2200" b="1" dirty="0" err="1" smtClean="0"/>
              <a:t>beam_change</a:t>
            </a:r>
            <a:r>
              <a:rPr lang="en-US" altLang="en-US" sz="2200" b="1" dirty="0" smtClean="0"/>
              <a:t>=0</a:t>
            </a:r>
          </a:p>
          <a:p>
            <a:r>
              <a:rPr lang="en-US" altLang="zh-CN" sz="2200" dirty="0">
                <a:ea typeface="宋体" charset="-122"/>
              </a:rPr>
              <a:t>I</a:t>
            </a:r>
            <a:r>
              <a:rPr lang="en-US" altLang="zh-CN" sz="2200" dirty="0" smtClean="0">
                <a:ea typeface="宋体" charset="-122"/>
              </a:rPr>
              <a:t>n UL MU transmission the per antenna CSD value is based on the antenna index of each STA (i.e. local index)?</a:t>
            </a:r>
          </a:p>
          <a:p>
            <a:endParaRPr lang="en-US" altLang="en-US" sz="2600" b="1" dirty="0" smtClean="0"/>
          </a:p>
          <a:p>
            <a:endParaRPr lang="en-US" altLang="zh-CN" dirty="0" smtClean="0">
              <a:ea typeface="宋体" charset="-122"/>
            </a:endParaRPr>
          </a:p>
          <a:p>
            <a:endParaRPr lang="en-US" altLang="zh-CN" dirty="0" smtClean="0">
              <a:ea typeface="宋体" charset="-122"/>
            </a:endParaRP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57</a:t>
            </a:fld>
            <a:endParaRPr lang="en-US" altLang="zh-CN"/>
          </a:p>
        </p:txBody>
      </p:sp>
    </p:spTree>
    <p:extLst>
      <p:ext uri="{BB962C8B-B14F-4D97-AF65-F5344CB8AC3E}">
        <p14:creationId xmlns:p14="http://schemas.microsoft.com/office/powerpoint/2010/main" val="70807328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11-16/0619r0</a:t>
            </a:r>
            <a:endParaRPr lang="zh-CN" altLang="en-US" dirty="0"/>
          </a:p>
        </p:txBody>
      </p:sp>
      <p:sp>
        <p:nvSpPr>
          <p:cNvPr id="3" name="Content Placeholder 2"/>
          <p:cNvSpPr>
            <a:spLocks noGrp="1"/>
          </p:cNvSpPr>
          <p:nvPr>
            <p:ph idx="1"/>
          </p:nvPr>
        </p:nvSpPr>
        <p:spPr/>
        <p:txBody>
          <a:bodyPr/>
          <a:lstStyle/>
          <a:p>
            <a:r>
              <a:rPr lang="en-US" altLang="zh-CN" dirty="0">
                <a:ea typeface="宋体" charset="-122"/>
              </a:rPr>
              <a:t>T</a:t>
            </a:r>
            <a:r>
              <a:rPr lang="en-US" altLang="zh-CN" dirty="0" smtClean="0">
                <a:ea typeface="宋体" charset="-122"/>
              </a:rPr>
              <a:t>he following PAPR reduction scheme for HE SIG-B</a:t>
            </a:r>
          </a:p>
          <a:p>
            <a:pPr lvl="1" indent="-342900"/>
            <a:r>
              <a:rPr lang="en-US" altLang="zh-CN" dirty="0" smtClean="0">
                <a:ea typeface="宋体" charset="-122"/>
              </a:rPr>
              <a:t>Phase rotation is applied to the HE SIG-B data tones after constellation mapping.  For the </a:t>
            </a:r>
            <a:r>
              <a:rPr lang="en-US" altLang="zh-CN" dirty="0" err="1" smtClean="0">
                <a:ea typeface="宋体" charset="-122"/>
              </a:rPr>
              <a:t>kth</a:t>
            </a:r>
            <a:r>
              <a:rPr lang="en-US" altLang="zh-CN" dirty="0" smtClean="0">
                <a:ea typeface="宋体" charset="-122"/>
              </a:rPr>
              <a:t> data tone in the HE SIG-B, the phase rotation pattern is defined as</a:t>
            </a:r>
          </a:p>
          <a:p>
            <a:pPr lvl="1" indent="-342900">
              <a:buFontTx/>
              <a:buNone/>
            </a:pPr>
            <a:r>
              <a:rPr lang="en-US" altLang="zh-CN" dirty="0" smtClean="0">
                <a:ea typeface="宋体" charset="-122"/>
              </a:rPr>
              <a:t>	1 for 0=&lt;k&lt;26 and (-1)</a:t>
            </a:r>
            <a:r>
              <a:rPr lang="en-US" altLang="zh-CN" baseline="30000" dirty="0" smtClean="0">
                <a:ea typeface="宋体" charset="-122"/>
              </a:rPr>
              <a:t>k</a:t>
            </a:r>
            <a:r>
              <a:rPr lang="en-US" altLang="zh-CN" dirty="0" smtClean="0">
                <a:ea typeface="宋体" charset="-122"/>
              </a:rPr>
              <a:t> for 26=&lt;k&lt;52</a:t>
            </a:r>
            <a:endParaRPr lang="en-US" altLang="zh-CN" sz="1600" dirty="0" smtClean="0">
              <a:ea typeface="宋体" charset="-122"/>
            </a:endParaRPr>
          </a:p>
          <a:p>
            <a:pPr lvl="1" indent="-342900"/>
            <a:r>
              <a:rPr lang="en-US" altLang="zh-CN" dirty="0" smtClean="0">
                <a:ea typeface="宋体" charset="-122"/>
              </a:rPr>
              <a:t>For DCM + MCS0, since the same rotation has already been applied in the DCM BPSK bit mapping, this step of phase rotation after constellation mapping shall be skipped </a:t>
            </a:r>
          </a:p>
          <a:p>
            <a:pPr lvl="1" indent="-342900"/>
            <a:r>
              <a:rPr lang="en-US" altLang="zh-CN" dirty="0" smtClean="0">
                <a:ea typeface="宋体" charset="-122"/>
              </a:rPr>
              <a:t>Legacy gamma rotation still applies among different 20MHz channels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58</a:t>
            </a:fld>
            <a:endParaRPr lang="en-US" altLang="zh-CN"/>
          </a:p>
        </p:txBody>
      </p:sp>
    </p:spTree>
    <p:extLst>
      <p:ext uri="{BB962C8B-B14F-4D97-AF65-F5344CB8AC3E}">
        <p14:creationId xmlns:p14="http://schemas.microsoft.com/office/powerpoint/2010/main" val="379274121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the SFD</a:t>
            </a:r>
          </a:p>
          <a:p>
            <a:pPr lvl="1"/>
            <a:r>
              <a:rPr lang="en-US" altLang="zh-CN" dirty="0" smtClean="0"/>
              <a:t>When DCM = 1, the </a:t>
            </a:r>
            <a:r>
              <a:rPr lang="en-US" altLang="zh-CN" i="1" dirty="0" smtClean="0"/>
              <a:t>N</a:t>
            </a:r>
            <a:r>
              <a:rPr lang="en-US" altLang="zh-CN" sz="1400" i="1" dirty="0" smtClean="0"/>
              <a:t>SD</a:t>
            </a:r>
            <a:r>
              <a:rPr lang="en-US" altLang="zh-CN" dirty="0" smtClean="0"/>
              <a:t>, </a:t>
            </a:r>
            <a:r>
              <a:rPr lang="en-US" altLang="zh-CN" i="1" dirty="0" smtClean="0"/>
              <a:t>N</a:t>
            </a:r>
            <a:r>
              <a:rPr lang="en-US" altLang="zh-CN" sz="1400" i="1" dirty="0" smtClean="0"/>
              <a:t>CBPS</a:t>
            </a:r>
            <a:r>
              <a:rPr lang="en-US" altLang="zh-CN" dirty="0" smtClean="0"/>
              <a:t>, and </a:t>
            </a:r>
            <a:r>
              <a:rPr lang="en-US" altLang="zh-CN" i="1" dirty="0" smtClean="0"/>
              <a:t>N</a:t>
            </a:r>
            <a:r>
              <a:rPr lang="en-US" altLang="zh-CN" sz="1400" i="1" dirty="0" smtClean="0"/>
              <a:t>DBPS</a:t>
            </a:r>
            <a:r>
              <a:rPr lang="en-US" altLang="zh-CN" dirty="0" smtClean="0"/>
              <a:t> are set by the following expressions:</a:t>
            </a:r>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r>
              <a:rPr lang="en-US" altLang="zh-CN" dirty="0" smtClean="0"/>
              <a:t>In the case of MCS0, DCM=1, </a:t>
            </a:r>
            <a:r>
              <a:rPr lang="en-US" altLang="zh-CN" dirty="0" err="1" smtClean="0"/>
              <a:t>Nss</a:t>
            </a:r>
            <a:r>
              <a:rPr lang="en-US" altLang="zh-CN" dirty="0" smtClean="0"/>
              <a:t>=1, 106-RU or 242-RU, if the coding is BCC, then for each OFDM symbol 1 bit is padded after the NDBPS*2 BCC encoded bit before going into the BCC </a:t>
            </a:r>
            <a:r>
              <a:rPr lang="en-US" altLang="zh-CN" dirty="0" err="1" smtClean="0"/>
              <a:t>interleaver</a:t>
            </a:r>
            <a:r>
              <a:rPr lang="en-US" altLang="zh-CN" dirty="0" smtClean="0"/>
              <a:t>; if the coding is LDPC, LDPC encoding flow should be based on NDBPS and NCBPS as defined in the above equations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59</a:t>
            </a:fld>
            <a:endParaRPr lang="en-US" altLang="zh-CN"/>
          </a:p>
        </p:txBody>
      </p:sp>
      <p:graphicFrame>
        <p:nvGraphicFramePr>
          <p:cNvPr id="7" name="Object 6"/>
          <p:cNvGraphicFramePr>
            <a:graphicFrameLocks noChangeAspect="1"/>
          </p:cNvGraphicFramePr>
          <p:nvPr>
            <p:extLst>
              <p:ext uri="{D42A27DB-BD31-4B8C-83A1-F6EECF244321}">
                <p14:modId xmlns:p14="http://schemas.microsoft.com/office/powerpoint/2010/main" val="1851655662"/>
              </p:ext>
            </p:extLst>
          </p:nvPr>
        </p:nvGraphicFramePr>
        <p:xfrm>
          <a:off x="723106" y="3146778"/>
          <a:ext cx="8304213" cy="1577622"/>
        </p:xfrm>
        <a:graphic>
          <a:graphicData uri="http://schemas.openxmlformats.org/presentationml/2006/ole">
            <mc:AlternateContent xmlns:mc="http://schemas.openxmlformats.org/markup-compatibility/2006">
              <mc:Choice xmlns:v="urn:schemas-microsoft-com:vml" Requires="v">
                <p:oleObj spid="_x0000_s71714" name="Equation" r:id="rId3" imgW="5574960" imgH="990360" progId="">
                  <p:embed/>
                </p:oleObj>
              </mc:Choice>
              <mc:Fallback>
                <p:oleObj name="Equation" r:id="rId3" imgW="5574960" imgH="99036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106" y="3146778"/>
                        <a:ext cx="8304213" cy="15776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8823358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0243" name="Footer Placeholder 4"/>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330D7090-09A8-4F77-8E9C-F6BC27D84604}" type="slidenum">
              <a:rPr lang="en-US" altLang="zh-CN" sz="1200" b="0" smtClean="0"/>
              <a:pPr>
                <a:spcBef>
                  <a:spcPct val="0"/>
                </a:spcBef>
                <a:buFontTx/>
                <a:buNone/>
              </a:pPr>
              <a:t>6</a:t>
            </a:fld>
            <a:endParaRPr lang="en-US" altLang="zh-CN" sz="1200" b="0" smtClean="0"/>
          </a:p>
        </p:txBody>
      </p:sp>
      <p:sp>
        <p:nvSpPr>
          <p:cNvPr id="10245" name="Rectangle 2"/>
          <p:cNvSpPr>
            <a:spLocks noGrp="1" noChangeArrowheads="1"/>
          </p:cNvSpPr>
          <p:nvPr>
            <p:ph type="title"/>
          </p:nvPr>
        </p:nvSpPr>
        <p:spPr/>
        <p:txBody>
          <a:bodyPr/>
          <a:lstStyle/>
          <a:p>
            <a:r>
              <a:rPr lang="en-US" altLang="zh-CN" smtClean="0"/>
              <a:t>Patent Policy</a:t>
            </a:r>
          </a:p>
        </p:txBody>
      </p:sp>
      <p:sp>
        <p:nvSpPr>
          <p:cNvPr id="10246" name="Rectangle 3"/>
          <p:cNvSpPr>
            <a:spLocks noGrp="1" noChangeArrowheads="1"/>
          </p:cNvSpPr>
          <p:nvPr>
            <p:ph type="body" idx="1"/>
          </p:nvPr>
        </p:nvSpPr>
        <p:spPr/>
        <p:txBody>
          <a:bodyPr/>
          <a:lstStyle/>
          <a:p>
            <a:r>
              <a:rPr lang="en-US" altLang="zh-CN" smtClean="0"/>
              <a:t>Following 5 slides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11-16/0620r0</a:t>
            </a:r>
            <a:endParaRPr lang="zh-CN" altLang="en-US" dirty="0"/>
          </a:p>
        </p:txBody>
      </p:sp>
      <p:sp>
        <p:nvSpPr>
          <p:cNvPr id="3" name="Content Placeholder 2"/>
          <p:cNvSpPr>
            <a:spLocks noGrp="1"/>
          </p:cNvSpPr>
          <p:nvPr>
            <p:ph idx="1"/>
          </p:nvPr>
        </p:nvSpPr>
        <p:spPr/>
        <p:txBody>
          <a:bodyPr/>
          <a:lstStyle/>
          <a:p>
            <a:r>
              <a:rPr lang="en-US" altLang="zh-CN" dirty="0"/>
              <a:t>M</a:t>
            </a:r>
            <a:r>
              <a:rPr lang="en-US" altLang="zh-CN" dirty="0" smtClean="0"/>
              <a:t>ake the following changes to D0.1 MCS Tables:</a:t>
            </a:r>
          </a:p>
          <a:p>
            <a:pPr lvl="1"/>
            <a:r>
              <a:rPr lang="en-US" altLang="zh-CN" dirty="0" smtClean="0"/>
              <a:t>When DCM=1, change the </a:t>
            </a:r>
            <a:r>
              <a:rPr lang="en-US" altLang="zh-CN" i="1" dirty="0" smtClean="0"/>
              <a:t>N</a:t>
            </a:r>
            <a:r>
              <a:rPr lang="en-US" altLang="zh-CN" sz="1400" i="1" dirty="0" smtClean="0"/>
              <a:t>SD</a:t>
            </a:r>
            <a:r>
              <a:rPr lang="en-US" altLang="zh-CN" dirty="0" smtClean="0"/>
              <a:t> parameter to be ½ of DCM=0 cases for the same RU size.</a:t>
            </a:r>
          </a:p>
          <a:p>
            <a:pPr lvl="1"/>
            <a:r>
              <a:rPr lang="en-US" altLang="zh-CN" dirty="0" smtClean="0"/>
              <a:t>When DCM=1, change the </a:t>
            </a:r>
            <a:r>
              <a:rPr lang="en-US" altLang="zh-CN" i="1" dirty="0" smtClean="0"/>
              <a:t>N</a:t>
            </a:r>
            <a:r>
              <a:rPr lang="en-US" altLang="zh-CN" sz="1200" i="1" dirty="0" smtClean="0"/>
              <a:t>CBPS</a:t>
            </a:r>
            <a:r>
              <a:rPr lang="en-US" altLang="zh-CN" dirty="0" smtClean="0"/>
              <a:t> parameter to be ½ of DCM=0 case.</a:t>
            </a:r>
          </a:p>
          <a:p>
            <a:pPr lvl="1"/>
            <a:r>
              <a:rPr lang="en-US" altLang="zh-CN" dirty="0" smtClean="0"/>
              <a:t>When DCM=1, change the </a:t>
            </a:r>
            <a:r>
              <a:rPr lang="en-US" altLang="zh-CN" i="1" dirty="0" smtClean="0"/>
              <a:t>N</a:t>
            </a:r>
            <a:r>
              <a:rPr lang="en-US" altLang="zh-CN" sz="1200" i="1" dirty="0" smtClean="0"/>
              <a:t>DBPS</a:t>
            </a:r>
            <a:r>
              <a:rPr lang="en-US" altLang="zh-CN" dirty="0" smtClean="0"/>
              <a:t> parameter to be ½ of DCM=0 case, or take the floor for the two cases: 106-RU, MCS0, DCM=1, </a:t>
            </a:r>
            <a:r>
              <a:rPr lang="en-US" altLang="zh-CN" dirty="0" err="1" smtClean="0"/>
              <a:t>Nss</a:t>
            </a:r>
            <a:r>
              <a:rPr lang="en-US" altLang="zh-CN" dirty="0" smtClean="0"/>
              <a:t>=1, and 242-RU, MCS0, DCM=1, </a:t>
            </a:r>
            <a:r>
              <a:rPr lang="en-US" altLang="zh-CN" dirty="0" err="1" smtClean="0"/>
              <a:t>Nss</a:t>
            </a:r>
            <a:r>
              <a:rPr lang="en-US" altLang="zh-CN" dirty="0" smtClean="0"/>
              <a:t>=1.</a:t>
            </a:r>
          </a:p>
          <a:p>
            <a:pPr lvl="1"/>
            <a:r>
              <a:rPr lang="en-US" altLang="zh-CN" dirty="0" smtClean="0"/>
              <a:t>When DCM=1, change the coding rate </a:t>
            </a:r>
            <a:r>
              <a:rPr lang="en-US" altLang="zh-CN" i="1" dirty="0" smtClean="0"/>
              <a:t>R</a:t>
            </a:r>
            <a:r>
              <a:rPr lang="en-US" altLang="zh-CN" dirty="0" smtClean="0"/>
              <a:t> parameter to be identical to the DCM=0 case.</a:t>
            </a:r>
          </a:p>
          <a:p>
            <a:pPr lvl="1"/>
            <a:r>
              <a:rPr lang="en-US" altLang="zh-CN" dirty="0" smtClean="0"/>
              <a:t>Limit DCM=1 only to the allowed </a:t>
            </a:r>
            <a:r>
              <a:rPr lang="en-US" altLang="zh-CN" dirty="0" err="1" smtClean="0"/>
              <a:t>Nss</a:t>
            </a:r>
            <a:r>
              <a:rPr lang="en-US" altLang="zh-CN" dirty="0" smtClean="0"/>
              <a:t>.</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60</a:t>
            </a:fld>
            <a:endParaRPr lang="en-US" altLang="zh-CN"/>
          </a:p>
        </p:txBody>
      </p:sp>
    </p:spTree>
    <p:extLst>
      <p:ext uri="{BB962C8B-B14F-4D97-AF65-F5344CB8AC3E}">
        <p14:creationId xmlns:p14="http://schemas.microsoft.com/office/powerpoint/2010/main" val="39900213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the 11ax SFD?</a:t>
            </a:r>
          </a:p>
          <a:p>
            <a:pPr lvl="1"/>
            <a:r>
              <a:rPr lang="en-US" altLang="zh-CN" dirty="0" smtClean="0"/>
              <a:t>DCM+MCS0 has same transmission flow as other DCM MCSs. </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61</a:t>
            </a:fld>
            <a:endParaRPr lang="en-US" altLang="zh-CN"/>
          </a:p>
        </p:txBody>
      </p:sp>
    </p:spTree>
    <p:extLst>
      <p:ext uri="{BB962C8B-B14F-4D97-AF65-F5344CB8AC3E}">
        <p14:creationId xmlns:p14="http://schemas.microsoft.com/office/powerpoint/2010/main" val="36140661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text to 11ax SFD?</a:t>
            </a:r>
          </a:p>
          <a:p>
            <a:pPr lvl="1"/>
            <a:r>
              <a:rPr lang="en-US" altLang="zh-CN" dirty="0" smtClean="0"/>
              <a:t>The </a:t>
            </a:r>
            <a:r>
              <a:rPr lang="en-US" altLang="zh-CN" dirty="0" err="1" smtClean="0"/>
              <a:t>interleaver</a:t>
            </a:r>
            <a:r>
              <a:rPr lang="en-US" altLang="zh-CN" dirty="0" smtClean="0"/>
              <a:t> parameters for DCM are given in the following table:</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62</a:t>
            </a:fld>
            <a:endParaRPr lang="en-US" altLang="zh-CN"/>
          </a:p>
        </p:txBody>
      </p:sp>
      <p:sp>
        <p:nvSpPr>
          <p:cNvPr id="7" name="TextBox 6"/>
          <p:cNvSpPr txBox="1"/>
          <p:nvPr/>
        </p:nvSpPr>
        <p:spPr>
          <a:xfrm>
            <a:off x="944866" y="5282625"/>
            <a:ext cx="6370334" cy="584775"/>
          </a:xfrm>
          <a:prstGeom prst="rect">
            <a:avLst/>
          </a:prstGeom>
          <a:noFill/>
        </p:spPr>
        <p:txBody>
          <a:bodyPr wrap="none" rtlCol="0">
            <a:spAutoFit/>
          </a:bodyPr>
          <a:lstStyle/>
          <a:p>
            <a:pPr lvl="1">
              <a:buNone/>
            </a:pPr>
            <a:r>
              <a:rPr lang="en-US" sz="1600" dirty="0" smtClean="0"/>
              <a:t>Value of N</a:t>
            </a:r>
            <a:r>
              <a:rPr lang="en-US" sz="1600" baseline="-25000" dirty="0" smtClean="0"/>
              <a:t>BPSCS</a:t>
            </a:r>
            <a:r>
              <a:rPr lang="en-US" sz="1600" dirty="0" smtClean="0"/>
              <a:t> for DCM modulations equals to N</a:t>
            </a:r>
            <a:r>
              <a:rPr lang="en-US" sz="1600" baseline="-25000" dirty="0" smtClean="0"/>
              <a:t>BPSCS</a:t>
            </a:r>
            <a:r>
              <a:rPr lang="en-US" sz="1600" dirty="0" smtClean="0"/>
              <a:t> of non DCM </a:t>
            </a:r>
          </a:p>
          <a:p>
            <a:pPr lvl="1">
              <a:buNone/>
            </a:pPr>
            <a:r>
              <a:rPr lang="en-US" sz="1600" dirty="0" smtClean="0"/>
              <a:t>modulations with same constellation size.</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454037997"/>
              </p:ext>
            </p:extLst>
          </p:nvPr>
        </p:nvGraphicFramePr>
        <p:xfrm>
          <a:off x="1219200" y="3225225"/>
          <a:ext cx="6477000" cy="1893985"/>
        </p:xfrm>
        <a:graphic>
          <a:graphicData uri="http://schemas.openxmlformats.org/drawingml/2006/table">
            <a:tbl>
              <a:tblPr/>
              <a:tblGrid>
                <a:gridCol w="1295400"/>
                <a:gridCol w="1295400"/>
                <a:gridCol w="1295400"/>
                <a:gridCol w="1295400"/>
                <a:gridCol w="1295400"/>
              </a:tblGrid>
              <a:tr h="378797">
                <a:tc rowSpan="2">
                  <a:txBody>
                    <a:bodyPr/>
                    <a:lstStyle/>
                    <a:p>
                      <a:pPr marL="0" marR="0" algn="ctr">
                        <a:spcBef>
                          <a:spcPts val="0"/>
                        </a:spcBef>
                        <a:spcAft>
                          <a:spcPts val="0"/>
                        </a:spcAft>
                      </a:pPr>
                      <a:r>
                        <a:rPr lang="en-US" sz="2000" dirty="0" smtClean="0">
                          <a:latin typeface="Times New Roman"/>
                          <a:ea typeface="Times New Roman"/>
                        </a:rPr>
                        <a:t>Parameter for DCM</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r>
                        <a:rPr lang="en-US" dirty="0" smtClean="0"/>
                        <a:t>RU Size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106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242</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4</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8</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17</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3×</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mn-lt"/>
                          <a:ea typeface="Times New Roman"/>
                        </a:rPr>
                        <a:t>9×</a:t>
                      </a:r>
                      <a:r>
                        <a:rPr lang="en-US" sz="2000" dirty="0" smtClean="0">
                          <a:solidFill>
                            <a:schemeClr val="tx1"/>
                          </a:solidFill>
                        </a:rPr>
                        <a:t>N</a:t>
                      </a:r>
                      <a:r>
                        <a:rPr lang="en-US" sz="2000" baseline="-25000" dirty="0" smtClean="0">
                          <a:solidFill>
                            <a:schemeClr val="tx1"/>
                          </a:solidFill>
                        </a:rPr>
                        <a:t>BPSCS</a:t>
                      </a:r>
                      <a:endParaRPr lang="en-US" sz="2000" dirty="0" smtClean="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ROT</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11</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29</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140199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11-16/0621r0</a:t>
            </a:r>
            <a:endParaRPr lang="zh-CN" altLang="en-US" dirty="0"/>
          </a:p>
        </p:txBody>
      </p:sp>
      <p:sp>
        <p:nvSpPr>
          <p:cNvPr id="3" name="Content Placeholder 2"/>
          <p:cNvSpPr>
            <a:spLocks noGrp="1"/>
          </p:cNvSpPr>
          <p:nvPr>
            <p:ph idx="1"/>
          </p:nvPr>
        </p:nvSpPr>
        <p:spPr>
          <a:xfrm>
            <a:off x="685800" y="1981200"/>
            <a:ext cx="7772400" cy="1219200"/>
          </a:xfrm>
        </p:spPr>
        <p:txBody>
          <a:bodyPr/>
          <a:lstStyle/>
          <a:p>
            <a:r>
              <a:rPr lang="en-US" altLang="zh-CN" dirty="0"/>
              <a:t>A</a:t>
            </a:r>
            <a:r>
              <a:rPr lang="en-US" altLang="zh-CN" dirty="0" smtClean="0"/>
              <a:t>dd the following text to 11ax SFD?</a:t>
            </a:r>
          </a:p>
          <a:p>
            <a:pPr lvl="1"/>
            <a:r>
              <a:rPr lang="en-US" altLang="zh-CN" dirty="0" smtClean="0"/>
              <a:t>The </a:t>
            </a:r>
            <a:r>
              <a:rPr lang="en-US" altLang="zh-CN" dirty="0" err="1" smtClean="0"/>
              <a:t>interleaver</a:t>
            </a:r>
            <a:r>
              <a:rPr lang="en-US" altLang="zh-CN" dirty="0" smtClean="0"/>
              <a:t> parameters for HE SIG B with DCM are given in the following table:</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63</a:t>
            </a:fld>
            <a:endParaRPr lang="en-US" altLang="zh-CN"/>
          </a:p>
        </p:txBody>
      </p:sp>
      <p:graphicFrame>
        <p:nvGraphicFramePr>
          <p:cNvPr id="8" name="Table 7"/>
          <p:cNvGraphicFramePr>
            <a:graphicFrameLocks noGrp="1"/>
          </p:cNvGraphicFramePr>
          <p:nvPr>
            <p:extLst>
              <p:ext uri="{D42A27DB-BD31-4B8C-83A1-F6EECF244321}">
                <p14:modId xmlns:p14="http://schemas.microsoft.com/office/powerpoint/2010/main" val="2758393268"/>
              </p:ext>
            </p:extLst>
          </p:nvPr>
        </p:nvGraphicFramePr>
        <p:xfrm>
          <a:off x="2514600" y="3437812"/>
          <a:ext cx="3810000" cy="1515188"/>
        </p:xfrm>
        <a:graphic>
          <a:graphicData uri="http://schemas.openxmlformats.org/drawingml/2006/table">
            <a:tbl>
              <a:tblPr/>
              <a:tblGrid>
                <a:gridCol w="1905000"/>
                <a:gridCol w="1905000"/>
              </a:tblGrid>
              <a:tr h="378797">
                <a:tc rowSpan="2">
                  <a:txBody>
                    <a:bodyPr/>
                    <a:lstStyle/>
                    <a:p>
                      <a:pPr marL="0" marR="0" algn="ctr">
                        <a:spcBef>
                          <a:spcPts val="0"/>
                        </a:spcBef>
                        <a:spcAft>
                          <a:spcPts val="0"/>
                        </a:spcAft>
                      </a:pPr>
                      <a:r>
                        <a:rPr lang="en-US" sz="2000" dirty="0" smtClean="0">
                          <a:latin typeface="Times New Roman"/>
                          <a:ea typeface="Times New Roman"/>
                        </a:rPr>
                        <a:t>Parameter</a:t>
                      </a: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HE SIG B (tones)</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vMerge="1">
                  <a:txBody>
                    <a:bodyPr/>
                    <a:lstStyle/>
                    <a:p>
                      <a:pPr marL="0" marR="0" algn="ctr">
                        <a:spcBef>
                          <a:spcPts val="0"/>
                        </a:spcBef>
                        <a:spcAft>
                          <a:spcPts val="0"/>
                        </a:spcAft>
                      </a:pPr>
                      <a:endParaRPr lang="en-US" sz="20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dirty="0" smtClean="0"/>
                        <a:t>56</a:t>
                      </a:r>
                      <a:endParaRPr lang="en-US"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GB" sz="2000" b="0" i="1" dirty="0" smtClean="0">
                          <a:solidFill>
                            <a:schemeClr val="tx1"/>
                          </a:solidFill>
                          <a:latin typeface="+mn-lt"/>
                          <a:ea typeface="Times New Roman"/>
                        </a:rPr>
                        <a:t>N</a:t>
                      </a:r>
                      <a:r>
                        <a:rPr lang="en-GB" sz="2000" b="0" i="1" baseline="-25000" dirty="0" smtClean="0">
                          <a:solidFill>
                            <a:schemeClr val="tx1"/>
                          </a:solidFill>
                          <a:latin typeface="+mn-lt"/>
                          <a:ea typeface="Times New Roman"/>
                        </a:rPr>
                        <a:t>COL</a:t>
                      </a:r>
                      <a:endParaRPr lang="en-US" sz="2000" b="0" i="1"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Times New Roman"/>
                          <a:ea typeface="Times New Roman"/>
                        </a:rPr>
                        <a:t>13</a:t>
                      </a:r>
                      <a:endParaRPr lang="en-US" sz="2000" dirty="0">
                        <a:solidFill>
                          <a:schemeClr val="tx1"/>
                        </a:solidFill>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797">
                <a:tc>
                  <a:txBody>
                    <a:bodyPr/>
                    <a:lstStyle/>
                    <a:p>
                      <a:pPr marL="0" marR="0" algn="ctr">
                        <a:spcBef>
                          <a:spcPts val="0"/>
                        </a:spcBef>
                        <a:spcAft>
                          <a:spcPts val="0"/>
                        </a:spcAft>
                      </a:pPr>
                      <a:r>
                        <a:rPr lang="en-US" sz="2000" b="0" i="1" dirty="0" smtClean="0">
                          <a:solidFill>
                            <a:schemeClr val="tx1"/>
                          </a:solidFill>
                          <a:latin typeface="+mn-lt"/>
                          <a:ea typeface="Times New Roman"/>
                        </a:rPr>
                        <a:t>N</a:t>
                      </a:r>
                      <a:r>
                        <a:rPr lang="en-US" sz="2000" b="0" i="1" baseline="-25000" dirty="0" smtClean="0">
                          <a:solidFill>
                            <a:schemeClr val="tx1"/>
                          </a:solidFill>
                          <a:latin typeface="+mn-lt"/>
                          <a:ea typeface="Times New Roman"/>
                        </a:rPr>
                        <a:t>ROW</a:t>
                      </a:r>
                      <a:endParaRPr lang="en-US" sz="2000" b="0" i="1" baseline="-25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dirty="0" smtClean="0">
                          <a:solidFill>
                            <a:schemeClr val="tx1"/>
                          </a:solidFill>
                          <a:latin typeface="+mn-lt"/>
                          <a:ea typeface="Times New Roman"/>
                        </a:rPr>
                        <a:t>2×</a:t>
                      </a:r>
                      <a:r>
                        <a:rPr lang="en-US" sz="2000" dirty="0" smtClean="0">
                          <a:solidFill>
                            <a:schemeClr val="tx1"/>
                          </a:solidFill>
                        </a:rPr>
                        <a:t>N</a:t>
                      </a:r>
                      <a:r>
                        <a:rPr lang="en-US" sz="2000" baseline="-25000" dirty="0" smtClean="0">
                          <a:solidFill>
                            <a:schemeClr val="tx1"/>
                          </a:solidFill>
                        </a:rPr>
                        <a:t>BPSCS</a:t>
                      </a:r>
                      <a:endParaRPr lang="en-US" sz="2000" dirty="0">
                        <a:solidFill>
                          <a:schemeClr val="tx1"/>
                        </a:solidFill>
                        <a:latin typeface="+mn-lt"/>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429060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CA" altLang="zh-CN" dirty="0" smtClean="0"/>
              <a:t>11-16/0655r0</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64</a:t>
            </a:fld>
            <a:endParaRPr lang="en-US" altLang="zh-CN"/>
          </a:p>
        </p:txBody>
      </p:sp>
      <p:sp>
        <p:nvSpPr>
          <p:cNvPr id="8" name="Content Placeholder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Tx/>
              <a:buNone/>
            </a:pPr>
            <a:r>
              <a:rPr lang="en-US" kern="0" dirty="0" smtClean="0"/>
              <a:t>Do you agree to add the 11ax SFD the following MCS0 DCM constellation mapping for data subcarriers </a:t>
            </a:r>
            <a:r>
              <a:rPr lang="en-US" i="1" kern="0" dirty="0" smtClean="0"/>
              <a:t>k</a:t>
            </a:r>
            <a:r>
              <a:rPr lang="en-US" kern="0" dirty="0" smtClean="0"/>
              <a:t> and </a:t>
            </a:r>
            <a:r>
              <a:rPr lang="en-US" i="1" kern="0" dirty="0" err="1" smtClean="0"/>
              <a:t>k+N</a:t>
            </a:r>
            <a:r>
              <a:rPr lang="en-US" i="1" kern="0" baseline="-25000" dirty="0" err="1" smtClean="0"/>
              <a:t>SD</a:t>
            </a:r>
            <a:endParaRPr lang="en-US" kern="0" dirty="0" smtClean="0"/>
          </a:p>
          <a:p>
            <a:pPr>
              <a:buFontTx/>
              <a:buNone/>
            </a:pPr>
            <a:endParaRPr lang="en-US" kern="0" dirty="0" smtClean="0"/>
          </a:p>
          <a:p>
            <a:pPr>
              <a:buFontTx/>
              <a:buNone/>
            </a:pPr>
            <a:r>
              <a:rPr lang="en-US" kern="0" dirty="0" smtClean="0"/>
              <a:t>                        is BPSK modulated     </a:t>
            </a:r>
            <a:br>
              <a:rPr lang="en-US" kern="0" dirty="0" smtClean="0"/>
            </a:br>
            <a:endParaRPr lang="en-US" kern="0" dirty="0" smtClean="0"/>
          </a:p>
          <a:p>
            <a:pPr>
              <a:buFontTx/>
              <a:buNone/>
            </a:pPr>
            <a:endParaRPr lang="en-US" kern="0" dirty="0" smtClean="0"/>
          </a:p>
          <a:p>
            <a:pPr>
              <a:buFontTx/>
              <a:buNone/>
            </a:pPr>
            <a:endParaRPr lang="en-US" kern="0" dirty="0" smtClean="0"/>
          </a:p>
          <a:p>
            <a:pPr>
              <a:buFontTx/>
              <a:buNone/>
            </a:pPr>
            <a:r>
              <a:rPr lang="en-US" i="1" kern="0" dirty="0" smtClean="0">
                <a:solidFill>
                  <a:srgbClr val="FF0000"/>
                </a:solidFill>
              </a:rPr>
              <a:t>Note:  N</a:t>
            </a:r>
            <a:r>
              <a:rPr lang="en-US" i="1" kern="0" baseline="-25000" dirty="0" smtClean="0">
                <a:solidFill>
                  <a:srgbClr val="FF0000"/>
                </a:solidFill>
              </a:rPr>
              <a:t>SD  </a:t>
            </a:r>
            <a:r>
              <a:rPr lang="en-US" i="1" kern="0" dirty="0" smtClean="0">
                <a:solidFill>
                  <a:srgbClr val="FF0000"/>
                </a:solidFill>
              </a:rPr>
              <a:t>is defined for DCM which is half of            .</a:t>
            </a:r>
          </a:p>
        </p:txBody>
      </p:sp>
      <p:graphicFrame>
        <p:nvGraphicFramePr>
          <p:cNvPr id="9" name="Object 2"/>
          <p:cNvGraphicFramePr>
            <a:graphicFrameLocks noChangeAspect="1"/>
          </p:cNvGraphicFramePr>
          <p:nvPr/>
        </p:nvGraphicFramePr>
        <p:xfrm>
          <a:off x="1752600" y="3276600"/>
          <a:ext cx="2874963" cy="498475"/>
        </p:xfrm>
        <a:graphic>
          <a:graphicData uri="http://schemas.openxmlformats.org/presentationml/2006/ole">
            <mc:AlternateContent xmlns:mc="http://schemas.openxmlformats.org/markup-compatibility/2006">
              <mc:Choice xmlns:v="urn:schemas-microsoft-com:vml" Requires="v">
                <p:oleObj spid="_x0000_s72799" name="Equation" r:id="rId3" imgW="1180800" imgH="253800" progId="">
                  <p:embed/>
                </p:oleObj>
              </mc:Choice>
              <mc:Fallback>
                <p:oleObj name="Equation" r:id="rId3" imgW="1180800" imgH="2538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276600"/>
                        <a:ext cx="2874963" cy="498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3"/>
          <p:cNvGraphicFramePr>
            <a:graphicFrameLocks noChangeAspect="1"/>
          </p:cNvGraphicFramePr>
          <p:nvPr/>
        </p:nvGraphicFramePr>
        <p:xfrm>
          <a:off x="5334000" y="3352800"/>
          <a:ext cx="1446213" cy="303213"/>
        </p:xfrm>
        <a:graphic>
          <a:graphicData uri="http://schemas.openxmlformats.org/presentationml/2006/ole">
            <mc:AlternateContent xmlns:mc="http://schemas.openxmlformats.org/markup-compatibility/2006">
              <mc:Choice xmlns:v="urn:schemas-microsoft-com:vml" Requires="v">
                <p:oleObj spid="_x0000_s72800" name="Equation" r:id="rId5" imgW="1091880" imgH="228600" progId="">
                  <p:embed/>
                </p:oleObj>
              </mc:Choice>
              <mc:Fallback>
                <p:oleObj name="Equation" r:id="rId5" imgW="1091880" imgH="2286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3352800"/>
                        <a:ext cx="1446213"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5"/>
          <p:cNvGraphicFramePr>
            <a:graphicFrameLocks noChangeAspect="1"/>
          </p:cNvGraphicFramePr>
          <p:nvPr/>
        </p:nvGraphicFramePr>
        <p:xfrm>
          <a:off x="5638800" y="4114800"/>
          <a:ext cx="655638" cy="320675"/>
        </p:xfrm>
        <a:graphic>
          <a:graphicData uri="http://schemas.openxmlformats.org/presentationml/2006/ole">
            <mc:AlternateContent xmlns:mc="http://schemas.openxmlformats.org/markup-compatibility/2006">
              <mc:Choice xmlns:v="urn:schemas-microsoft-com:vml" Requires="v">
                <p:oleObj spid="_x0000_s72801" name="Equation" r:id="rId7" imgW="495000" imgH="241200" progId="">
                  <p:embed/>
                </p:oleObj>
              </mc:Choice>
              <mc:Fallback>
                <p:oleObj name="Equation" r:id="rId7" imgW="495000" imgH="241200" progId="">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8800" y="4114800"/>
                        <a:ext cx="655638"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8359007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11-16/0655r0</a:t>
            </a:r>
            <a:endParaRPr lang="zh-CN" altLang="en-US" dirty="0"/>
          </a:p>
        </p:txBody>
      </p:sp>
      <p:sp>
        <p:nvSpPr>
          <p:cNvPr id="6" name="Content Placeholder 5"/>
          <p:cNvSpPr>
            <a:spLocks noGrp="1"/>
          </p:cNvSpPr>
          <p:nvPr>
            <p:ph idx="1"/>
          </p:nvPr>
        </p:nvSpPr>
        <p:spPr/>
        <p:txBody>
          <a:bodyPr/>
          <a:lstStyle/>
          <a:p>
            <a:r>
              <a:rPr lang="en-US" altLang="zh-CN" dirty="0"/>
              <a:t>A</a:t>
            </a:r>
            <a:r>
              <a:rPr lang="en-US" altLang="zh-CN" dirty="0" smtClean="0"/>
              <a:t>dd the following usage of DCM to 11ax SFD</a:t>
            </a:r>
          </a:p>
          <a:p>
            <a:pPr lvl="1"/>
            <a:r>
              <a:rPr lang="en-US" altLang="zh-CN" sz="1600" dirty="0" smtClean="0"/>
              <a:t>DCM is only applied to MCS0, MCS1, MCS3 and MCS4.</a:t>
            </a:r>
          </a:p>
          <a:p>
            <a:pPr lvl="1"/>
            <a:r>
              <a:rPr lang="en-US" altLang="zh-CN" sz="1600" dirty="0" smtClean="0"/>
              <a:t>DCM is only applied to 1 and 2 spatial streams. </a:t>
            </a:r>
          </a:p>
          <a:p>
            <a:pPr lvl="1"/>
            <a:r>
              <a:rPr lang="en-US" altLang="zh-CN" sz="1600" dirty="0" smtClean="0"/>
              <a:t>DCM is only applied to HE SU PPDU, HE extend range SU PPDU, and SU RUs in HE MU PPDU.</a:t>
            </a:r>
          </a:p>
          <a:p>
            <a:pPr lvl="1"/>
            <a:r>
              <a:rPr lang="en-US" altLang="zh-CN" sz="1600" dirty="0" smtClean="0"/>
              <a:t>DCM is not applied to MU-MIMO. The DCM field in the HE-SIGB per user for MU-MIMO is changed to a reserved field. </a:t>
            </a:r>
          </a:p>
          <a:p>
            <a:pPr lvl="1"/>
            <a:r>
              <a:rPr lang="en-US" altLang="zh-CN" sz="1600" dirty="0" smtClean="0"/>
              <a:t>DCM is not applied to STBC.</a:t>
            </a:r>
          </a:p>
          <a:p>
            <a:endParaRPr lang="zh-CN" altLang="en-US" dirty="0"/>
          </a:p>
        </p:txBody>
      </p:sp>
      <p:sp>
        <p:nvSpPr>
          <p:cNvPr id="3" name="Date Placeholder 2"/>
          <p:cNvSpPr>
            <a:spLocks noGrp="1"/>
          </p:cNvSpPr>
          <p:nvPr>
            <p:ph type="dt" sz="half" idx="10"/>
          </p:nvPr>
        </p:nvSpPr>
        <p:spPr/>
        <p:txBody>
          <a:bodyPr/>
          <a:lstStyle/>
          <a:p>
            <a:pPr>
              <a:defRPr/>
            </a:pPr>
            <a:r>
              <a:rPr lang="en-US" smtClean="0"/>
              <a:t>May 2016</a:t>
            </a:r>
            <a:endParaRPr lang="en-US"/>
          </a:p>
        </p:txBody>
      </p:sp>
      <p:sp>
        <p:nvSpPr>
          <p:cNvPr id="4" name="Footer Placeholder 3"/>
          <p:cNvSpPr>
            <a:spLocks noGrp="1"/>
          </p:cNvSpPr>
          <p:nvPr>
            <p:ph type="ftr" sz="quarter" idx="11"/>
          </p:nvPr>
        </p:nvSpPr>
        <p:spPr/>
        <p:txBody>
          <a:bodyPr/>
          <a:lstStyle/>
          <a:p>
            <a:pPr>
              <a:defRPr/>
            </a:pPr>
            <a:r>
              <a:rPr lang="en-US" smtClean="0"/>
              <a:t>Osama Aboul-Magd (Huawei Technologies)</a:t>
            </a:r>
            <a:endParaRPr lang="en-US"/>
          </a:p>
        </p:txBody>
      </p:sp>
      <p:sp>
        <p:nvSpPr>
          <p:cNvPr id="5" name="Slide Number Placeholder 4"/>
          <p:cNvSpPr>
            <a:spLocks noGrp="1"/>
          </p:cNvSpPr>
          <p:nvPr>
            <p:ph type="sldNum" sz="quarter" idx="12"/>
          </p:nvPr>
        </p:nvSpPr>
        <p:spPr/>
        <p:txBody>
          <a:bodyPr/>
          <a:lstStyle/>
          <a:p>
            <a:pPr>
              <a:defRPr/>
            </a:pPr>
            <a:r>
              <a:rPr lang="en-US" altLang="zh-CN" smtClean="0"/>
              <a:t>Slide </a:t>
            </a:r>
            <a:fld id="{5183C5B9-675F-487B-A78B-68ECE6E992B3}" type="slidenum">
              <a:rPr lang="en-US" altLang="zh-CN" smtClean="0"/>
              <a:pPr>
                <a:defRPr/>
              </a:pPr>
              <a:t>65</a:t>
            </a:fld>
            <a:endParaRPr lang="en-US" altLang="zh-CN"/>
          </a:p>
        </p:txBody>
      </p:sp>
    </p:spTree>
    <p:extLst>
      <p:ext uri="{BB962C8B-B14F-4D97-AF65-F5344CB8AC3E}">
        <p14:creationId xmlns:p14="http://schemas.microsoft.com/office/powerpoint/2010/main" val="2213521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11-16/0655r0</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capability field of DCM to 11ax SFD</a:t>
            </a:r>
          </a:p>
          <a:p>
            <a:pPr lvl="1"/>
            <a:r>
              <a:rPr lang="en-US" altLang="zh-CN" dirty="0" smtClean="0"/>
              <a:t>Max constellation supported: 2 bits.  </a:t>
            </a:r>
          </a:p>
          <a:p>
            <a:pPr lvl="2"/>
            <a:r>
              <a:rPr lang="en-US" altLang="zh-CN" dirty="0" smtClean="0"/>
              <a:t>00: does not support DCM; 01: BPSK; 10: QPSK; 11: 16QAM</a:t>
            </a:r>
          </a:p>
          <a:p>
            <a:pPr lvl="1"/>
            <a:r>
              <a:rPr lang="en-US" altLang="zh-CN" dirty="0" smtClean="0"/>
              <a:t>Max number of streams supported: 1 bit. </a:t>
            </a:r>
          </a:p>
          <a:p>
            <a:pPr lvl="2"/>
            <a:r>
              <a:rPr lang="en-US" altLang="zh-CN" dirty="0" smtClean="0"/>
              <a:t> 0: 1stream;  1: 2 streams</a:t>
            </a:r>
          </a:p>
          <a:p>
            <a:endParaRPr lang="en-US" altLang="zh-CN"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66</a:t>
            </a:fld>
            <a:endParaRPr lang="en-US" altLang="zh-CN"/>
          </a:p>
        </p:txBody>
      </p:sp>
    </p:spTree>
    <p:extLst>
      <p:ext uri="{BB962C8B-B14F-4D97-AF65-F5344CB8AC3E}">
        <p14:creationId xmlns:p14="http://schemas.microsoft.com/office/powerpoint/2010/main" val="17362917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11-16/0622r0</a:t>
            </a:r>
            <a:endParaRPr lang="zh-CN" altLang="en-US" dirty="0"/>
          </a:p>
        </p:txBody>
      </p:sp>
      <p:sp>
        <p:nvSpPr>
          <p:cNvPr id="3" name="Content Placeholder 2"/>
          <p:cNvSpPr>
            <a:spLocks noGrp="1"/>
          </p:cNvSpPr>
          <p:nvPr>
            <p:ph idx="1"/>
          </p:nvPr>
        </p:nvSpPr>
        <p:spPr/>
        <p:txBody>
          <a:bodyPr/>
          <a:lstStyle/>
          <a:p>
            <a:r>
              <a:rPr lang="en-US" altLang="zh-CN" dirty="0" smtClean="0"/>
              <a:t>Do you support to add the following to the 11ax SFD?</a:t>
            </a:r>
          </a:p>
          <a:p>
            <a:pPr lvl="1"/>
            <a:r>
              <a:rPr lang="en-US" altLang="zh-CN" dirty="0" smtClean="0"/>
              <a:t>When DCM=1, 16QAM constellation mapping is done by swapping b</a:t>
            </a:r>
            <a:r>
              <a:rPr lang="en-US" altLang="zh-CN" baseline="-25000" dirty="0" smtClean="0"/>
              <a:t>0</a:t>
            </a:r>
            <a:r>
              <a:rPr lang="en-US" altLang="zh-CN" dirty="0" smtClean="0"/>
              <a:t> and b</a:t>
            </a:r>
            <a:r>
              <a:rPr lang="en-US" altLang="zh-CN" baseline="-25000" dirty="0" smtClean="0"/>
              <a:t>1</a:t>
            </a:r>
            <a:r>
              <a:rPr lang="en-US" altLang="zh-CN" dirty="0" smtClean="0"/>
              <a:t>, and also b</a:t>
            </a:r>
            <a:r>
              <a:rPr lang="en-US" altLang="zh-CN" baseline="-25000" dirty="0" smtClean="0"/>
              <a:t>2</a:t>
            </a:r>
            <a:r>
              <a:rPr lang="en-US" altLang="zh-CN" dirty="0" smtClean="0"/>
              <a:t> and b</a:t>
            </a:r>
            <a:r>
              <a:rPr lang="en-US" altLang="zh-CN" baseline="-25000" dirty="0" smtClean="0"/>
              <a:t>3</a:t>
            </a:r>
            <a:r>
              <a:rPr lang="en-US" altLang="zh-CN" dirty="0" smtClean="0"/>
              <a:t> for the second half of tones, where b</a:t>
            </a:r>
            <a:r>
              <a:rPr lang="en-US" altLang="zh-CN" baseline="-25000" dirty="0" smtClean="0"/>
              <a:t>0</a:t>
            </a:r>
            <a:r>
              <a:rPr lang="en-US" altLang="zh-CN" dirty="0" smtClean="0"/>
              <a:t> ~ b</a:t>
            </a:r>
            <a:r>
              <a:rPr lang="en-US" altLang="zh-CN" baseline="-25000" dirty="0" smtClean="0"/>
              <a:t>3</a:t>
            </a:r>
            <a:r>
              <a:rPr lang="en-US" altLang="zh-CN" dirty="0" smtClean="0"/>
              <a:t> are the encoded bits that maps to one 16QAM constellation for the first half of the tones, i.e.:</a:t>
            </a:r>
          </a:p>
          <a:p>
            <a:endParaRPr lang="en-US" altLang="zh-CN" sz="1600" dirty="0" smtClean="0"/>
          </a:p>
          <a:p>
            <a:endParaRPr lang="en-US" altLang="zh-CN" sz="1600" dirty="0" smtClean="0"/>
          </a:p>
          <a:p>
            <a:endParaRPr lang="en-US" altLang="zh-CN" sz="1600" dirty="0" smtClean="0"/>
          </a:p>
          <a:p>
            <a:endParaRPr lang="en-US" altLang="zh-CN" sz="1600" dirty="0" smtClean="0"/>
          </a:p>
          <a:p>
            <a:pPr marL="0" indent="0">
              <a:buNone/>
            </a:pPr>
            <a:r>
              <a:rPr lang="en-US" altLang="zh-CN" sz="2000" b="0" dirty="0" smtClean="0"/>
              <a:t>where N</a:t>
            </a:r>
            <a:r>
              <a:rPr lang="en-US" altLang="zh-CN" sz="2000" b="0" baseline="-25000" dirty="0" smtClean="0"/>
              <a:t>SD</a:t>
            </a:r>
            <a:r>
              <a:rPr lang="en-US" altLang="zh-CN" sz="2000" b="0" dirty="0" smtClean="0"/>
              <a:t> is defined for DCM=1, which is half of the N</a:t>
            </a:r>
            <a:r>
              <a:rPr lang="en-US" altLang="zh-CN" sz="2000" b="0" baseline="-25000" dirty="0" smtClean="0"/>
              <a:t>SD</a:t>
            </a:r>
            <a:r>
              <a:rPr lang="en-US" altLang="zh-CN" sz="2000" b="0" dirty="0" smtClean="0"/>
              <a:t> value for the same RU size when DCM=0.</a:t>
            </a: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67</a:t>
            </a:fld>
            <a:endParaRPr lang="en-US" altLang="zh-CN"/>
          </a:p>
        </p:txBody>
      </p:sp>
      <p:graphicFrame>
        <p:nvGraphicFramePr>
          <p:cNvPr id="7" name="Object 10"/>
          <p:cNvGraphicFramePr>
            <a:graphicFrameLocks noChangeAspect="1"/>
          </p:cNvGraphicFramePr>
          <p:nvPr>
            <p:extLst>
              <p:ext uri="{D42A27DB-BD31-4B8C-83A1-F6EECF244321}">
                <p14:modId xmlns:p14="http://schemas.microsoft.com/office/powerpoint/2010/main" val="2284105857"/>
              </p:ext>
            </p:extLst>
          </p:nvPr>
        </p:nvGraphicFramePr>
        <p:xfrm>
          <a:off x="1752600" y="3810000"/>
          <a:ext cx="5751513" cy="608013"/>
        </p:xfrm>
        <a:graphic>
          <a:graphicData uri="http://schemas.openxmlformats.org/presentationml/2006/ole">
            <mc:AlternateContent xmlns:mc="http://schemas.openxmlformats.org/markup-compatibility/2006">
              <mc:Choice xmlns:v="urn:schemas-microsoft-com:vml" Requires="v">
                <p:oleObj spid="_x0000_s73760" name="Equation" r:id="rId3" imgW="2400120" imgH="253800" progId="">
                  <p:embed/>
                </p:oleObj>
              </mc:Choice>
              <mc:Fallback>
                <p:oleObj name="Equation" r:id="rId3" imgW="2400120" imgH="2538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810000"/>
                        <a:ext cx="5751513" cy="608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7943783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11-16/0626r0</a:t>
            </a:r>
            <a:endParaRPr lang="zh-CN" altLang="en-US" dirty="0"/>
          </a:p>
        </p:txBody>
      </p:sp>
      <p:sp>
        <p:nvSpPr>
          <p:cNvPr id="3" name="Content Placeholder 2"/>
          <p:cNvSpPr>
            <a:spLocks noGrp="1"/>
          </p:cNvSpPr>
          <p:nvPr>
            <p:ph idx="1"/>
          </p:nvPr>
        </p:nvSpPr>
        <p:spPr/>
        <p:txBody>
          <a:bodyPr/>
          <a:lstStyle/>
          <a:p>
            <a:pPr marL="0" indent="0">
              <a:buNone/>
            </a:pPr>
            <a:r>
              <a:rPr lang="en-US" altLang="zh-CN" dirty="0"/>
              <a:t>A</a:t>
            </a:r>
            <a:r>
              <a:rPr lang="en-US" altLang="zh-CN" dirty="0" smtClean="0"/>
              <a:t>dd </a:t>
            </a:r>
            <a:r>
              <a:rPr lang="en-US" altLang="zh-CN" dirty="0"/>
              <a:t>the following to section 4.6 of the </a:t>
            </a:r>
            <a:r>
              <a:rPr lang="en-US" altLang="zh-CN" dirty="0" smtClean="0"/>
              <a:t>SFD</a:t>
            </a:r>
            <a:endParaRPr lang="en-US" altLang="zh-CN" dirty="0"/>
          </a:p>
          <a:p>
            <a:pPr lvl="1" algn="just"/>
            <a:r>
              <a:rPr lang="en-GB" altLang="zh-CN" dirty="0" smtClean="0"/>
              <a:t>802.11ax should provide mechanism that further compress the feedback elements of angel of compressed </a:t>
            </a:r>
            <a:r>
              <a:rPr lang="en-GB" altLang="zh-CN" dirty="0" err="1" smtClean="0"/>
              <a:t>beamforming</a:t>
            </a:r>
            <a:r>
              <a:rPr lang="en-GB" altLang="zh-CN" dirty="0" smtClean="0"/>
              <a:t> feedback as defined in section 8.4.1.48 in 802.11ac shall be considered.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68</a:t>
            </a:fld>
            <a:endParaRPr lang="en-US" altLang="zh-CN"/>
          </a:p>
        </p:txBody>
      </p:sp>
    </p:spTree>
    <p:extLst>
      <p:ext uri="{BB962C8B-B14F-4D97-AF65-F5344CB8AC3E}">
        <p14:creationId xmlns:p14="http://schemas.microsoft.com/office/powerpoint/2010/main" val="407980914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11-16/0633r3</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to the current SFD: </a:t>
            </a:r>
          </a:p>
          <a:p>
            <a:pPr lvl="1"/>
            <a:r>
              <a:rPr lang="en-US" altLang="zh-CN" dirty="0" smtClean="0"/>
              <a:t>For full BW 80MHz, add 1 bit to indicate if center 26-tone RU is allocated in the common block fields of both SIGB content channels with same value.</a:t>
            </a:r>
          </a:p>
          <a:p>
            <a:pPr marL="0" indent="0">
              <a:buNone/>
            </a:pPr>
            <a:endParaRPr lang="en-US" altLang="zh-CN" dirty="0" smtClean="0"/>
          </a:p>
          <a:p>
            <a:pPr lvl="1"/>
            <a:r>
              <a:rPr lang="en-US" altLang="zh-CN" dirty="0" smtClean="0"/>
              <a:t>For full BW160, 80+80 MHz, add 1 bit to indicate if center 26-tone RU is allocated for one individual 80MHz in common block fields of both SIGB content channels.</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69</a:t>
            </a:fld>
            <a:endParaRPr lang="en-US" altLang="zh-CN"/>
          </a:p>
        </p:txBody>
      </p:sp>
    </p:spTree>
    <p:extLst>
      <p:ext uri="{BB962C8B-B14F-4D97-AF65-F5344CB8AC3E}">
        <p14:creationId xmlns:p14="http://schemas.microsoft.com/office/powerpoint/2010/main" val="7334330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2291"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20D531ED-F21F-4584-8468-CB66873D0038}" type="slidenum">
              <a:rPr lang="en-US" altLang="zh-CN" sz="1200" b="0" smtClean="0"/>
              <a:pPr>
                <a:spcBef>
                  <a:spcPct val="0"/>
                </a:spcBef>
                <a:buFontTx/>
                <a:buNone/>
              </a:pPr>
              <a:t>7</a:t>
            </a:fld>
            <a:endParaRPr lang="en-US" altLang="zh-CN" sz="1200" b="0" smtClean="0"/>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zh-CN"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charset="2"/>
              <a:buNone/>
            </a:pPr>
            <a:r>
              <a:rPr lang="en-US" altLang="zh-CN"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anose="020B0604020202020204"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anose="020B0604020202020204"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charset="2"/>
              <a:buNone/>
            </a:pPr>
            <a:endParaRPr lang="en-US" altLang="en-US" sz="1200" smtClean="0">
              <a:solidFill>
                <a:schemeClr val="accent2"/>
              </a:solidFill>
            </a:endParaRPr>
          </a:p>
          <a:p>
            <a:pPr lvl="1">
              <a:lnSpc>
                <a:spcPct val="80000"/>
              </a:lnSpc>
              <a:spcBef>
                <a:spcPct val="5000"/>
              </a:spcBef>
              <a:buFont typeface="Monotype Sorts" charset="2"/>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zh-CN" sz="1200" smtClean="0"/>
          </a:p>
        </p:txBody>
      </p:sp>
      <p:sp>
        <p:nvSpPr>
          <p:cNvPr id="12295" name="Text Box 5"/>
          <p:cNvSpPr txBox="1">
            <a:spLocks noChangeArrowheads="1"/>
          </p:cNvSpPr>
          <p:nvPr/>
        </p:nvSpPr>
        <p:spPr bwMode="auto">
          <a:xfrm>
            <a:off x="1752600" y="64008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400"/>
              <a:t>(Optional to be shown)</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11-16/0633r3</a:t>
            </a:r>
            <a:endParaRPr lang="zh-CN" altLang="en-US" dirty="0"/>
          </a:p>
        </p:txBody>
      </p:sp>
      <p:sp>
        <p:nvSpPr>
          <p:cNvPr id="3" name="Content Placeholder 2"/>
          <p:cNvSpPr>
            <a:spLocks noGrp="1"/>
          </p:cNvSpPr>
          <p:nvPr>
            <p:ph idx="1"/>
          </p:nvPr>
        </p:nvSpPr>
        <p:spPr/>
        <p:txBody>
          <a:bodyPr/>
          <a:lstStyle/>
          <a:p>
            <a:r>
              <a:rPr lang="en-US" altLang="zh-CN" dirty="0"/>
              <a:t>U</a:t>
            </a:r>
            <a:r>
              <a:rPr lang="en-US" altLang="zh-CN" dirty="0" smtClean="0"/>
              <a:t>se 36 “Definition TBD” entries in Table 4 in the current SFD 3.2.5 HE-SIG-B sub-clause to indicate most frequently used partial bandwidth allocations, as shown in slide 16</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70</a:t>
            </a:fld>
            <a:endParaRPr lang="en-US" altLang="zh-CN"/>
          </a:p>
        </p:txBody>
      </p:sp>
    </p:spTree>
    <p:extLst>
      <p:ext uri="{BB962C8B-B14F-4D97-AF65-F5344CB8AC3E}">
        <p14:creationId xmlns:p14="http://schemas.microsoft.com/office/powerpoint/2010/main" val="27971053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11-16/0636r2</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the following into SFD</a:t>
            </a:r>
          </a:p>
          <a:p>
            <a:pPr lvl="1"/>
            <a:r>
              <a:rPr lang="en-US" altLang="ko-KR" dirty="0" smtClean="0"/>
              <a:t>In HE-SIG-A of HE (extended range) SU PPDU/HE MU PPDU/HE trigger-based PPDU, the size of TXOP Duration field is 7btis and 1 bit is reserved</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71</a:t>
            </a:fld>
            <a:endParaRPr lang="en-US" altLang="zh-CN"/>
          </a:p>
        </p:txBody>
      </p:sp>
    </p:spTree>
    <p:extLst>
      <p:ext uri="{BB962C8B-B14F-4D97-AF65-F5344CB8AC3E}">
        <p14:creationId xmlns:p14="http://schemas.microsoft.com/office/powerpoint/2010/main" val="371636676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11-16/0635r1</a:t>
            </a:r>
            <a:endParaRPr lang="zh-CN" altLang="en-US" dirty="0"/>
          </a:p>
        </p:txBody>
      </p:sp>
      <p:sp>
        <p:nvSpPr>
          <p:cNvPr id="3" name="Content Placeholder 2"/>
          <p:cNvSpPr>
            <a:spLocks noGrp="1"/>
          </p:cNvSpPr>
          <p:nvPr>
            <p:ph idx="1"/>
          </p:nvPr>
        </p:nvSpPr>
        <p:spPr/>
        <p:txBody>
          <a:bodyPr/>
          <a:lstStyle/>
          <a:p>
            <a:r>
              <a:rPr lang="en-US" altLang="ko-KR" dirty="0"/>
              <a:t>A</a:t>
            </a:r>
            <a:r>
              <a:rPr lang="en-US" altLang="ko-KR" dirty="0" smtClean="0"/>
              <a:t>dd to the SFD that </a:t>
            </a:r>
          </a:p>
          <a:p>
            <a:pPr lvl="1"/>
            <a:r>
              <a:rPr lang="en-US" altLang="zh-CN" dirty="0" smtClean="0"/>
              <a:t>3 bits are used for the BW field in SIG-A of HE_MU PPDU</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72</a:t>
            </a:fld>
            <a:endParaRPr lang="en-US" altLang="zh-CN"/>
          </a:p>
        </p:txBody>
      </p:sp>
    </p:spTree>
    <p:extLst>
      <p:ext uri="{BB962C8B-B14F-4D97-AF65-F5344CB8AC3E}">
        <p14:creationId xmlns:p14="http://schemas.microsoft.com/office/powerpoint/2010/main" val="337850809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11-16/0637</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the following entries in 8-bit table to the IEEE 802.11ax SFD</a:t>
            </a:r>
          </a:p>
          <a:p>
            <a:pPr lvl="1"/>
            <a:r>
              <a:rPr lang="en-US" altLang="zh-CN" dirty="0" smtClean="0"/>
              <a:t>two entries to indicate ‘Zero STA for 484-tone RU’ and ‘Zero STA for 996-tone RU’ respectively</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73</a:t>
            </a:fld>
            <a:endParaRPr lang="en-US" altLang="zh-CN"/>
          </a:p>
        </p:txBody>
      </p:sp>
    </p:spTree>
    <p:extLst>
      <p:ext uri="{BB962C8B-B14F-4D97-AF65-F5344CB8AC3E}">
        <p14:creationId xmlns:p14="http://schemas.microsoft.com/office/powerpoint/2010/main" val="264661872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11-16/0638r2</a:t>
            </a:r>
            <a:endParaRPr lang="zh-CN" altLang="en-US" dirty="0"/>
          </a:p>
        </p:txBody>
      </p:sp>
      <p:sp>
        <p:nvSpPr>
          <p:cNvPr id="3" name="Content Placeholder 2"/>
          <p:cNvSpPr>
            <a:spLocks noGrp="1"/>
          </p:cNvSpPr>
          <p:nvPr>
            <p:ph idx="1"/>
          </p:nvPr>
        </p:nvSpPr>
        <p:spPr/>
        <p:txBody>
          <a:bodyPr/>
          <a:lstStyle/>
          <a:p>
            <a:pPr>
              <a:buFont typeface="Arial" charset="0"/>
              <a:buChar char="•"/>
            </a:pPr>
            <a:r>
              <a:rPr lang="en-US" altLang="ko-KR" dirty="0"/>
              <a:t>A</a:t>
            </a:r>
            <a:r>
              <a:rPr lang="en-US" altLang="ko-KR" dirty="0" smtClean="0"/>
              <a:t>dd the following </a:t>
            </a:r>
            <a:r>
              <a:rPr lang="en-US" altLang="ko-KR" u="sng" dirty="0" smtClean="0"/>
              <a:t>underlined text </a:t>
            </a:r>
            <a:r>
              <a:rPr lang="en-US" altLang="ko-KR" dirty="0" smtClean="0"/>
              <a:t>into 11ax SFD ?</a:t>
            </a:r>
          </a:p>
          <a:p>
            <a:pPr lvl="1">
              <a:buFont typeface="Arial" charset="0"/>
              <a:buChar char="•"/>
            </a:pPr>
            <a:r>
              <a:rPr lang="en-US" altLang="ko-KR" b="1" i="1" dirty="0" smtClean="0"/>
              <a:t>3.1 General</a:t>
            </a:r>
          </a:p>
          <a:p>
            <a:pPr lvl="1">
              <a:buFont typeface="Arial" charset="0"/>
              <a:buChar char="•"/>
            </a:pPr>
            <a:r>
              <a:rPr lang="en-US" altLang="zh-CN" i="1" dirty="0" smtClean="0"/>
              <a:t>The non-contiguous channel bonding will be supported in 802.11ax by:</a:t>
            </a:r>
          </a:p>
          <a:p>
            <a:pPr lvl="2">
              <a:buFont typeface="Arial" charset="0"/>
              <a:buChar char="•"/>
            </a:pPr>
            <a:r>
              <a:rPr lang="en-US" altLang="zh-CN" i="1" dirty="0" smtClean="0"/>
              <a:t>Transmitting using OFDMA PPDU format by nulling the tones of one or more secondary channels in 80 MHz and 160 (80+80) MHz;</a:t>
            </a:r>
          </a:p>
          <a:p>
            <a:pPr lvl="2">
              <a:buFont typeface="Arial" charset="0"/>
              <a:buChar char="•"/>
            </a:pPr>
            <a:r>
              <a:rPr lang="en-US" altLang="zh-CN" i="1" dirty="0" smtClean="0"/>
              <a:t>Modes for non-contiguous channel bonding are TBD;</a:t>
            </a:r>
          </a:p>
          <a:p>
            <a:pPr lvl="2">
              <a:buFont typeface="Arial" charset="0"/>
              <a:buChar char="•"/>
            </a:pPr>
            <a:r>
              <a:rPr lang="en-US" altLang="zh-CN" i="1" dirty="0" smtClean="0"/>
              <a:t>Non-contiguous channels within primary or secondary 80 MHz only exists at AP side. </a:t>
            </a:r>
          </a:p>
          <a:p>
            <a:pPr lvl="2">
              <a:buFont typeface="Arial" charset="0"/>
              <a:buChar char="•"/>
            </a:pPr>
            <a:r>
              <a:rPr lang="en-US" altLang="ko-KR" u="sng" dirty="0" smtClean="0">
                <a:solidFill>
                  <a:schemeClr val="tx1"/>
                </a:solidFill>
              </a:rPr>
              <a:t>When a secondary channel which is </a:t>
            </a:r>
            <a:r>
              <a:rPr lang="en-US" altLang="ko-KR" u="sng" dirty="0" smtClean="0"/>
              <a:t>fully or partially overlapped with</a:t>
            </a:r>
            <a:r>
              <a:rPr lang="en-US" altLang="ko-KR" u="sng" dirty="0" smtClean="0">
                <a:solidFill>
                  <a:schemeClr val="tx1"/>
                </a:solidFill>
              </a:rPr>
              <a:t> a center 26-tone RU is nulled, the center 26-tone RU is also nulled.</a:t>
            </a:r>
          </a:p>
          <a:p>
            <a:pPr lvl="3">
              <a:buFont typeface="Arial" charset="0"/>
              <a:buChar char="•"/>
            </a:pPr>
            <a:endParaRPr lang="en-US" altLang="ko-KR"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74</a:t>
            </a:fld>
            <a:endParaRPr lang="en-US" altLang="zh-CN"/>
          </a:p>
        </p:txBody>
      </p:sp>
    </p:spTree>
    <p:extLst>
      <p:ext uri="{BB962C8B-B14F-4D97-AF65-F5344CB8AC3E}">
        <p14:creationId xmlns:p14="http://schemas.microsoft.com/office/powerpoint/2010/main" val="356269399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11-16/0639r0</a:t>
            </a:r>
            <a:endParaRPr lang="zh-CN" altLang="en-US" dirty="0"/>
          </a:p>
        </p:txBody>
      </p:sp>
      <p:sp>
        <p:nvSpPr>
          <p:cNvPr id="3" name="Content Placeholder 2"/>
          <p:cNvSpPr>
            <a:spLocks noGrp="1"/>
          </p:cNvSpPr>
          <p:nvPr>
            <p:ph idx="1"/>
          </p:nvPr>
        </p:nvSpPr>
        <p:spPr/>
        <p:txBody>
          <a:bodyPr/>
          <a:lstStyle/>
          <a:p>
            <a:r>
              <a:rPr lang="en-US" altLang="ko-KR" dirty="0">
                <a:ea typeface="굴림" pitchFamily="50" charset="-127"/>
              </a:rPr>
              <a:t>A</a:t>
            </a:r>
            <a:r>
              <a:rPr lang="en-US" altLang="ko-KR" dirty="0" smtClean="0">
                <a:ea typeface="굴림" pitchFamily="50" charset="-127"/>
              </a:rPr>
              <a:t>dd the following text to 11ax SFD </a:t>
            </a:r>
          </a:p>
          <a:p>
            <a:pPr lvl="1"/>
            <a:r>
              <a:rPr lang="en-US" altLang="ko-KR" dirty="0" smtClean="0">
                <a:ea typeface="굴림" pitchFamily="50" charset="-127"/>
              </a:rPr>
              <a:t>The user-specific field for center 26-tone RU in BW&gt;=80MHz is located at the end of the user specific fields in either SIGB content channel 1 or SIGB content channel 2 channel, if assigned?</a:t>
            </a:r>
          </a:p>
          <a:p>
            <a:pPr lvl="2"/>
            <a:r>
              <a:rPr lang="en-US" altLang="ko-KR" sz="1800" dirty="0" smtClean="0">
                <a:ea typeface="굴림" pitchFamily="50" charset="-127"/>
              </a:rPr>
              <a:t>SIGB content channel 1 in 80MHz BW</a:t>
            </a:r>
          </a:p>
          <a:p>
            <a:pPr lvl="2"/>
            <a:r>
              <a:rPr lang="en-US" altLang="ko-KR" sz="1800" dirty="0" smtClean="0">
                <a:ea typeface="굴림" pitchFamily="50" charset="-127"/>
              </a:rPr>
              <a:t>SIGB content channel 1 for lower 80MHz and SIGB content channel 2 for upper 80MHz in 160MHz BW</a:t>
            </a:r>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75</a:t>
            </a:fld>
            <a:endParaRPr lang="en-US" altLang="zh-CN"/>
          </a:p>
        </p:txBody>
      </p:sp>
    </p:spTree>
    <p:extLst>
      <p:ext uri="{BB962C8B-B14F-4D97-AF65-F5344CB8AC3E}">
        <p14:creationId xmlns:p14="http://schemas.microsoft.com/office/powerpoint/2010/main" val="18838446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2000" dirty="0"/>
              <a:t>A</a:t>
            </a:r>
            <a:r>
              <a:rPr lang="en-US" altLang="zh-CN" sz="2000" dirty="0" smtClean="0"/>
              <a:t>dd </a:t>
            </a:r>
            <a:r>
              <a:rPr lang="en-US" altLang="zh-CN" sz="2000" dirty="0"/>
              <a:t>to the 11ax SFD </a:t>
            </a:r>
            <a:r>
              <a:rPr lang="en-US" altLang="zh-CN" sz="2000" dirty="0" smtClean="0"/>
              <a:t/>
            </a:r>
            <a:br>
              <a:rPr lang="en-US" altLang="zh-CN" sz="2000" dirty="0" smtClean="0"/>
            </a:br>
            <a:endParaRPr lang="en-US" altLang="zh-CN" sz="2000" dirty="0" smtClean="0"/>
          </a:p>
          <a:p>
            <a:pPr marL="285750" indent="-285750">
              <a:buFont typeface="Arial" panose="020B0604020202020204" pitchFamily="34" charset="0"/>
              <a:buChar char="•"/>
            </a:pPr>
            <a:r>
              <a:rPr lang="en-US" altLang="zh-CN" sz="2000" dirty="0" smtClean="0"/>
              <a:t>For all feedback types, the AP shall use 7 bits each to signal the </a:t>
            </a:r>
            <a:r>
              <a:rPr lang="en-US" altLang="zh-CN" sz="2000" i="1" dirty="0" smtClean="0"/>
              <a:t>start</a:t>
            </a:r>
            <a:r>
              <a:rPr lang="en-US" altLang="zh-CN" sz="2000" dirty="0" smtClean="0"/>
              <a:t> and </a:t>
            </a:r>
            <a:r>
              <a:rPr lang="en-US" altLang="zh-CN" sz="2000" i="1" dirty="0" smtClean="0"/>
              <a:t>end</a:t>
            </a:r>
            <a:r>
              <a:rPr lang="en-US" altLang="zh-CN" sz="2000" dirty="0" smtClean="0"/>
              <a:t> 26 RU for partial bandwidth feedback</a:t>
            </a:r>
          </a:p>
          <a:p>
            <a:endParaRPr lang="en-US" altLang="zh-CN" sz="2000" dirty="0" smtClean="0"/>
          </a:p>
          <a:p>
            <a:pPr marL="285750" indent="-285750">
              <a:buFont typeface="Arial" panose="020B0604020202020204" pitchFamily="34" charset="0"/>
              <a:buChar char="•"/>
            </a:pPr>
            <a:r>
              <a:rPr lang="en-US" altLang="zh-CN" sz="2000" dirty="0" smtClean="0"/>
              <a:t>The index used to signal a 26 RU increases with frequency, with the minimum value of the index being 0. For NDP bandwidths of 20, 40, 80, 160 MHz, the maximum value of the index shall be 8, 17, 36 and 73 respectively.</a:t>
            </a:r>
            <a:br>
              <a:rPr lang="en-US" altLang="zh-CN" sz="2000" dirty="0" smtClean="0"/>
            </a:br>
            <a:endParaRPr lang="en-US" altLang="zh-CN" sz="2000" dirty="0" smtClean="0"/>
          </a:p>
          <a:p>
            <a:pPr marL="285750" indent="-285750">
              <a:buFont typeface="Arial" panose="020B0604020202020204" pitchFamily="34" charset="0"/>
              <a:buChar char="•"/>
            </a:pPr>
            <a:r>
              <a:rPr lang="en-US" altLang="zh-CN" sz="2000" dirty="0" smtClean="0"/>
              <a:t>The </a:t>
            </a:r>
            <a:r>
              <a:rPr lang="en-US" altLang="zh-CN" sz="2000" i="1" dirty="0" smtClean="0"/>
              <a:t>start</a:t>
            </a:r>
            <a:r>
              <a:rPr lang="en-US" altLang="zh-CN" sz="2000" dirty="0" smtClean="0"/>
              <a:t> and </a:t>
            </a:r>
            <a:r>
              <a:rPr lang="en-US" altLang="zh-CN" sz="2000" i="1" dirty="0" smtClean="0"/>
              <a:t>end</a:t>
            </a:r>
            <a:r>
              <a:rPr lang="en-US" altLang="zh-CN" sz="2000" dirty="0" smtClean="0"/>
              <a:t> 26 RUs in the HE MIMO Control Field shall use the same indexing as above</a:t>
            </a:r>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76</a:t>
            </a:fld>
            <a:endParaRPr lang="en-US" altLang="zh-CN"/>
          </a:p>
        </p:txBody>
      </p:sp>
    </p:spTree>
    <p:extLst>
      <p:ext uri="{BB962C8B-B14F-4D97-AF65-F5344CB8AC3E}">
        <p14:creationId xmlns:p14="http://schemas.microsoft.com/office/powerpoint/2010/main" val="326132869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1600" dirty="0"/>
              <a:t>Do you agree add to the 11ax SFD </a:t>
            </a:r>
            <a:r>
              <a:rPr lang="en-US" altLang="zh-CN" sz="1600" dirty="0" smtClean="0"/>
              <a:t/>
            </a:r>
            <a:br>
              <a:rPr lang="en-US" altLang="zh-CN" sz="1600" dirty="0" smtClean="0"/>
            </a:br>
            <a:endParaRPr lang="en-US" altLang="zh-CN" sz="1600" dirty="0" smtClean="0"/>
          </a:p>
          <a:p>
            <a:r>
              <a:rPr lang="en-US" altLang="zh-CN" sz="1600" dirty="0" smtClean="0"/>
              <a:t>The STA feeds back the channel on all tones from the feedback roster (Table 1, document on slide 13) between </a:t>
            </a:r>
          </a:p>
          <a:p>
            <a:endParaRPr lang="en-US" altLang="zh-CN" sz="1600" i="1" dirty="0" smtClean="0"/>
          </a:p>
          <a:p>
            <a:pPr marL="285750" indent="-285750">
              <a:buFont typeface="Arial" panose="020B0604020202020204" pitchFamily="34" charset="0"/>
              <a:buChar char="•"/>
            </a:pPr>
            <a:r>
              <a:rPr lang="en-US" altLang="zh-CN" sz="1600" i="1" dirty="0" smtClean="0"/>
              <a:t>“S” </a:t>
            </a:r>
            <a:r>
              <a:rPr lang="en-US" altLang="zh-CN" sz="1600" dirty="0" smtClean="0"/>
              <a:t>tone</a:t>
            </a:r>
            <a:r>
              <a:rPr lang="en-US" altLang="zh-CN" sz="1600" i="1" dirty="0" smtClean="0"/>
              <a:t> </a:t>
            </a:r>
            <a:r>
              <a:rPr lang="en-US" altLang="zh-CN" sz="1600" dirty="0" smtClean="0"/>
              <a:t>corresponding to </a:t>
            </a:r>
            <a:r>
              <a:rPr lang="en-US" altLang="zh-CN" sz="1600" i="1" dirty="0" smtClean="0"/>
              <a:t>start</a:t>
            </a:r>
            <a:r>
              <a:rPr lang="en-US" altLang="zh-CN" sz="1600" dirty="0" smtClean="0"/>
              <a:t> 26 RU index</a:t>
            </a:r>
          </a:p>
          <a:p>
            <a:r>
              <a:rPr lang="en-US" altLang="zh-CN" sz="1600" dirty="0" smtClean="0"/>
              <a:t>and</a:t>
            </a:r>
          </a:p>
          <a:p>
            <a:pPr marL="285750" indent="-285750">
              <a:buFont typeface="Arial" panose="020B0604020202020204" pitchFamily="34" charset="0"/>
              <a:buChar char="•"/>
            </a:pPr>
            <a:r>
              <a:rPr lang="en-US" altLang="zh-CN" sz="1600" i="1" dirty="0" smtClean="0"/>
              <a:t>“E” </a:t>
            </a:r>
            <a:r>
              <a:rPr lang="en-US" altLang="zh-CN" sz="1600" dirty="0" smtClean="0"/>
              <a:t>tone</a:t>
            </a:r>
            <a:r>
              <a:rPr lang="en-US" altLang="zh-CN" sz="1600" i="1" dirty="0" smtClean="0"/>
              <a:t> </a:t>
            </a:r>
            <a:r>
              <a:rPr lang="en-US" altLang="zh-CN" sz="1600" dirty="0" smtClean="0"/>
              <a:t>corresponding to </a:t>
            </a:r>
            <a:r>
              <a:rPr lang="en-US" altLang="zh-CN" sz="1600" i="1" dirty="0" smtClean="0"/>
              <a:t>end</a:t>
            </a:r>
            <a:r>
              <a:rPr lang="en-US" altLang="zh-CN" sz="1600" dirty="0" smtClean="0"/>
              <a:t> 26 RU index</a:t>
            </a:r>
          </a:p>
          <a:p>
            <a:endParaRPr lang="en-US" altLang="zh-CN" sz="1600" i="1" dirty="0" smtClean="0"/>
          </a:p>
          <a:p>
            <a:r>
              <a:rPr lang="en-US" altLang="zh-CN" sz="1600" dirty="0" smtClean="0"/>
              <a:t>where the </a:t>
            </a:r>
            <a:r>
              <a:rPr lang="en-US" altLang="zh-CN" sz="1600" i="1" dirty="0" smtClean="0"/>
              <a:t>“S” </a:t>
            </a:r>
            <a:r>
              <a:rPr lang="en-US" altLang="zh-CN" sz="1600" dirty="0" smtClean="0"/>
              <a:t>and </a:t>
            </a:r>
            <a:r>
              <a:rPr lang="en-US" altLang="zh-CN" sz="1600" i="1" dirty="0" smtClean="0"/>
              <a:t>“E” </a:t>
            </a:r>
            <a:r>
              <a:rPr lang="en-US" altLang="zh-CN" sz="1600" dirty="0" smtClean="0"/>
              <a:t>tones</a:t>
            </a:r>
            <a:r>
              <a:rPr lang="en-US" altLang="zh-CN" sz="1600" i="1" dirty="0" smtClean="0"/>
              <a:t> </a:t>
            </a:r>
            <a:r>
              <a:rPr lang="en-US" altLang="zh-CN" sz="1600" dirty="0" smtClean="0"/>
              <a:t>are defined as function of RU index in Table 2a for Ng = 4 and Table 2b for Ng = 16 (document on slide 13) </a:t>
            </a:r>
          </a:p>
          <a:p>
            <a:endParaRPr lang="en-US" altLang="zh-CN" sz="1600" dirty="0" smtClean="0"/>
          </a:p>
          <a:p>
            <a:r>
              <a:rPr lang="en-US" altLang="zh-CN" sz="1600" u="sng" dirty="0" smtClean="0"/>
              <a:t>Note:</a:t>
            </a:r>
            <a:r>
              <a:rPr lang="en-US" altLang="zh-CN" sz="1600" dirty="0" smtClean="0"/>
              <a:t> For 160 MHz, to determine the </a:t>
            </a:r>
            <a:r>
              <a:rPr lang="en-US" altLang="zh-CN" sz="1600" i="1" dirty="0" smtClean="0"/>
              <a:t>“S” </a:t>
            </a:r>
            <a:r>
              <a:rPr lang="en-US" altLang="zh-CN" sz="1600" dirty="0" smtClean="0"/>
              <a:t>and</a:t>
            </a:r>
            <a:r>
              <a:rPr lang="en-US" altLang="zh-CN" sz="1600" i="1" dirty="0" smtClean="0"/>
              <a:t> “E” </a:t>
            </a:r>
            <a:r>
              <a:rPr lang="en-US" altLang="zh-CN" sz="1600" dirty="0" smtClean="0"/>
              <a:t>tones</a:t>
            </a:r>
            <a:r>
              <a:rPr lang="en-US" altLang="zh-CN" sz="1600" i="1" dirty="0" smtClean="0"/>
              <a:t>, </a:t>
            </a:r>
            <a:r>
              <a:rPr lang="en-US" altLang="zh-CN" sz="1600" dirty="0" smtClean="0"/>
              <a:t>RUs 37-73 occupying the higher 80 MHz use the same table as RUs 0-36 occupying the lower 80 MHz</a:t>
            </a:r>
            <a:endParaRPr lang="en-US" altLang="zh-CN" sz="1600" i="1" dirty="0" smtClean="0"/>
          </a:p>
          <a:p>
            <a:endParaRPr lang="en-US" altLang="zh-CN" sz="1600" dirty="0" smtClean="0"/>
          </a:p>
          <a:p>
            <a:endParaRPr lang="en-US" altLang="zh-CN" sz="1600" dirty="0" smtClean="0"/>
          </a:p>
          <a:p>
            <a:endParaRPr lang="en-US" altLang="zh-CN" sz="1600" dirty="0" smtClean="0"/>
          </a:p>
          <a:p>
            <a:endParaRPr lang="zh-CN" altLang="en-US" sz="16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77</a:t>
            </a:fld>
            <a:endParaRPr lang="en-US" altLang="zh-CN"/>
          </a:p>
        </p:txBody>
      </p:sp>
    </p:spTree>
    <p:extLst>
      <p:ext uri="{BB962C8B-B14F-4D97-AF65-F5344CB8AC3E}">
        <p14:creationId xmlns:p14="http://schemas.microsoft.com/office/powerpoint/2010/main" val="422967493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11-16/0649r0</a:t>
            </a:r>
            <a:endParaRPr lang="zh-CN" altLang="en-US" dirty="0"/>
          </a:p>
        </p:txBody>
      </p:sp>
      <p:sp>
        <p:nvSpPr>
          <p:cNvPr id="3" name="Content Placeholder 2"/>
          <p:cNvSpPr>
            <a:spLocks noGrp="1"/>
          </p:cNvSpPr>
          <p:nvPr>
            <p:ph idx="1"/>
          </p:nvPr>
        </p:nvSpPr>
        <p:spPr/>
        <p:txBody>
          <a:bodyPr/>
          <a:lstStyle/>
          <a:p>
            <a:r>
              <a:rPr lang="en-US" altLang="zh-CN" sz="1600" dirty="0"/>
              <a:t>A</a:t>
            </a:r>
            <a:r>
              <a:rPr lang="en-US" altLang="zh-CN" sz="1600" dirty="0" smtClean="0"/>
              <a:t>dd </a:t>
            </a:r>
            <a:r>
              <a:rPr lang="en-US" altLang="zh-CN" sz="1600" dirty="0"/>
              <a:t>to the 11ax SFD </a:t>
            </a:r>
          </a:p>
          <a:p>
            <a:endParaRPr lang="en-US" altLang="zh-CN" sz="1600" dirty="0" smtClean="0"/>
          </a:p>
          <a:p>
            <a:r>
              <a:rPr lang="en-US" altLang="zh-CN" sz="1600" dirty="0" smtClean="0"/>
              <a:t>The only quantization resolutions for the Givens angles </a:t>
            </a:r>
            <a:r>
              <a:rPr lang="el-GR" altLang="zh-CN" sz="1600" dirty="0" smtClean="0">
                <a:latin typeface="Arial"/>
                <a:cs typeface="Arial"/>
              </a:rPr>
              <a:t>ϕ</a:t>
            </a:r>
            <a:r>
              <a:rPr lang="en-US" altLang="zh-CN" sz="1600" dirty="0" smtClean="0">
                <a:latin typeface="Arial"/>
                <a:cs typeface="Arial"/>
              </a:rPr>
              <a:t>, </a:t>
            </a:r>
            <a:r>
              <a:rPr lang="el-GR" altLang="zh-CN" sz="1600" dirty="0" smtClean="0">
                <a:latin typeface="Arial"/>
                <a:cs typeface="Arial"/>
              </a:rPr>
              <a:t>ψ</a:t>
            </a:r>
            <a:r>
              <a:rPr lang="en-US" altLang="zh-CN" sz="1600" dirty="0" smtClean="0">
                <a:latin typeface="Arial"/>
                <a:cs typeface="Arial"/>
              </a:rPr>
              <a:t> in </a:t>
            </a:r>
          </a:p>
          <a:p>
            <a:pPr lvl="1">
              <a:buFont typeface="Arial" panose="020B0604020202020204" pitchFamily="34" charset="0"/>
              <a:buChar char="•"/>
            </a:pPr>
            <a:r>
              <a:rPr lang="en-US" altLang="zh-CN" sz="1600" dirty="0" smtClean="0">
                <a:cs typeface="Arial"/>
              </a:rPr>
              <a:t>MU feedback shall be (9,7) and (7,5) bits</a:t>
            </a:r>
          </a:p>
          <a:p>
            <a:pPr lvl="1">
              <a:buFont typeface="Arial" panose="020B0604020202020204" pitchFamily="34" charset="0"/>
              <a:buChar char="•"/>
            </a:pPr>
            <a:r>
              <a:rPr lang="en-US" altLang="zh-CN" sz="1600" dirty="0" smtClean="0">
                <a:cs typeface="Arial"/>
              </a:rPr>
              <a:t>SU feedback shall be (6,4) and (4,2) bits</a:t>
            </a:r>
          </a:p>
          <a:p>
            <a:pPr lvl="1">
              <a:buFont typeface="Arial" panose="020B0604020202020204" pitchFamily="34" charset="0"/>
              <a:buChar char="•"/>
            </a:pPr>
            <a:endParaRPr lang="en-US" altLang="zh-CN" sz="1600" dirty="0" smtClean="0">
              <a:cs typeface="Arial"/>
            </a:endParaRPr>
          </a:p>
          <a:p>
            <a:pPr marL="285750" indent="-285750">
              <a:buFont typeface="Arial" panose="020B0604020202020204" pitchFamily="34" charset="0"/>
              <a:buChar char="•"/>
            </a:pPr>
            <a:r>
              <a:rPr lang="en-US" altLang="zh-CN" sz="1600" dirty="0" smtClean="0"/>
              <a:t>Note: MU resolution with Ng = 16 is limited to (9,7)</a:t>
            </a:r>
            <a:endParaRPr lang="en-US" altLang="zh-CN" sz="1600" dirty="0" smtClean="0">
              <a:cs typeface="Arial"/>
            </a:endParaRPr>
          </a:p>
          <a:p>
            <a:endParaRPr lang="en-US" altLang="zh-CN" sz="1600"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78</a:t>
            </a:fld>
            <a:endParaRPr lang="en-US" altLang="zh-CN"/>
          </a:p>
        </p:txBody>
      </p:sp>
    </p:spTree>
    <p:extLst>
      <p:ext uri="{BB962C8B-B14F-4D97-AF65-F5344CB8AC3E}">
        <p14:creationId xmlns:p14="http://schemas.microsoft.com/office/powerpoint/2010/main" val="299233957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11-16/0652r2</a:t>
            </a:r>
            <a:endParaRPr lang="zh-CN" altLang="en-US" dirty="0"/>
          </a:p>
        </p:txBody>
      </p:sp>
      <p:sp>
        <p:nvSpPr>
          <p:cNvPr id="3" name="Content Placeholder 2"/>
          <p:cNvSpPr>
            <a:spLocks noGrp="1"/>
          </p:cNvSpPr>
          <p:nvPr>
            <p:ph idx="1"/>
          </p:nvPr>
        </p:nvSpPr>
        <p:spPr/>
        <p:txBody>
          <a:bodyPr/>
          <a:lstStyle/>
          <a:p>
            <a:pPr marL="342900" lvl="1" indent="-342900">
              <a:buFontTx/>
              <a:buChar char="•"/>
            </a:pPr>
            <a:r>
              <a:rPr lang="en-US" altLang="en-US" dirty="0"/>
              <a:t>A</a:t>
            </a:r>
            <a:r>
              <a:rPr lang="en-US" altLang="en-US" b="0" dirty="0" smtClean="0"/>
              <a:t>dd to the TG Specification Frame work document</a:t>
            </a:r>
            <a:r>
              <a:rPr lang="en-US" altLang="en-US" dirty="0" smtClean="0"/>
              <a:t>?</a:t>
            </a:r>
          </a:p>
          <a:p>
            <a:pPr lvl="1"/>
            <a:r>
              <a:rPr lang="en-US" altLang="en-US" dirty="0" smtClean="0"/>
              <a:t>For the extended range SU PPDU,</a:t>
            </a:r>
          </a:p>
          <a:p>
            <a:pPr lvl="2"/>
            <a:r>
              <a:rPr lang="en-US" altLang="zh-CN" dirty="0" smtClean="0"/>
              <a:t>L-LTF per-tone power is boosted by 3 dB relative to HE-SIG-A, L-STF is transmitted with the same total power as L-LTF;</a:t>
            </a:r>
            <a:endParaRPr lang="en-US" altLang="en-US" dirty="0" smtClean="0"/>
          </a:p>
          <a:p>
            <a:pPr lvl="2"/>
            <a:r>
              <a:rPr lang="en-US" altLang="en-US" dirty="0" smtClean="0"/>
              <a:t>The extra four tones on the edge of L-SIG/RL-SIG in 20MHz band have the same per-tone transmission power as the per-tone transmission power of L-LTF tones, while the other populated tones in L-SIG and RL-SIG have 3dB lower per-tone transmission power than L-LTF tones.</a:t>
            </a:r>
            <a:endParaRPr lang="en-US" altLang="zh-CN"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79</a:t>
            </a:fld>
            <a:endParaRPr lang="en-US" altLang="zh-CN"/>
          </a:p>
        </p:txBody>
      </p:sp>
    </p:spTree>
    <p:extLst>
      <p:ext uri="{BB962C8B-B14F-4D97-AF65-F5344CB8AC3E}">
        <p14:creationId xmlns:p14="http://schemas.microsoft.com/office/powerpoint/2010/main" val="7810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4339"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EE9CB2AC-F48D-43DF-9667-4AAC263F1EB2}" type="slidenum">
              <a:rPr lang="en-US" altLang="zh-CN" sz="1200" b="0" smtClean="0"/>
              <a:pPr>
                <a:spcBef>
                  <a:spcPct val="0"/>
                </a:spcBef>
                <a:buFontTx/>
                <a:buNone/>
              </a:pPr>
              <a:t>8</a:t>
            </a:fld>
            <a:endParaRPr lang="en-US" altLang="zh-CN" sz="1200" b="0" smtClean="0"/>
          </a:p>
        </p:txBody>
      </p:sp>
      <p:sp>
        <p:nvSpPr>
          <p:cNvPr id="14341" name="Rectangle 2"/>
          <p:cNvSpPr>
            <a:spLocks noGrp="1" noChangeArrowheads="1"/>
          </p:cNvSpPr>
          <p:nvPr>
            <p:ph type="title"/>
          </p:nvPr>
        </p:nvSpPr>
        <p:spPr>
          <a:xfrm>
            <a:off x="685800" y="685800"/>
            <a:ext cx="7772400" cy="381000"/>
          </a:xfrm>
        </p:spPr>
        <p:txBody>
          <a:bodyPr/>
          <a:lstStyle/>
          <a:p>
            <a:r>
              <a:rPr lang="en-US" altLang="zh-CN"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zh-CN" sz="2000" u="sng">
              <a:solidFill>
                <a:schemeClr val="tx2"/>
              </a:solidFill>
              <a:latin typeface="Helvetica" panose="020B0604020202020204" pitchFamily="34" charset="0"/>
            </a:endParaRPr>
          </a:p>
        </p:txBody>
      </p:sp>
      <p:sp>
        <p:nvSpPr>
          <p:cNvPr id="1434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#1</a:t>
            </a:r>
            <a:endParaRPr lang="en-US" altLang="zh-CN" b="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11-16/0654r0</a:t>
            </a:r>
            <a:endParaRPr lang="zh-CN" altLang="en-US"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altLang="zh-CN" dirty="0"/>
              <a:t>A</a:t>
            </a:r>
            <a:r>
              <a:rPr lang="en-US" altLang="zh-CN" dirty="0" smtClean="0"/>
              <a:t>dd </a:t>
            </a:r>
            <a:r>
              <a:rPr lang="en-US" altLang="zh-CN" dirty="0"/>
              <a:t>to the SFD </a:t>
            </a:r>
          </a:p>
          <a:p>
            <a:pPr lvl="1">
              <a:buFont typeface="Arial" panose="020B0604020202020204" pitchFamily="34" charset="0"/>
              <a:buChar char="•"/>
            </a:pPr>
            <a:r>
              <a:rPr lang="en-US" altLang="zh-CN" sz="2400" b="1" dirty="0" smtClean="0"/>
              <a:t>change the bit width of the CP+LTF field in SIGA for SU and MU to 2 bits</a:t>
            </a:r>
          </a:p>
          <a:p>
            <a:pPr lvl="1">
              <a:buFont typeface="Arial" panose="020B0604020202020204" pitchFamily="34" charset="0"/>
              <a:buChar char="•"/>
            </a:pPr>
            <a:r>
              <a:rPr lang="en-US" altLang="zh-CN" sz="2400" b="1" dirty="0" smtClean="0"/>
              <a:t>add 4x LTF + 3.2uS as an optional mode for the NDP frame? </a:t>
            </a:r>
          </a:p>
          <a:p>
            <a:pPr lvl="1">
              <a:buFont typeface="Arial" panose="020B0604020202020204" pitchFamily="34" charset="0"/>
              <a:buChar char="•"/>
            </a:pPr>
            <a:r>
              <a:rPr lang="en-US" altLang="zh-CN" sz="1800" b="1" dirty="0" smtClean="0"/>
              <a:t>define the following options to be signaled in the trigger frame for UL Trig PPDU</a:t>
            </a:r>
          </a:p>
          <a:p>
            <a:pPr marL="1143000" lvl="2">
              <a:buFont typeface="Arial" panose="020B0604020202020204" pitchFamily="34" charset="0"/>
              <a:buChar char="•"/>
            </a:pPr>
            <a:r>
              <a:rPr lang="en-GB" altLang="zh-CN" sz="1600" dirty="0" smtClean="0"/>
              <a:t>2x LTF + 1.6 </a:t>
            </a:r>
            <a:r>
              <a:rPr lang="en-GB" altLang="zh-CN" sz="1600" dirty="0" err="1" smtClean="0"/>
              <a:t>uS</a:t>
            </a:r>
            <a:r>
              <a:rPr lang="en-GB" altLang="zh-CN" sz="1600" dirty="0" smtClean="0"/>
              <a:t> (mandatory)</a:t>
            </a:r>
            <a:endParaRPr lang="en-US" altLang="zh-CN" sz="1600" dirty="0" smtClean="0"/>
          </a:p>
          <a:p>
            <a:pPr marL="1143000" lvl="2">
              <a:buFont typeface="Arial" panose="020B0604020202020204" pitchFamily="34" charset="0"/>
              <a:buChar char="•"/>
            </a:pPr>
            <a:r>
              <a:rPr lang="en-GB" altLang="zh-CN" sz="1600" dirty="0" smtClean="0"/>
              <a:t>4x LTF + 3.2 </a:t>
            </a:r>
            <a:r>
              <a:rPr lang="en-GB" altLang="zh-CN" sz="1600" dirty="0" err="1" smtClean="0"/>
              <a:t>uS</a:t>
            </a:r>
            <a:r>
              <a:rPr lang="en-GB" altLang="zh-CN" sz="1600" dirty="0" smtClean="0"/>
              <a:t> (mandatory)</a:t>
            </a:r>
          </a:p>
          <a:p>
            <a:pPr marL="1143000" lvl="2">
              <a:buFont typeface="Arial" panose="020B0604020202020204" pitchFamily="34" charset="0"/>
              <a:buChar char="•"/>
            </a:pPr>
            <a:r>
              <a:rPr lang="en-GB" altLang="zh-CN" sz="1600" dirty="0" smtClean="0"/>
              <a:t>1x LTF + 1.6 </a:t>
            </a:r>
            <a:r>
              <a:rPr lang="en-GB" altLang="zh-CN" sz="1600" dirty="0" err="1" smtClean="0"/>
              <a:t>uS</a:t>
            </a:r>
            <a:r>
              <a:rPr lang="en-GB" altLang="zh-CN" sz="1600" dirty="0" smtClean="0"/>
              <a:t> for full BW only. TBD whether mandatory to transmit in UL Trig PPDU</a:t>
            </a:r>
          </a:p>
          <a:p>
            <a:pPr lvl="1">
              <a:buFont typeface="Arial" panose="020B0604020202020204" pitchFamily="34" charset="0"/>
              <a:buChar char="•"/>
            </a:pPr>
            <a:endParaRPr lang="en-US" altLang="zh-CN" sz="2400" b="1"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80</a:t>
            </a:fld>
            <a:endParaRPr lang="en-US" altLang="zh-CN"/>
          </a:p>
        </p:txBody>
      </p:sp>
    </p:spTree>
    <p:extLst>
      <p:ext uri="{BB962C8B-B14F-4D97-AF65-F5344CB8AC3E}">
        <p14:creationId xmlns:p14="http://schemas.microsoft.com/office/powerpoint/2010/main" val="20936813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11-16/0656r1</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11ax SFD that 1024QAM uses uniform constellation with Gray mapping</a:t>
            </a:r>
          </a:p>
          <a:p>
            <a:pPr lvl="1"/>
            <a:endParaRPr lang="en-US" altLang="zh-CN" sz="1600" dirty="0" smtClean="0"/>
          </a:p>
          <a:p>
            <a:pPr lvl="1"/>
            <a:endParaRPr lang="en-US" altLang="zh-CN" sz="1600" dirty="0" smtClean="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81</a:t>
            </a:fld>
            <a:endParaRPr lang="en-US" altLang="zh-CN"/>
          </a:p>
        </p:txBody>
      </p:sp>
    </p:spTree>
    <p:extLst>
      <p:ext uri="{BB962C8B-B14F-4D97-AF65-F5344CB8AC3E}">
        <p14:creationId xmlns:p14="http://schemas.microsoft.com/office/powerpoint/2010/main" val="367948519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11-16/0612r1</a:t>
            </a:r>
            <a:endParaRPr lang="zh-CN" altLang="en-US" dirty="0"/>
          </a:p>
        </p:txBody>
      </p:sp>
      <p:sp>
        <p:nvSpPr>
          <p:cNvPr id="3" name="Content Placeholder 2"/>
          <p:cNvSpPr>
            <a:spLocks noGrp="1"/>
          </p:cNvSpPr>
          <p:nvPr>
            <p:ph idx="1"/>
          </p:nvPr>
        </p:nvSpPr>
        <p:spPr>
          <a:xfrm>
            <a:off x="685800" y="1524000"/>
            <a:ext cx="7772400" cy="4114800"/>
          </a:xfrm>
        </p:spPr>
        <p:txBody>
          <a:bodyPr/>
          <a:lstStyle/>
          <a:p>
            <a:r>
              <a:rPr lang="en-US" altLang="zh-CN" dirty="0"/>
              <a:t>A</a:t>
            </a:r>
            <a:r>
              <a:rPr lang="en-US" altLang="zh-CN" dirty="0" smtClean="0"/>
              <a:t>dd </a:t>
            </a:r>
            <a:r>
              <a:rPr lang="en-US" altLang="zh-CN" dirty="0"/>
              <a:t>the following to the 11ax </a:t>
            </a:r>
            <a:r>
              <a:rPr lang="en-US" altLang="zh-CN" dirty="0" smtClean="0"/>
              <a:t>SFD:</a:t>
            </a:r>
          </a:p>
          <a:p>
            <a:pPr lvl="1"/>
            <a:r>
              <a:rPr lang="en-GB" altLang="zh-CN" dirty="0" smtClean="0"/>
              <a:t>For </a:t>
            </a:r>
            <a:r>
              <a:rPr lang="en-GB" altLang="zh-CN" dirty="0"/>
              <a:t>an 11ax device, the support of DL and UL OFDMA (non MU-MIMO) shall be </a:t>
            </a:r>
            <a:r>
              <a:rPr lang="en-GB" altLang="zh-CN" dirty="0" smtClean="0"/>
              <a:t>mandatory.</a:t>
            </a:r>
          </a:p>
          <a:p>
            <a:pPr lvl="1"/>
            <a:r>
              <a:rPr lang="en-GB" altLang="zh-CN" dirty="0" smtClean="0"/>
              <a:t>For </a:t>
            </a:r>
            <a:r>
              <a:rPr lang="en-GB" altLang="zh-CN" dirty="0"/>
              <a:t>an 11ax device</a:t>
            </a:r>
            <a:endParaRPr lang="en-US" altLang="zh-CN" dirty="0"/>
          </a:p>
          <a:p>
            <a:pPr lvl="2"/>
            <a:r>
              <a:rPr lang="en-GB" altLang="zh-CN" dirty="0"/>
              <a:t> Support of </a:t>
            </a:r>
            <a:r>
              <a:rPr lang="en-GB" altLang="zh-CN" dirty="0" err="1"/>
              <a:t>Nss</a:t>
            </a:r>
            <a:r>
              <a:rPr lang="en-GB" altLang="zh-CN" dirty="0"/>
              <a:t>&gt;1 is optional</a:t>
            </a:r>
            <a:endParaRPr lang="en-US" altLang="zh-CN" dirty="0"/>
          </a:p>
          <a:p>
            <a:pPr lvl="2"/>
            <a:r>
              <a:rPr lang="en-GB" altLang="zh-CN" dirty="0"/>
              <a:t> Support of STBC is </a:t>
            </a:r>
            <a:r>
              <a:rPr lang="en-GB" altLang="zh-CN" dirty="0" smtClean="0"/>
              <a:t>optional.</a:t>
            </a:r>
          </a:p>
          <a:p>
            <a:pPr lvl="1"/>
            <a:r>
              <a:rPr lang="en-GB" altLang="zh-CN" dirty="0" smtClean="0"/>
              <a:t>For </a:t>
            </a:r>
            <a:r>
              <a:rPr lang="en-GB" altLang="zh-CN" dirty="0"/>
              <a:t>an 11ax device</a:t>
            </a:r>
          </a:p>
          <a:p>
            <a:pPr lvl="2"/>
            <a:r>
              <a:rPr lang="en-US" altLang="zh-CN" dirty="0"/>
              <a:t>Support for single spatial stream HE-MCSs 0 to 7 (transmit and receive) </a:t>
            </a:r>
            <a:r>
              <a:rPr lang="en-GB" altLang="zh-CN" dirty="0"/>
              <a:t>is mandatory </a:t>
            </a:r>
            <a:r>
              <a:rPr lang="en-US" altLang="zh-CN" dirty="0"/>
              <a:t>in all supported channel widths and RU sizes</a:t>
            </a:r>
            <a:r>
              <a:rPr lang="en-GB" altLang="zh-CN" dirty="0"/>
              <a:t> </a:t>
            </a:r>
          </a:p>
          <a:p>
            <a:pPr lvl="2"/>
            <a:r>
              <a:rPr lang="en-GB" altLang="zh-CN" dirty="0"/>
              <a:t>Transmit and receive support for HE-MCSs 8, 9 , 10 and 11 is </a:t>
            </a:r>
            <a:r>
              <a:rPr lang="en-GB" altLang="zh-CN" dirty="0" smtClean="0"/>
              <a:t>optional</a:t>
            </a:r>
          </a:p>
          <a:p>
            <a:pPr lvl="1"/>
            <a:r>
              <a:rPr lang="en-GB" altLang="zh-CN" dirty="0"/>
              <a:t>For an 11ax AP, support for DL MU-MIMO transmission, where MU-MIMO is being done on the entire PPDU BW, shall be mandatory if the AP supports </a:t>
            </a:r>
            <a:r>
              <a:rPr lang="en-GB" altLang="zh-CN" dirty="0" err="1"/>
              <a:t>Tx</a:t>
            </a:r>
            <a:r>
              <a:rPr lang="en-GB" altLang="zh-CN" dirty="0"/>
              <a:t> </a:t>
            </a:r>
            <a:r>
              <a:rPr lang="en-GB" altLang="zh-CN" dirty="0" err="1"/>
              <a:t>Nss</a:t>
            </a:r>
            <a:r>
              <a:rPr lang="en-GB" altLang="zh-CN" dirty="0"/>
              <a:t>&gt;=</a:t>
            </a:r>
            <a:r>
              <a:rPr lang="en-GB" altLang="zh-CN" dirty="0" smtClean="0"/>
              <a:t>4</a:t>
            </a:r>
          </a:p>
          <a:p>
            <a:pPr lvl="1"/>
            <a:endParaRPr lang="en-US" altLang="zh-CN" dirty="0"/>
          </a:p>
          <a:p>
            <a:pPr lvl="1"/>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82</a:t>
            </a:fld>
            <a:endParaRPr lang="en-US" altLang="zh-CN"/>
          </a:p>
        </p:txBody>
      </p:sp>
    </p:spTree>
    <p:extLst>
      <p:ext uri="{BB962C8B-B14F-4D97-AF65-F5344CB8AC3E}">
        <p14:creationId xmlns:p14="http://schemas.microsoft.com/office/powerpoint/2010/main" val="291652238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11-16/0612r1 (</a:t>
            </a:r>
            <a:r>
              <a:rPr lang="en-CA" altLang="zh-CN" dirty="0" err="1" smtClean="0"/>
              <a:t>cntd</a:t>
            </a:r>
            <a:r>
              <a:rPr lang="en-CA" altLang="zh-CN" dirty="0" smtClean="0"/>
              <a:t>)</a:t>
            </a:r>
            <a:endParaRPr lang="zh-CN" altLang="en-US" dirty="0"/>
          </a:p>
        </p:txBody>
      </p:sp>
      <p:sp>
        <p:nvSpPr>
          <p:cNvPr id="3" name="Content Placeholder 2"/>
          <p:cNvSpPr>
            <a:spLocks noGrp="1"/>
          </p:cNvSpPr>
          <p:nvPr>
            <p:ph idx="1"/>
          </p:nvPr>
        </p:nvSpPr>
        <p:spPr/>
        <p:txBody>
          <a:bodyPr/>
          <a:lstStyle/>
          <a:p>
            <a:pPr lvl="1"/>
            <a:r>
              <a:rPr lang="en-US" altLang="zh-CN" dirty="0" smtClean="0"/>
              <a:t>Full </a:t>
            </a:r>
            <a:r>
              <a:rPr lang="en-US" altLang="zh-CN" dirty="0"/>
              <a:t>BW DL MU-MIMO reception shall be mandatory at a non-AP STA. For the receiving STA, max </a:t>
            </a:r>
            <a:r>
              <a:rPr lang="en-US" altLang="zh-CN" dirty="0" err="1"/>
              <a:t>Nss</a:t>
            </a:r>
            <a:r>
              <a:rPr lang="en-US" altLang="zh-CN" dirty="0"/>
              <a:t> (per STA) supported for DL MU-MIMO shall be equal to the minimum of 4 and the max </a:t>
            </a:r>
            <a:r>
              <a:rPr lang="en-US" altLang="zh-CN" dirty="0" err="1"/>
              <a:t>Nss</a:t>
            </a:r>
            <a:r>
              <a:rPr lang="en-US" altLang="zh-CN" dirty="0"/>
              <a:t> supported for SU PPDUs. The </a:t>
            </a:r>
            <a:r>
              <a:rPr lang="en-US" altLang="zh-CN" dirty="0" err="1"/>
              <a:t>N</a:t>
            </a:r>
            <a:r>
              <a:rPr lang="en-US" altLang="zh-CN" baseline="-25000" dirty="0" err="1"/>
              <a:t>STS,total</a:t>
            </a:r>
            <a:r>
              <a:rPr lang="en-US" altLang="zh-CN" baseline="-25000" dirty="0"/>
              <a:t> </a:t>
            </a:r>
            <a:r>
              <a:rPr lang="en-US" altLang="zh-CN" dirty="0"/>
              <a:t>that the STA can support in NDP sounding and in the DL MU-MIMO packet is a capability, 4 being the minimum value for both</a:t>
            </a:r>
            <a:r>
              <a:rPr lang="en-US" altLang="zh-CN" dirty="0" smtClean="0"/>
              <a:t>.</a:t>
            </a:r>
            <a:endParaRPr lang="en-US" altLang="zh-CN" dirty="0"/>
          </a:p>
          <a:p>
            <a:pPr lvl="1"/>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83</a:t>
            </a:fld>
            <a:endParaRPr lang="en-US" altLang="zh-CN"/>
          </a:p>
        </p:txBody>
      </p:sp>
    </p:spTree>
    <p:extLst>
      <p:ext uri="{BB962C8B-B14F-4D97-AF65-F5344CB8AC3E}">
        <p14:creationId xmlns:p14="http://schemas.microsoft.com/office/powerpoint/2010/main" val="47262864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MAC Motion</a:t>
            </a:r>
            <a:endParaRPr lang="zh-CN" altLang="en-US" dirty="0"/>
          </a:p>
        </p:txBody>
      </p:sp>
      <p:sp>
        <p:nvSpPr>
          <p:cNvPr id="3" name="Content Placeholder 2"/>
          <p:cNvSpPr>
            <a:spLocks noGrp="1"/>
          </p:cNvSpPr>
          <p:nvPr>
            <p:ph idx="1"/>
          </p:nvPr>
        </p:nvSpPr>
        <p:spPr/>
        <p:txBody>
          <a:bodyPr/>
          <a:lstStyle/>
          <a:p>
            <a:r>
              <a:rPr lang="en-CA" altLang="zh-CN" dirty="0" smtClean="0"/>
              <a:t>Move to modify the TG specification framework as in slide 85 to slide 101</a:t>
            </a:r>
          </a:p>
          <a:p>
            <a:endParaRPr lang="en-CA" altLang="zh-CN" dirty="0"/>
          </a:p>
          <a:p>
            <a:r>
              <a:rPr lang="en-CA" altLang="zh-CN" dirty="0" smtClean="0"/>
              <a:t>Move:	Second:</a:t>
            </a:r>
          </a:p>
          <a:p>
            <a:r>
              <a:rPr lang="en-CA" altLang="zh-CN" dirty="0" smtClean="0"/>
              <a:t>Y/N/A</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84</a:t>
            </a:fld>
            <a:endParaRPr lang="en-US" altLang="zh-CN"/>
          </a:p>
        </p:txBody>
      </p:sp>
    </p:spTree>
    <p:extLst>
      <p:ext uri="{BB962C8B-B14F-4D97-AF65-F5344CB8AC3E}">
        <p14:creationId xmlns:p14="http://schemas.microsoft.com/office/powerpoint/2010/main" val="20357675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a:xfrm>
            <a:off x="685800" y="1981200"/>
            <a:ext cx="7772400" cy="1066800"/>
          </a:xfrm>
        </p:spPr>
        <p:txBody>
          <a:bodyPr/>
          <a:lstStyle/>
          <a:p>
            <a:r>
              <a:rPr lang="en-US" altLang="zh-CN" dirty="0"/>
              <a:t>A</a:t>
            </a:r>
            <a:r>
              <a:rPr lang="en-US" altLang="zh-CN" dirty="0" smtClean="0"/>
              <a:t>dd </a:t>
            </a:r>
            <a:r>
              <a:rPr lang="en-US" altLang="zh-CN" dirty="0"/>
              <a:t>to the 11ax SFD the following mapping for the FN subfield of BA </a:t>
            </a:r>
            <a:r>
              <a:rPr lang="en-US" altLang="zh-CN" dirty="0" smtClean="0"/>
              <a:t>frames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85</a:t>
            </a:fld>
            <a:endParaRPr lang="en-US" altLang="zh-CN"/>
          </a:p>
        </p:txBody>
      </p:sp>
      <p:pic>
        <p:nvPicPr>
          <p:cNvPr id="7" name="table"/>
          <p:cNvPicPr/>
          <p:nvPr/>
        </p:nvPicPr>
        <p:blipFill>
          <a:blip r:embed="rId2">
            <a:extLst>
              <a:ext uri="{28A0092B-C50C-407E-A947-70E740481C1C}">
                <a14:useLocalDpi xmlns:a14="http://schemas.microsoft.com/office/drawing/2010/main" val="0"/>
              </a:ext>
            </a:extLst>
          </a:blip>
          <a:srcRect/>
          <a:stretch>
            <a:fillRect/>
          </a:stretch>
        </p:blipFill>
        <p:spPr bwMode="auto">
          <a:xfrm>
            <a:off x="1708150" y="3200400"/>
            <a:ext cx="5727700" cy="2484120"/>
          </a:xfrm>
          <a:prstGeom prst="rect">
            <a:avLst/>
          </a:prstGeom>
          <a:noFill/>
          <a:ln>
            <a:noFill/>
          </a:ln>
        </p:spPr>
      </p:pic>
    </p:spTree>
    <p:extLst>
      <p:ext uri="{BB962C8B-B14F-4D97-AF65-F5344CB8AC3E}">
        <p14:creationId xmlns:p14="http://schemas.microsoft.com/office/powerpoint/2010/main" val="409005804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a:xfrm>
            <a:off x="685800" y="1905000"/>
            <a:ext cx="7772400" cy="4114800"/>
          </a:xfrm>
        </p:spPr>
        <p:txBody>
          <a:bodyPr/>
          <a:lstStyle/>
          <a:p>
            <a:r>
              <a:rPr lang="en-US" altLang="zh-CN" dirty="0"/>
              <a:t>A</a:t>
            </a:r>
            <a:r>
              <a:rPr lang="en-US" altLang="zh-CN" dirty="0" smtClean="0"/>
              <a:t>dd </a:t>
            </a:r>
            <a:r>
              <a:rPr lang="en-US" altLang="zh-CN" dirty="0"/>
              <a:t>to the 11ax SFD:</a:t>
            </a:r>
            <a:endParaRPr lang="zh-CN" altLang="zh-CN" dirty="0"/>
          </a:p>
          <a:p>
            <a:pPr lvl="0"/>
            <a:r>
              <a:rPr lang="en-US" altLang="zh-CN" dirty="0"/>
              <a:t>The BA Bitmap length of BA frames generated during a BA session is negotiated during the BA setup</a:t>
            </a:r>
            <a:endParaRPr lang="zh-CN" altLang="zh-CN" dirty="0"/>
          </a:p>
          <a:p>
            <a:pPr lvl="1"/>
            <a:r>
              <a:rPr lang="en-US" altLang="zh-CN" dirty="0"/>
              <a:t>If the negotiated buffer size is within [1, X] then a BA Bitmap length of X bits will be used during the BA session for the negotiated TID</a:t>
            </a:r>
            <a:endParaRPr lang="zh-CN" altLang="zh-CN" dirty="0"/>
          </a:p>
          <a:p>
            <a:pPr lvl="1"/>
            <a:r>
              <a:rPr lang="en-US" altLang="zh-CN" dirty="0"/>
              <a:t>If the negotiated buffer size is within [X+1, Y] then a BA Bitmap length of Y bits will be used during the BA session for the negotiated TID</a:t>
            </a:r>
            <a:endParaRPr lang="zh-CN" altLang="zh-CN" dirty="0"/>
          </a:p>
          <a:p>
            <a:pPr lvl="1"/>
            <a:r>
              <a:rPr lang="en-US" altLang="zh-CN" dirty="0"/>
              <a:t>Note: X and Y correspond to the agreed BA Bitmap lengths of the respective BA frame (e.g., 32, 64, etc.)</a:t>
            </a:r>
            <a:endParaRPr lang="zh-CN" altLang="zh-CN" dirty="0"/>
          </a:p>
          <a:p>
            <a:pPr lvl="1"/>
            <a:r>
              <a:rPr lang="en-US" altLang="zh-CN" dirty="0"/>
              <a:t>Per-PPDU BA selection rules within a BA session for the BA Bitmap length of the BA frames is TBD for &lt;RA, TA, TID&gt;”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86</a:t>
            </a:fld>
            <a:endParaRPr lang="en-US" altLang="zh-CN"/>
          </a:p>
        </p:txBody>
      </p:sp>
    </p:spTree>
    <p:extLst>
      <p:ext uri="{BB962C8B-B14F-4D97-AF65-F5344CB8AC3E}">
        <p14:creationId xmlns:p14="http://schemas.microsoft.com/office/powerpoint/2010/main" val="292460422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11-16/0616r1</a:t>
            </a:r>
            <a:endParaRPr lang="zh-CN" altLang="en-US" dirty="0"/>
          </a:p>
        </p:txBody>
      </p:sp>
      <p:sp>
        <p:nvSpPr>
          <p:cNvPr id="3" name="Content Placeholder 2"/>
          <p:cNvSpPr>
            <a:spLocks noGrp="1"/>
          </p:cNvSpPr>
          <p:nvPr>
            <p:ph idx="1"/>
          </p:nvPr>
        </p:nvSpPr>
        <p:spPr/>
        <p:txBody>
          <a:bodyPr/>
          <a:lstStyle/>
          <a:p>
            <a:r>
              <a:rPr lang="en-US" altLang="zh-CN" sz="1800" dirty="0" smtClean="0"/>
              <a:t>Add </a:t>
            </a:r>
            <a:r>
              <a:rPr lang="en-US" altLang="zh-CN" sz="1800" dirty="0"/>
              <a:t>to the 11ax SFD:</a:t>
            </a:r>
            <a:endParaRPr lang="zh-CN" altLang="zh-CN" sz="1800" dirty="0"/>
          </a:p>
          <a:p>
            <a:pPr lvl="0"/>
            <a:r>
              <a:rPr lang="en-US" altLang="zh-CN" sz="1800" dirty="0"/>
              <a:t>The maximum number of TIDs of </a:t>
            </a:r>
            <a:r>
              <a:rPr lang="en-US" altLang="zh-CN" sz="1800" dirty="0" err="1" smtClean="0"/>
              <a:t>QoS</a:t>
            </a:r>
            <a:r>
              <a:rPr lang="en-US" altLang="zh-CN" sz="1800" dirty="0" smtClean="0"/>
              <a:t> data frames </a:t>
            </a:r>
            <a:r>
              <a:rPr lang="en-US" altLang="zh-CN" sz="1800" dirty="0"/>
              <a:t>that an originator can aggregate in a multi-TID A-MPDU is indicated in the HE Capabilities element sent by the recipient</a:t>
            </a:r>
            <a:endParaRPr lang="zh-CN" altLang="zh-CN" sz="1800" dirty="0"/>
          </a:p>
          <a:p>
            <a:pPr lvl="1"/>
            <a:r>
              <a:rPr lang="en-US" altLang="zh-CN" sz="1600" dirty="0"/>
              <a:t>A nonzero value also indicates that the recipient supports reception of multi-TID A-MPDUs</a:t>
            </a:r>
            <a:endParaRPr lang="zh-CN" altLang="zh-CN" sz="1600" dirty="0"/>
          </a:p>
          <a:p>
            <a:pPr lvl="2"/>
            <a:r>
              <a:rPr lang="en-US" altLang="zh-CN" sz="1400" dirty="0"/>
              <a:t>Note: A multi-TID A-MPDU allows the aggregation of an Action </a:t>
            </a:r>
            <a:r>
              <a:rPr lang="en-US" altLang="zh-CN" sz="1400" dirty="0" err="1"/>
              <a:t>Ack</a:t>
            </a:r>
            <a:r>
              <a:rPr lang="en-US" altLang="zh-CN" sz="1400" dirty="0"/>
              <a:t> frame as well</a:t>
            </a:r>
            <a:endParaRPr lang="zh-CN" altLang="zh-CN" sz="1400" dirty="0"/>
          </a:p>
          <a:p>
            <a:pPr lvl="0"/>
            <a:r>
              <a:rPr lang="en-US" altLang="zh-CN" sz="1800" dirty="0"/>
              <a:t>A STA that transmits a trigger-based PPDU as an immediate response to the Basic variant Trigger frame follows the indication of max number of TIDs contained in the Trigger Dependent Per User Info field of the Trigger frame addressed to the STA (i.e., AID of the Per User Info field is that of the STA) and can transmit an A-MPDU that contains a number of aggregated TIDs in the A-MPDU that is up to that value</a:t>
            </a:r>
            <a:r>
              <a:rPr lang="en-US" altLang="zh-CN" sz="1800" dirty="0" smtClean="0"/>
              <a:t>.</a:t>
            </a:r>
            <a:endParaRPr lang="zh-CN" altLang="zh-CN" sz="1800" dirty="0"/>
          </a:p>
          <a:p>
            <a:endParaRPr lang="zh-CN" altLang="en-US" sz="1800"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87</a:t>
            </a:fld>
            <a:endParaRPr lang="en-US" altLang="zh-CN"/>
          </a:p>
        </p:txBody>
      </p:sp>
    </p:spTree>
    <p:extLst>
      <p:ext uri="{BB962C8B-B14F-4D97-AF65-F5344CB8AC3E}">
        <p14:creationId xmlns:p14="http://schemas.microsoft.com/office/powerpoint/2010/main" val="10472224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11-16/0616r2</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a:t>
            </a:r>
            <a:r>
              <a:rPr lang="en-US" altLang="zh-CN" dirty="0"/>
              <a:t>to the 11ax SFD:</a:t>
            </a:r>
            <a:endParaRPr lang="zh-CN" altLang="zh-CN" dirty="0"/>
          </a:p>
          <a:p>
            <a:pPr lvl="0"/>
            <a:r>
              <a:rPr lang="en-US" altLang="zh-CN" dirty="0"/>
              <a:t>Multi STA BA frames shall be supported if either UL MU or multi-TID A-MPDU operation is </a:t>
            </a:r>
            <a:r>
              <a:rPr lang="en-US" altLang="zh-CN" dirty="0" smtClean="0"/>
              <a:t>supported</a:t>
            </a:r>
          </a:p>
          <a:p>
            <a:r>
              <a:rPr lang="en-US" altLang="zh-CN" dirty="0"/>
              <a:t>Originator indicates support for reception of ALL ACK signaling (</a:t>
            </a:r>
            <a:r>
              <a:rPr lang="en-US" altLang="zh-CN" dirty="0" err="1"/>
              <a:t>Ack</a:t>
            </a:r>
            <a:r>
              <a:rPr lang="en-US" altLang="zh-CN" dirty="0"/>
              <a:t> Type subfield set to 0 when responding to the soliciting A-MPDU) in Multi STA Block </a:t>
            </a:r>
            <a:r>
              <a:rPr lang="en-US" altLang="zh-CN" dirty="0" err="1"/>
              <a:t>Ack</a:t>
            </a:r>
            <a:r>
              <a:rPr lang="en-US" altLang="zh-CN" dirty="0"/>
              <a:t> frame that is sent as a response to the A-MPDU via a capability bit”</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88</a:t>
            </a:fld>
            <a:endParaRPr lang="en-US" altLang="zh-CN"/>
          </a:p>
        </p:txBody>
      </p:sp>
    </p:spTree>
    <p:extLst>
      <p:ext uri="{BB962C8B-B14F-4D97-AF65-F5344CB8AC3E}">
        <p14:creationId xmlns:p14="http://schemas.microsoft.com/office/powerpoint/2010/main" val="1861999250"/>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11-16/0616r2</a:t>
            </a:r>
            <a:endParaRPr lang="zh-CN" altLang="en-US" dirty="0"/>
          </a:p>
        </p:txBody>
      </p:sp>
      <p:sp>
        <p:nvSpPr>
          <p:cNvPr id="3" name="Content Placeholder 2"/>
          <p:cNvSpPr>
            <a:spLocks noGrp="1"/>
          </p:cNvSpPr>
          <p:nvPr>
            <p:ph idx="1"/>
          </p:nvPr>
        </p:nvSpPr>
        <p:spPr/>
        <p:txBody>
          <a:bodyPr/>
          <a:lstStyle/>
          <a:p>
            <a:r>
              <a:rPr lang="en-US" altLang="zh-CN" dirty="0"/>
              <a:t>A</a:t>
            </a:r>
            <a:r>
              <a:rPr lang="en-US" altLang="zh-CN" dirty="0" smtClean="0"/>
              <a:t>dd </a:t>
            </a:r>
            <a:r>
              <a:rPr lang="en-US" altLang="zh-CN" dirty="0"/>
              <a:t>to the 11ax SFD:</a:t>
            </a:r>
            <a:endParaRPr lang="zh-CN" altLang="zh-CN" dirty="0"/>
          </a:p>
          <a:p>
            <a:pPr lvl="0"/>
            <a:r>
              <a:rPr lang="en-US" altLang="zh-CN" dirty="0"/>
              <a:t>HE STAs follow the solicitation/response rules listed in slides </a:t>
            </a:r>
            <a:r>
              <a:rPr lang="en-US" altLang="zh-CN" dirty="0" smtClean="0"/>
              <a:t>17-20, (Document </a:t>
            </a:r>
            <a:r>
              <a:rPr lang="en-US" altLang="zh-CN" dirty="0"/>
              <a:t>11-16-616r2</a:t>
            </a:r>
            <a:r>
              <a:rPr lang="en-US" altLang="zh-CN" dirty="0" smtClean="0"/>
              <a:t>)</a:t>
            </a:r>
          </a:p>
          <a:p>
            <a:pPr lvl="0"/>
            <a:endParaRPr lang="en-CA" altLang="zh-CN" dirty="0"/>
          </a:p>
          <a:p>
            <a:pPr lvl="0"/>
            <a:r>
              <a:rPr lang="en-US" altLang="zh-CN" dirty="0"/>
              <a:t>A STA shall not send a Multi TID BAR to a STA that has not indicated support for multi-TID A-MPDU.</a:t>
            </a:r>
            <a:endParaRPr lang="zh-CN" altLang="zh-CN" dirty="0"/>
          </a:p>
          <a:p>
            <a:pPr lvl="1"/>
            <a:r>
              <a:rPr lang="en-US" altLang="zh-CN" dirty="0"/>
              <a:t>Also applicable to each BAR information carried in the MU BAR variant Trigger frame”</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89</a:t>
            </a:fld>
            <a:endParaRPr lang="en-US" altLang="zh-CN"/>
          </a:p>
        </p:txBody>
      </p:sp>
    </p:spTree>
    <p:extLst>
      <p:ext uri="{BB962C8B-B14F-4D97-AF65-F5344CB8AC3E}">
        <p14:creationId xmlns:p14="http://schemas.microsoft.com/office/powerpoint/2010/main" val="35257769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smtClean="0"/>
              <a:t>May 2016</a:t>
            </a:r>
          </a:p>
        </p:txBody>
      </p:sp>
      <p:sp>
        <p:nvSpPr>
          <p:cNvPr id="16387" name="Footer Placeholder 3"/>
          <p:cNvSpPr>
            <a:spLocks noGrp="1"/>
          </p:cNvSpPr>
          <p:nvPr>
            <p:ph type="ftr" sz="quarter" idx="11"/>
          </p:nvPr>
        </p:nvSpPr>
        <p:spPr>
          <a:xfrm>
            <a:off x="8077200" y="6475413"/>
            <a:ext cx="4667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Osama Aboul-Magd (Huawei Technologies)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200" b="0" smtClean="0"/>
              <a:t>Slide </a:t>
            </a:r>
            <a:fld id="{7BB6B136-17C8-4493-A843-C5D066CE49E6}" type="slidenum">
              <a:rPr lang="en-US" altLang="zh-CN" sz="1200" b="0" smtClean="0"/>
              <a:pPr>
                <a:spcBef>
                  <a:spcPct val="0"/>
                </a:spcBef>
                <a:buFontTx/>
                <a:buNone/>
              </a:pPr>
              <a:t>9</a:t>
            </a:fld>
            <a:endParaRPr lang="en-US" altLang="zh-CN" sz="1200" b="0" smtClean="0"/>
          </a:p>
        </p:txBody>
      </p:sp>
      <p:sp>
        <p:nvSpPr>
          <p:cNvPr id="16389" name="Rectangle 2"/>
          <p:cNvSpPr>
            <a:spLocks noGrp="1" noChangeArrowheads="1"/>
          </p:cNvSpPr>
          <p:nvPr>
            <p:ph type="title"/>
          </p:nvPr>
        </p:nvSpPr>
        <p:spPr/>
        <p:txBody>
          <a:bodyPr/>
          <a:lstStyle/>
          <a:p>
            <a:r>
              <a:rPr lang="en-GB" altLang="zh-CN" u="sng" smtClean="0">
                <a:solidFill>
                  <a:schemeClr val="accent2"/>
                </a:solidFill>
              </a:rPr>
              <a:t>Patent Related Links</a:t>
            </a:r>
            <a:endParaRPr lang="en-US" altLang="zh-CN"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zh-CN" sz="1800" u="sng"/>
              <a:t>Slide #2</a:t>
            </a:r>
            <a:endParaRPr lang="en-US" altLang="zh-CN" b="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11-16/0627r0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the 11ax Specification Frame work document clause 6.3 Power </a:t>
            </a:r>
            <a:r>
              <a:rPr lang="en-US" altLang="zh-CN" dirty="0" smtClean="0"/>
              <a:t>save</a:t>
            </a:r>
            <a:endParaRPr lang="zh-CN" altLang="zh-CN" dirty="0"/>
          </a:p>
          <a:p>
            <a:r>
              <a:rPr lang="en-US" altLang="zh-CN" dirty="0"/>
              <a:t>For each of the ROMI parameters Rx NSS and Rx BW, the following rules are used:</a:t>
            </a:r>
            <a:endParaRPr lang="zh-CN" altLang="zh-CN" dirty="0"/>
          </a:p>
          <a:p>
            <a:pPr lvl="1"/>
            <a:r>
              <a:rPr lang="en-US" altLang="zh-CN" dirty="0"/>
              <a:t>when the HE STA changes a parameter from higher to lower, it should make the change for that parameter only after receiving the ACK for the ROMI packet.</a:t>
            </a:r>
            <a:endParaRPr lang="zh-CN" altLang="zh-CN" dirty="0"/>
          </a:p>
          <a:p>
            <a:pPr lvl="1"/>
            <a:r>
              <a:rPr lang="en-US" altLang="zh-CN" dirty="0"/>
              <a:t>when the HE STA changes a parameter from lower to higher, it should make the change for that parameter right after the ACK timeout or receiving the ACK for the ROMI packet.</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90</a:t>
            </a:fld>
            <a:endParaRPr lang="en-US" altLang="zh-CN"/>
          </a:p>
        </p:txBody>
      </p:sp>
    </p:spTree>
    <p:extLst>
      <p:ext uri="{BB962C8B-B14F-4D97-AF65-F5344CB8AC3E}">
        <p14:creationId xmlns:p14="http://schemas.microsoft.com/office/powerpoint/2010/main" val="93043835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11-16/0628r1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the 11ax Specification Frame work document: </a:t>
            </a:r>
            <a:endParaRPr lang="en-US" altLang="zh-CN" dirty="0" smtClean="0"/>
          </a:p>
          <a:p>
            <a:pPr lvl="1"/>
            <a:r>
              <a:rPr lang="en-US" altLang="zh-CN" dirty="0"/>
              <a:t>An HE STA may send the buffer status report (BSR) in the HE variant HT Control field for one or more queues (whether content of queue is per TID or per AC is TBD) when the AP supports its reception</a:t>
            </a:r>
            <a:endParaRPr lang="zh-CN" altLang="zh-CN" dirty="0"/>
          </a:p>
          <a:p>
            <a:pPr lvl="2"/>
            <a:r>
              <a:rPr lang="en-US" altLang="zh-CN" dirty="0"/>
              <a:t>A new Control ID value of the HE variant HT Control field identifies a BSR</a:t>
            </a:r>
            <a:endParaRPr lang="zh-CN" altLang="zh-CN" dirty="0"/>
          </a:p>
          <a:p>
            <a:pPr lvl="2"/>
            <a:r>
              <a:rPr lang="en-US" altLang="zh-CN" dirty="0"/>
              <a:t>One or more (number is TBD) Queue Size subfields report the queue size</a:t>
            </a:r>
            <a:endParaRPr lang="zh-CN" altLang="zh-CN" dirty="0"/>
          </a:p>
          <a:p>
            <a:pPr lvl="2"/>
            <a:r>
              <a:rPr lang="en-US" altLang="zh-CN" dirty="0"/>
              <a:t>Identifier of AC/TID (and for which) is currently TBD</a:t>
            </a:r>
            <a:endParaRPr lang="zh-CN" altLang="zh-CN" dirty="0"/>
          </a:p>
          <a:p>
            <a:pPr lvl="0"/>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91</a:t>
            </a:fld>
            <a:endParaRPr lang="en-US" altLang="zh-CN"/>
          </a:p>
        </p:txBody>
      </p:sp>
    </p:spTree>
    <p:extLst>
      <p:ext uri="{BB962C8B-B14F-4D97-AF65-F5344CB8AC3E}">
        <p14:creationId xmlns:p14="http://schemas.microsoft.com/office/powerpoint/2010/main" val="397605279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CA" altLang="zh-CN" dirty="0" smtClean="0"/>
              <a:t>11-16/0643r0</a:t>
            </a:r>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92</a:t>
            </a:fld>
            <a:endParaRPr lang="en-US" altLang="zh-CN"/>
          </a:p>
        </p:txBody>
      </p:sp>
      <p:sp>
        <p:nvSpPr>
          <p:cNvPr id="8" name="Rectangle 7"/>
          <p:cNvSpPr/>
          <p:nvPr/>
        </p:nvSpPr>
        <p:spPr bwMode="auto">
          <a:xfrm>
            <a:off x="3124200" y="5029200"/>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9" name="Text Box 32"/>
          <p:cNvSpPr txBox="1">
            <a:spLocks noChangeArrowheads="1"/>
          </p:cNvSpPr>
          <p:nvPr/>
        </p:nvSpPr>
        <p:spPr bwMode="auto">
          <a:xfrm>
            <a:off x="3124200" y="5029202"/>
            <a:ext cx="914400" cy="215444"/>
          </a:xfrm>
          <a:prstGeom prst="rect">
            <a:avLst/>
          </a:prstGeom>
          <a:noFill/>
          <a:ln w="9525">
            <a:noFill/>
            <a:miter lim="800000"/>
            <a:headEnd/>
            <a:tailEnd/>
          </a:ln>
          <a:effectLst/>
        </p:spPr>
        <p:txBody>
          <a:bodyPr wrap="square">
            <a:spAutoFit/>
          </a:bodyPr>
          <a:lstStyle/>
          <a:p>
            <a:r>
              <a:rPr lang="en-US" sz="800" dirty="0" smtClean="0"/>
              <a:t>Control  ID</a:t>
            </a:r>
            <a:endParaRPr lang="en-US" sz="800" b="0" i="1" dirty="0"/>
          </a:p>
        </p:txBody>
      </p:sp>
      <p:sp>
        <p:nvSpPr>
          <p:cNvPr id="10" name="Rectangle 9"/>
          <p:cNvSpPr/>
          <p:nvPr/>
        </p:nvSpPr>
        <p:spPr bwMode="auto">
          <a:xfrm>
            <a:off x="3886200" y="5029202"/>
            <a:ext cx="762000" cy="3048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1" name="Text Box 32"/>
          <p:cNvSpPr txBox="1">
            <a:spLocks noChangeArrowheads="1"/>
          </p:cNvSpPr>
          <p:nvPr/>
        </p:nvSpPr>
        <p:spPr bwMode="auto">
          <a:xfrm>
            <a:off x="3886200" y="5029204"/>
            <a:ext cx="914400" cy="338554"/>
          </a:xfrm>
          <a:prstGeom prst="rect">
            <a:avLst/>
          </a:prstGeom>
          <a:noFill/>
          <a:ln w="9525">
            <a:noFill/>
            <a:miter lim="800000"/>
            <a:headEnd/>
            <a:tailEnd/>
          </a:ln>
          <a:effectLst/>
        </p:spPr>
        <p:txBody>
          <a:bodyPr wrap="square">
            <a:spAutoFit/>
          </a:bodyPr>
          <a:lstStyle/>
          <a:p>
            <a:r>
              <a:rPr lang="en-US" sz="800" dirty="0" smtClean="0"/>
              <a:t>Control  Information</a:t>
            </a:r>
            <a:endParaRPr lang="en-US" sz="800" b="0" i="1" dirty="0"/>
          </a:p>
        </p:txBody>
      </p:sp>
      <p:sp>
        <p:nvSpPr>
          <p:cNvPr id="12" name="Right Brace 11"/>
          <p:cNvSpPr/>
          <p:nvPr/>
        </p:nvSpPr>
        <p:spPr bwMode="auto">
          <a:xfrm rot="5400000">
            <a:off x="3467100" y="5014852"/>
            <a:ext cx="76200" cy="762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smtClean="0">
              <a:ln>
                <a:noFill/>
              </a:ln>
              <a:solidFill>
                <a:schemeClr val="tx1"/>
              </a:solidFill>
              <a:effectLst/>
              <a:latin typeface="Times New Roman" pitchFamily="18" charset="0"/>
            </a:endParaRPr>
          </a:p>
        </p:txBody>
      </p:sp>
      <p:sp>
        <p:nvSpPr>
          <p:cNvPr id="13" name="Text Box 32"/>
          <p:cNvSpPr txBox="1">
            <a:spLocks noChangeArrowheads="1"/>
          </p:cNvSpPr>
          <p:nvPr/>
        </p:nvSpPr>
        <p:spPr bwMode="auto">
          <a:xfrm>
            <a:off x="3200400" y="5433953"/>
            <a:ext cx="609600" cy="215444"/>
          </a:xfrm>
          <a:prstGeom prst="rect">
            <a:avLst/>
          </a:prstGeom>
          <a:noFill/>
          <a:ln w="9525">
            <a:noFill/>
            <a:miter lim="800000"/>
            <a:headEnd/>
            <a:tailEnd/>
          </a:ln>
          <a:effectLst/>
        </p:spPr>
        <p:txBody>
          <a:bodyPr wrap="square">
            <a:spAutoFit/>
          </a:bodyPr>
          <a:lstStyle/>
          <a:p>
            <a:r>
              <a:rPr lang="en-US" sz="800" dirty="0" smtClean="0"/>
              <a:t>4 bits</a:t>
            </a:r>
            <a:endParaRPr lang="en-US" sz="800" b="0" i="1" dirty="0"/>
          </a:p>
        </p:txBody>
      </p:sp>
      <p:cxnSp>
        <p:nvCxnSpPr>
          <p:cNvPr id="14" name="Straight Connector 13"/>
          <p:cNvCxnSpPr/>
          <p:nvPr/>
        </p:nvCxnSpPr>
        <p:spPr bwMode="auto">
          <a:xfrm flipH="1">
            <a:off x="2209800" y="5334002"/>
            <a:ext cx="16764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5" name="Straight Connector 14"/>
          <p:cNvCxnSpPr/>
          <p:nvPr/>
        </p:nvCxnSpPr>
        <p:spPr bwMode="auto">
          <a:xfrm>
            <a:off x="4648200" y="5334002"/>
            <a:ext cx="2133600" cy="44404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6" name="Rectangle 15"/>
          <p:cNvSpPr/>
          <p:nvPr/>
        </p:nvSpPr>
        <p:spPr bwMode="auto">
          <a:xfrm>
            <a:off x="22098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7" name="Text Box 32"/>
          <p:cNvSpPr txBox="1">
            <a:spLocks noChangeArrowheads="1"/>
          </p:cNvSpPr>
          <p:nvPr/>
        </p:nvSpPr>
        <p:spPr bwMode="auto">
          <a:xfrm>
            <a:off x="2209800" y="5804358"/>
            <a:ext cx="914400" cy="215444"/>
          </a:xfrm>
          <a:prstGeom prst="rect">
            <a:avLst/>
          </a:prstGeom>
          <a:noFill/>
          <a:ln w="9525">
            <a:noFill/>
            <a:miter lim="800000"/>
            <a:headEnd/>
            <a:tailEnd/>
          </a:ln>
          <a:effectLst/>
        </p:spPr>
        <p:txBody>
          <a:bodyPr wrap="square">
            <a:spAutoFit/>
          </a:bodyPr>
          <a:lstStyle/>
          <a:p>
            <a:r>
              <a:rPr lang="en-GB" sz="800" dirty="0" smtClean="0"/>
              <a:t>UL PPDU Length</a:t>
            </a:r>
            <a:endParaRPr lang="en-US" sz="800" b="0" i="1" dirty="0"/>
          </a:p>
        </p:txBody>
      </p:sp>
      <p:sp>
        <p:nvSpPr>
          <p:cNvPr id="18" name="Rectangle 17"/>
          <p:cNvSpPr/>
          <p:nvPr/>
        </p:nvSpPr>
        <p:spPr bwMode="auto">
          <a:xfrm>
            <a:off x="3124200" y="5804358"/>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19" name="Text Box 32"/>
          <p:cNvSpPr txBox="1">
            <a:spLocks noChangeArrowheads="1"/>
          </p:cNvSpPr>
          <p:nvPr/>
        </p:nvSpPr>
        <p:spPr bwMode="auto">
          <a:xfrm>
            <a:off x="3124200" y="5804358"/>
            <a:ext cx="914400" cy="215444"/>
          </a:xfrm>
          <a:prstGeom prst="rect">
            <a:avLst/>
          </a:prstGeom>
          <a:noFill/>
          <a:ln w="9525">
            <a:noFill/>
            <a:miter lim="800000"/>
            <a:headEnd/>
            <a:tailEnd/>
          </a:ln>
          <a:effectLst/>
        </p:spPr>
        <p:txBody>
          <a:bodyPr wrap="square">
            <a:spAutoFit/>
          </a:bodyPr>
          <a:lstStyle/>
          <a:p>
            <a:r>
              <a:rPr lang="en-GB" sz="800" dirty="0" smtClean="0"/>
              <a:t>RU Allocation</a:t>
            </a:r>
            <a:endParaRPr lang="en-US" sz="800" b="0" i="1" dirty="0"/>
          </a:p>
        </p:txBody>
      </p:sp>
      <p:sp>
        <p:nvSpPr>
          <p:cNvPr id="20" name="Text Box 32"/>
          <p:cNvSpPr txBox="1">
            <a:spLocks noChangeArrowheads="1"/>
          </p:cNvSpPr>
          <p:nvPr/>
        </p:nvSpPr>
        <p:spPr bwMode="auto">
          <a:xfrm>
            <a:off x="2362200" y="6109158"/>
            <a:ext cx="609600" cy="215444"/>
          </a:xfrm>
          <a:prstGeom prst="rect">
            <a:avLst/>
          </a:prstGeom>
          <a:noFill/>
          <a:ln w="9525">
            <a:noFill/>
            <a:miter lim="800000"/>
            <a:headEnd/>
            <a:tailEnd/>
          </a:ln>
          <a:effectLst/>
        </p:spPr>
        <p:txBody>
          <a:bodyPr wrap="square">
            <a:spAutoFit/>
          </a:bodyPr>
          <a:lstStyle/>
          <a:p>
            <a:r>
              <a:rPr lang="en-US" sz="800" dirty="0" smtClean="0"/>
              <a:t>5 bits</a:t>
            </a:r>
            <a:endParaRPr lang="en-US" sz="800" b="0" i="1" dirty="0"/>
          </a:p>
        </p:txBody>
      </p:sp>
      <p:sp>
        <p:nvSpPr>
          <p:cNvPr id="21" name="Text Box 32"/>
          <p:cNvSpPr txBox="1">
            <a:spLocks noChangeArrowheads="1"/>
          </p:cNvSpPr>
          <p:nvPr/>
        </p:nvSpPr>
        <p:spPr bwMode="auto">
          <a:xfrm>
            <a:off x="3276600" y="6109158"/>
            <a:ext cx="609600" cy="215444"/>
          </a:xfrm>
          <a:prstGeom prst="rect">
            <a:avLst/>
          </a:prstGeom>
          <a:noFill/>
          <a:ln w="9525">
            <a:noFill/>
            <a:miter lim="800000"/>
            <a:headEnd/>
            <a:tailEnd/>
          </a:ln>
          <a:effectLst/>
        </p:spPr>
        <p:txBody>
          <a:bodyPr wrap="square">
            <a:spAutoFit/>
          </a:bodyPr>
          <a:lstStyle/>
          <a:p>
            <a:r>
              <a:rPr lang="en-US" sz="800" dirty="0" smtClean="0"/>
              <a:t>8 bits</a:t>
            </a:r>
            <a:endParaRPr lang="en-US" sz="800" b="0" i="1" dirty="0"/>
          </a:p>
        </p:txBody>
      </p:sp>
      <p:sp>
        <p:nvSpPr>
          <p:cNvPr id="22" name="Rectangle 21"/>
          <p:cNvSpPr/>
          <p:nvPr/>
        </p:nvSpPr>
        <p:spPr bwMode="auto">
          <a:xfrm>
            <a:off x="4038600" y="5817512"/>
            <a:ext cx="6096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3" name="Text Box 32"/>
          <p:cNvSpPr txBox="1">
            <a:spLocks noChangeArrowheads="1"/>
          </p:cNvSpPr>
          <p:nvPr/>
        </p:nvSpPr>
        <p:spPr bwMode="auto">
          <a:xfrm>
            <a:off x="4114800" y="5817512"/>
            <a:ext cx="609600" cy="338554"/>
          </a:xfrm>
          <a:prstGeom prst="rect">
            <a:avLst/>
          </a:prstGeom>
          <a:noFill/>
          <a:ln w="9525">
            <a:noFill/>
            <a:miter lim="800000"/>
            <a:headEnd/>
            <a:tailEnd/>
          </a:ln>
          <a:effectLst/>
        </p:spPr>
        <p:txBody>
          <a:bodyPr wrap="square">
            <a:spAutoFit/>
          </a:bodyPr>
          <a:lstStyle/>
          <a:p>
            <a:r>
              <a:rPr lang="en-GB" sz="800" dirty="0" smtClean="0"/>
              <a:t>DL TX Power</a:t>
            </a:r>
            <a:endParaRPr lang="en-US" sz="800" b="0" i="1" dirty="0"/>
          </a:p>
        </p:txBody>
      </p:sp>
      <p:sp>
        <p:nvSpPr>
          <p:cNvPr id="24" name="Text Box 32"/>
          <p:cNvSpPr txBox="1">
            <a:spLocks noChangeArrowheads="1"/>
          </p:cNvSpPr>
          <p:nvPr/>
        </p:nvSpPr>
        <p:spPr bwMode="auto">
          <a:xfrm>
            <a:off x="4724400" y="5817512"/>
            <a:ext cx="685800" cy="338554"/>
          </a:xfrm>
          <a:prstGeom prst="rect">
            <a:avLst/>
          </a:prstGeom>
          <a:noFill/>
          <a:ln w="9525">
            <a:noFill/>
            <a:miter lim="800000"/>
            <a:headEnd/>
            <a:tailEnd/>
          </a:ln>
          <a:effectLst/>
        </p:spPr>
        <p:txBody>
          <a:bodyPr wrap="square">
            <a:spAutoFit/>
          </a:bodyPr>
          <a:lstStyle/>
          <a:p>
            <a:r>
              <a:rPr lang="en-GB" sz="800" dirty="0" smtClean="0"/>
              <a:t>Target UL RX Power</a:t>
            </a:r>
            <a:endParaRPr lang="en-US" sz="800" b="0" i="1" dirty="0"/>
          </a:p>
        </p:txBody>
      </p:sp>
      <p:sp>
        <p:nvSpPr>
          <p:cNvPr id="25" name="Rectangle 24"/>
          <p:cNvSpPr/>
          <p:nvPr/>
        </p:nvSpPr>
        <p:spPr bwMode="auto">
          <a:xfrm>
            <a:off x="4648200" y="5817512"/>
            <a:ext cx="914400" cy="2886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6" name="Right Brace 25"/>
          <p:cNvSpPr/>
          <p:nvPr/>
        </p:nvSpPr>
        <p:spPr bwMode="auto">
          <a:xfrm rot="5400000">
            <a:off x="4724400" y="5423356"/>
            <a:ext cx="152400" cy="1524000"/>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562600" y="581367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28" name="Text Box 32"/>
          <p:cNvSpPr txBox="1">
            <a:spLocks noChangeArrowheads="1"/>
          </p:cNvSpPr>
          <p:nvPr/>
        </p:nvSpPr>
        <p:spPr bwMode="auto">
          <a:xfrm>
            <a:off x="5562600" y="5813671"/>
            <a:ext cx="533400" cy="215444"/>
          </a:xfrm>
          <a:prstGeom prst="rect">
            <a:avLst/>
          </a:prstGeom>
          <a:noFill/>
          <a:ln w="9525">
            <a:noFill/>
            <a:miter lim="800000"/>
            <a:headEnd/>
            <a:tailEnd/>
          </a:ln>
          <a:effectLst/>
        </p:spPr>
        <p:txBody>
          <a:bodyPr wrap="square">
            <a:spAutoFit/>
          </a:bodyPr>
          <a:lstStyle/>
          <a:p>
            <a:r>
              <a:rPr lang="en-GB" sz="800" dirty="0" smtClean="0"/>
              <a:t>MCS</a:t>
            </a:r>
            <a:endParaRPr lang="en-US" sz="800" b="0" i="1" dirty="0"/>
          </a:p>
        </p:txBody>
      </p:sp>
      <p:sp>
        <p:nvSpPr>
          <p:cNvPr id="29" name="Text Box 32"/>
          <p:cNvSpPr txBox="1">
            <a:spLocks noChangeArrowheads="1"/>
          </p:cNvSpPr>
          <p:nvPr/>
        </p:nvSpPr>
        <p:spPr bwMode="auto">
          <a:xfrm>
            <a:off x="5562600" y="6082846"/>
            <a:ext cx="609600" cy="215444"/>
          </a:xfrm>
          <a:prstGeom prst="rect">
            <a:avLst/>
          </a:prstGeom>
          <a:noFill/>
          <a:ln w="9525">
            <a:noFill/>
            <a:miter lim="800000"/>
            <a:headEnd/>
            <a:tailEnd/>
          </a:ln>
          <a:effectLst/>
        </p:spPr>
        <p:txBody>
          <a:bodyPr wrap="square">
            <a:spAutoFit/>
          </a:bodyPr>
          <a:lstStyle/>
          <a:p>
            <a:r>
              <a:rPr lang="en-US" sz="800" dirty="0" smtClean="0"/>
              <a:t>2 bits</a:t>
            </a:r>
            <a:endParaRPr lang="en-US" sz="800" b="0" i="1" dirty="0"/>
          </a:p>
        </p:txBody>
      </p:sp>
      <p:sp>
        <p:nvSpPr>
          <p:cNvPr id="30" name="Rectangle 29"/>
          <p:cNvSpPr/>
          <p:nvPr/>
        </p:nvSpPr>
        <p:spPr bwMode="auto">
          <a:xfrm>
            <a:off x="6172200" y="5818621"/>
            <a:ext cx="609600" cy="26917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Garamond" pitchFamily="18" charset="0"/>
            </a:endParaRPr>
          </a:p>
        </p:txBody>
      </p:sp>
      <p:sp>
        <p:nvSpPr>
          <p:cNvPr id="31" name="Text Box 32"/>
          <p:cNvSpPr txBox="1">
            <a:spLocks noChangeArrowheads="1"/>
          </p:cNvSpPr>
          <p:nvPr/>
        </p:nvSpPr>
        <p:spPr bwMode="auto">
          <a:xfrm>
            <a:off x="6172200" y="5818621"/>
            <a:ext cx="609600" cy="215444"/>
          </a:xfrm>
          <a:prstGeom prst="rect">
            <a:avLst/>
          </a:prstGeom>
          <a:noFill/>
          <a:ln w="9525">
            <a:noFill/>
            <a:miter lim="800000"/>
            <a:headEnd/>
            <a:tailEnd/>
          </a:ln>
          <a:effectLst/>
        </p:spPr>
        <p:txBody>
          <a:bodyPr wrap="square">
            <a:spAutoFit/>
          </a:bodyPr>
          <a:lstStyle/>
          <a:p>
            <a:r>
              <a:rPr lang="en-GB" sz="800" dirty="0" smtClean="0"/>
              <a:t>Reserved</a:t>
            </a:r>
            <a:endParaRPr lang="en-US" sz="800" b="0" i="1" dirty="0"/>
          </a:p>
        </p:txBody>
      </p:sp>
      <p:sp>
        <p:nvSpPr>
          <p:cNvPr id="32" name="Text Box 32"/>
          <p:cNvSpPr txBox="1">
            <a:spLocks noChangeArrowheads="1"/>
          </p:cNvSpPr>
          <p:nvPr/>
        </p:nvSpPr>
        <p:spPr bwMode="auto">
          <a:xfrm>
            <a:off x="6172200" y="6082846"/>
            <a:ext cx="609600" cy="215444"/>
          </a:xfrm>
          <a:prstGeom prst="rect">
            <a:avLst/>
          </a:prstGeom>
          <a:noFill/>
          <a:ln w="9525">
            <a:noFill/>
            <a:miter lim="800000"/>
            <a:headEnd/>
            <a:tailEnd/>
          </a:ln>
          <a:effectLst/>
        </p:spPr>
        <p:txBody>
          <a:bodyPr wrap="square">
            <a:spAutoFit/>
          </a:bodyPr>
          <a:lstStyle/>
          <a:p>
            <a:r>
              <a:rPr lang="en-US" sz="800" dirty="0" smtClean="0"/>
              <a:t>1bits</a:t>
            </a:r>
            <a:endParaRPr lang="en-US" sz="800" b="0" i="1" dirty="0"/>
          </a:p>
        </p:txBody>
      </p:sp>
      <p:sp>
        <p:nvSpPr>
          <p:cNvPr id="33" name="Content Placeholder 2"/>
          <p:cNvSpPr>
            <a:spLocks noGrp="1"/>
          </p:cNvSpPr>
          <p:nvPr>
            <p:ph idx="1"/>
          </p:nvPr>
        </p:nvSpPr>
        <p:spPr>
          <a:xfrm>
            <a:off x="0" y="1143000"/>
            <a:ext cx="9144000" cy="3886200"/>
          </a:xfrm>
        </p:spPr>
        <p:txBody>
          <a:bodyPr/>
          <a:lstStyle/>
          <a:p>
            <a:pPr latinLnBrk="1"/>
            <a:r>
              <a:rPr lang="en-US" sz="1600" dirty="0"/>
              <a:t>A</a:t>
            </a:r>
            <a:r>
              <a:rPr lang="en-US" sz="1600" dirty="0" smtClean="0"/>
              <a:t>dd the following text to 11ax SFD:</a:t>
            </a:r>
            <a:endParaRPr lang="en-US" sz="1100" dirty="0" smtClean="0"/>
          </a:p>
          <a:p>
            <a:pPr lvl="1" latinLnBrk="1"/>
            <a:r>
              <a:rPr lang="en-US" sz="1400" dirty="0" smtClean="0"/>
              <a:t>The HE A-Control field for UL acknowledgement through OFDMA (acknowledgement through MU MIMO and MUMIMO in OFDMA are not supported) is defined as following:</a:t>
            </a:r>
          </a:p>
          <a:p>
            <a:pPr lvl="2"/>
            <a:r>
              <a:rPr lang="en-US" sz="1400" dirty="0" smtClean="0"/>
              <a:t>     5-bit UL PPDU Length indicates OFDMA symbols of </a:t>
            </a:r>
            <a:r>
              <a:rPr lang="en-US" altLang="ja-JP" sz="1400" dirty="0" smtClean="0"/>
              <a:t>the Data field</a:t>
            </a:r>
            <a:r>
              <a:rPr lang="en-US" sz="1400" dirty="0" smtClean="0"/>
              <a:t>.</a:t>
            </a:r>
          </a:p>
          <a:p>
            <a:pPr lvl="2"/>
            <a:r>
              <a:rPr lang="en-US" sz="1400" dirty="0" smtClean="0"/>
              <a:t>     5-bit DL TX Power indicates the transmission power of the Trigger frame in unit of 2db.</a:t>
            </a:r>
          </a:p>
          <a:p>
            <a:pPr lvl="2"/>
            <a:r>
              <a:rPr lang="en-US" sz="1400" dirty="0" smtClean="0"/>
              <a:t>     5-bit Target UL RX Power indicates the target RX power in unit of 2db.</a:t>
            </a:r>
          </a:p>
          <a:p>
            <a:pPr lvl="2"/>
            <a:r>
              <a:rPr lang="en-US" sz="1400" b="1" dirty="0" smtClean="0"/>
              <a:t>     </a:t>
            </a:r>
            <a:r>
              <a:rPr lang="en-US" sz="1400" dirty="0" smtClean="0"/>
              <a:t>8-bit RU Allocation which is same as Trigger frame. </a:t>
            </a:r>
          </a:p>
          <a:p>
            <a:pPr lvl="2"/>
            <a:r>
              <a:rPr lang="en-US" sz="1400" dirty="0" smtClean="0"/>
              <a:t>     2-bit MCS indicates the MCS of the UL acknowledgement, MCS 0 to 3.</a:t>
            </a:r>
          </a:p>
          <a:p>
            <a:pPr lvl="2"/>
            <a:r>
              <a:rPr lang="en-US" sz="1400" dirty="0" smtClean="0"/>
              <a:t>     One SS is used for UL acknowledgement</a:t>
            </a:r>
          </a:p>
          <a:p>
            <a:pPr lvl="2"/>
            <a:r>
              <a:rPr lang="en-US" sz="1400" dirty="0" smtClean="0"/>
              <a:t>     The STAs that are the receivers of HE A-Control don’t do CCA sensing before sending UL MU acknowledgement.</a:t>
            </a:r>
          </a:p>
          <a:p>
            <a:pPr lvl="2"/>
            <a:r>
              <a:rPr lang="en-US" sz="1400" dirty="0" smtClean="0"/>
              <a:t>     One HE LTF is used for UL acknowledgement</a:t>
            </a:r>
          </a:p>
          <a:p>
            <a:pPr lvl="2"/>
            <a:r>
              <a:rPr lang="en-US" sz="1400" dirty="0" smtClean="0"/>
              <a:t>     Spatial reuse is disallowed. </a:t>
            </a:r>
          </a:p>
          <a:p>
            <a:pPr lvl="2"/>
            <a:r>
              <a:rPr lang="en-US" sz="1400" dirty="0" smtClean="0"/>
              <a:t>     The CP+LTF Type is TBD.</a:t>
            </a:r>
          </a:p>
          <a:p>
            <a:pPr lvl="2"/>
            <a:r>
              <a:rPr lang="en-US" sz="1400" dirty="0" smtClean="0"/>
              <a:t>   The other missed parameters are same or derived from related parameters in DL MU transmission or some default value</a:t>
            </a:r>
          </a:p>
        </p:txBody>
      </p:sp>
    </p:spTree>
    <p:extLst>
      <p:ext uri="{BB962C8B-B14F-4D97-AF65-F5344CB8AC3E}">
        <p14:creationId xmlns:p14="http://schemas.microsoft.com/office/powerpoint/2010/main" val="8500997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11-16/0643r0</a:t>
            </a:r>
            <a:endParaRPr lang="zh-CN" altLang="en-US" dirty="0"/>
          </a:p>
        </p:txBody>
      </p:sp>
      <p:sp>
        <p:nvSpPr>
          <p:cNvPr id="3" name="Content Placeholder 2"/>
          <p:cNvSpPr>
            <a:spLocks noGrp="1"/>
          </p:cNvSpPr>
          <p:nvPr>
            <p:ph idx="1"/>
          </p:nvPr>
        </p:nvSpPr>
        <p:spPr/>
        <p:txBody>
          <a:bodyPr/>
          <a:lstStyle/>
          <a:p>
            <a:pPr latinLnBrk="1"/>
            <a:r>
              <a:rPr lang="en-US" altLang="zh-CN" dirty="0"/>
              <a:t>A</a:t>
            </a:r>
            <a:r>
              <a:rPr lang="en-US" altLang="zh-CN" dirty="0" smtClean="0"/>
              <a:t>dd </a:t>
            </a:r>
            <a:r>
              <a:rPr lang="en-US" altLang="zh-CN" dirty="0"/>
              <a:t>the following text to 11ax SFD?</a:t>
            </a:r>
            <a:endParaRPr lang="en-US" altLang="zh-CN" sz="1400" dirty="0"/>
          </a:p>
          <a:p>
            <a:pPr lvl="1"/>
            <a:r>
              <a:rPr lang="en-US" altLang="zh-CN" dirty="0"/>
              <a:t>HE A-Control field for UL acknowledgement is optional in RX</a:t>
            </a:r>
            <a:endParaRPr lang="en-US" altLang="zh-CN" sz="2200"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93</a:t>
            </a:fld>
            <a:endParaRPr lang="en-US" altLang="zh-CN"/>
          </a:p>
        </p:txBody>
      </p:sp>
    </p:spTree>
    <p:extLst>
      <p:ext uri="{BB962C8B-B14F-4D97-AF65-F5344CB8AC3E}">
        <p14:creationId xmlns:p14="http://schemas.microsoft.com/office/powerpoint/2010/main" val="1335461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11-16/0644r0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a:t>
            </a:r>
            <a:r>
              <a:rPr lang="en-US" altLang="zh-CN" dirty="0" smtClean="0"/>
              <a:t>SFD</a:t>
            </a:r>
            <a:endParaRPr lang="zh-CN" altLang="zh-CN" dirty="0"/>
          </a:p>
          <a:p>
            <a:pPr lvl="1"/>
            <a:r>
              <a:rPr lang="en-US" altLang="zh-CN" dirty="0"/>
              <a:t>SS Allocation in Per User Info field is defined by Starting Spatial Stream (3 bits) and Spatial Stream Number (3 bits)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94</a:t>
            </a:fld>
            <a:endParaRPr lang="en-US" altLang="zh-CN"/>
          </a:p>
        </p:txBody>
      </p:sp>
    </p:spTree>
    <p:extLst>
      <p:ext uri="{BB962C8B-B14F-4D97-AF65-F5344CB8AC3E}">
        <p14:creationId xmlns:p14="http://schemas.microsoft.com/office/powerpoint/2010/main" val="355689343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11-16/0645r0</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to 11ax SFD?</a:t>
            </a:r>
            <a:endParaRPr lang="zh-CN" altLang="zh-CN" dirty="0"/>
          </a:p>
          <a:p>
            <a:pPr lvl="1"/>
            <a:r>
              <a:rPr lang="en-US" altLang="zh-CN" dirty="0"/>
              <a:t>Trigger frame includes a two-bits MPDU MU Spacing Factor subfield in trigger dependent per-user info subfield within per-User Info field of the basic variant of trigger frame</a:t>
            </a:r>
            <a:endParaRPr lang="zh-CN" altLang="zh-CN" dirty="0"/>
          </a:p>
          <a:p>
            <a:pPr lvl="2"/>
            <a:r>
              <a:rPr lang="en-US" altLang="zh-CN" dirty="0"/>
              <a:t>A STA uses </a:t>
            </a:r>
            <a:r>
              <a:rPr lang="en-US" altLang="zh-CN" i="1" dirty="0"/>
              <a:t>Minimum MPDU Start Spacing (in AP’s HT Capabilities element) * (</a:t>
            </a:r>
            <a:r>
              <a:rPr lang="en-US" altLang="zh-CN" dirty="0"/>
              <a:t>MPDU MU Spacing Factor +1</a:t>
            </a:r>
            <a:r>
              <a:rPr lang="en-US" altLang="zh-CN" i="1" dirty="0"/>
              <a:t>) </a:t>
            </a:r>
            <a:r>
              <a:rPr lang="en-US" altLang="zh-CN" dirty="0"/>
              <a:t>as the MU minimum MPDU start spacing in UL MU transmission.</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95</a:t>
            </a:fld>
            <a:endParaRPr lang="en-US" altLang="zh-CN"/>
          </a:p>
        </p:txBody>
      </p:sp>
    </p:spTree>
    <p:extLst>
      <p:ext uri="{BB962C8B-B14F-4D97-AF65-F5344CB8AC3E}">
        <p14:creationId xmlns:p14="http://schemas.microsoft.com/office/powerpoint/2010/main" val="292686936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11-16/0646r1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SFD?</a:t>
            </a:r>
            <a:endParaRPr lang="zh-CN" altLang="zh-CN" dirty="0"/>
          </a:p>
          <a:p>
            <a:pPr lvl="1"/>
            <a:r>
              <a:rPr lang="en-US" altLang="zh-CN" dirty="0"/>
              <a:t>The HE </a:t>
            </a:r>
            <a:r>
              <a:rPr lang="en-US" altLang="zh-CN" dirty="0" err="1"/>
              <a:t>beamformer</a:t>
            </a:r>
            <a:r>
              <a:rPr lang="en-US" altLang="zh-CN" dirty="0"/>
              <a:t> shall have the supported MPDU size large enough to avoid fragmentation except if the MPDU size 11,454 B is reached assuming that RU, MCS, and PPDU length for </a:t>
            </a:r>
            <a:r>
              <a:rPr lang="en-US" altLang="zh-CN" dirty="0" err="1"/>
              <a:t>beamforming</a:t>
            </a:r>
            <a:r>
              <a:rPr lang="en-US" altLang="zh-CN" dirty="0"/>
              <a:t> feedback are large enough</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96</a:t>
            </a:fld>
            <a:endParaRPr lang="en-US" altLang="zh-CN"/>
          </a:p>
        </p:txBody>
      </p:sp>
    </p:spTree>
    <p:extLst>
      <p:ext uri="{BB962C8B-B14F-4D97-AF65-F5344CB8AC3E}">
        <p14:creationId xmlns:p14="http://schemas.microsoft.com/office/powerpoint/2010/main" val="218726947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11-16/0646r1</a:t>
            </a:r>
            <a:endParaRPr lang="zh-CN" altLang="en-US" dirty="0"/>
          </a:p>
        </p:txBody>
      </p:sp>
      <p:sp>
        <p:nvSpPr>
          <p:cNvPr id="3" name="Content Placeholder 2"/>
          <p:cNvSpPr>
            <a:spLocks noGrp="1"/>
          </p:cNvSpPr>
          <p:nvPr>
            <p:ph idx="1"/>
          </p:nvPr>
        </p:nvSpPr>
        <p:spPr/>
        <p:txBody>
          <a:bodyPr/>
          <a:lstStyle/>
          <a:p>
            <a:pPr lvl="0"/>
            <a:r>
              <a:rPr lang="en-US" altLang="zh-CN" dirty="0"/>
              <a:t>A</a:t>
            </a:r>
            <a:r>
              <a:rPr lang="en-US" altLang="zh-CN" dirty="0" smtClean="0"/>
              <a:t>dd </a:t>
            </a:r>
            <a:r>
              <a:rPr lang="en-US" altLang="zh-CN" dirty="0"/>
              <a:t>the following text in 11ax SFD?</a:t>
            </a:r>
            <a:endParaRPr lang="zh-CN" altLang="zh-CN" dirty="0"/>
          </a:p>
          <a:p>
            <a:pPr lvl="1"/>
            <a:r>
              <a:rPr lang="en-US" altLang="zh-CN" dirty="0"/>
              <a:t>The BRP variant of the Trigger frame includes 8-bit Feedback Segment Retransmission Bitmap in Per STA Info.</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97</a:t>
            </a:fld>
            <a:endParaRPr lang="en-US" altLang="zh-CN"/>
          </a:p>
        </p:txBody>
      </p:sp>
    </p:spTree>
    <p:extLst>
      <p:ext uri="{BB962C8B-B14F-4D97-AF65-F5344CB8AC3E}">
        <p14:creationId xmlns:p14="http://schemas.microsoft.com/office/powerpoint/2010/main" val="242565502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11-16/0657r0</a:t>
            </a:r>
            <a:endParaRPr lang="zh-CN" altLang="en-US" dirty="0"/>
          </a:p>
        </p:txBody>
      </p:sp>
      <p:sp>
        <p:nvSpPr>
          <p:cNvPr id="3" name="Content Placeholder 2"/>
          <p:cNvSpPr>
            <a:spLocks noGrp="1"/>
          </p:cNvSpPr>
          <p:nvPr>
            <p:ph idx="1"/>
          </p:nvPr>
        </p:nvSpPr>
        <p:spPr/>
        <p:txBody>
          <a:bodyPr/>
          <a:lstStyle/>
          <a:p>
            <a:pPr lvl="0"/>
            <a:r>
              <a:rPr lang="en-US" altLang="zh-CN" dirty="0" smtClean="0"/>
              <a:t>Add </a:t>
            </a:r>
            <a:r>
              <a:rPr lang="en-US" altLang="zh-CN" dirty="0"/>
              <a:t>the following to the SFD:</a:t>
            </a:r>
            <a:endParaRPr lang="zh-CN" altLang="zh-CN" dirty="0"/>
          </a:p>
          <a:p>
            <a:pPr lvl="1"/>
            <a:r>
              <a:rPr lang="en-US" altLang="zh-CN" dirty="0"/>
              <a:t>The Receive Operating Mode A-Control field shall include an UL MU Disable field that allows an HE STA to suspend and resume being scheduled by a Trigger frame or UL MU resource scheduling A-Control field</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98</a:t>
            </a:fld>
            <a:endParaRPr lang="en-US" altLang="zh-CN"/>
          </a:p>
        </p:txBody>
      </p:sp>
    </p:spTree>
    <p:extLst>
      <p:ext uri="{BB962C8B-B14F-4D97-AF65-F5344CB8AC3E}">
        <p14:creationId xmlns:p14="http://schemas.microsoft.com/office/powerpoint/2010/main" val="84686400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11-16/0657r0</a:t>
            </a:r>
            <a:endParaRPr lang="zh-CN" altLang="en-US" dirty="0"/>
          </a:p>
        </p:txBody>
      </p:sp>
      <p:sp>
        <p:nvSpPr>
          <p:cNvPr id="3" name="Content Placeholder 2"/>
          <p:cNvSpPr>
            <a:spLocks noGrp="1"/>
          </p:cNvSpPr>
          <p:nvPr>
            <p:ph idx="1"/>
          </p:nvPr>
        </p:nvSpPr>
        <p:spPr/>
        <p:txBody>
          <a:bodyPr/>
          <a:lstStyle/>
          <a:p>
            <a:r>
              <a:rPr lang="en-US" altLang="zh-CN" dirty="0" smtClean="0"/>
              <a:t>Add </a:t>
            </a:r>
            <a:r>
              <a:rPr lang="en-US" altLang="zh-CN" dirty="0"/>
              <a:t>the following to the SFD?</a:t>
            </a:r>
            <a:endParaRPr lang="zh-CN" altLang="zh-CN" dirty="0"/>
          </a:p>
          <a:p>
            <a:pPr lvl="1"/>
            <a:r>
              <a:rPr lang="en-US" altLang="zh-CN" dirty="0"/>
              <a:t>The Receive Operating Mode A-Control field shall include the following transmit operating parameters: max </a:t>
            </a:r>
            <a:r>
              <a:rPr lang="en-US" altLang="zh-CN" dirty="0" err="1"/>
              <a:t>Tx</a:t>
            </a:r>
            <a:r>
              <a:rPr lang="en-US" altLang="zh-CN" dirty="0"/>
              <a:t> NSS and max </a:t>
            </a:r>
            <a:r>
              <a:rPr lang="en-US" altLang="zh-CN" dirty="0" err="1"/>
              <a:t>Tx</a:t>
            </a:r>
            <a:r>
              <a:rPr lang="en-US" altLang="zh-CN" dirty="0"/>
              <a:t> power</a:t>
            </a:r>
            <a:endParaRPr lang="zh-CN" altLang="zh-CN" dirty="0"/>
          </a:p>
          <a:p>
            <a:pPr lvl="2"/>
            <a:r>
              <a:rPr lang="en-US" altLang="zh-CN" dirty="0"/>
              <a:t>Editorial note: we may want to change the name since it would now include transmit operating parameters</a:t>
            </a:r>
            <a:endParaRPr lang="zh-CN" altLang="zh-CN" dirty="0"/>
          </a:p>
          <a:p>
            <a:endParaRPr lang="zh-CN" alt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altLang="zh-CN" smtClean="0"/>
              <a:t>Slide </a:t>
            </a:r>
            <a:fld id="{FC2E5755-B902-4E87-AEEE-FD2BE32AC420}" type="slidenum">
              <a:rPr lang="en-US" altLang="zh-CN" smtClean="0"/>
              <a:pPr>
                <a:defRPr/>
              </a:pPr>
              <a:t>99</a:t>
            </a:fld>
            <a:endParaRPr lang="en-US" altLang="zh-CN"/>
          </a:p>
        </p:txBody>
      </p:sp>
    </p:spTree>
    <p:extLst>
      <p:ext uri="{BB962C8B-B14F-4D97-AF65-F5344CB8AC3E}">
        <p14:creationId xmlns:p14="http://schemas.microsoft.com/office/powerpoint/2010/main" val="2503977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22467</TotalTime>
  <Words>9016</Words>
  <Application>Microsoft Office PowerPoint</Application>
  <PresentationFormat>On-screen Show (4:3)</PresentationFormat>
  <Paragraphs>1644</Paragraphs>
  <Slides>129</Slides>
  <Notes>10</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3</vt:i4>
      </vt:variant>
      <vt:variant>
        <vt:lpstr>Slide Titles</vt:lpstr>
      </vt:variant>
      <vt:variant>
        <vt:i4>129</vt:i4>
      </vt:variant>
    </vt:vector>
  </HeadingPairs>
  <TitlesOfParts>
    <vt:vector size="147" baseType="lpstr">
      <vt:lpstr>Calibre Semibold</vt:lpstr>
      <vt:lpstr>굴림</vt:lpstr>
      <vt:lpstr>Monotype Sorts</vt:lpstr>
      <vt:lpstr>ＭＳ Ｐゴシック</vt:lpstr>
      <vt:lpstr>ＭＳ Ｐゴシック</vt:lpstr>
      <vt:lpstr>宋体</vt:lpstr>
      <vt:lpstr>Arial</vt:lpstr>
      <vt:lpstr>Arial Black</vt:lpstr>
      <vt:lpstr>Calibri</vt:lpstr>
      <vt:lpstr>Cambria Math</vt:lpstr>
      <vt:lpstr>Garamond</vt:lpstr>
      <vt:lpstr>Helvetica</vt:lpstr>
      <vt:lpstr>Times New Roman</vt:lpstr>
      <vt:lpstr>Wingdings</vt:lpstr>
      <vt:lpstr>802-11-Submission</vt:lpstr>
      <vt:lpstr>Document</vt:lpstr>
      <vt:lpstr>Visio</vt:lpstr>
      <vt:lpstr>Equation</vt:lpstr>
      <vt:lpstr>TGax May 2016 Meeting Agenda</vt:lpstr>
      <vt:lpstr>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TGax Schedule in a Glance</vt:lpstr>
      <vt:lpstr>PHY Submissions</vt:lpstr>
      <vt:lpstr>MAC Submissions</vt:lpstr>
      <vt:lpstr>MU Submissions</vt:lpstr>
      <vt:lpstr>SR Submissions</vt:lpstr>
      <vt:lpstr>TG submissions</vt:lpstr>
      <vt:lpstr>Agenda for Monday May 16, 10:30 – 12:30 </vt:lpstr>
      <vt:lpstr>Confirmation of the TG Leadership</vt:lpstr>
      <vt:lpstr>PowerPoint Presentation</vt:lpstr>
      <vt:lpstr>Confirmation of the TG Leadership</vt:lpstr>
      <vt:lpstr>Confirmation of Vice Chairs, Secretary, and Technical Editor</vt:lpstr>
      <vt:lpstr>Ad Hoc Group Chairs</vt:lpstr>
      <vt:lpstr>Ad Hoc Group Chairs</vt:lpstr>
      <vt:lpstr>Summary since March 2016 Meeting</vt:lpstr>
      <vt:lpstr>Approval of  TG Minutes ( March 2016 Meeting and Telecon Minutes) </vt:lpstr>
      <vt:lpstr>Comment Resolution Status (Editor Report)</vt:lpstr>
      <vt:lpstr>Timeline</vt:lpstr>
      <vt:lpstr>Ad Hoc Group Rules</vt:lpstr>
      <vt:lpstr>SFD Process</vt:lpstr>
      <vt:lpstr>PAR Reminder</vt:lpstr>
      <vt:lpstr>Agenda for Monday May 16, 16:00 – 18:00 </vt:lpstr>
      <vt:lpstr>Agenda for Monday May 16, 19:30 – 21:30 </vt:lpstr>
      <vt:lpstr>Agenda for Tuesday May 17, 10:30 – 12:30 </vt:lpstr>
      <vt:lpstr>Agenda for Tuesday May 17, 16:00 – 18:00</vt:lpstr>
      <vt:lpstr>Agenda for Tuesday May 17, 19:30 – 21:30</vt:lpstr>
      <vt:lpstr>Agenda for Wednesday May 18, 13:30 – 15:30</vt:lpstr>
      <vt:lpstr>Agenda for Wednesday May 18, 16:00 – 18:00</vt:lpstr>
      <vt:lpstr>Agenda for Thursday May 19, 10:30 – 12:30</vt:lpstr>
      <vt:lpstr>Agenda for Thursday May 19, 16:00 – 18:00</vt:lpstr>
      <vt:lpstr>Timeline Motion</vt:lpstr>
      <vt:lpstr>PHY Motion</vt:lpstr>
      <vt:lpstr>11-16/0608</vt:lpstr>
      <vt:lpstr>11-16/0608</vt:lpstr>
      <vt:lpstr>11-16/0608</vt:lpstr>
      <vt:lpstr>11-16/0608r0</vt:lpstr>
      <vt:lpstr>11-16/0611r0</vt:lpstr>
      <vt:lpstr>11-16/0611r0</vt:lpstr>
      <vt:lpstr>11-16/0613r0</vt:lpstr>
      <vt:lpstr>11-16/0617r0</vt:lpstr>
      <vt:lpstr>11-16/0617r0</vt:lpstr>
      <vt:lpstr>11-16/0617r0</vt:lpstr>
      <vt:lpstr>11-16/0617r0</vt:lpstr>
      <vt:lpstr>11-16/0617r0</vt:lpstr>
      <vt:lpstr>11-16/0618</vt:lpstr>
      <vt:lpstr>11-16/0619r0</vt:lpstr>
      <vt:lpstr>11-16/0620</vt:lpstr>
      <vt:lpstr>11-16/0620r0</vt:lpstr>
      <vt:lpstr>11-16/0621r0</vt:lpstr>
      <vt:lpstr>11-16/0621r0</vt:lpstr>
      <vt:lpstr>11-16/0621r0</vt:lpstr>
      <vt:lpstr>11-16/0655r0</vt:lpstr>
      <vt:lpstr>11-16/0655r0</vt:lpstr>
      <vt:lpstr>11-16/0655r0</vt:lpstr>
      <vt:lpstr>11-16/0622r0</vt:lpstr>
      <vt:lpstr>11-16/0626r0</vt:lpstr>
      <vt:lpstr>11-16/0633r3</vt:lpstr>
      <vt:lpstr>11-16/0633r3</vt:lpstr>
      <vt:lpstr>11-16/0636r2</vt:lpstr>
      <vt:lpstr>11-16/0635r1</vt:lpstr>
      <vt:lpstr>11-16/0637</vt:lpstr>
      <vt:lpstr>11-16/0638r2</vt:lpstr>
      <vt:lpstr>11-16/0639r0</vt:lpstr>
      <vt:lpstr>11-16/0649r0</vt:lpstr>
      <vt:lpstr>11-16/0649r0</vt:lpstr>
      <vt:lpstr>11-16/0649r0</vt:lpstr>
      <vt:lpstr>11-16/0652r2</vt:lpstr>
      <vt:lpstr>11-16/0654r0</vt:lpstr>
      <vt:lpstr>11-16/0656r1</vt:lpstr>
      <vt:lpstr>11-16/0612r1</vt:lpstr>
      <vt:lpstr>11-16/0612r1 (cntd)</vt:lpstr>
      <vt:lpstr>MAC Motion</vt:lpstr>
      <vt:lpstr>11-16/0616r1</vt:lpstr>
      <vt:lpstr>11-16/0616r1</vt:lpstr>
      <vt:lpstr>11-16/0616r1</vt:lpstr>
      <vt:lpstr>11-16/0616r2</vt:lpstr>
      <vt:lpstr>11-16/0616r2</vt:lpstr>
      <vt:lpstr>11-16/0627r0</vt:lpstr>
      <vt:lpstr>11-16/0628r1</vt:lpstr>
      <vt:lpstr>11-16/0643r0</vt:lpstr>
      <vt:lpstr>11-16/0643r0</vt:lpstr>
      <vt:lpstr>11-16/0644r0</vt:lpstr>
      <vt:lpstr>11-16/0645r0</vt:lpstr>
      <vt:lpstr>11-16/0646r1</vt:lpstr>
      <vt:lpstr>11-16/0646r1</vt:lpstr>
      <vt:lpstr>11-16/0657r0</vt:lpstr>
      <vt:lpstr>11-16/0657r0</vt:lpstr>
      <vt:lpstr>11-16/0640r3</vt:lpstr>
      <vt:lpstr>11-16/0609r1</vt:lpstr>
      <vt:lpstr>MU Motion</vt:lpstr>
      <vt:lpstr>11-16/0591r0</vt:lpstr>
      <vt:lpstr>11-16/0648</vt:lpstr>
      <vt:lpstr>11-16/0662r2</vt:lpstr>
      <vt:lpstr>11-16/0667</vt:lpstr>
      <vt:lpstr>11-16/0582r3</vt:lpstr>
      <vt:lpstr>SR Motion</vt:lpstr>
      <vt:lpstr>11-16/0647r0</vt:lpstr>
      <vt:lpstr>11-16/0647r0</vt:lpstr>
      <vt:lpstr>11-16/0699r0</vt:lpstr>
      <vt:lpstr>11-16/0699r0</vt:lpstr>
      <vt:lpstr>11-16/0699r0</vt:lpstr>
      <vt:lpstr>Comment Resolution Motions</vt:lpstr>
      <vt:lpstr>Comment Resolution Motion #1</vt:lpstr>
      <vt:lpstr>CRM #2</vt:lpstr>
      <vt:lpstr>CRM #3</vt:lpstr>
      <vt:lpstr>CRM #4</vt:lpstr>
      <vt:lpstr>CRM #5</vt:lpstr>
      <vt:lpstr>CRM #6</vt:lpstr>
      <vt:lpstr>CRM #7</vt:lpstr>
      <vt:lpstr>CRM #8</vt:lpstr>
      <vt:lpstr>CRM #9</vt:lpstr>
      <vt:lpstr>CRM #10</vt:lpstr>
      <vt:lpstr>CRM #11</vt:lpstr>
      <vt:lpstr>CRM #12</vt:lpstr>
      <vt:lpstr>CRM #13</vt:lpstr>
      <vt:lpstr>CRM #14</vt:lpstr>
      <vt:lpstr>Conference call times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1403</cp:revision>
  <cp:lastPrinted>1998-02-10T13:28:06Z</cp:lastPrinted>
  <dcterms:created xsi:type="dcterms:W3CDTF">2007-04-17T18:10:23Z</dcterms:created>
  <dcterms:modified xsi:type="dcterms:W3CDTF">2016-05-19T15:03:35Z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_readonly">
    <vt:lpwstr/>
  </property>
  <property fmtid="{D5CDD505-2E9C-101B-9397-08002B2CF9AE}" pid="33" name="_change">
    <vt:lpwstr/>
  </property>
  <property fmtid="{D5CDD505-2E9C-101B-9397-08002B2CF9AE}" pid="34" name="_full-control">
    <vt:lpwstr/>
  </property>
  <property fmtid="{D5CDD505-2E9C-101B-9397-08002B2CF9AE}" pid="35" name="sflag">
    <vt:lpwstr>1463667052</vt:lpwstr>
  </property>
</Properties>
</file>