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278" r:id="rId3"/>
    <p:sldId id="417" r:id="rId4"/>
    <p:sldId id="589" r:id="rId5"/>
    <p:sldId id="517" r:id="rId6"/>
    <p:sldId id="579" r:id="rId7"/>
    <p:sldId id="557" r:id="rId8"/>
    <p:sldId id="580" r:id="rId9"/>
    <p:sldId id="298" r:id="rId10"/>
    <p:sldId id="596" r:id="rId11"/>
    <p:sldId id="592" r:id="rId12"/>
    <p:sldId id="593" r:id="rId13"/>
    <p:sldId id="594" r:id="rId14"/>
    <p:sldId id="597" r:id="rId15"/>
    <p:sldId id="595" r:id="rId16"/>
    <p:sldId id="598" r:id="rId17"/>
    <p:sldId id="591" r:id="rId18"/>
    <p:sldId id="590" r:id="rId19"/>
    <p:sldId id="516" r:id="rId20"/>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99CCFF"/>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02" autoAdjust="0"/>
    <p:restoredTop sz="97842" autoAdjust="0"/>
  </p:normalViewPr>
  <p:slideViewPr>
    <p:cSldViewPr>
      <p:cViewPr>
        <p:scale>
          <a:sx n="100" d="100"/>
          <a:sy n="100" d="100"/>
        </p:scale>
        <p:origin x="-984" y="162"/>
      </p:cViewPr>
      <p:guideLst>
        <p:guide orient="horz" pos="2160"/>
        <p:guide pos="2880"/>
      </p:guideLst>
    </p:cSldViewPr>
  </p:slideViewPr>
  <p:outlineViewPr>
    <p:cViewPr>
      <p:scale>
        <a:sx n="50" d="100"/>
        <a:sy n="50" d="100"/>
      </p:scale>
      <p:origin x="0" y="9162"/>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802.11-16/0511r0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2016</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802.11-16/0511r0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2016</a:t>
            </a:r>
            <a:endParaRPr lang="en-US"/>
          </a:p>
        </p:txBody>
      </p:sp>
      <p:sp>
        <p:nvSpPr>
          <p:cNvPr id="28676"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10</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11</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12</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13</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14</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15</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16</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17</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18</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19</a:t>
            </a:fld>
            <a:endParaRPr lang="en-US" smtClean="0"/>
          </a:p>
        </p:txBody>
      </p:sp>
      <p:sp>
        <p:nvSpPr>
          <p:cNvPr id="55302" name="Rectangle 2"/>
          <p:cNvSpPr>
            <a:spLocks noGrp="1" noRot="1" noChangeAspect="1" noChangeArrowheads="1" noTextEdit="1"/>
          </p:cNvSpPr>
          <p:nvPr>
            <p:ph type="sldImg"/>
          </p:nvPr>
        </p:nvSpPr>
        <p:spPr>
          <a:ln/>
        </p:spPr>
      </p:sp>
      <p:sp>
        <p:nvSpPr>
          <p:cNvPr id="5530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802.11-16/0511r0</a:t>
            </a:r>
            <a:endParaRPr lang="en-US"/>
          </a:p>
        </p:txBody>
      </p:sp>
      <p:sp>
        <p:nvSpPr>
          <p:cNvPr id="5" name="Date Placeholder 4"/>
          <p:cNvSpPr>
            <a:spLocks noGrp="1"/>
          </p:cNvSpPr>
          <p:nvPr>
            <p:ph type="dt" idx="11"/>
          </p:nvPr>
        </p:nvSpPr>
        <p:spPr/>
        <p:txBody>
          <a:bodyPr/>
          <a:lstStyle/>
          <a:p>
            <a:pPr>
              <a:defRPr/>
            </a:pPr>
            <a:r>
              <a:rPr lang="en-US" smtClean="0"/>
              <a:t>May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4</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355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355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355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6FAA8AB-7E46-4D81-8BDE-7DD8A33C93E2}" type="slidenum">
              <a:rPr lang="en-US" smtClean="0"/>
              <a:pPr>
                <a:defRPr/>
              </a:pPr>
              <a:t>5</a:t>
            </a:fld>
            <a:endParaRPr lang="en-US" smtClean="0"/>
          </a:p>
        </p:txBody>
      </p:sp>
      <p:sp>
        <p:nvSpPr>
          <p:cNvPr id="35846" name="Rectangle 2"/>
          <p:cNvSpPr txBox="1">
            <a:spLocks noGrp="1" noChangeArrowheads="1"/>
          </p:cNvSpPr>
          <p:nvPr/>
        </p:nvSpPr>
        <p:spPr bwMode="auto">
          <a:xfrm>
            <a:off x="5578475" y="98425"/>
            <a:ext cx="635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5847" name="Rectangle 3"/>
          <p:cNvSpPr txBox="1">
            <a:spLocks noGrp="1" noChangeArrowheads="1"/>
          </p:cNvSpPr>
          <p:nvPr/>
        </p:nvSpPr>
        <p:spPr bwMode="auto">
          <a:xfrm>
            <a:off x="646113" y="98425"/>
            <a:ext cx="8191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5848" name="Rectangle 6"/>
          <p:cNvSpPr txBox="1">
            <a:spLocks noGrp="1" noChangeArrowheads="1"/>
          </p:cNvSpPr>
          <p:nvPr/>
        </p:nvSpPr>
        <p:spPr bwMode="auto">
          <a:xfrm>
            <a:off x="5299075" y="9001125"/>
            <a:ext cx="9144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5849" name="Rectangle 7"/>
          <p:cNvSpPr txBox="1">
            <a:spLocks noGrp="1" noChangeArrowheads="1"/>
          </p:cNvSpPr>
          <p:nvPr/>
        </p:nvSpPr>
        <p:spPr bwMode="auto">
          <a:xfrm>
            <a:off x="3187700" y="9001125"/>
            <a:ext cx="5064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ea typeface="MS PGothic" pitchFamily="34" charset="-128"/>
              </a:rPr>
              <a:t>Page </a:t>
            </a:r>
            <a:fld id="{AC45596B-495E-4574-A291-D3B0CA8E0394}" type="slidenum">
              <a:rPr lang="en-US" altLang="en-US">
                <a:ea typeface="MS PGothic" pitchFamily="34" charset="-128"/>
              </a:rPr>
              <a:pPr algn="r">
                <a:spcBef>
                  <a:spcPct val="0"/>
                </a:spcBef>
              </a:pPr>
              <a:t>5</a:t>
            </a:fld>
            <a:endParaRPr lang="en-US" altLang="en-US">
              <a:ea typeface="MS PGothic" pitchFamily="34" charset="-128"/>
            </a:endParaRPr>
          </a:p>
        </p:txBody>
      </p:sp>
      <p:sp>
        <p:nvSpPr>
          <p:cNvPr id="35850" name="Rectangle 2"/>
          <p:cNvSpPr>
            <a:spLocks noGrp="1" noRot="1" noChangeAspect="1" noChangeArrowheads="1" noTextEdit="1"/>
          </p:cNvSpPr>
          <p:nvPr>
            <p:ph type="sldImg"/>
          </p:nvPr>
        </p:nvSpPr>
        <p:spPr>
          <a:ln/>
        </p:spPr>
      </p:sp>
      <p:sp>
        <p:nvSpPr>
          <p:cNvPr id="358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355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355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355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6FAA8AB-7E46-4D81-8BDE-7DD8A33C93E2}" type="slidenum">
              <a:rPr lang="en-US" smtClean="0"/>
              <a:pPr>
                <a:defRPr/>
              </a:pPr>
              <a:t>6</a:t>
            </a:fld>
            <a:endParaRPr lang="en-US" smtClean="0"/>
          </a:p>
        </p:txBody>
      </p:sp>
      <p:sp>
        <p:nvSpPr>
          <p:cNvPr id="35846" name="Rectangle 2"/>
          <p:cNvSpPr txBox="1">
            <a:spLocks noGrp="1" noChangeArrowheads="1"/>
          </p:cNvSpPr>
          <p:nvPr/>
        </p:nvSpPr>
        <p:spPr bwMode="auto">
          <a:xfrm>
            <a:off x="5578475" y="98425"/>
            <a:ext cx="635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5847" name="Rectangle 3"/>
          <p:cNvSpPr txBox="1">
            <a:spLocks noGrp="1" noChangeArrowheads="1"/>
          </p:cNvSpPr>
          <p:nvPr/>
        </p:nvSpPr>
        <p:spPr bwMode="auto">
          <a:xfrm>
            <a:off x="646113" y="98425"/>
            <a:ext cx="8191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5848" name="Rectangle 6"/>
          <p:cNvSpPr txBox="1">
            <a:spLocks noGrp="1" noChangeArrowheads="1"/>
          </p:cNvSpPr>
          <p:nvPr/>
        </p:nvSpPr>
        <p:spPr bwMode="auto">
          <a:xfrm>
            <a:off x="5299075" y="9001125"/>
            <a:ext cx="9144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5849" name="Rectangle 7"/>
          <p:cNvSpPr txBox="1">
            <a:spLocks noGrp="1" noChangeArrowheads="1"/>
          </p:cNvSpPr>
          <p:nvPr/>
        </p:nvSpPr>
        <p:spPr bwMode="auto">
          <a:xfrm>
            <a:off x="3187700" y="9001125"/>
            <a:ext cx="5064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ea typeface="MS PGothic" pitchFamily="34" charset="-128"/>
              </a:rPr>
              <a:t>Page </a:t>
            </a:r>
            <a:fld id="{AC45596B-495E-4574-A291-D3B0CA8E0394}" type="slidenum">
              <a:rPr lang="en-US" altLang="en-US">
                <a:ea typeface="MS PGothic" pitchFamily="34" charset="-128"/>
              </a:rPr>
              <a:pPr algn="r">
                <a:spcBef>
                  <a:spcPct val="0"/>
                </a:spcBef>
              </a:pPr>
              <a:t>6</a:t>
            </a:fld>
            <a:endParaRPr lang="en-US" altLang="en-US">
              <a:ea typeface="MS PGothic" pitchFamily="34" charset="-128"/>
            </a:endParaRPr>
          </a:p>
        </p:txBody>
      </p:sp>
      <p:sp>
        <p:nvSpPr>
          <p:cNvPr id="35850" name="Rectangle 2"/>
          <p:cNvSpPr>
            <a:spLocks noGrp="1" noRot="1" noChangeAspect="1" noChangeArrowheads="1" noTextEdit="1"/>
          </p:cNvSpPr>
          <p:nvPr>
            <p:ph type="sldImg"/>
          </p:nvPr>
        </p:nvSpPr>
        <p:spPr>
          <a:ln/>
        </p:spPr>
      </p:sp>
      <p:sp>
        <p:nvSpPr>
          <p:cNvPr id="358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7</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8</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802.11-16/0511r0</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2016</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9</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May 2016</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5175246" y="332601"/>
            <a:ext cx="327025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802.11-16/0511r2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7942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Agenda</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5/11-15-0565-41-000m-revmc-sb-mac-comments.xl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5/11-15-0565-41-000m-revmc-sb-mac-comments.xl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6/11-16-0566-01-000m-nav-setting-fixes-in-dmg-network.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6/11-16-0567-01-000m-bss-intention-in-dmg-discovery-beacon.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6/11-16-0569-01-000m-awake-window-access-fixes-in-dmg-network.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5/11-15-0565-42-000m-revmc-sb-mac-comments.xl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5/11-15-0565-41-000m-revmc-sb-mac-comments.xls"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techstreet.com/ieee/products/1867583"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2/11-12-0594-02-0000-revision-par-proposal-for-802-11-2012.doc"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hyperlink" Target="https://mentor.ieee.org/802.11/dcn/15/11-15-0532-37-000m-revmc-sponsor-ballot-comments.xls" TargetMode="External"/><Relationship Id="rId4" Type="http://schemas.openxmlformats.org/officeDocument/2006/relationships/hyperlink" Target="https://mentor.ieee.org/802.11/dcn/13/11-13-0233-56-000m-revmc-wg-ballot-comments.xl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hyperlink" Target="http://www.ieee802.org/PNP/approved/IEEE_802_Chairs_guidelines_v23.pdf" TargetMode="External"/><Relationship Id="rId3" Type="http://schemas.openxmlformats.org/officeDocument/2006/relationships/hyperlink" Target="https://development.standards.ieee.org/myproject/Public/mytools/mob/slideset.ppt" TargetMode="External"/><Relationship Id="rId7" Type="http://schemas.openxmlformats.org/officeDocument/2006/relationships/hyperlink" Target="http://grouper.ieee.org/groups/802/PNP/approved/IEEE_802_LMSC_OM_approved_120725.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ieee802.org/PNP/approved/IEEE_802_WG_PandP_v18.1.pdf" TargetMode="External"/><Relationship Id="rId11" Type="http://schemas.openxmlformats.org/officeDocument/2006/relationships/hyperlink" Target="http://www.ieee802.org/devdocs.shtml" TargetMode="External"/><Relationship Id="rId5" Type="http://schemas.openxmlformats.org/officeDocument/2006/relationships/hyperlink" Target="http://www.ieee802.org/PNP/approved/IEEE_802_OM_v18.pdf" TargetMode="External"/><Relationship Id="rId10" Type="http://schemas.openxmlformats.org/officeDocument/2006/relationships/hyperlink" Target="http://www.ieee802.org/11/Rules/rules.shtml" TargetMode="External"/><Relationship Id="rId4" Type="http://schemas.openxmlformats.org/officeDocument/2006/relationships/hyperlink" Target="http://standards.ieee.org/board/aud/LMSC.pdf" TargetMode="External"/><Relationship Id="rId9" Type="http://schemas.openxmlformats.org/officeDocument/2006/relationships/hyperlink" Target="https://mentor.ieee.org/802.11/dcn/14/11-14-0629-14-0000-802-11-operations-manual.docx"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mentor.ieee.org/802.11/dcn/16/11-16-0574-03-000m-revmc-brc-may-6-and-9-telecon-minutes.docx" TargetMode="External"/><Relationship Id="rId3" Type="http://schemas.openxmlformats.org/officeDocument/2006/relationships/hyperlink" Target="https://mentor.ieee.org/802.11/dcn/16/11-16-0250-00-000m-revmc-brc-minutes-march-2016-macau.docx" TargetMode="External"/><Relationship Id="rId7" Type="http://schemas.openxmlformats.org/officeDocument/2006/relationships/hyperlink" Target="https://mentor.ieee.org/802.11/dcn/16/11-16-0550-01-000m-minutes-for-revmc-brc-face-to-face-meeting-april-25-28-cambridge.docx"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s://mentor.ieee.org/802.11/dcn/16/11-16-0546-00-000m-revmc-brc-april-21-telecon-minutes.docx" TargetMode="External"/><Relationship Id="rId5" Type="http://schemas.openxmlformats.org/officeDocument/2006/relationships/hyperlink" Target="https://mentor.ieee.org/802.11/dcn/16/11-16-0542-00-000m-revmc-brc-april-15-telecon-minutes.docx" TargetMode="External"/><Relationship Id="rId10" Type="http://schemas.openxmlformats.org/officeDocument/2006/relationships/hyperlink" Target="https://mentor.ieee.org/802.11/dcn/13/11-13-0095-29-000m-editor-reports.pptx" TargetMode="External"/><Relationship Id="rId4" Type="http://schemas.openxmlformats.org/officeDocument/2006/relationships/hyperlink" Target="https://mentor.ieee.org/802.11/dcn/16/11-16-0506-00-000m-telecon-minutes-for-revmc-brc-april-1-2016.docx" TargetMode="External"/><Relationship Id="rId9" Type="http://schemas.openxmlformats.org/officeDocument/2006/relationships/hyperlink" Target="https://mentor.ieee.org/802.11/dcn/16/11-16-0601-00-000m-revmc-brc-may-13-telecon-minutes.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ieee802.org/11/email/stds-802-11/msg01475.html"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4/11-14-0629-14-0000-802-11-operations-manual.docx%20sections%204.3"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endParaRPr lang="en-US" sz="1800" dirty="0" smtClean="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685800" y="685800"/>
            <a:ext cx="7924800" cy="1066800"/>
          </a:xfrm>
        </p:spPr>
        <p:txBody>
          <a:bodyPr/>
          <a:lstStyle/>
          <a:p>
            <a:r>
              <a:rPr lang="en-US" altLang="en-US" dirty="0" smtClean="0"/>
              <a:t>IEEE 802.11 </a:t>
            </a:r>
            <a:r>
              <a:rPr lang="en-US" altLang="en-US" dirty="0" err="1" smtClean="0"/>
              <a:t>TGmc</a:t>
            </a:r>
            <a:r>
              <a:rPr lang="en-US" altLang="en-US" dirty="0" smtClean="0"/>
              <a:t> May 2016 Agenda</a:t>
            </a:r>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dirty="0" smtClean="0"/>
              <a:t>Date:</a:t>
            </a:r>
            <a:r>
              <a:rPr lang="en-US" altLang="en-US" sz="2000" b="0" dirty="0" smtClean="0"/>
              <a:t> 2016-05-16</a:t>
            </a:r>
          </a:p>
        </p:txBody>
      </p:sp>
      <p:graphicFrame>
        <p:nvGraphicFramePr>
          <p:cNvPr id="2055" name="Object 11"/>
          <p:cNvGraphicFramePr>
            <a:graphicFrameLocks noChangeAspect="1"/>
          </p:cNvGraphicFramePr>
          <p:nvPr>
            <p:extLst>
              <p:ext uri="{D42A27DB-BD31-4B8C-83A1-F6EECF244321}">
                <p14:modId xmlns:p14="http://schemas.microsoft.com/office/powerpoint/2010/main" val="805890967"/>
              </p:ext>
            </p:extLst>
          </p:nvPr>
        </p:nvGraphicFramePr>
        <p:xfrm>
          <a:off x="520700" y="2274888"/>
          <a:ext cx="8186738" cy="2520950"/>
        </p:xfrm>
        <a:graphic>
          <a:graphicData uri="http://schemas.openxmlformats.org/presentationml/2006/ole">
            <mc:AlternateContent xmlns:mc="http://schemas.openxmlformats.org/markup-compatibility/2006">
              <mc:Choice xmlns:v="urn:schemas-microsoft-com:vml" Requires="v">
                <p:oleObj spid="_x0000_s2997" name="Document" r:id="rId4" imgW="8248712" imgH="2546007" progId="Word.Document.8">
                  <p:embed/>
                </p:oleObj>
              </mc:Choice>
              <mc:Fallback>
                <p:oleObj name="Document" r:id="rId4" imgW="8248712" imgH="2546007" progId="Word.Document.8">
                  <p:embed/>
                  <p:pic>
                    <p:nvPicPr>
                      <p:cNvPr id="0" name="Object 11"/>
                      <p:cNvPicPr>
                        <a:picLocks noChangeAspect="1" noChangeArrowheads="1"/>
                      </p:cNvPicPr>
                      <p:nvPr/>
                    </p:nvPicPr>
                    <p:blipFill>
                      <a:blip r:embed="rId5"/>
                      <a:srcRect/>
                      <a:stretch>
                        <a:fillRect/>
                      </a:stretch>
                    </p:blipFill>
                    <p:spPr bwMode="auto">
                      <a:xfrm>
                        <a:off x="520700" y="2274888"/>
                        <a:ext cx="8186738" cy="2520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10</a:t>
            </a:fld>
            <a:endParaRPr lang="en-US" smtClean="0"/>
          </a:p>
        </p:txBody>
      </p:sp>
      <p:sp>
        <p:nvSpPr>
          <p:cNvPr id="25605" name="Rectangle 2"/>
          <p:cNvSpPr>
            <a:spLocks noGrp="1" noChangeArrowheads="1"/>
          </p:cNvSpPr>
          <p:nvPr>
            <p:ph type="title"/>
          </p:nvPr>
        </p:nvSpPr>
        <p:spPr/>
        <p:txBody>
          <a:bodyPr/>
          <a:lstStyle/>
          <a:p>
            <a:r>
              <a:rPr lang="en-US" altLang="en-US" dirty="0" smtClean="0"/>
              <a:t>Motion 219</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smtClean="0"/>
              <a:t>CID </a:t>
            </a:r>
            <a:r>
              <a:rPr lang="en-GB" sz="2000" dirty="0"/>
              <a:t>7532 (OMN </a:t>
            </a:r>
            <a:r>
              <a:rPr lang="en-GB" sz="2000" dirty="0" smtClean="0"/>
              <a:t>extension </a:t>
            </a:r>
            <a:r>
              <a:rPr lang="en-GB" sz="2000" dirty="0"/>
              <a:t>to non-VHT):</a:t>
            </a:r>
            <a:endParaRPr lang="en-US" sz="2000" dirty="0"/>
          </a:p>
          <a:p>
            <a:r>
              <a:rPr lang="en-GB" sz="2000" dirty="0"/>
              <a:t>Move to approve the comment resolution to CID 7532 in the “Motion CID 7532” tab in </a:t>
            </a:r>
            <a:r>
              <a:rPr lang="en-GB" sz="2000" dirty="0">
                <a:hlinkClick r:id="rId3"/>
              </a:rPr>
              <a:t>https://mentor.ieee.org/802.11/dcn/15/11-15-0565-41-000m-revmc-sb-mac-comments.xls</a:t>
            </a:r>
            <a:endParaRPr lang="en-US" sz="2000" dirty="0"/>
          </a:p>
          <a:p>
            <a:endParaRPr lang="en-GB" sz="2000" dirty="0" smtClean="0"/>
          </a:p>
          <a:p>
            <a:r>
              <a:rPr lang="en-GB" sz="2000" dirty="0" smtClean="0"/>
              <a:t>Moved</a:t>
            </a:r>
            <a:r>
              <a:rPr lang="en-GB" sz="2000" dirty="0"/>
              <a:t>: Seconded: </a:t>
            </a:r>
            <a:br>
              <a:rPr lang="en-GB" sz="2000" dirty="0"/>
            </a:br>
            <a:r>
              <a:rPr lang="en-GB" sz="2000" dirty="0"/>
              <a:t>Result: </a:t>
            </a:r>
            <a:endParaRPr lang="en-US" sz="2000" dirty="0"/>
          </a:p>
        </p:txBody>
      </p:sp>
    </p:spTree>
    <p:extLst>
      <p:ext uri="{BB962C8B-B14F-4D97-AF65-F5344CB8AC3E}">
        <p14:creationId xmlns:p14="http://schemas.microsoft.com/office/powerpoint/2010/main" val="20984293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11</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on CID 7177 (Support indicating preference for not receiving LDPC):</a:t>
            </a:r>
            <a:endParaRPr lang="en-US" sz="2000" dirty="0"/>
          </a:p>
          <a:p>
            <a:r>
              <a:rPr lang="en-GB" sz="2000" dirty="0"/>
              <a:t>Move to approve the comment resolution to CID 7177 in the “Motion CID 7177” tab in </a:t>
            </a:r>
            <a:r>
              <a:rPr lang="en-GB" sz="2000" dirty="0">
                <a:hlinkClick r:id="rId3"/>
              </a:rPr>
              <a:t>https://mentor.ieee.org/802.11/dcn/15/11-15-0565-41-000m-revmc-sb-mac-comments.xls</a:t>
            </a:r>
            <a:endParaRPr lang="en-US" sz="2000" dirty="0"/>
          </a:p>
          <a:p>
            <a:endParaRPr lang="en-GB" sz="2000" dirty="0" smtClean="0"/>
          </a:p>
          <a:p>
            <a:r>
              <a:rPr lang="en-GB" sz="2000" dirty="0" smtClean="0"/>
              <a:t>Moved</a:t>
            </a:r>
            <a:r>
              <a:rPr lang="en-GB" sz="2000" dirty="0"/>
              <a:t>: Seconded: </a:t>
            </a:r>
            <a:br>
              <a:rPr lang="en-GB" sz="2000" dirty="0"/>
            </a:br>
            <a:r>
              <a:rPr lang="en-GB" sz="2000" dirty="0"/>
              <a:t>Result:</a:t>
            </a:r>
            <a:endParaRPr lang="en-US" sz="2000" dirty="0"/>
          </a:p>
          <a:p>
            <a:endParaRPr lang="en-GB" sz="2000" dirty="0" smtClean="0"/>
          </a:p>
        </p:txBody>
      </p:sp>
    </p:spTree>
    <p:extLst>
      <p:ext uri="{BB962C8B-B14F-4D97-AF65-F5344CB8AC3E}">
        <p14:creationId xmlns:p14="http://schemas.microsoft.com/office/powerpoint/2010/main" val="23694251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12</a:t>
            </a:fld>
            <a:endParaRPr lang="en-US" smtClean="0"/>
          </a:p>
        </p:txBody>
      </p:sp>
      <p:sp>
        <p:nvSpPr>
          <p:cNvPr id="25605" name="Rectangle 2"/>
          <p:cNvSpPr>
            <a:spLocks noGrp="1" noChangeArrowheads="1"/>
          </p:cNvSpPr>
          <p:nvPr>
            <p:ph type="title"/>
          </p:nvPr>
        </p:nvSpPr>
        <p:spPr/>
        <p:txBody>
          <a:bodyPr/>
          <a:lstStyle/>
          <a:p>
            <a:r>
              <a:rPr lang="en-US" altLang="en-US" dirty="0" smtClean="0"/>
              <a:t>Motion –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(DMG NAV setting): Incorporate the text changes in </a:t>
            </a:r>
            <a:r>
              <a:rPr lang="en-GB" sz="2000" u="sng" dirty="0">
                <a:hlinkClick r:id="rId3"/>
              </a:rPr>
              <a:t>https://</a:t>
            </a:r>
            <a:r>
              <a:rPr lang="en-GB" sz="2000" u="sng" dirty="0" smtClean="0">
                <a:hlinkClick r:id="rId3"/>
              </a:rPr>
              <a:t>mentor.ieee.org/802.11/dcn/16/11-16-0566-01-000m-nav-setting-fixes-in-dmg-network.docx</a:t>
            </a:r>
            <a:r>
              <a:rPr lang="en-GB" sz="2000" u="sng" dirty="0" smtClean="0"/>
              <a:t> </a:t>
            </a:r>
            <a:r>
              <a:rPr lang="en-GB" sz="2000" dirty="0" smtClean="0"/>
              <a:t>into </a:t>
            </a:r>
            <a:r>
              <a:rPr lang="en-GB" sz="2000" dirty="0"/>
              <a:t>the </a:t>
            </a:r>
            <a:r>
              <a:rPr lang="en-GB" sz="2000" dirty="0" err="1"/>
              <a:t>TGmc</a:t>
            </a:r>
            <a:r>
              <a:rPr lang="en-GB" sz="2000" dirty="0"/>
              <a:t> draft.</a:t>
            </a:r>
            <a:endParaRPr lang="en-US" sz="2000" dirty="0"/>
          </a:p>
          <a:p>
            <a:endParaRPr lang="en-GB" sz="2000" dirty="0" smtClean="0"/>
          </a:p>
          <a:p>
            <a:r>
              <a:rPr lang="en-GB" sz="2000" dirty="0" smtClean="0"/>
              <a:t>Moved</a:t>
            </a:r>
            <a:r>
              <a:rPr lang="en-GB" sz="2000" dirty="0"/>
              <a:t>: Seconded: </a:t>
            </a:r>
            <a:br>
              <a:rPr lang="en-GB" sz="2000" dirty="0"/>
            </a:br>
            <a:r>
              <a:rPr lang="en-GB" sz="2000" dirty="0"/>
              <a:t>Result</a:t>
            </a:r>
            <a:endParaRPr lang="en-GB" sz="2000" dirty="0" smtClean="0"/>
          </a:p>
        </p:txBody>
      </p:sp>
    </p:spTree>
    <p:extLst>
      <p:ext uri="{BB962C8B-B14F-4D97-AF65-F5344CB8AC3E}">
        <p14:creationId xmlns:p14="http://schemas.microsoft.com/office/powerpoint/2010/main" val="22824551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13</a:t>
            </a:fld>
            <a:endParaRPr lang="en-US" smtClean="0"/>
          </a:p>
        </p:txBody>
      </p:sp>
      <p:sp>
        <p:nvSpPr>
          <p:cNvPr id="25605" name="Rectangle 2"/>
          <p:cNvSpPr>
            <a:spLocks noGrp="1" noChangeArrowheads="1"/>
          </p:cNvSpPr>
          <p:nvPr>
            <p:ph type="title"/>
          </p:nvPr>
        </p:nvSpPr>
        <p:spPr/>
        <p:txBody>
          <a:bodyPr/>
          <a:lstStyle/>
          <a:p>
            <a:r>
              <a:rPr lang="en-US" altLang="en-US" dirty="0" smtClean="0"/>
              <a:t>Motion –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(Resolves issue in document 406): Incorporate the text changes in </a:t>
            </a:r>
            <a:r>
              <a:rPr lang="en-GB" sz="2000" dirty="0">
                <a:hlinkClick r:id="rId3"/>
              </a:rPr>
              <a:t>https://</a:t>
            </a:r>
            <a:r>
              <a:rPr lang="en-GB" sz="2000" dirty="0" smtClean="0">
                <a:hlinkClick r:id="rId3"/>
              </a:rPr>
              <a:t>mentor.ieee.org/802.11/dcn/16/11-16-0567-01-000m-bss-intention-in-dmg-discovery-beacon.docx</a:t>
            </a:r>
            <a:r>
              <a:rPr lang="en-GB" sz="2000" dirty="0" smtClean="0"/>
              <a:t> into </a:t>
            </a:r>
            <a:r>
              <a:rPr lang="en-GB" sz="2000" dirty="0"/>
              <a:t>the </a:t>
            </a:r>
            <a:r>
              <a:rPr lang="en-GB" sz="2000" dirty="0" err="1"/>
              <a:t>TGmc</a:t>
            </a:r>
            <a:r>
              <a:rPr lang="en-GB" sz="2000" dirty="0"/>
              <a:t> draft.</a:t>
            </a:r>
            <a:endParaRPr lang="en-US" sz="2000" dirty="0"/>
          </a:p>
          <a:p>
            <a:endParaRPr lang="en-GB" sz="2000" dirty="0" smtClean="0"/>
          </a:p>
          <a:p>
            <a:r>
              <a:rPr lang="en-GB" sz="2000" dirty="0" smtClean="0"/>
              <a:t>Moved</a:t>
            </a:r>
            <a:r>
              <a:rPr lang="en-GB" sz="2000" dirty="0"/>
              <a:t>: Seconded: </a:t>
            </a:r>
            <a:br>
              <a:rPr lang="en-GB" sz="2000" dirty="0"/>
            </a:br>
            <a:r>
              <a:rPr lang="en-GB" sz="2000" dirty="0"/>
              <a:t>Result:</a:t>
            </a:r>
            <a:endParaRPr lang="en-US" sz="2000" dirty="0"/>
          </a:p>
        </p:txBody>
      </p:sp>
    </p:spTree>
    <p:extLst>
      <p:ext uri="{BB962C8B-B14F-4D97-AF65-F5344CB8AC3E}">
        <p14:creationId xmlns:p14="http://schemas.microsoft.com/office/powerpoint/2010/main" val="26788423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14</a:t>
            </a:fld>
            <a:endParaRPr lang="en-US" smtClean="0"/>
          </a:p>
        </p:txBody>
      </p:sp>
      <p:sp>
        <p:nvSpPr>
          <p:cNvPr id="25605" name="Rectangle 2"/>
          <p:cNvSpPr>
            <a:spLocks noGrp="1" noChangeArrowheads="1"/>
          </p:cNvSpPr>
          <p:nvPr>
            <p:ph type="title"/>
          </p:nvPr>
        </p:nvSpPr>
        <p:spPr/>
        <p:txBody>
          <a:bodyPr/>
          <a:lstStyle/>
          <a:p>
            <a:r>
              <a:rPr lang="en-US" altLang="en-US" dirty="0" smtClean="0"/>
              <a:t>Motion –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a:t>
            </a:r>
            <a:r>
              <a:rPr lang="en-GB" sz="2000" dirty="0" smtClean="0"/>
              <a:t>(DMG Awake window fixes): </a:t>
            </a:r>
            <a:r>
              <a:rPr lang="en-GB" sz="2000" dirty="0"/>
              <a:t>Incorporate the text changes in </a:t>
            </a:r>
            <a:r>
              <a:rPr lang="en-GB" sz="2000" dirty="0">
                <a:hlinkClick r:id="rId3"/>
              </a:rPr>
              <a:t>https://</a:t>
            </a:r>
            <a:r>
              <a:rPr lang="en-GB" sz="2000" dirty="0" smtClean="0">
                <a:hlinkClick r:id="rId3"/>
              </a:rPr>
              <a:t>mentor.ieee.org/802.11/dcn/16/11-16-0569-01-000m-awake-window-access-fixes-in-dmg-network.docx</a:t>
            </a:r>
            <a:r>
              <a:rPr lang="en-GB" sz="2000" dirty="0" smtClean="0"/>
              <a:t>   into </a:t>
            </a:r>
            <a:r>
              <a:rPr lang="en-GB" sz="2000" dirty="0"/>
              <a:t>the </a:t>
            </a:r>
            <a:r>
              <a:rPr lang="en-GB" sz="2000" dirty="0" err="1"/>
              <a:t>TGmc</a:t>
            </a:r>
            <a:r>
              <a:rPr lang="en-GB" sz="2000" dirty="0"/>
              <a:t> draft.</a:t>
            </a:r>
            <a:endParaRPr lang="en-US" sz="2000" dirty="0"/>
          </a:p>
          <a:p>
            <a:endParaRPr lang="en-GB" sz="2000" dirty="0" smtClean="0"/>
          </a:p>
          <a:p>
            <a:r>
              <a:rPr lang="en-GB" sz="2000" dirty="0" smtClean="0"/>
              <a:t>Moved</a:t>
            </a:r>
            <a:r>
              <a:rPr lang="en-GB" sz="2000" dirty="0"/>
              <a:t>: Seconded: </a:t>
            </a:r>
            <a:br>
              <a:rPr lang="en-GB" sz="2000" dirty="0"/>
            </a:br>
            <a:r>
              <a:rPr lang="en-GB" sz="2000" dirty="0"/>
              <a:t>Result:</a:t>
            </a:r>
            <a:endParaRPr lang="en-US" sz="2000" dirty="0"/>
          </a:p>
        </p:txBody>
      </p:sp>
    </p:spTree>
    <p:extLst>
      <p:ext uri="{BB962C8B-B14F-4D97-AF65-F5344CB8AC3E}">
        <p14:creationId xmlns:p14="http://schemas.microsoft.com/office/powerpoint/2010/main" val="38230372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15</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Approve the comment resolutions in the following document and tabs indicated and incorporate the indicated text changes into the </a:t>
            </a:r>
            <a:r>
              <a:rPr lang="en-GB" sz="2000" dirty="0" err="1"/>
              <a:t>TGmc</a:t>
            </a:r>
            <a:r>
              <a:rPr lang="en-GB" sz="2000" dirty="0"/>
              <a:t> draft:</a:t>
            </a:r>
            <a:endParaRPr lang="en-US" sz="2000" dirty="0"/>
          </a:p>
          <a:p>
            <a:pPr lvl="1"/>
            <a:r>
              <a:rPr lang="en-GB" sz="1600" dirty="0"/>
              <a:t>“Motion MAC-BT” Tab in </a:t>
            </a:r>
            <a:r>
              <a:rPr lang="en-US" sz="1600" dirty="0">
                <a:hlinkClick r:id="rId3"/>
              </a:rPr>
              <a:t>https://</a:t>
            </a:r>
            <a:r>
              <a:rPr lang="en-US" sz="1600" dirty="0" smtClean="0">
                <a:hlinkClick r:id="rId3"/>
              </a:rPr>
              <a:t>mentor.ieee.org/802.11/dcn/15/11-15-0565-42-000m-revmc-sb-mac-comments.xls</a:t>
            </a:r>
            <a:r>
              <a:rPr lang="en-US" sz="1600" dirty="0" smtClean="0"/>
              <a:t> </a:t>
            </a:r>
          </a:p>
          <a:p>
            <a:pPr lvl="1"/>
            <a:r>
              <a:rPr lang="en-GB" sz="1600" dirty="0" smtClean="0"/>
              <a:t>“GEN-</a:t>
            </a:r>
            <a:r>
              <a:rPr lang="en-GB" sz="1600" dirty="0"/>
              <a:t>“ in document TBD</a:t>
            </a:r>
            <a:endParaRPr lang="en-US" sz="1600" dirty="0"/>
          </a:p>
          <a:p>
            <a:pPr lvl="1"/>
            <a:r>
              <a:rPr lang="en-GB" sz="1600" dirty="0"/>
              <a:t>“Editor – name: in document TBD</a:t>
            </a:r>
            <a:endParaRPr lang="en-US" sz="1600" dirty="0"/>
          </a:p>
          <a:p>
            <a:endParaRPr lang="en-GB" sz="2000" dirty="0" smtClean="0"/>
          </a:p>
          <a:p>
            <a:endParaRPr lang="en-GB" sz="2000" dirty="0"/>
          </a:p>
          <a:p>
            <a:r>
              <a:rPr lang="en-GB" sz="2000" dirty="0" smtClean="0"/>
              <a:t>Moved</a:t>
            </a:r>
            <a:r>
              <a:rPr lang="en-GB" sz="2000" dirty="0"/>
              <a:t>: Seconded: </a:t>
            </a:r>
            <a:br>
              <a:rPr lang="en-GB" sz="2000" dirty="0"/>
            </a:br>
            <a:r>
              <a:rPr lang="en-GB" sz="2000" dirty="0"/>
              <a:t>Result:</a:t>
            </a:r>
            <a:endParaRPr lang="en-US" sz="2000" dirty="0"/>
          </a:p>
        </p:txBody>
      </p:sp>
    </p:spTree>
    <p:extLst>
      <p:ext uri="{BB962C8B-B14F-4D97-AF65-F5344CB8AC3E}">
        <p14:creationId xmlns:p14="http://schemas.microsoft.com/office/powerpoint/2010/main" val="9312298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16</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p>
        </p:txBody>
      </p:sp>
      <p:sp>
        <p:nvSpPr>
          <p:cNvPr id="25606" name="Rectangle 3"/>
          <p:cNvSpPr>
            <a:spLocks noGrp="1" noChangeArrowheads="1"/>
          </p:cNvSpPr>
          <p:nvPr>
            <p:ph type="body" idx="1"/>
          </p:nvPr>
        </p:nvSpPr>
        <p:spPr>
          <a:xfrm>
            <a:off x="685800" y="1524000"/>
            <a:ext cx="7772400" cy="4953000"/>
          </a:xfrm>
        </p:spPr>
        <p:txBody>
          <a:bodyPr/>
          <a:lstStyle/>
          <a:p>
            <a:r>
              <a:rPr lang="en-US" sz="2000" dirty="0" smtClean="0"/>
              <a:t>Motion </a:t>
            </a:r>
            <a:r>
              <a:rPr lang="en-US" sz="2000" dirty="0"/>
              <a:t>re: </a:t>
            </a:r>
            <a:r>
              <a:rPr lang="en-GB" sz="2000" dirty="0"/>
              <a:t>Decoupling MU </a:t>
            </a:r>
            <a:r>
              <a:rPr lang="en-GB" sz="2000" dirty="0" err="1"/>
              <a:t>Beamformee</a:t>
            </a:r>
            <a:r>
              <a:rPr lang="en-US" sz="2000" dirty="0"/>
              <a:t>: Move to Resolve CIDs 7166, 7167, 7168 (MAC), and 7169 (MAC): as “Rejected” with a reason of:</a:t>
            </a:r>
            <a:br>
              <a:rPr lang="en-US" sz="2000" dirty="0"/>
            </a:br>
            <a:r>
              <a:rPr lang="en-US" sz="1400" dirty="0"/>
              <a:t>“The comment does not indicate an error in the change introduced by the resolution to CID 5879.  The change made by CID 5879 is in scope of a revision project. </a:t>
            </a:r>
            <a:br>
              <a:rPr lang="en-US" sz="1400" dirty="0"/>
            </a:br>
            <a:r>
              <a:rPr lang="en-US" sz="1400" dirty="0"/>
              <a:t/>
            </a:r>
            <a:br>
              <a:rPr lang="en-US" sz="1400" dirty="0"/>
            </a:br>
            <a:r>
              <a:rPr lang="en-US" sz="1400" dirty="0"/>
              <a:t>Regarding specific changes made related to decoupling MU </a:t>
            </a:r>
            <a:r>
              <a:rPr lang="en-US" sz="1400" dirty="0" err="1"/>
              <a:t>Beamformee</a:t>
            </a:r>
            <a:r>
              <a:rPr lang="en-US" sz="1400" dirty="0"/>
              <a:t> Sounding capability  from MU PPDU reception capability, the exact determination of the beamforming matrix by the AP has always been outside the scope of the standard. The AP controls the number of streams that a STA will feed back. As such, it can continue to operate as it did before the text changes and no extra processing or complexity results from the changes made with the resolution of CID 5879. The change is fully backwards compatible with current devices.” </a:t>
            </a:r>
          </a:p>
          <a:p>
            <a:r>
              <a:rPr lang="en-GB" sz="2000" dirty="0"/>
              <a:t>Moved: </a:t>
            </a:r>
            <a:r>
              <a:rPr lang="en-GB" sz="2000" dirty="0" smtClean="0"/>
              <a:t>Seconded</a:t>
            </a:r>
            <a:r>
              <a:rPr lang="en-GB" sz="2000" dirty="0"/>
              <a:t>: </a:t>
            </a:r>
            <a:endParaRPr lang="en-GB" sz="2000" dirty="0" smtClean="0"/>
          </a:p>
          <a:p>
            <a:r>
              <a:rPr lang="en-GB" sz="2000" dirty="0" smtClean="0"/>
              <a:t>Result:</a:t>
            </a:r>
          </a:p>
          <a:p>
            <a:endParaRPr lang="en-GB" sz="2000" dirty="0"/>
          </a:p>
        </p:txBody>
      </p:sp>
    </p:spTree>
    <p:extLst>
      <p:ext uri="{BB962C8B-B14F-4D97-AF65-F5344CB8AC3E}">
        <p14:creationId xmlns:p14="http://schemas.microsoft.com/office/powerpoint/2010/main" val="24984776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17</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p>
        </p:txBody>
      </p:sp>
      <p:sp>
        <p:nvSpPr>
          <p:cNvPr id="25606" name="Rectangle 3"/>
          <p:cNvSpPr>
            <a:spLocks noGrp="1" noChangeArrowheads="1"/>
          </p:cNvSpPr>
          <p:nvPr>
            <p:ph type="body" idx="1"/>
          </p:nvPr>
        </p:nvSpPr>
        <p:spPr>
          <a:xfrm>
            <a:off x="685800" y="1524000"/>
            <a:ext cx="7772400" cy="4953000"/>
          </a:xfrm>
        </p:spPr>
        <p:txBody>
          <a:bodyPr/>
          <a:lstStyle/>
          <a:p>
            <a:r>
              <a:rPr lang="en-GB" sz="2000" dirty="0"/>
              <a:t>Motion on CID 7553 (Clause 4 mesh PMKSA):</a:t>
            </a:r>
            <a:endParaRPr lang="en-US" sz="2000" dirty="0"/>
          </a:p>
          <a:p>
            <a:r>
              <a:rPr lang="en-GB" sz="2000" dirty="0"/>
              <a:t>Move to approve the comment resolution to CID 7553 in the “CID 7553” tab in </a:t>
            </a:r>
            <a:r>
              <a:rPr lang="en-GB" sz="2000" dirty="0">
                <a:hlinkClick r:id="rId3"/>
              </a:rPr>
              <a:t>https://mentor.ieee.org/802.11/dcn/15/11-15-0565-41-000m-revmc-sb-mac-comments.xls</a:t>
            </a:r>
            <a:endParaRPr lang="en-US" sz="2000" dirty="0"/>
          </a:p>
          <a:p>
            <a:endParaRPr lang="en-GB" sz="2000" dirty="0" smtClean="0"/>
          </a:p>
          <a:p>
            <a:r>
              <a:rPr lang="en-GB" sz="2000" dirty="0" smtClean="0"/>
              <a:t>Moved</a:t>
            </a:r>
            <a:r>
              <a:rPr lang="en-GB" sz="2000" dirty="0"/>
              <a:t>: Seconded: </a:t>
            </a:r>
            <a:br>
              <a:rPr lang="en-GB" sz="2000" dirty="0"/>
            </a:br>
            <a:r>
              <a:rPr lang="en-GB" sz="2000" dirty="0"/>
              <a:t>Result:</a:t>
            </a:r>
            <a:endParaRPr lang="en-US" sz="2000" dirty="0"/>
          </a:p>
          <a:p>
            <a:endParaRPr lang="en-GB" sz="2000" dirty="0" smtClean="0"/>
          </a:p>
        </p:txBody>
      </p:sp>
    </p:spTree>
    <p:extLst>
      <p:ext uri="{BB962C8B-B14F-4D97-AF65-F5344CB8AC3E}">
        <p14:creationId xmlns:p14="http://schemas.microsoft.com/office/powerpoint/2010/main" val="21097964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18</a:t>
            </a:fld>
            <a:endParaRPr lang="en-US" smtClean="0"/>
          </a:p>
        </p:txBody>
      </p:sp>
      <p:sp>
        <p:nvSpPr>
          <p:cNvPr id="25605" name="Rectangle 2"/>
          <p:cNvSpPr>
            <a:spLocks noGrp="1" noChangeArrowheads="1"/>
          </p:cNvSpPr>
          <p:nvPr>
            <p:ph type="title"/>
          </p:nvPr>
        </p:nvSpPr>
        <p:spPr/>
        <p:txBody>
          <a:bodyPr/>
          <a:lstStyle/>
          <a:p>
            <a:r>
              <a:rPr lang="en-US" altLang="en-US" dirty="0" smtClean="0"/>
              <a:t>May - July 2016 Meeting Planning</a:t>
            </a:r>
          </a:p>
        </p:txBody>
      </p:sp>
      <p:sp>
        <p:nvSpPr>
          <p:cNvPr id="25606" name="Rectangle 3"/>
          <p:cNvSpPr>
            <a:spLocks noGrp="1" noChangeArrowheads="1"/>
          </p:cNvSpPr>
          <p:nvPr>
            <p:ph type="body" idx="1"/>
          </p:nvPr>
        </p:nvSpPr>
        <p:spPr>
          <a:xfrm>
            <a:off x="685800" y="1524000"/>
            <a:ext cx="7772400" cy="4953000"/>
          </a:xfrm>
        </p:spPr>
        <p:txBody>
          <a:bodyPr/>
          <a:lstStyle/>
          <a:p>
            <a:r>
              <a:rPr lang="en-US" altLang="en-US" sz="2000" dirty="0" smtClean="0"/>
              <a:t>Objectives: Second recirculation and comment </a:t>
            </a:r>
            <a:r>
              <a:rPr lang="en-US" altLang="en-US" sz="2000" dirty="0" err="1" smtClean="0"/>
              <a:t>reoslution</a:t>
            </a:r>
            <a:endParaRPr lang="en-US" altLang="en-US" sz="2000" dirty="0" smtClean="0"/>
          </a:p>
          <a:p>
            <a:r>
              <a:rPr lang="en-US" altLang="en-US" sz="2000" dirty="0" smtClean="0"/>
              <a:t>Conference </a:t>
            </a:r>
            <a:r>
              <a:rPr lang="en-US" altLang="en-US" sz="2000" dirty="0"/>
              <a:t>c</a:t>
            </a:r>
            <a:r>
              <a:rPr lang="en-US" altLang="en-US" sz="2000" dirty="0" smtClean="0"/>
              <a:t>alls 10am Eastern  3 hours </a:t>
            </a:r>
          </a:p>
          <a:p>
            <a:pPr lvl="1"/>
            <a:r>
              <a:rPr lang="en-US" altLang="en-US" sz="1800" dirty="0" smtClean="0"/>
              <a:t>May 27, June 3, June 24, July 1</a:t>
            </a:r>
          </a:p>
          <a:p>
            <a:r>
              <a:rPr lang="en-US" altLang="en-US" sz="2000" dirty="0" smtClean="0"/>
              <a:t>Ballot Resolution Committee meeting – </a:t>
            </a:r>
          </a:p>
          <a:p>
            <a:pPr lvl="1"/>
            <a:r>
              <a:rPr lang="en-US" altLang="en-US" sz="1800" dirty="0" smtClean="0"/>
              <a:t>If needed</a:t>
            </a:r>
          </a:p>
          <a:p>
            <a:r>
              <a:rPr lang="en-US" altLang="en-US" sz="2000" dirty="0" smtClean="0"/>
              <a:t>Schedule review</a:t>
            </a:r>
          </a:p>
          <a:p>
            <a:r>
              <a:rPr lang="en-US" altLang="en-US" sz="2000" dirty="0" smtClean="0"/>
              <a:t>Availability of 11mc in the IEEE store</a:t>
            </a:r>
          </a:p>
          <a:p>
            <a:pPr lvl="1"/>
            <a:r>
              <a:rPr lang="en-US" altLang="en-US" sz="1800" dirty="0" smtClean="0"/>
              <a:t>D5.0 is available (add D5.0 after SB approval), </a:t>
            </a:r>
            <a:r>
              <a:rPr lang="en-US" altLang="en-US" sz="1800" dirty="0"/>
              <a:t>see </a:t>
            </a:r>
            <a:r>
              <a:rPr lang="en-US" altLang="en-US" sz="1800" dirty="0">
                <a:hlinkClick r:id="rId3"/>
              </a:rPr>
              <a:t>http://</a:t>
            </a:r>
            <a:r>
              <a:rPr lang="en-US" altLang="en-US" sz="1800" dirty="0" smtClean="0">
                <a:hlinkClick r:id="rId3"/>
              </a:rPr>
              <a:t>www.techstreet.com/ieee/products/1867583</a:t>
            </a:r>
            <a:r>
              <a:rPr lang="en-US" altLang="en-US" sz="1800" dirty="0" smtClean="0"/>
              <a:t> </a:t>
            </a:r>
          </a:p>
          <a:p>
            <a:r>
              <a:rPr lang="en-US" altLang="en-US" sz="2000" dirty="0" smtClean="0"/>
              <a:t>Forward to ISO JTC1/SC6 WG1</a:t>
            </a:r>
          </a:p>
          <a:p>
            <a:pPr lvl="1"/>
            <a:r>
              <a:rPr lang="en-US" altLang="en-US" sz="1800" dirty="0" smtClean="0"/>
              <a:t>D5.0 forwarded; D6.0 will be forwarded upon SB approval</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19</a:t>
            </a:fld>
            <a:endParaRPr lang="en-US" smtClean="0"/>
          </a:p>
        </p:txBody>
      </p:sp>
      <p:sp>
        <p:nvSpPr>
          <p:cNvPr id="27653" name="Rectangle 2"/>
          <p:cNvSpPr>
            <a:spLocks noGrp="1" noChangeArrowheads="1"/>
          </p:cNvSpPr>
          <p:nvPr>
            <p:ph type="title"/>
          </p:nvPr>
        </p:nvSpPr>
        <p:spPr/>
        <p:txBody>
          <a:bodyPr/>
          <a:lstStyle/>
          <a:p>
            <a:r>
              <a:rPr lang="en-GB" altLang="en-US" smtClean="0"/>
              <a:t>References</a:t>
            </a:r>
          </a:p>
        </p:txBody>
      </p:sp>
      <p:sp>
        <p:nvSpPr>
          <p:cNvPr id="27654" name="Rectangle 3"/>
          <p:cNvSpPr>
            <a:spLocks noGrp="1" noChangeArrowheads="1"/>
          </p:cNvSpPr>
          <p:nvPr>
            <p:ph type="body" idx="1"/>
          </p:nvPr>
        </p:nvSpPr>
        <p:spPr>
          <a:xfrm>
            <a:off x="685800" y="1524000"/>
            <a:ext cx="8229600" cy="5334000"/>
          </a:xfrm>
        </p:spPr>
        <p:txBody>
          <a:bodyPr/>
          <a:lstStyle/>
          <a:p>
            <a:r>
              <a:rPr lang="en-US" altLang="en-US" sz="2000" dirty="0" smtClean="0">
                <a:hlinkClick r:id="rId3"/>
              </a:rPr>
              <a:t>https://mentor.ieee.org/802.11/dcn/12/11-12-0594-02-0000-revision-par-proposal-for-802-11-2012.doc</a:t>
            </a:r>
            <a:endParaRPr lang="en-US" altLang="en-US" sz="2000" dirty="0" smtClean="0"/>
          </a:p>
          <a:p>
            <a:r>
              <a:rPr lang="en-US" altLang="en-US" sz="2000" dirty="0">
                <a:hlinkClick r:id="rId4"/>
              </a:rPr>
              <a:t>https://</a:t>
            </a:r>
            <a:r>
              <a:rPr lang="en-US" altLang="en-US" sz="2000" dirty="0" smtClean="0">
                <a:hlinkClick r:id="rId4"/>
              </a:rPr>
              <a:t>mentor.ieee.org/802.11/dcn/13/11-13-0233-56-000m-revmc-wg-ballot-comments.xls</a:t>
            </a:r>
            <a:r>
              <a:rPr lang="en-US" altLang="en-US" sz="2000" dirty="0" smtClean="0"/>
              <a:t> </a:t>
            </a:r>
          </a:p>
          <a:p>
            <a:r>
              <a:rPr lang="en-US" altLang="en-US" sz="2000" dirty="0">
                <a:hlinkClick r:id="rId5"/>
              </a:rPr>
              <a:t>https://</a:t>
            </a:r>
            <a:r>
              <a:rPr lang="en-US" altLang="en-US" sz="2000" dirty="0" smtClean="0">
                <a:hlinkClick r:id="rId5"/>
              </a:rPr>
              <a:t>mentor.ieee.org/802.11/dcn/15/11-15-0532-37-000m-revmc-sponsor-ballot-comments.xls</a:t>
            </a:r>
            <a:r>
              <a:rPr lang="en-US" altLang="en-US" sz="2000" dirty="0" smtClean="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TGmc</a:t>
            </a:r>
            <a:r>
              <a:rPr lang="en-US" altLang="en-US" dirty="0" smtClean="0"/>
              <a:t> agenda for the May 2016 session. </a:t>
            </a:r>
            <a:r>
              <a:rPr lang="en-US" altLang="en-US" dirty="0" err="1" smtClean="0"/>
              <a:t>TGmc</a:t>
            </a:r>
            <a:r>
              <a:rPr lang="en-US" altLang="en-US" dirty="0" smtClean="0"/>
              <a:t> is operating as the Ballot Resolution Committee for P802.11REVmc.</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685800" y="685800"/>
            <a:ext cx="7772400" cy="457200"/>
          </a:xfrm>
        </p:spPr>
        <p:txBody>
          <a:bodyPr/>
          <a:lstStyle/>
          <a:p>
            <a:r>
              <a:rPr lang="en-US" altLang="en-US" sz="2400" smtClean="0"/>
              <a:t>TGmc Agenda</a:t>
            </a:r>
          </a:p>
        </p:txBody>
      </p:sp>
      <p:sp>
        <p:nvSpPr>
          <p:cNvPr id="4103" name="Rectangle 19"/>
          <p:cNvSpPr>
            <a:spLocks noChangeArrowheads="1"/>
          </p:cNvSpPr>
          <p:nvPr/>
        </p:nvSpPr>
        <p:spPr bwMode="auto">
          <a:xfrm>
            <a:off x="305666" y="1524000"/>
            <a:ext cx="4010025"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Tuesday </a:t>
            </a:r>
            <a:r>
              <a:rPr lang="en-US" altLang="en-US" sz="1800" dirty="0"/>
              <a:t>PM1 </a:t>
            </a:r>
          </a:p>
          <a:p>
            <a:pPr lvl="1"/>
            <a:r>
              <a:rPr lang="en-US" altLang="en-US" sz="1200" dirty="0" smtClean="0"/>
              <a:t>Chair’s </a:t>
            </a:r>
            <a:r>
              <a:rPr lang="en-US" altLang="en-US" sz="1200" dirty="0"/>
              <a:t>Welcome, </a:t>
            </a:r>
            <a:r>
              <a:rPr lang="en-US" altLang="en-US" sz="1200" dirty="0" smtClean="0"/>
              <a:t>Patent reminder, Status</a:t>
            </a:r>
            <a:r>
              <a:rPr lang="en-US" altLang="en-US" sz="1200" dirty="0"/>
              <a:t>, Review of Objectives, Approve </a:t>
            </a:r>
            <a:r>
              <a:rPr lang="en-US" altLang="en-US" sz="1200" dirty="0" smtClean="0"/>
              <a:t>agenda </a:t>
            </a:r>
          </a:p>
          <a:p>
            <a:pPr lvl="1"/>
            <a:r>
              <a:rPr lang="en-US" altLang="en-US" sz="1200" dirty="0" smtClean="0"/>
              <a:t>Motion to affirm Vice chairs</a:t>
            </a:r>
          </a:p>
          <a:p>
            <a:pPr lvl="1"/>
            <a:r>
              <a:rPr lang="en-US" altLang="en-US" sz="1200" dirty="0" smtClean="0"/>
              <a:t>Editor’s Report</a:t>
            </a:r>
          </a:p>
          <a:p>
            <a:pPr lvl="1"/>
            <a:r>
              <a:rPr lang="en-GB" sz="1200" dirty="0"/>
              <a:t>11-16-554 Menzo, CID 7698, 7658, </a:t>
            </a:r>
            <a:r>
              <a:rPr lang="en-GB" sz="1200" dirty="0" smtClean="0"/>
              <a:t>7674</a:t>
            </a:r>
          </a:p>
          <a:p>
            <a:pPr lvl="1"/>
            <a:r>
              <a:rPr lang="en-GB" sz="1200" dirty="0" smtClean="0"/>
              <a:t>Adrian </a:t>
            </a:r>
            <a:r>
              <a:rPr lang="en-GB" sz="1200" dirty="0"/>
              <a:t>CIDs – including CID </a:t>
            </a:r>
            <a:r>
              <a:rPr lang="en-GB" sz="1200" dirty="0" smtClean="0"/>
              <a:t>7111(LCI)</a:t>
            </a:r>
          </a:p>
          <a:p>
            <a:pPr lvl="1"/>
            <a:r>
              <a:rPr lang="en-GB" sz="1200" dirty="0" err="1" smtClean="0"/>
              <a:t>Sigurd</a:t>
            </a:r>
            <a:r>
              <a:rPr lang="en-GB" sz="1200" dirty="0" smtClean="0"/>
              <a:t> CIDs 7106, 7584</a:t>
            </a:r>
          </a:p>
          <a:p>
            <a:pPr lvl="1"/>
            <a:r>
              <a:rPr lang="en-GB" sz="1200" dirty="0" smtClean="0"/>
              <a:t>CIDs 7277, 7742- Carlos Aldana</a:t>
            </a:r>
          </a:p>
          <a:p>
            <a:pPr lvl="1"/>
            <a:r>
              <a:rPr lang="en-GB" sz="1200" dirty="0" smtClean="0"/>
              <a:t>Graham Smith CIDs</a:t>
            </a:r>
            <a:r>
              <a:rPr lang="en-GB" sz="1600" dirty="0" smtClean="0"/>
              <a:t/>
            </a:r>
            <a:br>
              <a:rPr lang="en-GB" sz="1600" dirty="0" smtClean="0"/>
            </a:br>
            <a:endParaRPr lang="en-GB" sz="1600" dirty="0" smtClean="0"/>
          </a:p>
        </p:txBody>
      </p:sp>
      <p:sp>
        <p:nvSpPr>
          <p:cNvPr id="4110" name="Rectangle 35"/>
          <p:cNvSpPr>
            <a:spLocks noChangeArrowheads="1"/>
          </p:cNvSpPr>
          <p:nvPr/>
        </p:nvSpPr>
        <p:spPr bwMode="auto">
          <a:xfrm>
            <a:off x="4782436" y="4579088"/>
            <a:ext cx="3990532" cy="205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PM2 </a:t>
            </a:r>
            <a:endParaRPr lang="en-US" altLang="en-US" sz="1800" dirty="0"/>
          </a:p>
          <a:p>
            <a:pPr lvl="1">
              <a:lnSpc>
                <a:spcPct val="80000"/>
              </a:lnSpc>
            </a:pPr>
            <a:r>
              <a:rPr lang="en-US" altLang="en-US" sz="1200" dirty="0" smtClean="0"/>
              <a:t>Motions – minutes, CIDs, presentations</a:t>
            </a:r>
          </a:p>
          <a:p>
            <a:pPr lvl="1">
              <a:lnSpc>
                <a:spcPct val="80000"/>
              </a:lnSpc>
            </a:pPr>
            <a:r>
              <a:rPr lang="en-US" altLang="en-US" sz="1200" dirty="0" smtClean="0"/>
              <a:t>Comment resolution</a:t>
            </a:r>
          </a:p>
          <a:p>
            <a:pPr lvl="1">
              <a:lnSpc>
                <a:spcPct val="80000"/>
              </a:lnSpc>
            </a:pPr>
            <a:r>
              <a:rPr lang="en-US" altLang="en-US" sz="1200" dirty="0" smtClean="0"/>
              <a:t>Plans </a:t>
            </a:r>
            <a:r>
              <a:rPr lang="en-US" altLang="en-US" sz="1200" dirty="0"/>
              <a:t>for </a:t>
            </a:r>
            <a:r>
              <a:rPr lang="en-US" altLang="en-US" sz="1200" dirty="0" smtClean="0"/>
              <a:t>May - July</a:t>
            </a:r>
          </a:p>
          <a:p>
            <a:pPr lvl="1">
              <a:lnSpc>
                <a:spcPct val="80000"/>
              </a:lnSpc>
            </a:pPr>
            <a:r>
              <a:rPr lang="en-US" altLang="en-US" sz="1200" dirty="0" smtClean="0"/>
              <a:t>Schedule,  AOB</a:t>
            </a:r>
            <a:r>
              <a:rPr lang="en-US" altLang="en-US" sz="1200" dirty="0"/>
              <a:t>, Adjourn</a:t>
            </a:r>
          </a:p>
        </p:txBody>
      </p:sp>
      <p:sp>
        <p:nvSpPr>
          <p:cNvPr id="10" name="Rectangle 35"/>
          <p:cNvSpPr>
            <a:spLocks noChangeArrowheads="1"/>
          </p:cNvSpPr>
          <p:nvPr/>
        </p:nvSpPr>
        <p:spPr bwMode="auto">
          <a:xfrm>
            <a:off x="305666" y="3962400"/>
            <a:ext cx="4643790" cy="1212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a:t>
            </a:r>
            <a:r>
              <a:rPr lang="en-US" altLang="en-US" sz="1800" dirty="0" smtClean="0"/>
              <a:t>PM2 </a:t>
            </a:r>
            <a:endParaRPr lang="en-US" altLang="en-US" sz="1800" dirty="0"/>
          </a:p>
          <a:p>
            <a:pPr lvl="1">
              <a:lnSpc>
                <a:spcPct val="80000"/>
              </a:lnSpc>
            </a:pPr>
            <a:r>
              <a:rPr lang="en-GB" sz="1200" dirty="0" smtClean="0"/>
              <a:t>CIDs </a:t>
            </a:r>
            <a:r>
              <a:rPr lang="en-GB" sz="1200" dirty="0"/>
              <a:t>7074, </a:t>
            </a:r>
            <a:r>
              <a:rPr lang="en-GB" sz="1200" dirty="0" smtClean="0"/>
              <a:t>7077, 7207, 7818 </a:t>
            </a:r>
            <a:r>
              <a:rPr lang="en-GB" sz="1200" dirty="0"/>
              <a:t>(Ganesh) </a:t>
            </a:r>
            <a:r>
              <a:rPr lang="en-GB" sz="1200" dirty="0" smtClean="0"/>
              <a:t>45 mins</a:t>
            </a:r>
          </a:p>
          <a:p>
            <a:pPr lvl="1">
              <a:lnSpc>
                <a:spcPct val="80000"/>
              </a:lnSpc>
            </a:pPr>
            <a:r>
              <a:rPr lang="en-GB" sz="1200" dirty="0" smtClean="0"/>
              <a:t>CID </a:t>
            </a:r>
            <a:r>
              <a:rPr lang="en-GB" sz="1200" dirty="0"/>
              <a:t>7396 – Mark Rison –delayed block </a:t>
            </a:r>
            <a:r>
              <a:rPr lang="en-GB" sz="1200" dirty="0" smtClean="0"/>
              <a:t/>
            </a:r>
            <a:br>
              <a:rPr lang="en-GB" sz="1200" dirty="0" smtClean="0"/>
            </a:br>
            <a:r>
              <a:rPr lang="en-GB" sz="1200" dirty="0" err="1" smtClean="0"/>
              <a:t>ack</a:t>
            </a:r>
            <a:r>
              <a:rPr lang="en-GB" sz="1200" dirty="0" smtClean="0"/>
              <a:t> </a:t>
            </a:r>
            <a:r>
              <a:rPr lang="en-GB" sz="1200" dirty="0"/>
              <a:t>impact </a:t>
            </a:r>
            <a:r>
              <a:rPr lang="en-GB" sz="1200" dirty="0" smtClean="0"/>
              <a:t>question</a:t>
            </a:r>
          </a:p>
          <a:p>
            <a:pPr lvl="1">
              <a:lnSpc>
                <a:spcPct val="80000"/>
              </a:lnSpc>
            </a:pPr>
            <a:r>
              <a:rPr lang="en-GB" altLang="en-US" sz="1200" dirty="0" smtClean="0"/>
              <a:t>CIDs 7209, 7211, 7626, 7787 – Carlos Cordeiro</a:t>
            </a:r>
          </a:p>
          <a:p>
            <a:pPr lvl="1">
              <a:lnSpc>
                <a:spcPct val="80000"/>
              </a:lnSpc>
            </a:pPr>
            <a:r>
              <a:rPr lang="en-GB" altLang="en-US" sz="1200" dirty="0" smtClean="0"/>
              <a:t>CIDs 7061, 7420, 7421, 7462, 7727, 7783 – Jouni</a:t>
            </a:r>
          </a:p>
          <a:p>
            <a:pPr lvl="1">
              <a:lnSpc>
                <a:spcPct val="80000"/>
              </a:lnSpc>
            </a:pPr>
            <a:endParaRPr lang="en-US" altLang="en-US" sz="1400" dirty="0"/>
          </a:p>
        </p:txBody>
      </p:sp>
      <p:sp>
        <p:nvSpPr>
          <p:cNvPr id="16" name="Rectangle 35"/>
          <p:cNvSpPr>
            <a:spLocks noChangeArrowheads="1"/>
          </p:cNvSpPr>
          <p:nvPr/>
        </p:nvSpPr>
        <p:spPr bwMode="auto">
          <a:xfrm>
            <a:off x="4724400" y="1447800"/>
            <a:ext cx="4162868"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Wednesday </a:t>
            </a:r>
            <a:r>
              <a:rPr lang="en-US" altLang="en-US" sz="1800" dirty="0"/>
              <a:t>PM2 </a:t>
            </a:r>
          </a:p>
          <a:p>
            <a:pPr lvl="1"/>
            <a:r>
              <a:rPr lang="en-GB" sz="1200" dirty="0" smtClean="0"/>
              <a:t>Motions</a:t>
            </a:r>
            <a:endParaRPr lang="en-GB" sz="1200" dirty="0"/>
          </a:p>
          <a:p>
            <a:pPr lvl="1"/>
            <a:r>
              <a:rPr lang="en-US" altLang="en-US" sz="1200" dirty="0" smtClean="0"/>
              <a:t>Guido CIDs: 7219, 7372, 7611</a:t>
            </a:r>
          </a:p>
          <a:p>
            <a:pPr lvl="1"/>
            <a:r>
              <a:rPr lang="en-GB" sz="1200" dirty="0" smtClean="0"/>
              <a:t>11-15-1184 </a:t>
            </a:r>
            <a:r>
              <a:rPr lang="en-GB" sz="1200" dirty="0"/>
              <a:t>– Dan</a:t>
            </a:r>
            <a:r>
              <a:rPr lang="en-GB" sz="1200" b="1" dirty="0"/>
              <a:t> </a:t>
            </a:r>
            <a:r>
              <a:rPr lang="en-GB" sz="1200" dirty="0"/>
              <a:t>(Opportunistic Wireless Encryption)</a:t>
            </a:r>
            <a:endParaRPr lang="en-US" altLang="en-US" sz="1200" dirty="0" smtClean="0"/>
          </a:p>
          <a:p>
            <a:pPr lvl="1"/>
            <a:endParaRPr lang="en-US" altLang="en-US" sz="1600" dirty="0" smtClean="0"/>
          </a:p>
          <a:p>
            <a:pPr lvl="1"/>
            <a:endParaRPr lang="en-US" altLang="en-US" sz="1600" dirty="0" smtClean="0"/>
          </a:p>
        </p:txBody>
      </p:sp>
      <p:sp>
        <p:nvSpPr>
          <p:cNvPr id="11" name="Rectangle 35"/>
          <p:cNvSpPr>
            <a:spLocks noChangeArrowheads="1"/>
          </p:cNvSpPr>
          <p:nvPr/>
        </p:nvSpPr>
        <p:spPr bwMode="auto">
          <a:xfrm>
            <a:off x="4724400" y="2971800"/>
            <a:ext cx="3990532"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AM1</a:t>
            </a:r>
            <a:endParaRPr lang="en-US" altLang="en-US" sz="1800" dirty="0"/>
          </a:p>
          <a:p>
            <a:pPr lvl="1">
              <a:lnSpc>
                <a:spcPct val="80000"/>
              </a:lnSpc>
            </a:pPr>
            <a:r>
              <a:rPr lang="en-US" altLang="en-US" sz="1200" dirty="0" smtClean="0"/>
              <a:t>11-16-670 – Hiroyuki – DMS Extended MCS set base MCS &amp; length calculation</a:t>
            </a:r>
            <a:endParaRPr lang="en-US" altLang="en-US" sz="1200" dirty="0"/>
          </a:p>
        </p:txBody>
      </p:sp>
      <p:sp>
        <p:nvSpPr>
          <p:cNvPr id="12" name="Rectangle 35"/>
          <p:cNvSpPr>
            <a:spLocks noChangeArrowheads="1"/>
          </p:cNvSpPr>
          <p:nvPr/>
        </p:nvSpPr>
        <p:spPr bwMode="auto">
          <a:xfrm>
            <a:off x="304800" y="5334000"/>
            <a:ext cx="464379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Wednesday PM1</a:t>
            </a:r>
            <a:endParaRPr lang="en-US" altLang="en-US" sz="1800" dirty="0"/>
          </a:p>
          <a:p>
            <a:pPr lvl="1">
              <a:lnSpc>
                <a:spcPct val="80000"/>
              </a:lnSpc>
            </a:pPr>
            <a:r>
              <a:rPr lang="en-US" altLang="en-US" sz="1200" dirty="0" smtClean="0"/>
              <a:t>CIDs – Matt Fischer</a:t>
            </a:r>
          </a:p>
          <a:p>
            <a:pPr lvl="1">
              <a:lnSpc>
                <a:spcPct val="80000"/>
              </a:lnSpc>
            </a:pPr>
            <a:r>
              <a:rPr lang="en-US" altLang="en-US" sz="1200" dirty="0" smtClean="0"/>
              <a:t>Mark Hamilton CIDs: 7146, 7324, 7824</a:t>
            </a:r>
          </a:p>
          <a:p>
            <a:pPr lvl="1">
              <a:lnSpc>
                <a:spcPct val="80000"/>
              </a:lnSpc>
            </a:pPr>
            <a:r>
              <a:rPr lang="en-US" altLang="en-US" sz="1200" dirty="0" smtClean="0"/>
              <a:t>Graham Smith CIDs</a:t>
            </a:r>
          </a:p>
          <a:p>
            <a:pPr lvl="1">
              <a:lnSpc>
                <a:spcPct val="80000"/>
              </a:lnSpc>
            </a:pPr>
            <a:r>
              <a:rPr lang="en-US" altLang="en-US" sz="1200" dirty="0" smtClean="0"/>
              <a:t>CID 7165 – Solomon 11-16-580</a:t>
            </a:r>
          </a:p>
        </p:txBody>
      </p:sp>
      <p:sp>
        <p:nvSpPr>
          <p:cNvPr id="13" name="Rectangle 35"/>
          <p:cNvSpPr>
            <a:spLocks noChangeArrowheads="1"/>
          </p:cNvSpPr>
          <p:nvPr/>
        </p:nvSpPr>
        <p:spPr bwMode="auto">
          <a:xfrm>
            <a:off x="4730750" y="3810000"/>
            <a:ext cx="3990532"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PM1</a:t>
            </a:r>
            <a:endParaRPr lang="en-US" altLang="en-US" sz="1800" dirty="0"/>
          </a:p>
          <a:p>
            <a:pPr lvl="1">
              <a:lnSpc>
                <a:spcPct val="80000"/>
              </a:lnSpc>
            </a:pPr>
            <a:r>
              <a:rPr lang="en-US" altLang="en-US" sz="1200" dirty="0" smtClean="0"/>
              <a:t>Comment resolution</a:t>
            </a:r>
            <a:endParaRPr lang="en-US" altLang="en-US" sz="1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May 2016</a:t>
            </a:r>
            <a:endParaRPr lang="en-US"/>
          </a:p>
        </p:txBody>
      </p:sp>
      <p:sp>
        <p:nvSpPr>
          <p:cNvPr id="8195" name="Footer Placeholder 4"/>
          <p:cNvSpPr>
            <a:spLocks noGrp="1"/>
          </p:cNvSpPr>
          <p:nvPr>
            <p:ph type="ftr" sz="quarter" idx="11"/>
          </p:nvPr>
        </p:nvSpPr>
        <p:spPr>
          <a:noFill/>
        </p:spPr>
        <p:txBody>
          <a:bodyPr/>
          <a:lstStyle/>
          <a:p>
            <a:r>
              <a:rPr lang="en-US" smtClean="0"/>
              <a:t>Dorothy Stanley, HP Enterprise</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802.11 rules documents </a:t>
            </a:r>
          </a:p>
        </p:txBody>
      </p:sp>
      <p:sp>
        <p:nvSpPr>
          <p:cNvPr id="8198" name="Rectangle 3"/>
          <p:cNvSpPr>
            <a:spLocks noGrp="1" noChangeArrowheads="1"/>
          </p:cNvSpPr>
          <p:nvPr>
            <p:ph type="body" idx="1"/>
          </p:nvPr>
        </p:nvSpPr>
        <p:spPr>
          <a:xfrm>
            <a:off x="685800" y="1371600"/>
            <a:ext cx="8229600" cy="5181600"/>
          </a:xfrm>
          <a:noFill/>
        </p:spPr>
        <p:txBody>
          <a:bodyPr/>
          <a:lstStyle/>
          <a:p>
            <a:r>
              <a:rPr lang="en-US" sz="1800" dirty="0" smtClean="0"/>
              <a:t>Patent policy slides</a:t>
            </a:r>
          </a:p>
          <a:p>
            <a:pPr lvl="1"/>
            <a:r>
              <a:rPr lang="en-US" sz="1400" dirty="0">
                <a:hlinkClick r:id="rId3"/>
              </a:rPr>
              <a:t>https://</a:t>
            </a:r>
            <a:r>
              <a:rPr lang="en-US" sz="1400" dirty="0" smtClean="0">
                <a:hlinkClick r:id="rId3"/>
              </a:rPr>
              <a:t>development.standards.ieee.org/myproject/Public/mytools/mob/slideset.ppt</a:t>
            </a:r>
            <a:r>
              <a:rPr lang="en-US" sz="1400" dirty="0" smtClean="0"/>
              <a:t> </a:t>
            </a:r>
            <a:endParaRPr lang="en-US" sz="1400" dirty="0"/>
          </a:p>
          <a:p>
            <a:r>
              <a:rPr lang="en-US" sz="1800" dirty="0" smtClean="0"/>
              <a:t>IEEE </a:t>
            </a:r>
            <a:r>
              <a:rPr lang="en-US" sz="1800" dirty="0"/>
              <a:t>802 Policies &amp; Procedures </a:t>
            </a:r>
          </a:p>
          <a:p>
            <a:pPr lvl="1"/>
            <a:r>
              <a:rPr lang="en-US" sz="1400" dirty="0"/>
              <a:t>(link to </a:t>
            </a:r>
            <a:r>
              <a:rPr lang="en-US" sz="1400" dirty="0" err="1"/>
              <a:t>AudCom</a:t>
            </a:r>
            <a:r>
              <a:rPr lang="en-US" sz="1400" dirty="0"/>
              <a:t>, approved by IEEE-SA Standards Board June 2014) </a:t>
            </a:r>
          </a:p>
          <a:p>
            <a:pPr lvl="1"/>
            <a:r>
              <a:rPr lang="en-US" sz="1400" dirty="0">
                <a:hlinkClick r:id="rId4"/>
              </a:rPr>
              <a:t>http://standards.ieee.org/board/aud/LMSC.pdf</a:t>
            </a:r>
            <a:endParaRPr lang="en-US" sz="1400" dirty="0"/>
          </a:p>
          <a:p>
            <a:r>
              <a:rPr lang="en-US" sz="1800" dirty="0"/>
              <a:t>IEEE 802 Operations Manual </a:t>
            </a:r>
            <a:r>
              <a:rPr lang="en-US" sz="1800" dirty="0" smtClean="0"/>
              <a:t>(13 Nov 2015)</a:t>
            </a:r>
            <a:endParaRPr lang="en-US" sz="1800" dirty="0"/>
          </a:p>
          <a:p>
            <a:pPr lvl="1">
              <a:lnSpc>
                <a:spcPct val="80000"/>
              </a:lnSpc>
              <a:defRPr/>
            </a:pPr>
            <a:r>
              <a:rPr lang="en-US" altLang="en-US" sz="1400" dirty="0" smtClean="0">
                <a:hlinkClick r:id="rId5"/>
              </a:rPr>
              <a:t>http://www.ieee802.org/PNP/approved/IEEE_802_OM_v18.pdf</a:t>
            </a:r>
            <a:endParaRPr lang="en-US" altLang="en-US" sz="1400" dirty="0" smtClean="0"/>
          </a:p>
          <a:p>
            <a:pPr>
              <a:lnSpc>
                <a:spcPct val="80000"/>
              </a:lnSpc>
              <a:defRPr/>
            </a:pPr>
            <a:r>
              <a:rPr lang="en-US" sz="1800" dirty="0" smtClean="0"/>
              <a:t>IEEE 802 Working Group Policies &amp;Procedures (13 Nov 2015)</a:t>
            </a:r>
            <a:r>
              <a:rPr lang="en-US" altLang="en-US" sz="1400" dirty="0" smtClean="0"/>
              <a:t> </a:t>
            </a:r>
          </a:p>
          <a:p>
            <a:pPr lvl="1"/>
            <a:r>
              <a:rPr lang="en-US" altLang="en-US" sz="1400" dirty="0">
                <a:hlinkClick r:id="rId6"/>
              </a:rPr>
              <a:t>http://</a:t>
            </a:r>
            <a:r>
              <a:rPr lang="en-US" altLang="en-US" sz="1400" dirty="0" smtClean="0">
                <a:hlinkClick r:id="rId6"/>
              </a:rPr>
              <a:t>www.ieee802.org/PNP/approved/IEEE_802_WG_PandP_v18.1.pdf</a:t>
            </a:r>
            <a:r>
              <a:rPr lang="en-US" altLang="en-US" sz="1400" dirty="0" smtClean="0"/>
              <a:t> (editor update)</a:t>
            </a:r>
          </a:p>
          <a:p>
            <a:r>
              <a:rPr lang="en-US" sz="1800" dirty="0" smtClean="0"/>
              <a:t>IEEE </a:t>
            </a:r>
            <a:r>
              <a:rPr lang="en-US" sz="1800" dirty="0"/>
              <a:t>802 LMSC Chair's Guidelines </a:t>
            </a:r>
            <a:r>
              <a:rPr lang="en-US" sz="1800" dirty="0" smtClean="0"/>
              <a:t>(18 Mar 2016)</a:t>
            </a:r>
            <a:endParaRPr lang="en-US" sz="1800" dirty="0">
              <a:hlinkClick r:id="rId7"/>
            </a:endParaRPr>
          </a:p>
          <a:p>
            <a:pPr lvl="1"/>
            <a:r>
              <a:rPr lang="en-US" sz="1400" dirty="0" smtClean="0">
                <a:hlinkClick r:id="rId8"/>
              </a:rPr>
              <a:t>http</a:t>
            </a:r>
            <a:r>
              <a:rPr lang="en-US" sz="1400" dirty="0">
                <a:hlinkClick r:id="rId8"/>
              </a:rPr>
              <a:t>://</a:t>
            </a:r>
            <a:r>
              <a:rPr lang="en-US" sz="1400" dirty="0" smtClean="0">
                <a:hlinkClick r:id="rId8"/>
              </a:rPr>
              <a:t>www.ieee802.org/PNP/approved/IEEE_802_Chairs_guidelines_v23.pdf</a:t>
            </a:r>
            <a:r>
              <a:rPr lang="en-US" sz="1400" dirty="0" smtClean="0"/>
              <a:t> </a:t>
            </a:r>
          </a:p>
          <a:p>
            <a:r>
              <a:rPr lang="en-US" sz="1800" dirty="0" smtClean="0"/>
              <a:t>IEEE </a:t>
            </a:r>
            <a:r>
              <a:rPr lang="en-US" sz="1800" dirty="0"/>
              <a:t>802.11 WG OM: </a:t>
            </a:r>
            <a:r>
              <a:rPr lang="en-US" sz="1800" dirty="0" smtClean="0"/>
              <a:t>(13 Nov 2015)</a:t>
            </a:r>
            <a:endParaRPr lang="en-US" sz="1800" dirty="0"/>
          </a:p>
          <a:p>
            <a:pPr lvl="1"/>
            <a:r>
              <a:rPr lang="en-US" altLang="en-US" sz="1400" dirty="0">
                <a:hlinkClick r:id="rId9"/>
              </a:rPr>
              <a:t>https://</a:t>
            </a:r>
            <a:r>
              <a:rPr lang="en-US" altLang="en-US" sz="1400" dirty="0" smtClean="0">
                <a:hlinkClick r:id="rId9"/>
              </a:rPr>
              <a:t>mentor.ieee.org/802.11/dcn/14/11-14-0629-14-0000-802-11-operations-manual.docx</a:t>
            </a:r>
            <a:r>
              <a:rPr lang="en-US" altLang="en-US" sz="1400" dirty="0" smtClean="0"/>
              <a:t>   </a:t>
            </a:r>
          </a:p>
          <a:p>
            <a:r>
              <a:rPr lang="en-US" sz="1800" dirty="0" smtClean="0"/>
              <a:t>Policies </a:t>
            </a:r>
            <a:r>
              <a:rPr lang="en-US" sz="1800" dirty="0"/>
              <a:t>and Procedures hierarchy</a:t>
            </a:r>
          </a:p>
          <a:p>
            <a:pPr lvl="1"/>
            <a:r>
              <a:rPr lang="en-US" sz="1400" dirty="0">
                <a:hlinkClick r:id="rId10"/>
              </a:rPr>
              <a:t>http://</a:t>
            </a:r>
            <a:r>
              <a:rPr lang="en-US" sz="1400" dirty="0" smtClean="0">
                <a:hlinkClick r:id="rId10"/>
              </a:rPr>
              <a:t>www.ieee802.org/11/Rules/rules.shtml</a:t>
            </a:r>
            <a:endParaRPr lang="en-US" sz="1400" dirty="0"/>
          </a:p>
          <a:p>
            <a:pPr marL="342900" lvl="1" indent="-342900">
              <a:buFontTx/>
              <a:buChar char="•"/>
            </a:pPr>
            <a:r>
              <a:rPr lang="en-US" altLang="en-US" sz="1800" b="1" dirty="0"/>
              <a:t>IEEE 802 Procedural document website: </a:t>
            </a:r>
            <a:r>
              <a:rPr lang="en-US" altLang="en-US" sz="1600" dirty="0">
                <a:hlinkClick r:id="rId11"/>
              </a:rPr>
              <a:t>http://www.ieee802.org/devdocs.shtml</a:t>
            </a:r>
            <a:r>
              <a:rPr lang="en-US" altLang="en-US" sz="1600" dirty="0"/>
              <a:t> </a:t>
            </a:r>
          </a:p>
          <a:p>
            <a:endParaRPr lang="en-US" dirty="0" smtClean="0"/>
          </a:p>
          <a:p>
            <a:pPr lvl="1"/>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4</a:t>
            </a:fld>
            <a:endParaRPr lang="en-US"/>
          </a:p>
        </p:txBody>
      </p:sp>
    </p:spTree>
    <p:extLst>
      <p:ext uri="{BB962C8B-B14F-4D97-AF65-F5344CB8AC3E}">
        <p14:creationId xmlns:p14="http://schemas.microsoft.com/office/powerpoint/2010/main" val="10681494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9219"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9220"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7BF63C-6283-45AF-909E-430D45B72251}" type="slidenum">
              <a:rPr lang="en-US" smtClean="0"/>
              <a:pPr>
                <a:defRPr/>
              </a:pPr>
              <a:t>5</a:t>
            </a:fld>
            <a:endParaRPr lang="en-US" smtClean="0"/>
          </a:p>
        </p:txBody>
      </p:sp>
      <p:sp>
        <p:nvSpPr>
          <p:cNvPr id="8198" name="Rectangle 2"/>
          <p:cNvSpPr>
            <a:spLocks noGrp="1" noChangeArrowheads="1"/>
          </p:cNvSpPr>
          <p:nvPr>
            <p:ph type="title" idx="4294967295"/>
          </p:nvPr>
        </p:nvSpPr>
        <p:spPr/>
        <p:txBody>
          <a:bodyPr/>
          <a:lstStyle/>
          <a:p>
            <a:r>
              <a:rPr lang="en-US" altLang="en-US" dirty="0" smtClean="0"/>
              <a:t>Tuesday PM1 </a:t>
            </a:r>
            <a:br>
              <a:rPr lang="en-US" altLang="en-US" dirty="0" smtClean="0"/>
            </a:br>
            <a:endParaRPr lang="en-US" altLang="en-US" sz="1800" dirty="0" smtClean="0"/>
          </a:p>
        </p:txBody>
      </p:sp>
      <p:sp>
        <p:nvSpPr>
          <p:cNvPr id="8199" name="Rectangle 3"/>
          <p:cNvSpPr>
            <a:spLocks noGrp="1" noChangeArrowheads="1"/>
          </p:cNvSpPr>
          <p:nvPr>
            <p:ph type="body" idx="4294967295"/>
          </p:nvPr>
        </p:nvSpPr>
        <p:spPr>
          <a:xfrm>
            <a:off x="685800" y="1447800"/>
            <a:ext cx="7772400" cy="5105400"/>
          </a:xfrm>
        </p:spPr>
        <p:txBody>
          <a:bodyPr/>
          <a:lstStyle/>
          <a:p>
            <a:pPr>
              <a:lnSpc>
                <a:spcPct val="90000"/>
              </a:lnSpc>
            </a:pPr>
            <a:r>
              <a:rPr lang="en-US" altLang="en-US" dirty="0" smtClean="0"/>
              <a:t>Objectives</a:t>
            </a:r>
          </a:p>
          <a:p>
            <a:pPr lvl="1">
              <a:lnSpc>
                <a:spcPct val="90000"/>
              </a:lnSpc>
            </a:pPr>
            <a:r>
              <a:rPr lang="en-US" altLang="en-US" dirty="0" smtClean="0"/>
              <a:t>Operate as the Ballot Resolution Group for P802.11-REVmc</a:t>
            </a:r>
          </a:p>
          <a:p>
            <a:pPr>
              <a:lnSpc>
                <a:spcPct val="90000"/>
              </a:lnSpc>
            </a:pPr>
            <a:r>
              <a:rPr lang="en-US" altLang="en-US" dirty="0" smtClean="0"/>
              <a:t>Approve Prior Minutes</a:t>
            </a:r>
          </a:p>
          <a:p>
            <a:pPr lvl="1">
              <a:lnSpc>
                <a:spcPct val="90000"/>
              </a:lnSpc>
            </a:pPr>
            <a:r>
              <a:rPr lang="en-US" altLang="en-US" sz="1200" dirty="0">
                <a:hlinkClick r:id="rId3"/>
              </a:rPr>
              <a:t>https://</a:t>
            </a:r>
            <a:r>
              <a:rPr lang="en-US" altLang="en-US" sz="1200" dirty="0" smtClean="0">
                <a:hlinkClick r:id="rId3"/>
              </a:rPr>
              <a:t>mentor.ieee.org/802.11/dcn/16/11-16-0250-00-000m-revmc-brc-minutes-march-2016-macau.docx</a:t>
            </a:r>
            <a:r>
              <a:rPr lang="en-US" altLang="en-US" sz="1200" dirty="0" smtClean="0"/>
              <a:t> </a:t>
            </a:r>
          </a:p>
          <a:p>
            <a:pPr lvl="1">
              <a:lnSpc>
                <a:spcPct val="90000"/>
              </a:lnSpc>
            </a:pPr>
            <a:r>
              <a:rPr lang="en-US" altLang="en-US" sz="1200" dirty="0">
                <a:hlinkClick r:id="rId4"/>
              </a:rPr>
              <a:t>https://</a:t>
            </a:r>
            <a:r>
              <a:rPr lang="en-US" altLang="en-US" sz="1200" dirty="0" smtClean="0">
                <a:hlinkClick r:id="rId4"/>
              </a:rPr>
              <a:t>mentor.ieee.org/802.11/dcn/16/11-16-0506-00-000m-telecon-minutes-for-revmc-brc-april-1-2016.docx</a:t>
            </a:r>
            <a:r>
              <a:rPr lang="en-US" altLang="en-US" sz="1200" dirty="0" smtClean="0"/>
              <a:t> </a:t>
            </a:r>
          </a:p>
          <a:p>
            <a:pPr lvl="1">
              <a:lnSpc>
                <a:spcPct val="90000"/>
              </a:lnSpc>
            </a:pPr>
            <a:r>
              <a:rPr lang="en-US" altLang="en-US" sz="1200" dirty="0">
                <a:hlinkClick r:id="rId5"/>
              </a:rPr>
              <a:t>https://</a:t>
            </a:r>
            <a:r>
              <a:rPr lang="en-US" altLang="en-US" sz="1200" dirty="0" smtClean="0">
                <a:hlinkClick r:id="rId5"/>
              </a:rPr>
              <a:t>mentor.ieee.org/802.11/dcn/16/11-16-0542-00-000m-revmc-brc-april-15-telecon-minutes.docx</a:t>
            </a:r>
            <a:r>
              <a:rPr lang="en-US" altLang="en-US" sz="1200" dirty="0" smtClean="0"/>
              <a:t> </a:t>
            </a:r>
          </a:p>
          <a:p>
            <a:pPr lvl="1">
              <a:lnSpc>
                <a:spcPct val="90000"/>
              </a:lnSpc>
            </a:pPr>
            <a:r>
              <a:rPr lang="en-US" altLang="en-US" sz="1200" dirty="0">
                <a:hlinkClick r:id="rId6"/>
              </a:rPr>
              <a:t>https://</a:t>
            </a:r>
            <a:r>
              <a:rPr lang="en-US" altLang="en-US" sz="1200" dirty="0" smtClean="0">
                <a:hlinkClick r:id="rId6"/>
              </a:rPr>
              <a:t>mentor.ieee.org/802.11/dcn/16/11-16-0546-00-000m-revmc-brc-april-21-telecon-minutes.docx</a:t>
            </a:r>
            <a:r>
              <a:rPr lang="en-US" altLang="en-US" sz="1200" dirty="0" smtClean="0"/>
              <a:t> </a:t>
            </a:r>
          </a:p>
          <a:p>
            <a:pPr lvl="1">
              <a:lnSpc>
                <a:spcPct val="90000"/>
              </a:lnSpc>
            </a:pPr>
            <a:r>
              <a:rPr lang="en-US" altLang="en-US" sz="1200" dirty="0">
                <a:hlinkClick r:id="rId7"/>
              </a:rPr>
              <a:t>https://</a:t>
            </a:r>
            <a:r>
              <a:rPr lang="en-US" altLang="en-US" sz="1200" dirty="0" smtClean="0">
                <a:hlinkClick r:id="rId7"/>
              </a:rPr>
              <a:t>mentor.ieee.org/802.11/dcn/16/11-16-0550-01-000m-minutes-for-revmc-brc-face-to-face-meeting-april-25-28-cambridge.docx</a:t>
            </a:r>
            <a:r>
              <a:rPr lang="en-US" altLang="en-US" sz="1200" dirty="0" smtClean="0"/>
              <a:t> </a:t>
            </a:r>
          </a:p>
          <a:p>
            <a:pPr lvl="1">
              <a:lnSpc>
                <a:spcPct val="90000"/>
              </a:lnSpc>
            </a:pPr>
            <a:r>
              <a:rPr lang="en-US" altLang="en-US" sz="1200" dirty="0">
                <a:hlinkClick r:id="rId8"/>
              </a:rPr>
              <a:t>https://</a:t>
            </a:r>
            <a:r>
              <a:rPr lang="en-US" altLang="en-US" sz="1200" dirty="0" smtClean="0">
                <a:hlinkClick r:id="rId8"/>
              </a:rPr>
              <a:t>mentor.ieee.org/802.11/dcn/16/11-16-0574-03-000m-revmc-brc-may-6-and-9-telecon-minutes.docx</a:t>
            </a:r>
            <a:r>
              <a:rPr lang="en-US" altLang="en-US" sz="1200" dirty="0" smtClean="0"/>
              <a:t>  </a:t>
            </a:r>
            <a:endParaRPr lang="en-US" altLang="en-US" sz="1200" dirty="0"/>
          </a:p>
          <a:p>
            <a:pPr lvl="1">
              <a:lnSpc>
                <a:spcPct val="90000"/>
              </a:lnSpc>
            </a:pPr>
            <a:r>
              <a:rPr lang="en-US" altLang="en-US" sz="1200" dirty="0" smtClean="0">
                <a:hlinkClick r:id="rId9"/>
              </a:rPr>
              <a:t>https</a:t>
            </a:r>
            <a:r>
              <a:rPr lang="en-US" altLang="en-US" sz="1200" dirty="0">
                <a:hlinkClick r:id="rId9"/>
              </a:rPr>
              <a:t>://</a:t>
            </a:r>
            <a:r>
              <a:rPr lang="en-US" altLang="en-US" sz="1200" dirty="0" smtClean="0">
                <a:hlinkClick r:id="rId9"/>
              </a:rPr>
              <a:t>mentor.ieee.org/802.11/dcn/16/11-16-0601-00-000m-revmc-brc-may-13-telecon-minutes.docx</a:t>
            </a:r>
            <a:r>
              <a:rPr lang="en-US" altLang="en-US" sz="1200" dirty="0" smtClean="0"/>
              <a:t> </a:t>
            </a:r>
          </a:p>
          <a:p>
            <a:pPr marL="457200" lvl="1" indent="0">
              <a:lnSpc>
                <a:spcPct val="90000"/>
              </a:lnSpc>
              <a:buNone/>
            </a:pPr>
            <a:endParaRPr lang="en-US" altLang="en-US" dirty="0" smtClean="0"/>
          </a:p>
          <a:p>
            <a:pPr>
              <a:lnSpc>
                <a:spcPct val="90000"/>
              </a:lnSpc>
            </a:pPr>
            <a:r>
              <a:rPr lang="en-US" altLang="en-US" dirty="0" smtClean="0"/>
              <a:t>Editor Report (Adrian Stephens)</a:t>
            </a:r>
          </a:p>
          <a:p>
            <a:pPr lvl="1">
              <a:lnSpc>
                <a:spcPct val="90000"/>
              </a:lnSpc>
            </a:pPr>
            <a:r>
              <a:rPr lang="en-US" altLang="en-US" dirty="0" smtClean="0"/>
              <a:t>Editor </a:t>
            </a:r>
            <a:r>
              <a:rPr lang="en-US" altLang="en-US" dirty="0"/>
              <a:t>report: </a:t>
            </a:r>
            <a:r>
              <a:rPr lang="en-US" altLang="en-US" dirty="0">
                <a:hlinkClick r:id="rId10"/>
              </a:rPr>
              <a:t>https://</a:t>
            </a:r>
            <a:r>
              <a:rPr lang="en-US" altLang="en-US" dirty="0" smtClean="0">
                <a:hlinkClick r:id="rId10"/>
              </a:rPr>
              <a:t>mentor.ieee.org/802.11/dcn/13/11-13-0095-29-000m-editor-reports.pptx</a:t>
            </a:r>
            <a:r>
              <a:rPr lang="en-US" altLang="en-US" dirty="0" smtClean="0"/>
              <a:t> </a:t>
            </a:r>
            <a:endParaRPr lang="en-US"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9219"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9220"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7BF63C-6283-45AF-909E-430D45B72251}" type="slidenum">
              <a:rPr lang="en-US" smtClean="0"/>
              <a:pPr>
                <a:defRPr/>
              </a:pPr>
              <a:t>6</a:t>
            </a:fld>
            <a:endParaRPr lang="en-US" smtClean="0"/>
          </a:p>
        </p:txBody>
      </p:sp>
      <p:sp>
        <p:nvSpPr>
          <p:cNvPr id="8198" name="Rectangle 2"/>
          <p:cNvSpPr>
            <a:spLocks noGrp="1" noChangeArrowheads="1"/>
          </p:cNvSpPr>
          <p:nvPr>
            <p:ph type="title" idx="4294967295"/>
          </p:nvPr>
        </p:nvSpPr>
        <p:spPr/>
        <p:txBody>
          <a:bodyPr/>
          <a:lstStyle/>
          <a:p>
            <a:r>
              <a:rPr lang="en-US" altLang="en-US" dirty="0" smtClean="0"/>
              <a:t>Tuesday PM1 (continued)</a:t>
            </a:r>
            <a:br>
              <a:rPr lang="en-US" altLang="en-US" dirty="0" smtClean="0"/>
            </a:br>
            <a:endParaRPr lang="en-US" altLang="en-US" sz="1800" dirty="0" smtClean="0"/>
          </a:p>
        </p:txBody>
      </p:sp>
      <p:sp>
        <p:nvSpPr>
          <p:cNvPr id="8199" name="Rectangle 3"/>
          <p:cNvSpPr>
            <a:spLocks noGrp="1" noChangeArrowheads="1"/>
          </p:cNvSpPr>
          <p:nvPr>
            <p:ph type="body" idx="4294967295"/>
          </p:nvPr>
        </p:nvSpPr>
        <p:spPr>
          <a:xfrm>
            <a:off x="685800" y="1524000"/>
            <a:ext cx="8305800" cy="4800600"/>
          </a:xfrm>
        </p:spPr>
        <p:txBody>
          <a:bodyPr/>
          <a:lstStyle/>
          <a:p>
            <a:pPr>
              <a:lnSpc>
                <a:spcPct val="90000"/>
              </a:lnSpc>
            </a:pPr>
            <a:r>
              <a:rPr lang="en-US" dirty="0" smtClean="0"/>
              <a:t>WG </a:t>
            </a:r>
            <a:r>
              <a:rPr lang="en-US" dirty="0"/>
              <a:t>chair has delegated </a:t>
            </a:r>
            <a:r>
              <a:rPr lang="en-US" dirty="0" smtClean="0"/>
              <a:t>BRC </a:t>
            </a:r>
            <a:r>
              <a:rPr lang="en-US" altLang="en-US" dirty="0"/>
              <a:t>Ballot Resolution </a:t>
            </a:r>
            <a:r>
              <a:rPr lang="en-US" altLang="en-US" dirty="0" smtClean="0"/>
              <a:t>Committee </a:t>
            </a:r>
            <a:r>
              <a:rPr lang="en-US" dirty="0" smtClean="0"/>
              <a:t>responsibility </a:t>
            </a:r>
            <a:r>
              <a:rPr lang="en-US" dirty="0"/>
              <a:t>to </a:t>
            </a:r>
            <a:r>
              <a:rPr lang="en-US" dirty="0" err="1" smtClean="0"/>
              <a:t>TGmc</a:t>
            </a:r>
            <a:r>
              <a:rPr lang="en-US" dirty="0"/>
              <a:t>: </a:t>
            </a:r>
            <a:r>
              <a:rPr lang="en-US" dirty="0" smtClean="0"/>
              <a:t> </a:t>
            </a:r>
            <a:r>
              <a:rPr lang="en-US" dirty="0" smtClean="0">
                <a:hlinkClick r:id="rId3"/>
              </a:rPr>
              <a:t>ttp</a:t>
            </a:r>
            <a:r>
              <a:rPr lang="en-US" dirty="0">
                <a:hlinkClick r:id="rId3"/>
              </a:rPr>
              <a:t>://</a:t>
            </a:r>
            <a:r>
              <a:rPr lang="en-US" dirty="0" smtClean="0">
                <a:hlinkClick r:id="rId3"/>
              </a:rPr>
              <a:t>www.ieee802.org/11/email/stds-802-11/msg01475.html</a:t>
            </a:r>
            <a:r>
              <a:rPr lang="en-US" dirty="0" smtClean="0"/>
              <a:t> </a:t>
            </a:r>
          </a:p>
          <a:p>
            <a:pPr lvl="1"/>
            <a:r>
              <a:rPr lang="en-US" i="1" dirty="0" smtClean="0"/>
              <a:t>“</a:t>
            </a:r>
            <a:r>
              <a:rPr lang="en-US" sz="2000" b="0" i="1" dirty="0" smtClean="0"/>
              <a:t>The </a:t>
            </a:r>
            <a:r>
              <a:rPr lang="en-US" sz="2000" b="0" i="1" dirty="0"/>
              <a:t>resolution of comments is delegated to </a:t>
            </a:r>
            <a:r>
              <a:rPr lang="en-US" sz="2000" b="0" i="1" dirty="0" err="1"/>
              <a:t>TGmc</a:t>
            </a:r>
            <a:r>
              <a:rPr lang="en-US" sz="2000" b="0" i="1" dirty="0"/>
              <a:t>, acting as a sponsor Ballot Resolution Committee (BRC):</a:t>
            </a:r>
          </a:p>
          <a:p>
            <a:pPr lvl="1"/>
            <a:r>
              <a:rPr lang="en-US" sz="1800" b="0" i="1" dirty="0" smtClean="0"/>
              <a:t>For </a:t>
            </a:r>
            <a:r>
              <a:rPr lang="en-US" sz="1800" b="0" i="1" dirty="0"/>
              <a:t>convenience, we will continue to use the term “</a:t>
            </a:r>
            <a:r>
              <a:rPr lang="en-US" sz="1800" b="0" i="1" dirty="0" err="1"/>
              <a:t>TGmc</a:t>
            </a:r>
            <a:r>
              <a:rPr lang="en-US" sz="1800" b="0" i="1" dirty="0"/>
              <a:t>” to represent this </a:t>
            </a:r>
            <a:r>
              <a:rPr lang="en-US" sz="1800" b="0" i="1" dirty="0" smtClean="0"/>
              <a:t>BRC</a:t>
            </a:r>
          </a:p>
          <a:p>
            <a:pPr lvl="1"/>
            <a:r>
              <a:rPr lang="en-US" sz="1800" b="0" i="1" dirty="0" smtClean="0"/>
              <a:t>Any </a:t>
            </a:r>
            <a:r>
              <a:rPr lang="en-US" sz="1800" b="0" i="1" dirty="0"/>
              <a:t>voting member of 802.11 can vote at </a:t>
            </a:r>
            <a:r>
              <a:rPr lang="en-US" sz="1800" b="0" i="1" dirty="0" err="1"/>
              <a:t>TGmc</a:t>
            </a:r>
            <a:r>
              <a:rPr lang="en-US" sz="1800" b="0" i="1" dirty="0"/>
              <a:t> </a:t>
            </a:r>
            <a:r>
              <a:rPr lang="en-US" sz="1800" b="0" i="1" dirty="0" smtClean="0"/>
              <a:t>meetings</a:t>
            </a:r>
          </a:p>
          <a:p>
            <a:pPr lvl="1"/>
            <a:r>
              <a:rPr lang="en-US" sz="1800" b="0" i="1" dirty="0" err="1" smtClean="0"/>
              <a:t>TGmc</a:t>
            </a:r>
            <a:r>
              <a:rPr lang="en-US" sz="1800" b="0" i="1" dirty="0" smtClean="0"/>
              <a:t> </a:t>
            </a:r>
            <a:r>
              <a:rPr lang="en-US" sz="1800" b="0" i="1" dirty="0"/>
              <a:t>can consider motions (e.g. comment resolution,  other changes to the draft, to recirculate) in any of its meetings – including </a:t>
            </a:r>
            <a:r>
              <a:rPr lang="en-US" sz="1800" b="0" i="1" dirty="0" err="1" smtClean="0"/>
              <a:t>telecons</a:t>
            </a:r>
            <a:endParaRPr lang="en-US" sz="1800" i="1" dirty="0" smtClean="0"/>
          </a:p>
          <a:p>
            <a:pPr lvl="1"/>
            <a:r>
              <a:rPr lang="en-US" sz="1800" b="0" i="1" dirty="0" err="1" smtClean="0"/>
              <a:t>TGmc</a:t>
            </a:r>
            <a:r>
              <a:rPr lang="en-US" sz="1800" b="0" i="1" dirty="0" smtClean="0"/>
              <a:t> </a:t>
            </a:r>
            <a:r>
              <a:rPr lang="en-US" sz="1800" b="0" i="1" dirty="0"/>
              <a:t>will meet during 802.11 F2F meetings</a:t>
            </a:r>
          </a:p>
          <a:p>
            <a:pPr lvl="1"/>
            <a:endParaRPr lang="en-US" sz="1800" b="0" i="1" dirty="0"/>
          </a:p>
          <a:p>
            <a:pPr lvl="1"/>
            <a:r>
              <a:rPr lang="en-US" sz="1800" b="0" i="1" dirty="0"/>
              <a:t>Ultimately the WG is required to approve any request to the executive committee to move </a:t>
            </a:r>
            <a:r>
              <a:rPr lang="en-US" sz="1800" b="0" i="1" dirty="0" smtClean="0"/>
              <a:t>the project </a:t>
            </a:r>
            <a:r>
              <a:rPr lang="en-US" sz="1800" b="0" i="1" dirty="0"/>
              <a:t>to the standards board for approval</a:t>
            </a:r>
            <a:r>
              <a:rPr lang="en-US" sz="1800" b="0" i="1" dirty="0" smtClean="0"/>
              <a:t>.”</a:t>
            </a:r>
            <a:endParaRPr lang="en-US" sz="1800" b="0" i="1" dirty="0"/>
          </a:p>
          <a:p>
            <a:pPr lvl="1">
              <a:lnSpc>
                <a:spcPct val="90000"/>
              </a:lnSpc>
            </a:pPr>
            <a:endParaRPr lang="en-US" altLang="en-US" dirty="0" smtClean="0"/>
          </a:p>
        </p:txBody>
      </p:sp>
    </p:spTree>
    <p:extLst>
      <p:ext uri="{BB962C8B-B14F-4D97-AF65-F5344CB8AC3E}">
        <p14:creationId xmlns:p14="http://schemas.microsoft.com/office/powerpoint/2010/main" val="18471573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7</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7</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err="1" smtClean="0"/>
              <a:t>TGmc</a:t>
            </a:r>
            <a:r>
              <a:rPr lang="en-US" altLang="en-US" dirty="0" smtClean="0"/>
              <a:t> Plan of Record - modified</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7772400" cy="5210175"/>
          </a:xfrm>
        </p:spPr>
        <p:txBody>
          <a:bodyPr/>
          <a:lstStyle/>
          <a:p>
            <a:pPr>
              <a:lnSpc>
                <a:spcPct val="80000"/>
              </a:lnSpc>
            </a:pPr>
            <a:r>
              <a:rPr lang="en-US" altLang="en-US" sz="2000" dirty="0">
                <a:solidFill>
                  <a:srgbClr val="006600"/>
                </a:solidFill>
              </a:rPr>
              <a:t>20 July 2012 – 12 Sept 2012 – Call for Comment/Input</a:t>
            </a:r>
          </a:p>
          <a:p>
            <a:pPr>
              <a:lnSpc>
                <a:spcPct val="80000"/>
              </a:lnSpc>
            </a:pPr>
            <a:r>
              <a:rPr lang="en-US" altLang="en-US" sz="2000" dirty="0">
                <a:solidFill>
                  <a:srgbClr val="006600"/>
                </a:solidFill>
              </a:rPr>
              <a:t>29-30 Aug 2012 – </a:t>
            </a:r>
            <a:r>
              <a:rPr lang="en-US" altLang="en-US" sz="2000" dirty="0" err="1">
                <a:solidFill>
                  <a:srgbClr val="006600"/>
                </a:solidFill>
              </a:rPr>
              <a:t>NesCom</a:t>
            </a:r>
            <a:r>
              <a:rPr lang="en-US" altLang="en-US" sz="2000" dirty="0">
                <a:solidFill>
                  <a:srgbClr val="006600"/>
                </a:solidFill>
              </a:rPr>
              <a:t>, SASB PAR Approval</a:t>
            </a:r>
          </a:p>
          <a:p>
            <a:pPr>
              <a:lnSpc>
                <a:spcPct val="80000"/>
              </a:lnSpc>
            </a:pPr>
            <a:r>
              <a:rPr lang="en-US" altLang="en-US" sz="2000" dirty="0">
                <a:solidFill>
                  <a:srgbClr val="006600"/>
                </a:solidFill>
              </a:rPr>
              <a:t>Sept 2012 – Begin to process CC input, 11aa, 11ae integration</a:t>
            </a:r>
          </a:p>
          <a:p>
            <a:pPr>
              <a:lnSpc>
                <a:spcPct val="80000"/>
              </a:lnSpc>
            </a:pPr>
            <a:r>
              <a:rPr lang="en-US" altLang="en-US" sz="2000" dirty="0">
                <a:solidFill>
                  <a:srgbClr val="006600"/>
                </a:solidFill>
              </a:rPr>
              <a:t>Dec 2012 – March/May 2013  – 11ad integration </a:t>
            </a:r>
          </a:p>
          <a:p>
            <a:pPr>
              <a:lnSpc>
                <a:spcPct val="80000"/>
              </a:lnSpc>
            </a:pPr>
            <a:r>
              <a:rPr lang="en-US" altLang="en-US" sz="2000" dirty="0">
                <a:solidFill>
                  <a:srgbClr val="006600"/>
                </a:solidFill>
              </a:rPr>
              <a:t>Jan 2013 – First WG Letter ballot  - without 11ad – on D1.0</a:t>
            </a:r>
          </a:p>
          <a:p>
            <a:pPr>
              <a:lnSpc>
                <a:spcPct val="80000"/>
              </a:lnSpc>
            </a:pPr>
            <a:r>
              <a:rPr lang="en-US" altLang="en-US" sz="2000" dirty="0">
                <a:solidFill>
                  <a:srgbClr val="006600"/>
                </a:solidFill>
              </a:rPr>
              <a:t>Sept 2013 – Letter ballot on D2.0</a:t>
            </a:r>
          </a:p>
          <a:p>
            <a:pPr>
              <a:lnSpc>
                <a:spcPct val="80000"/>
              </a:lnSpc>
            </a:pPr>
            <a:r>
              <a:rPr lang="en-US" altLang="en-US" sz="2000" dirty="0">
                <a:solidFill>
                  <a:srgbClr val="006600"/>
                </a:solidFill>
              </a:rPr>
              <a:t>Dec 2013 – May 2014 – 11ac, 11af integration – D3.0 in May 2014</a:t>
            </a:r>
          </a:p>
          <a:p>
            <a:pPr>
              <a:lnSpc>
                <a:spcPct val="80000"/>
              </a:lnSpc>
            </a:pPr>
            <a:r>
              <a:rPr lang="en-US" altLang="en-US" sz="2000" dirty="0">
                <a:solidFill>
                  <a:srgbClr val="006600"/>
                </a:solidFill>
              </a:rPr>
              <a:t>July 2014 – Mandatory Draft Review</a:t>
            </a:r>
          </a:p>
          <a:p>
            <a:pPr>
              <a:lnSpc>
                <a:spcPct val="80000"/>
              </a:lnSpc>
            </a:pPr>
            <a:r>
              <a:rPr lang="en-US" altLang="en-US" sz="2000" dirty="0">
                <a:solidFill>
                  <a:srgbClr val="006600"/>
                </a:solidFill>
              </a:rPr>
              <a:t>Jan 2015 – D4.0 Recirculation</a:t>
            </a:r>
          </a:p>
          <a:p>
            <a:pPr>
              <a:lnSpc>
                <a:spcPct val="80000"/>
              </a:lnSpc>
            </a:pPr>
            <a:r>
              <a:rPr lang="en-US" altLang="en-US" sz="2000" dirty="0">
                <a:solidFill>
                  <a:srgbClr val="006600"/>
                </a:solidFill>
              </a:rPr>
              <a:t>Form Sponsor Pool:  Open Dec 15th or so, close Feb 20, 2015 –good for 6 months (end of July 2015) </a:t>
            </a:r>
            <a:endParaRPr lang="en-US" altLang="en-US" sz="2000" dirty="0" smtClean="0">
              <a:solidFill>
                <a:srgbClr val="006600"/>
              </a:solidFill>
            </a:endParaRPr>
          </a:p>
          <a:p>
            <a:pPr>
              <a:lnSpc>
                <a:spcPct val="80000"/>
              </a:lnSpc>
            </a:pPr>
            <a:r>
              <a:rPr lang="en-US" altLang="en-US" sz="2000" dirty="0" smtClean="0">
                <a:solidFill>
                  <a:srgbClr val="006600"/>
                </a:solidFill>
              </a:rPr>
              <a:t>D4.0 Initial Sponsor Ballot 2015-03-27 through 2015-04-26</a:t>
            </a:r>
            <a:endParaRPr lang="en-US" altLang="en-US" sz="2000" dirty="0">
              <a:solidFill>
                <a:srgbClr val="006600"/>
              </a:solidFill>
            </a:endParaRPr>
          </a:p>
          <a:p>
            <a:pPr>
              <a:lnSpc>
                <a:spcPct val="80000"/>
              </a:lnSpc>
            </a:pPr>
            <a:r>
              <a:rPr lang="en-US" altLang="en-US" sz="2000" dirty="0">
                <a:solidFill>
                  <a:srgbClr val="006600"/>
                </a:solidFill>
              </a:rPr>
              <a:t>D5.0 </a:t>
            </a:r>
            <a:r>
              <a:rPr lang="en-US" altLang="en-US" sz="2000" dirty="0" smtClean="0">
                <a:solidFill>
                  <a:srgbClr val="006600"/>
                </a:solidFill>
              </a:rPr>
              <a:t>Jan </a:t>
            </a:r>
            <a:r>
              <a:rPr lang="en-US" altLang="en-US" sz="2000" dirty="0">
                <a:solidFill>
                  <a:srgbClr val="006600"/>
                </a:solidFill>
              </a:rPr>
              <a:t>2016 Initial SB recirculation</a:t>
            </a:r>
          </a:p>
          <a:p>
            <a:pPr>
              <a:lnSpc>
                <a:spcPct val="80000"/>
              </a:lnSpc>
            </a:pPr>
            <a:r>
              <a:rPr lang="en-US" altLang="en-US" sz="2000" dirty="0" smtClean="0">
                <a:solidFill>
                  <a:schemeClr val="accent2"/>
                </a:solidFill>
              </a:rPr>
              <a:t>D6.0 April/May 2016 Second Recirculation</a:t>
            </a:r>
          </a:p>
          <a:p>
            <a:pPr>
              <a:lnSpc>
                <a:spcPct val="80000"/>
              </a:lnSpc>
            </a:pPr>
            <a:r>
              <a:rPr lang="en-US" altLang="en-US" sz="2000" dirty="0" smtClean="0">
                <a:solidFill>
                  <a:schemeClr val="accent2"/>
                </a:solidFill>
              </a:rPr>
              <a:t>D6.0/D7.0 May/June Third Recirculation</a:t>
            </a:r>
            <a:endParaRPr lang="en-US" altLang="en-US" sz="2000" dirty="0">
              <a:solidFill>
                <a:schemeClr val="accent2"/>
              </a:solidFill>
            </a:endParaRPr>
          </a:p>
          <a:p>
            <a:pPr>
              <a:lnSpc>
                <a:spcPct val="80000"/>
              </a:lnSpc>
            </a:pPr>
            <a:r>
              <a:rPr lang="en-US" altLang="en-US" sz="2000" dirty="0"/>
              <a:t>July 2016 – WG/EC Final Approval</a:t>
            </a:r>
          </a:p>
          <a:p>
            <a:pPr>
              <a:lnSpc>
                <a:spcPct val="80000"/>
              </a:lnSpc>
            </a:pPr>
            <a:r>
              <a:rPr lang="en-US" altLang="en-US" sz="2000" dirty="0"/>
              <a:t>September </a:t>
            </a:r>
            <a:r>
              <a:rPr lang="en-US" altLang="en-US" sz="2000" dirty="0" smtClean="0"/>
              <a:t>2016 – </a:t>
            </a:r>
            <a:r>
              <a:rPr lang="en-US" altLang="en-US" sz="2000" dirty="0" err="1"/>
              <a:t>RevCom</a:t>
            </a:r>
            <a:r>
              <a:rPr lang="en-US" altLang="en-US" sz="2000" dirty="0"/>
              <a:t>/SASB</a:t>
            </a:r>
            <a:r>
              <a:rPr lang="en-US" altLang="en-US" sz="2000" dirty="0" smtClean="0"/>
              <a:t> Approval</a:t>
            </a:r>
            <a:endParaRPr lang="en-US" altLang="en-US" sz="2000" dirty="0">
              <a:solidFill>
                <a:schemeClr val="accent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8</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8</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err="1" smtClean="0"/>
              <a:t>TGmc</a:t>
            </a:r>
            <a:r>
              <a:rPr lang="en-US" altLang="en-US" dirty="0" smtClean="0"/>
              <a:t> SB Planning</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371600"/>
            <a:ext cx="8001000" cy="4876800"/>
          </a:xfrm>
        </p:spPr>
        <p:txBody>
          <a:bodyPr/>
          <a:lstStyle/>
          <a:p>
            <a:pPr>
              <a:lnSpc>
                <a:spcPct val="80000"/>
              </a:lnSpc>
            </a:pPr>
            <a:r>
              <a:rPr lang="en-US" altLang="en-US" sz="2000" dirty="0" smtClean="0"/>
              <a:t>Initial Sponsor Ballot 2015-03-27 through 2015-04-26 on D4.0</a:t>
            </a:r>
          </a:p>
          <a:p>
            <a:pPr>
              <a:lnSpc>
                <a:spcPct val="80000"/>
              </a:lnSpc>
            </a:pPr>
            <a:r>
              <a:rPr lang="en-US" altLang="en-US" sz="2000" dirty="0" smtClean="0"/>
              <a:t>January/February 2016</a:t>
            </a:r>
          </a:p>
          <a:p>
            <a:pPr lvl="1">
              <a:lnSpc>
                <a:spcPct val="80000"/>
              </a:lnSpc>
            </a:pPr>
            <a:r>
              <a:rPr lang="en-US" altLang="en-US" sz="1800" dirty="0"/>
              <a:t>Initial SB recirculation </a:t>
            </a:r>
            <a:r>
              <a:rPr lang="en-US" altLang="en-US" sz="1800" dirty="0" smtClean="0"/>
              <a:t>D5.0 2016 -01-11 through 2016-01-26</a:t>
            </a:r>
            <a:endParaRPr lang="en-US" altLang="en-US" sz="1800" dirty="0"/>
          </a:p>
          <a:p>
            <a:pPr lvl="1">
              <a:lnSpc>
                <a:spcPct val="80000"/>
              </a:lnSpc>
            </a:pPr>
            <a:r>
              <a:rPr lang="en-US" altLang="en-US" sz="1800" dirty="0" smtClean="0"/>
              <a:t>Teleconferences, Feb 22-25 2016 BRC Ft. Lauderdale meeting </a:t>
            </a:r>
          </a:p>
          <a:p>
            <a:pPr lvl="1">
              <a:lnSpc>
                <a:spcPct val="80000"/>
              </a:lnSpc>
            </a:pPr>
            <a:endParaRPr lang="en-US" altLang="en-US" sz="1800" dirty="0"/>
          </a:p>
          <a:p>
            <a:pPr>
              <a:lnSpc>
                <a:spcPct val="80000"/>
              </a:lnSpc>
            </a:pPr>
            <a:r>
              <a:rPr lang="en-US" altLang="en-US" sz="2000" dirty="0" smtClean="0"/>
              <a:t>March/April/May 2016</a:t>
            </a:r>
          </a:p>
          <a:p>
            <a:pPr lvl="1">
              <a:lnSpc>
                <a:spcPct val="80000"/>
              </a:lnSpc>
            </a:pPr>
            <a:r>
              <a:rPr lang="en-US" altLang="en-US" sz="1800" dirty="0" smtClean="0"/>
              <a:t>Comment resolution</a:t>
            </a:r>
          </a:p>
          <a:p>
            <a:pPr lvl="1">
              <a:lnSpc>
                <a:spcPct val="80000"/>
              </a:lnSpc>
            </a:pPr>
            <a:r>
              <a:rPr lang="en-US" altLang="en-US" sz="1800" dirty="0"/>
              <a:t>2</a:t>
            </a:r>
            <a:r>
              <a:rPr lang="en-US" altLang="en-US" sz="1800" baseline="30000" dirty="0" smtClean="0"/>
              <a:t>rd</a:t>
            </a:r>
            <a:r>
              <a:rPr lang="en-US" altLang="en-US" sz="1800" dirty="0" smtClean="0"/>
              <a:t> recirculation May 2016 D6.0 </a:t>
            </a:r>
          </a:p>
          <a:p>
            <a:pPr lvl="1">
              <a:lnSpc>
                <a:spcPct val="80000"/>
              </a:lnSpc>
            </a:pPr>
            <a:endParaRPr lang="en-US" altLang="en-US" sz="1800" dirty="0" smtClean="0"/>
          </a:p>
          <a:p>
            <a:pPr>
              <a:lnSpc>
                <a:spcPct val="80000"/>
              </a:lnSpc>
            </a:pPr>
            <a:r>
              <a:rPr lang="en-US" altLang="en-US" sz="2200" dirty="0" smtClean="0"/>
              <a:t>June/July 2016</a:t>
            </a:r>
          </a:p>
          <a:p>
            <a:pPr lvl="1">
              <a:lnSpc>
                <a:spcPct val="80000"/>
              </a:lnSpc>
            </a:pPr>
            <a:r>
              <a:rPr lang="en-US" altLang="en-US" sz="1800" dirty="0"/>
              <a:t>3</a:t>
            </a:r>
            <a:r>
              <a:rPr lang="en-US" altLang="en-US" sz="1800" baseline="30000" dirty="0" smtClean="0"/>
              <a:t>th</a:t>
            </a:r>
            <a:r>
              <a:rPr lang="en-US" altLang="en-US" sz="1800" dirty="0" smtClean="0"/>
              <a:t> recirculation D6.0 unchanged or D7.0</a:t>
            </a:r>
          </a:p>
          <a:p>
            <a:pPr lvl="1">
              <a:lnSpc>
                <a:spcPct val="80000"/>
              </a:lnSpc>
            </a:pPr>
            <a:endParaRPr lang="en-US" altLang="en-US" sz="1800" dirty="0" smtClean="0"/>
          </a:p>
          <a:p>
            <a:pPr>
              <a:lnSpc>
                <a:spcPct val="80000"/>
              </a:lnSpc>
            </a:pPr>
            <a:r>
              <a:rPr lang="en-US" altLang="en-US" sz="2000" dirty="0" smtClean="0"/>
              <a:t>July </a:t>
            </a:r>
            <a:r>
              <a:rPr lang="en-US" altLang="en-US" sz="2000" dirty="0"/>
              <a:t>2016 – WG/EC Final </a:t>
            </a:r>
            <a:r>
              <a:rPr lang="en-US" altLang="en-US" sz="2000" dirty="0" smtClean="0"/>
              <a:t>Approval </a:t>
            </a:r>
          </a:p>
          <a:p>
            <a:pPr lvl="1">
              <a:lnSpc>
                <a:spcPct val="80000"/>
              </a:lnSpc>
            </a:pPr>
            <a:endParaRPr lang="en-US" altLang="en-US" sz="1600" dirty="0"/>
          </a:p>
          <a:p>
            <a:pPr>
              <a:lnSpc>
                <a:spcPct val="80000"/>
              </a:lnSpc>
            </a:pPr>
            <a:r>
              <a:rPr lang="en-US" altLang="en-US" sz="2000" dirty="0"/>
              <a:t>September 2016 – </a:t>
            </a:r>
            <a:r>
              <a:rPr lang="en-US" altLang="en-US" sz="2000" dirty="0" err="1"/>
              <a:t>RevCom</a:t>
            </a:r>
            <a:r>
              <a:rPr lang="en-US" altLang="en-US" sz="2000" dirty="0"/>
              <a:t>/SASB </a:t>
            </a:r>
            <a:r>
              <a:rPr lang="en-US" altLang="en-US" sz="2000" dirty="0" smtClean="0"/>
              <a:t>Approval </a:t>
            </a:r>
          </a:p>
          <a:p>
            <a:pPr lvl="1">
              <a:lnSpc>
                <a:spcPct val="80000"/>
              </a:lnSpc>
            </a:pPr>
            <a:r>
              <a:rPr lang="en-US" altLang="en-US" sz="1800" b="1" dirty="0" err="1" smtClean="0"/>
              <a:t>RevCom</a:t>
            </a:r>
            <a:r>
              <a:rPr lang="en-US" altLang="en-US" sz="1800" b="1" dirty="0" smtClean="0"/>
              <a:t> Submission date: 05 Aug 2016 for Sept 16 </a:t>
            </a:r>
            <a:r>
              <a:rPr lang="en-US" altLang="en-US" sz="1800" b="1" dirty="0" err="1" smtClean="0"/>
              <a:t>RevCom</a:t>
            </a:r>
            <a:r>
              <a:rPr lang="en-US" altLang="en-US" sz="1800" b="1" dirty="0" smtClean="0"/>
              <a:t> teleconference</a:t>
            </a:r>
            <a:endParaRPr lang="en-US" altLang="en-US" sz="1800" b="1" dirty="0"/>
          </a:p>
        </p:txBody>
      </p:sp>
    </p:spTree>
    <p:extLst>
      <p:ext uri="{BB962C8B-B14F-4D97-AF65-F5344CB8AC3E}">
        <p14:creationId xmlns:p14="http://schemas.microsoft.com/office/powerpoint/2010/main" val="7265435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2016</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9</a:t>
            </a:fld>
            <a:endParaRPr lang="en-US" smtClean="0"/>
          </a:p>
        </p:txBody>
      </p:sp>
      <p:sp>
        <p:nvSpPr>
          <p:cNvPr id="25605" name="Rectangle 2"/>
          <p:cNvSpPr>
            <a:spLocks noGrp="1" noChangeArrowheads="1"/>
          </p:cNvSpPr>
          <p:nvPr>
            <p:ph type="title"/>
          </p:nvPr>
        </p:nvSpPr>
        <p:spPr/>
        <p:txBody>
          <a:bodyPr/>
          <a:lstStyle/>
          <a:p>
            <a:r>
              <a:rPr lang="en-US" altLang="en-US" dirty="0" smtClean="0"/>
              <a:t>Motion </a:t>
            </a:r>
          </a:p>
        </p:txBody>
      </p:sp>
      <p:sp>
        <p:nvSpPr>
          <p:cNvPr id="25606" name="Rectangle 3"/>
          <p:cNvSpPr>
            <a:spLocks noGrp="1" noChangeArrowheads="1"/>
          </p:cNvSpPr>
          <p:nvPr>
            <p:ph type="body" idx="1"/>
          </p:nvPr>
        </p:nvSpPr>
        <p:spPr>
          <a:xfrm>
            <a:off x="685800" y="1524000"/>
            <a:ext cx="7772400" cy="4953000"/>
          </a:xfrm>
        </p:spPr>
        <p:txBody>
          <a:bodyPr/>
          <a:lstStyle/>
          <a:p>
            <a:r>
              <a:rPr lang="en-US" sz="2000" dirty="0" smtClean="0"/>
              <a:t>Vice Chair/Secretary Re-affirmation</a:t>
            </a:r>
            <a:endParaRPr lang="en-US" sz="2000" dirty="0"/>
          </a:p>
          <a:p>
            <a:r>
              <a:rPr lang="en-US" sz="2000" dirty="0" smtClean="0"/>
              <a:t>Motion: </a:t>
            </a:r>
            <a:r>
              <a:rPr lang="en-US" sz="2000" dirty="0" err="1" smtClean="0"/>
              <a:t>TGmc</a:t>
            </a:r>
            <a:r>
              <a:rPr lang="en-US" sz="2000" dirty="0" smtClean="0"/>
              <a:t> reaffirms</a:t>
            </a:r>
          </a:p>
          <a:p>
            <a:pPr lvl="1"/>
            <a:r>
              <a:rPr lang="en-US" sz="1600" dirty="0" smtClean="0"/>
              <a:t>Mark Hamilton as Vice Chair</a:t>
            </a:r>
          </a:p>
          <a:p>
            <a:pPr lvl="1"/>
            <a:r>
              <a:rPr lang="en-US" sz="1600" dirty="0" smtClean="0"/>
              <a:t>Jon Rosdahl as Vice Chair and Secretary</a:t>
            </a:r>
            <a:endParaRPr lang="en-US" sz="1600" dirty="0"/>
          </a:p>
          <a:p>
            <a:endParaRPr lang="en-GB" sz="2000" dirty="0" smtClean="0"/>
          </a:p>
          <a:p>
            <a:r>
              <a:rPr lang="en-GB" sz="2000" dirty="0" smtClean="0"/>
              <a:t>Moved</a:t>
            </a:r>
            <a:r>
              <a:rPr lang="en-GB" sz="2000" dirty="0"/>
              <a:t>: Seconded: </a:t>
            </a:r>
            <a:br>
              <a:rPr lang="en-GB" sz="2000" dirty="0"/>
            </a:br>
            <a:r>
              <a:rPr lang="en-GB" sz="2000" dirty="0"/>
              <a:t>Result: </a:t>
            </a:r>
            <a:endParaRPr lang="en-GB" sz="2000" dirty="0" smtClean="0"/>
          </a:p>
          <a:p>
            <a:endParaRPr lang="en-GB" sz="2000" dirty="0"/>
          </a:p>
          <a:p>
            <a:r>
              <a:rPr lang="en-GB" sz="1400" dirty="0"/>
              <a:t>Reference: </a:t>
            </a:r>
            <a:r>
              <a:rPr lang="en-GB" sz="1400" dirty="0">
                <a:hlinkClick r:id="rId3"/>
              </a:rPr>
              <a:t>https://</a:t>
            </a:r>
            <a:r>
              <a:rPr lang="en-GB" sz="1400" dirty="0" smtClean="0">
                <a:hlinkClick r:id="rId3"/>
              </a:rPr>
              <a:t>mentor.ieee.org/802.11/dcn/14/11-14-0629-14-0000-802-11-operations-manual.docx </a:t>
            </a:r>
            <a:r>
              <a:rPr lang="en-GB" sz="1400" dirty="0" smtClean="0"/>
              <a:t>sections 4.3 &amp; 4.4:</a:t>
            </a:r>
          </a:p>
          <a:p>
            <a:pPr lvl="1"/>
            <a:r>
              <a:rPr lang="en-US" sz="1200" b="1" i="1" dirty="0"/>
              <a:t>Task Group Vice-Chair</a:t>
            </a:r>
          </a:p>
          <a:p>
            <a:r>
              <a:rPr lang="en-US" sz="1200" dirty="0"/>
              <a:t>TG Vice-Chair is elected by a TG majority approval and confirmed by a WG majority approval.  The TG Vice-Chair is reaffirmed every 2 years; one session after the WG Chair is elected.</a:t>
            </a:r>
          </a:p>
          <a:p>
            <a:pPr lvl="1"/>
            <a:r>
              <a:rPr lang="en-US" sz="1100" b="1" i="1" dirty="0"/>
              <a:t>Task Group Secretary</a:t>
            </a:r>
          </a:p>
          <a:p>
            <a:r>
              <a:rPr lang="en-US" sz="1200" dirty="0"/>
              <a:t>The TG Secretary shall be appointed by the TG Chair and confirmed by a TG motion that is approved with a minimum 50% majority. The TG Secretary is re-affirmed every 2 years; one session after the WG Chair is elected. </a:t>
            </a:r>
          </a:p>
          <a:p>
            <a:endParaRPr lang="en-US"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438120</TotalTime>
  <Words>1487</Words>
  <Application>Microsoft Office PowerPoint</Application>
  <PresentationFormat>On-screen Show (4:3)</PresentationFormat>
  <Paragraphs>330</Paragraphs>
  <Slides>19</Slides>
  <Notes>19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802-11-Submission</vt:lpstr>
      <vt:lpstr>Document</vt:lpstr>
      <vt:lpstr>IEEE 802.11 TGmc May 2016 Agenda</vt:lpstr>
      <vt:lpstr>Abstract</vt:lpstr>
      <vt:lpstr>TGmc Agenda</vt:lpstr>
      <vt:lpstr>Current IEEE 802, 802.11 rules documents </vt:lpstr>
      <vt:lpstr>Tuesday PM1  </vt:lpstr>
      <vt:lpstr>Tuesday PM1 (continued) </vt:lpstr>
      <vt:lpstr>TGmc Plan of Record - modified</vt:lpstr>
      <vt:lpstr>TGmc SB Planning</vt:lpstr>
      <vt:lpstr>Motion </vt:lpstr>
      <vt:lpstr>Motion 219</vt:lpstr>
      <vt:lpstr>Motion </vt:lpstr>
      <vt:lpstr>Motion –  </vt:lpstr>
      <vt:lpstr>Motion – </vt:lpstr>
      <vt:lpstr>Motion – </vt:lpstr>
      <vt:lpstr>Motion </vt:lpstr>
      <vt:lpstr>Motion </vt:lpstr>
      <vt:lpstr>Motion </vt:lpstr>
      <vt:lpstr>May - July 2016 Meeting Planning</vt:lpstr>
      <vt:lpstr>References</vt:lpstr>
    </vt:vector>
  </TitlesOfParts>
  <Company>Hewlett Packard Enterprise (HPE)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lastModifiedBy>Dorothy Stanley</cp:lastModifiedBy>
  <cp:revision>2542</cp:revision>
  <cp:lastPrinted>1998-02-10T13:28:06Z</cp:lastPrinted>
  <dcterms:created xsi:type="dcterms:W3CDTF">2005-01-04T21:26:55Z</dcterms:created>
  <dcterms:modified xsi:type="dcterms:W3CDTF">2016-05-17T07:14:43Z</dcterms:modified>
</cp:coreProperties>
</file>