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9" r:id="rId2"/>
    <p:sldId id="278" r:id="rId3"/>
    <p:sldId id="417" r:id="rId4"/>
    <p:sldId id="589" r:id="rId5"/>
    <p:sldId id="517" r:id="rId6"/>
    <p:sldId id="579" r:id="rId7"/>
    <p:sldId id="557" r:id="rId8"/>
    <p:sldId id="580" r:id="rId9"/>
    <p:sldId id="298" r:id="rId10"/>
    <p:sldId id="596" r:id="rId11"/>
    <p:sldId id="591" r:id="rId12"/>
    <p:sldId id="592" r:id="rId13"/>
    <p:sldId id="593" r:id="rId14"/>
    <p:sldId id="594" r:id="rId15"/>
    <p:sldId id="595" r:id="rId16"/>
    <p:sldId id="590" r:id="rId17"/>
    <p:sldId id="516" r:id="rId1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>
        <p:scale>
          <a:sx n="150" d="100"/>
          <a:sy n="150" d="100"/>
        </p:scale>
        <p:origin x="-2688" y="-3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802.11-16/0511r0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02219" y="9000621"/>
            <a:ext cx="49212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F4F34E98-D62A-4186-8764-CE3AA6FA445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7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802.11-16/0511r0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2016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802.11-16/0511r1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41-000m-revmc-sb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41-000m-revmc-sb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41-000m-revmc-sb-mac-comments.xls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66-00-000m-nav-setting-fixes-in-dmg-network.doc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567-00-000m-bss-intention-in-dmg-discovery-beacon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37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802.org/PNP/approved/IEEE_802_Chairs_guidelines_v21.pdf" TargetMode="External"/><Relationship Id="rId3" Type="http://schemas.openxmlformats.org/officeDocument/2006/relationships/hyperlink" Target="https://development.standards.ieee.org/myproject/Public/mytools/mob/slideset.ppt" TargetMode="External"/><Relationship Id="rId7" Type="http://schemas.openxmlformats.org/officeDocument/2006/relationships/hyperlink" Target="http://grouper.ieee.org/groups/802/PNP/approved/IEEE_802_LMSC_OM_approved_120725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PNP/approved/IEEE_802_WG_PandP_v18.1.pdf" TargetMode="External"/><Relationship Id="rId11" Type="http://schemas.openxmlformats.org/officeDocument/2006/relationships/hyperlink" Target="http://www.ieee802.org/devdocs.shtml" TargetMode="External"/><Relationship Id="rId5" Type="http://schemas.openxmlformats.org/officeDocument/2006/relationships/hyperlink" Target="http://www.ieee802.org/PNP/approved/IEEE_802_OM_v18.pdf" TargetMode="External"/><Relationship Id="rId10" Type="http://schemas.openxmlformats.org/officeDocument/2006/relationships/hyperlink" Target="http://www.ieee802.org/11/Rules/rules.shtml" TargetMode="External"/><Relationship Id="rId4" Type="http://schemas.openxmlformats.org/officeDocument/2006/relationships/hyperlink" Target="http://standards.ieee.org/board/aud/LMSC.pdf" TargetMode="External"/><Relationship Id="rId9" Type="http://schemas.openxmlformats.org/officeDocument/2006/relationships/hyperlink" Target="https://mentor.ieee.org/802.11/dcn/14/11-14-0629-14-0000-802-11-operations-manual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50-00-000m-revmc-brc-minutes-march-2016-macau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mentor.ieee.org/802.11/dcn/13/11-13-0095-29-000m-editor-reports.ppt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629-14-0000-802-11-operations-manual.docx%20sections%204.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2016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2016-05-11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890967"/>
              </p:ext>
            </p:extLst>
          </p:nvPr>
        </p:nvGraphicFramePr>
        <p:xfrm>
          <a:off x="520700" y="2274888"/>
          <a:ext cx="8186738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" name="Document" r:id="rId4" imgW="8248712" imgH="2546007" progId="Word.Document.8">
                  <p:embed/>
                </p:oleObj>
              </mc:Choice>
              <mc:Fallback>
                <p:oleObj name="Document" r:id="rId4" imgW="8248712" imgH="254600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86738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219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 smtClean="0"/>
              <a:t>CID </a:t>
            </a:r>
            <a:r>
              <a:rPr lang="en-GB" sz="2000" dirty="0"/>
              <a:t>7532 (OMN </a:t>
            </a:r>
            <a:r>
              <a:rPr lang="en-GB" sz="2000" dirty="0" smtClean="0"/>
              <a:t>extension </a:t>
            </a:r>
            <a:r>
              <a:rPr lang="en-GB" sz="2000" dirty="0"/>
              <a:t>to non-VHT):</a:t>
            </a:r>
            <a:endParaRPr lang="en-US" sz="2000" dirty="0"/>
          </a:p>
          <a:p>
            <a:r>
              <a:rPr lang="en-GB" sz="2000" dirty="0"/>
              <a:t>Move to approve the comment resolution to CID 7532 in the “Motion CID 7532” tab in </a:t>
            </a:r>
            <a:r>
              <a:rPr lang="en-GB" sz="2000" dirty="0">
                <a:hlinkClick r:id="rId3"/>
              </a:rPr>
              <a:t>https://mentor.ieee.org/802.11/dcn/15/11-15-0565-41-000m-revmc-sb-mac-comments.xls</a:t>
            </a:r>
            <a:endParaRPr lang="en-US" sz="20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9842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Motion on CID 7553 (Clause 4 mesh PMKSA):</a:t>
            </a:r>
            <a:endParaRPr lang="en-US" sz="2000" dirty="0"/>
          </a:p>
          <a:p>
            <a:r>
              <a:rPr lang="en-GB" sz="2000" dirty="0"/>
              <a:t>Move to approve the comment resolution to CID 7553 in the “CID 7553” tab in </a:t>
            </a:r>
            <a:r>
              <a:rPr lang="en-GB" sz="2000" dirty="0">
                <a:hlinkClick r:id="rId3"/>
              </a:rPr>
              <a:t>https://mentor.ieee.org/802.11/dcn/15/11-15-0565-41-000m-revmc-sb-mac-comments.xls</a:t>
            </a:r>
            <a:endParaRPr lang="en-US" sz="20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</a:t>
            </a:r>
            <a:endParaRPr lang="en-US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10979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Motion on CID 7177 (Support indicating preference for not receiving LDPC):</a:t>
            </a:r>
            <a:endParaRPr lang="en-US" sz="2000" dirty="0"/>
          </a:p>
          <a:p>
            <a:r>
              <a:rPr lang="en-GB" sz="2000" dirty="0"/>
              <a:t>Move to approve the comment resolution to CID 7177 in the “Motion CID 7177” tab in </a:t>
            </a:r>
            <a:r>
              <a:rPr lang="en-GB" sz="2000" dirty="0">
                <a:hlinkClick r:id="rId3"/>
              </a:rPr>
              <a:t>https://mentor.ieee.org/802.11/dcn/15/11-15-0565-41-000m-revmc-sb-mac-comments.xls</a:t>
            </a:r>
            <a:endParaRPr lang="en-US" sz="20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</a:t>
            </a:r>
            <a:endParaRPr lang="en-US" sz="2000" dirty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36942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Motion (DMG NAV setting): Incorporate the text changes in </a:t>
            </a:r>
            <a:r>
              <a:rPr lang="en-GB" sz="2000" u="sng" dirty="0">
                <a:hlinkClick r:id="rId3"/>
              </a:rPr>
              <a:t>https://mentor.ieee.org/802.11/dcn/16/11-16-0566-00-000m-nav-setting-fixes-in-dmg-network.docx</a:t>
            </a:r>
            <a:r>
              <a:rPr lang="en-GB" sz="2000" dirty="0"/>
              <a:t> into the </a:t>
            </a:r>
            <a:r>
              <a:rPr lang="en-GB" sz="2000" dirty="0" err="1"/>
              <a:t>TGmc</a:t>
            </a:r>
            <a:r>
              <a:rPr lang="en-GB" sz="2000" dirty="0"/>
              <a:t> draft.</a:t>
            </a:r>
            <a:endParaRPr lang="en-US" sz="20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</a:t>
            </a: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28245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Motion (Resolves issue in document 406): Incorporate the text changes in </a:t>
            </a:r>
            <a:r>
              <a:rPr lang="en-GB" sz="2000" u="sng" dirty="0">
                <a:hlinkClick r:id="rId3"/>
              </a:rPr>
              <a:t>https://mentor.ieee.org/802.11/dcn/16/11-16-0567-00-000m-bss-intention-in-dmg-discovery-beacon.docx</a:t>
            </a:r>
            <a:r>
              <a:rPr lang="en-GB" sz="2000" dirty="0"/>
              <a:t> into the </a:t>
            </a:r>
            <a:r>
              <a:rPr lang="en-GB" sz="2000" dirty="0" err="1"/>
              <a:t>TGmc</a:t>
            </a:r>
            <a:r>
              <a:rPr lang="en-GB" sz="2000" dirty="0"/>
              <a:t> draft.</a:t>
            </a:r>
            <a:endParaRPr lang="en-US" sz="20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884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Motion: Approve the comment resolutions in the following document and tabs indicated and incorporate the indicated text changes into the </a:t>
            </a:r>
            <a:r>
              <a:rPr lang="en-GB" sz="2000" dirty="0" err="1"/>
              <a:t>TGmc</a:t>
            </a:r>
            <a:r>
              <a:rPr lang="en-GB" sz="2000" dirty="0"/>
              <a:t> draft:</a:t>
            </a:r>
            <a:endParaRPr lang="en-US" sz="2000" dirty="0"/>
          </a:p>
          <a:p>
            <a:pPr lvl="1"/>
            <a:r>
              <a:rPr lang="en-GB" sz="1600" dirty="0"/>
              <a:t>“Motion MAC-BT” Tab in document TBD</a:t>
            </a:r>
            <a:endParaRPr lang="en-US" sz="1600" dirty="0"/>
          </a:p>
          <a:p>
            <a:pPr lvl="1"/>
            <a:r>
              <a:rPr lang="en-GB" sz="1600" dirty="0"/>
              <a:t>“GEN-“ in document TBD</a:t>
            </a:r>
            <a:endParaRPr lang="en-US" sz="1600" dirty="0"/>
          </a:p>
          <a:p>
            <a:pPr lvl="1"/>
            <a:r>
              <a:rPr lang="en-GB" sz="1600" dirty="0"/>
              <a:t>“Editor – name: in document TBD</a:t>
            </a:r>
            <a:endParaRPr lang="en-US" sz="1600" dirty="0"/>
          </a:p>
          <a:p>
            <a:endParaRPr lang="en-GB" sz="2000" dirty="0" smtClean="0"/>
          </a:p>
          <a:p>
            <a:endParaRPr lang="en-GB" sz="2000" dirty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1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2016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Objectives: Second recirculation and comment </a:t>
            </a:r>
            <a:r>
              <a:rPr lang="en-US" altLang="en-US" sz="2000" dirty="0" err="1" smtClean="0"/>
              <a:t>reoslution</a:t>
            </a:r>
            <a:endParaRPr lang="en-US" altLang="en-US" sz="2000" dirty="0" smtClean="0"/>
          </a:p>
          <a:p>
            <a:r>
              <a:rPr lang="en-US" altLang="en-US" sz="2000" dirty="0" smtClean="0"/>
              <a:t>Conference </a:t>
            </a:r>
            <a:r>
              <a:rPr lang="en-US" altLang="en-US" sz="2000" dirty="0"/>
              <a:t>c</a:t>
            </a:r>
            <a:r>
              <a:rPr lang="en-US" altLang="en-US" sz="2000" dirty="0" smtClean="0"/>
              <a:t>alls 10am Eastern  3 hours </a:t>
            </a:r>
          </a:p>
          <a:p>
            <a:pPr lvl="1"/>
            <a:r>
              <a:rPr lang="en-US" altLang="en-US" sz="1800" dirty="0" smtClean="0"/>
              <a:t>May 27, June 3, June 24, July 1</a:t>
            </a:r>
          </a:p>
          <a:p>
            <a:r>
              <a:rPr lang="en-US" altLang="en-US" sz="2000" dirty="0" smtClean="0"/>
              <a:t>Ballot Resolution Committee meeting – </a:t>
            </a:r>
          </a:p>
          <a:p>
            <a:pPr lvl="1"/>
            <a:r>
              <a:rPr lang="en-US" altLang="en-US" sz="1800" dirty="0" smtClean="0"/>
              <a:t>If needed</a:t>
            </a:r>
          </a:p>
          <a:p>
            <a:r>
              <a:rPr lang="en-US" altLang="en-US" sz="2000" dirty="0" smtClean="0"/>
              <a:t>Schedule review</a:t>
            </a:r>
          </a:p>
          <a:p>
            <a:r>
              <a:rPr lang="en-US" altLang="en-US" sz="2000" dirty="0" smtClean="0"/>
              <a:t>Availability of 11mc in the IEEE store</a:t>
            </a:r>
          </a:p>
          <a:p>
            <a:pPr lvl="1"/>
            <a:r>
              <a:rPr lang="en-US" altLang="en-US" sz="1800" dirty="0" smtClean="0"/>
              <a:t>D5.0 is available (add D5.0 after SB approval), </a:t>
            </a:r>
            <a:r>
              <a:rPr lang="en-US" altLang="en-US" sz="1800" dirty="0"/>
              <a:t>see </a:t>
            </a:r>
            <a:r>
              <a:rPr lang="en-US" altLang="en-US" sz="1800" dirty="0">
                <a:hlinkClick r:id="rId3"/>
              </a:rPr>
              <a:t>http://</a:t>
            </a:r>
            <a:r>
              <a:rPr lang="en-US" altLang="en-US" sz="1800" dirty="0" smtClean="0">
                <a:hlinkClick r:id="rId3"/>
              </a:rPr>
              <a:t>www.techstreet.com/ieee/products/1867583</a:t>
            </a:r>
            <a:r>
              <a:rPr lang="en-US" altLang="en-US" sz="1800" dirty="0" smtClean="0"/>
              <a:t> </a:t>
            </a:r>
          </a:p>
          <a:p>
            <a:r>
              <a:rPr lang="en-US" altLang="en-US" sz="2000" dirty="0" smtClean="0"/>
              <a:t>Forward to ISO JTC1/SC6 WG1</a:t>
            </a:r>
          </a:p>
          <a:p>
            <a:pPr lvl="1"/>
            <a:r>
              <a:rPr lang="en-US" altLang="en-US" sz="1800" dirty="0" smtClean="0"/>
              <a:t>D5.0 forwarded; D6.0 will be forwarded upon SB approval</a:t>
            </a:r>
          </a:p>
        </p:txBody>
      </p:sp>
    </p:spTree>
    <p:extLst>
      <p:ext uri="{BB962C8B-B14F-4D97-AF65-F5344CB8AC3E}">
        <p14:creationId xmlns:p14="http://schemas.microsoft.com/office/powerpoint/2010/main" val="31338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mentor.ieee.org/802.11/dcn/15/11-15-0532-37-000m-revmc-sponsor-ballot-comments.xls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2016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524000"/>
            <a:ext cx="4010025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Tuesday </a:t>
            </a:r>
            <a:r>
              <a:rPr lang="en-US" altLang="en-US" sz="1800" dirty="0"/>
              <a:t>PM1 </a:t>
            </a:r>
          </a:p>
          <a:p>
            <a:pPr lvl="1"/>
            <a:r>
              <a:rPr lang="en-US" altLang="en-US" sz="1400" dirty="0" smtClean="0"/>
              <a:t>Chair’s </a:t>
            </a:r>
            <a:r>
              <a:rPr lang="en-US" altLang="en-US" sz="1400" dirty="0"/>
              <a:t>Welcome, </a:t>
            </a:r>
            <a:r>
              <a:rPr lang="en-US" altLang="en-US" sz="1400" dirty="0" smtClean="0"/>
              <a:t>Patent reminder, Status</a:t>
            </a:r>
            <a:r>
              <a:rPr lang="en-US" altLang="en-US" sz="1400" dirty="0"/>
              <a:t>, Review of Objectives, Approve </a:t>
            </a:r>
            <a:r>
              <a:rPr lang="en-US" altLang="en-US" sz="1400" dirty="0" smtClean="0"/>
              <a:t>agenda </a:t>
            </a:r>
          </a:p>
          <a:p>
            <a:pPr lvl="1"/>
            <a:r>
              <a:rPr lang="en-US" altLang="en-US" sz="1400" dirty="0" smtClean="0"/>
              <a:t>Motion to affirm Vice chairs</a:t>
            </a:r>
          </a:p>
          <a:p>
            <a:pPr lvl="1"/>
            <a:r>
              <a:rPr lang="en-US" altLang="en-US" sz="1400" dirty="0" smtClean="0"/>
              <a:t>Editor’s </a:t>
            </a:r>
            <a:r>
              <a:rPr lang="en-US" altLang="en-US" sz="1400" dirty="0" smtClean="0"/>
              <a:t>Report</a:t>
            </a:r>
          </a:p>
          <a:p>
            <a:pPr lvl="1"/>
            <a:r>
              <a:rPr lang="en-GB" sz="1400" dirty="0"/>
              <a:t>11-16-554 Menzo, CID 7698, 7658, 7674</a:t>
            </a:r>
            <a:r>
              <a:rPr lang="en-GB" sz="1400" b="1" dirty="0"/>
              <a:t/>
            </a:r>
            <a:br>
              <a:rPr lang="en-GB" sz="1400" b="1" dirty="0"/>
            </a:br>
            <a:r>
              <a:rPr lang="en-GB" sz="1400" dirty="0"/>
              <a:t>11-15-0292 - Peter E – CID 7170, 7103, 7220</a:t>
            </a:r>
            <a:br>
              <a:rPr lang="en-GB" sz="1400" dirty="0"/>
            </a:br>
            <a:r>
              <a:rPr lang="en-GB" sz="1400" dirty="0"/>
              <a:t>Adrian CIDs – including CID 7111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82436" y="4350488"/>
            <a:ext cx="3990532" cy="205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 – minutes, CIDs, presentations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May - July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Schedule,  AOB</a:t>
            </a:r>
            <a:r>
              <a:rPr lang="en-US" altLang="en-US" sz="1600" dirty="0"/>
              <a:t>, Adjourn</a:t>
            </a:r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5666" y="3962400"/>
            <a:ext cx="4643790" cy="1212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400" dirty="0" smtClean="0"/>
              <a:t>Comment </a:t>
            </a:r>
            <a:r>
              <a:rPr lang="en-US" altLang="en-US" sz="1400" dirty="0" smtClean="0"/>
              <a:t>resolution</a:t>
            </a:r>
          </a:p>
          <a:p>
            <a:pPr lvl="1">
              <a:lnSpc>
                <a:spcPct val="80000"/>
              </a:lnSpc>
            </a:pPr>
            <a:r>
              <a:rPr lang="en-GB" sz="1400" dirty="0"/>
              <a:t>CIDs 7074, 7077, 7075 (Ganesh) 30 </a:t>
            </a:r>
            <a:r>
              <a:rPr lang="en-GB" sz="1400" dirty="0" smtClean="0"/>
              <a:t>mins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/>
              <a:t>CID </a:t>
            </a:r>
            <a:r>
              <a:rPr lang="en-GB" sz="1400" dirty="0"/>
              <a:t>7396 – Mark Rison –delayed block </a:t>
            </a:r>
            <a:r>
              <a:rPr lang="en-GB" sz="1400" dirty="0" err="1"/>
              <a:t>ack</a:t>
            </a:r>
            <a:r>
              <a:rPr lang="en-GB" sz="1400" dirty="0"/>
              <a:t> impact question</a:t>
            </a:r>
            <a:endParaRPr lang="en-US" altLang="en-US" sz="1400" dirty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24400" y="1219200"/>
            <a:ext cx="4162868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</a:t>
            </a:r>
            <a:r>
              <a:rPr lang="en-US" altLang="en-US" sz="1800" dirty="0"/>
              <a:t>PM2 </a:t>
            </a:r>
          </a:p>
          <a:p>
            <a:pPr lvl="1"/>
            <a:r>
              <a:rPr lang="en-US" altLang="en-US" sz="1600" dirty="0" smtClean="0"/>
              <a:t>Comment resolution</a:t>
            </a:r>
          </a:p>
          <a:p>
            <a:pPr lvl="1"/>
            <a:r>
              <a:rPr lang="en-GB" sz="1600" dirty="0" smtClean="0"/>
              <a:t>Motions</a:t>
            </a:r>
            <a:r>
              <a:rPr lang="en-GB" sz="1600" dirty="0"/>
              <a:t/>
            </a:r>
            <a:br>
              <a:rPr lang="en-GB" sz="1600" dirty="0"/>
            </a:br>
            <a:r>
              <a:rPr lang="en-GB" sz="1600" dirty="0"/>
              <a:t>11-15-1184 – Dan</a:t>
            </a:r>
            <a:r>
              <a:rPr lang="en-GB" sz="1600" b="1" dirty="0"/>
              <a:t> </a:t>
            </a:r>
            <a:r>
              <a:rPr lang="en-GB" sz="1600" dirty="0"/>
              <a:t>(Opportunistic Wireless Encryption)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4724400" y="2667000"/>
            <a:ext cx="39905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</a:t>
            </a:r>
            <a:r>
              <a:rPr lang="en-US" altLang="en-US" sz="1800" dirty="0" smtClean="0"/>
              <a:t>AM1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304800" y="5105400"/>
            <a:ext cx="464379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730750" y="3429000"/>
            <a:ext cx="39905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</a:t>
            </a:r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May 2016</a:t>
            </a:r>
            <a:endParaRPr lang="en-US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Current IEEE 802, 802.11 rules documents 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8229600" cy="5181600"/>
          </a:xfrm>
          <a:noFill/>
        </p:spPr>
        <p:txBody>
          <a:bodyPr/>
          <a:lstStyle/>
          <a:p>
            <a:r>
              <a:rPr lang="en-US" sz="1800" dirty="0" smtClean="0"/>
              <a:t>Patent policy slides</a:t>
            </a:r>
          </a:p>
          <a:p>
            <a:pPr lvl="1"/>
            <a:r>
              <a:rPr lang="en-US" sz="1400" dirty="0">
                <a:hlinkClick r:id="rId3"/>
              </a:rPr>
              <a:t>https://</a:t>
            </a:r>
            <a:r>
              <a:rPr lang="en-US" sz="1400" dirty="0" smtClean="0">
                <a:hlinkClick r:id="rId3"/>
              </a:rPr>
              <a:t>development.standards.ieee.org/myproject/Public/mytools/mob/slideset.ppt</a:t>
            </a:r>
            <a:r>
              <a:rPr lang="en-US" sz="1400" dirty="0" smtClean="0"/>
              <a:t> </a:t>
            </a:r>
            <a:endParaRPr lang="en-US" sz="1400" dirty="0"/>
          </a:p>
          <a:p>
            <a:r>
              <a:rPr lang="en-US" sz="1800" dirty="0" smtClean="0"/>
              <a:t>IEEE </a:t>
            </a:r>
            <a:r>
              <a:rPr lang="en-US" sz="1800" dirty="0"/>
              <a:t>802 Policies &amp; Procedures </a:t>
            </a:r>
          </a:p>
          <a:p>
            <a:pPr lvl="1"/>
            <a:r>
              <a:rPr lang="en-US" sz="1400" dirty="0"/>
              <a:t>(link to </a:t>
            </a:r>
            <a:r>
              <a:rPr lang="en-US" sz="1400" dirty="0" err="1"/>
              <a:t>AudCom</a:t>
            </a:r>
            <a:r>
              <a:rPr lang="en-US" sz="1400" dirty="0"/>
              <a:t>, approved by IEEE-SA Standards Board June 2014) </a:t>
            </a:r>
          </a:p>
          <a:p>
            <a:pPr lvl="1"/>
            <a:r>
              <a:rPr lang="en-US" sz="1400" dirty="0">
                <a:hlinkClick r:id="rId4"/>
              </a:rPr>
              <a:t>http://standards.ieee.org/board/aud/LMSC.pdf</a:t>
            </a:r>
            <a:endParaRPr lang="en-US" sz="1400" dirty="0"/>
          </a:p>
          <a:p>
            <a:r>
              <a:rPr lang="en-US" sz="1800" dirty="0"/>
              <a:t>IEEE 802 Operations Manual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altLang="en-US" sz="1400" dirty="0" smtClean="0">
                <a:hlinkClick r:id="rId5"/>
              </a:rPr>
              <a:t>http://www.ieee802.org/PNP/approved/IEEE_802_OM_v18.pdf</a:t>
            </a:r>
            <a:endParaRPr lang="en-US" alt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IEEE 802 Working Group Policies &amp;Procedures (13 Nov 2015)</a:t>
            </a:r>
            <a:r>
              <a:rPr lang="en-US" altLang="en-US" sz="1400" dirty="0" smtClean="0"/>
              <a:t> </a:t>
            </a:r>
          </a:p>
          <a:p>
            <a:pPr lvl="1"/>
            <a:r>
              <a:rPr lang="en-US" altLang="en-US" sz="1400" dirty="0">
                <a:hlinkClick r:id="rId6"/>
              </a:rPr>
              <a:t>http://</a:t>
            </a:r>
            <a:r>
              <a:rPr lang="en-US" altLang="en-US" sz="1400" dirty="0" smtClean="0">
                <a:hlinkClick r:id="rId6"/>
              </a:rPr>
              <a:t>www.ieee802.org/PNP/approved/IEEE_802_WG_PandP_v18.1.pdf</a:t>
            </a:r>
            <a:r>
              <a:rPr lang="en-US" altLang="en-US" sz="1400" dirty="0" smtClean="0"/>
              <a:t> (editor update)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 LMSC Chair's Guidelines </a:t>
            </a:r>
            <a:r>
              <a:rPr lang="en-US" sz="1800" dirty="0" smtClean="0"/>
              <a:t>(13 Nov 2015)</a:t>
            </a:r>
            <a:endParaRPr lang="en-US" sz="1800" dirty="0">
              <a:hlinkClick r:id="rId7"/>
            </a:endParaRPr>
          </a:p>
          <a:p>
            <a:pPr lvl="1"/>
            <a:r>
              <a:rPr lang="en-US" sz="1400" dirty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www.ieee802.org/PNP/approved/IEEE_802_Chairs_guidelines_v21.pdf</a:t>
            </a:r>
            <a:r>
              <a:rPr lang="en-US" sz="1400" dirty="0" smtClean="0"/>
              <a:t>  </a:t>
            </a:r>
          </a:p>
          <a:p>
            <a:r>
              <a:rPr lang="en-US" sz="1800" dirty="0" smtClean="0"/>
              <a:t>IEEE </a:t>
            </a:r>
            <a:r>
              <a:rPr lang="en-US" sz="1800" dirty="0"/>
              <a:t>802.11 WG OM: </a:t>
            </a:r>
            <a:r>
              <a:rPr lang="en-US" sz="1800" dirty="0" smtClean="0"/>
              <a:t>(13 Nov 2015)</a:t>
            </a:r>
            <a:endParaRPr lang="en-US" sz="1800" dirty="0"/>
          </a:p>
          <a:p>
            <a:pPr lvl="1"/>
            <a:r>
              <a:rPr lang="en-US" altLang="en-US" sz="1400" dirty="0">
                <a:hlinkClick r:id="rId9"/>
              </a:rPr>
              <a:t>https://</a:t>
            </a:r>
            <a:r>
              <a:rPr lang="en-US" altLang="en-US" sz="1400" dirty="0" smtClean="0">
                <a:hlinkClick r:id="rId9"/>
              </a:rPr>
              <a:t>mentor.ieee.org/802.11/dcn/14/11-14-0629-14-0000-802-11-operations-manual.docx</a:t>
            </a:r>
            <a:r>
              <a:rPr lang="en-US" altLang="en-US" sz="1400" dirty="0" smtClean="0"/>
              <a:t>   </a:t>
            </a:r>
          </a:p>
          <a:p>
            <a:r>
              <a:rPr lang="en-US" sz="1800" dirty="0" smtClean="0"/>
              <a:t>Policies </a:t>
            </a:r>
            <a:r>
              <a:rPr lang="en-US" sz="1800" dirty="0"/>
              <a:t>and Procedures hierarchy</a:t>
            </a:r>
          </a:p>
          <a:p>
            <a:pPr lvl="1"/>
            <a:r>
              <a:rPr lang="en-US" sz="1400" dirty="0">
                <a:hlinkClick r:id="rId10"/>
              </a:rPr>
              <a:t>http://www.ieee802.org/11/Rules/rules.shtml</a:t>
            </a:r>
            <a:endParaRPr lang="en-US" sz="1400" dirty="0"/>
          </a:p>
          <a:p>
            <a:pPr marL="342900" lvl="1" indent="-342900">
              <a:buFontTx/>
              <a:buChar char="•"/>
            </a:pPr>
            <a:r>
              <a:rPr lang="en-US" altLang="en-US" sz="1800" b="1" dirty="0"/>
              <a:t>IEEE 802 Procedural document website: </a:t>
            </a:r>
            <a:r>
              <a:rPr lang="en-US" altLang="en-US" sz="1600" dirty="0">
                <a:hlinkClick r:id="rId11"/>
              </a:rPr>
              <a:t>http://www.ieee802.org/devdocs.shtml</a:t>
            </a:r>
            <a:r>
              <a:rPr lang="en-US" altLang="en-US" sz="1600" dirty="0"/>
              <a:t> </a:t>
            </a:r>
          </a:p>
          <a:p>
            <a:endParaRPr lang="en-US" dirty="0" smtClean="0"/>
          </a:p>
          <a:p>
            <a:pPr lvl="1"/>
            <a:endParaRPr lang="en-US" sz="18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34B414-E725-475F-8EFC-03D12F3C5E1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4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mentor.ieee.org/802.11/dcn/16/11-16-0250-00-000m-revmc-brc-minutes-march-2016-macau.docx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Editor </a:t>
            </a:r>
            <a:r>
              <a:rPr lang="en-US" altLang="en-US" dirty="0"/>
              <a:t>report: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mentor.ieee.org/802.11/dcn/13/11-13-0095-29-000m-editor-reports.pptx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7772400" cy="5210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D4.0 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D5.0 </a:t>
            </a:r>
            <a:r>
              <a:rPr lang="en-US" altLang="en-US" sz="2000" dirty="0" smtClean="0">
                <a:solidFill>
                  <a:srgbClr val="006600"/>
                </a:solidFill>
              </a:rPr>
              <a:t>Jan </a:t>
            </a:r>
            <a:r>
              <a:rPr lang="en-US" altLang="en-US" sz="2000" dirty="0">
                <a:solidFill>
                  <a:srgbClr val="006600"/>
                </a:solidFill>
              </a:rPr>
              <a:t>2016 Initial SB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 April/May 2016 Second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D6.0/D7.0 May/June Third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/>
              <a:t>July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</a:t>
            </a:r>
            <a:r>
              <a:rPr lang="en-US" altLang="en-US" sz="2000" dirty="0" smtClean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</a:t>
            </a:r>
            <a:r>
              <a:rPr lang="en-US" altLang="en-US" sz="2000" dirty="0" smtClean="0"/>
              <a:t> 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SB Planning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371600"/>
            <a:ext cx="80010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Initial Sponsor Ballot 2015-03-27 through 2015-04-26 on D4.0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January/February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Initial SB recirculation </a:t>
            </a:r>
            <a:r>
              <a:rPr lang="en-US" altLang="en-US" sz="1800" dirty="0" smtClean="0"/>
              <a:t>D5.0 2016 -01-11 through 2016-01-26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Teleconferences, Feb 22-25 2016 BRC Ft. Lauderdale meeting </a:t>
            </a:r>
          </a:p>
          <a:p>
            <a:pPr lvl="1">
              <a:lnSpc>
                <a:spcPct val="80000"/>
              </a:lnSpc>
            </a:pPr>
            <a:endParaRPr lang="en-US" altLang="en-US" sz="1800" dirty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March/April/May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 smtClean="0"/>
              <a:t>Comment resolution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2</a:t>
            </a:r>
            <a:r>
              <a:rPr lang="en-US" altLang="en-US" sz="1800" baseline="30000" dirty="0" smtClean="0"/>
              <a:t>rd</a:t>
            </a:r>
            <a:r>
              <a:rPr lang="en-US" altLang="en-US" sz="1800" dirty="0" smtClean="0"/>
              <a:t> recirculation May 2016 D6.0 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200" dirty="0" smtClean="0"/>
              <a:t>June/July 2016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3</a:t>
            </a:r>
            <a:r>
              <a:rPr lang="en-US" altLang="en-US" sz="1800" baseline="30000" dirty="0" smtClean="0"/>
              <a:t>th</a:t>
            </a:r>
            <a:r>
              <a:rPr lang="en-US" altLang="en-US" sz="1800" dirty="0" smtClean="0"/>
              <a:t> recirculation D6.0 unchanged or D7.0</a:t>
            </a:r>
          </a:p>
          <a:p>
            <a:pPr lvl="1">
              <a:lnSpc>
                <a:spcPct val="80000"/>
              </a:lnSpc>
            </a:pPr>
            <a:endParaRPr lang="en-US" altLang="en-US" sz="1800" dirty="0" smtClean="0"/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</a:t>
            </a:r>
            <a:r>
              <a:rPr lang="en-US" altLang="en-US" sz="2000" dirty="0"/>
              <a:t>2016 – WG/EC Final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2000" dirty="0"/>
              <a:t>September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Submission date: 05 Aug 2016 for Sept 16 </a:t>
            </a:r>
            <a:r>
              <a:rPr lang="en-US" altLang="en-US" sz="1800" b="1" dirty="0" err="1" smtClean="0"/>
              <a:t>RevCom</a:t>
            </a:r>
            <a:r>
              <a:rPr lang="en-US" altLang="en-US" sz="1800" b="1" dirty="0" smtClean="0"/>
              <a:t> teleconference</a:t>
            </a:r>
            <a:endParaRPr lang="en-US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726543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2016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endParaRPr lang="en-US" altLang="en-US" dirty="0" smtClean="0"/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sz="2000" dirty="0" smtClean="0"/>
              <a:t>Vice Chair/Secretary Re-affirmation</a:t>
            </a:r>
            <a:endParaRPr lang="en-US" sz="2000" dirty="0"/>
          </a:p>
          <a:p>
            <a:r>
              <a:rPr lang="en-US" sz="2000" dirty="0" smtClean="0"/>
              <a:t>Motion: </a:t>
            </a:r>
            <a:r>
              <a:rPr lang="en-US" sz="2000" dirty="0" err="1" smtClean="0"/>
              <a:t>TGmc</a:t>
            </a:r>
            <a:r>
              <a:rPr lang="en-US" sz="2000" dirty="0" smtClean="0"/>
              <a:t> reaffirms</a:t>
            </a:r>
          </a:p>
          <a:p>
            <a:pPr lvl="1"/>
            <a:r>
              <a:rPr lang="en-US" sz="1600" dirty="0" smtClean="0"/>
              <a:t>Mark Hamilton as Vice Chair</a:t>
            </a:r>
          </a:p>
          <a:p>
            <a:pPr lvl="1"/>
            <a:r>
              <a:rPr lang="en-US" sz="1600" dirty="0" smtClean="0"/>
              <a:t>Jon Rosdahl as Vice Chair and Secretary</a:t>
            </a:r>
            <a:endParaRPr lang="en-US" sz="1600" dirty="0"/>
          </a:p>
          <a:p>
            <a:endParaRPr lang="en-GB" sz="2000" dirty="0" smtClean="0"/>
          </a:p>
          <a:p>
            <a:r>
              <a:rPr lang="en-GB" sz="2000" dirty="0" smtClean="0"/>
              <a:t>Moved</a:t>
            </a:r>
            <a:r>
              <a:rPr lang="en-GB" sz="2000" dirty="0"/>
              <a:t>: Seconded: </a:t>
            </a:r>
            <a:br>
              <a:rPr lang="en-GB" sz="2000" dirty="0"/>
            </a:br>
            <a:r>
              <a:rPr lang="en-GB" sz="2000" dirty="0"/>
              <a:t>Result: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1400" dirty="0"/>
              <a:t>Reference: </a:t>
            </a:r>
            <a:r>
              <a:rPr lang="en-GB" sz="1400" dirty="0">
                <a:hlinkClick r:id="rId3"/>
              </a:rPr>
              <a:t>https://</a:t>
            </a:r>
            <a:r>
              <a:rPr lang="en-GB" sz="1400" dirty="0" smtClean="0">
                <a:hlinkClick r:id="rId3"/>
              </a:rPr>
              <a:t>mentor.ieee.org/802.11/dcn/14/11-14-0629-14-0000-802-11-operations-manual.docx </a:t>
            </a:r>
            <a:r>
              <a:rPr lang="en-GB" sz="1400" dirty="0" smtClean="0"/>
              <a:t>sections 4.3 &amp; 4.4:</a:t>
            </a:r>
          </a:p>
          <a:p>
            <a:pPr lvl="1"/>
            <a:r>
              <a:rPr lang="en-US" sz="1200" b="1" i="1" dirty="0"/>
              <a:t>Task Group Vice-Chair</a:t>
            </a:r>
          </a:p>
          <a:p>
            <a:r>
              <a:rPr lang="en-US" sz="1200" dirty="0"/>
              <a:t>TG Vice-Chair is elected by a TG majority approval and confirmed by a WG majority approval.  The TG Vice-Chair is reaffirmed every 2 years; one session after the WG Chair is elected.</a:t>
            </a:r>
          </a:p>
          <a:p>
            <a:pPr lvl="1"/>
            <a:r>
              <a:rPr lang="en-US" sz="1100" b="1" i="1" dirty="0"/>
              <a:t>Task Group Secretary</a:t>
            </a:r>
          </a:p>
          <a:p>
            <a:r>
              <a:rPr lang="en-US" sz="1200" dirty="0"/>
              <a:t>The TG Secretary shall be appointed by the TG Chair and confirmed by a TG motion that is approved with a minimum 50% majority. The TG Secretary is re-affirmed every 2 years; one session after the WG Chair is elected.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431977</TotalTime>
  <Words>1303</Words>
  <Application>Microsoft Office PowerPoint</Application>
  <PresentationFormat>On-screen Show (4:3)</PresentationFormat>
  <Paragraphs>293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802-11-Submission</vt:lpstr>
      <vt:lpstr>Document</vt:lpstr>
      <vt:lpstr>IEEE 802.11 TGmc May 2016 Agenda</vt:lpstr>
      <vt:lpstr>Abstract</vt:lpstr>
      <vt:lpstr>TGmc Agenda</vt:lpstr>
      <vt:lpstr>Current IEEE 802, 802.11 rules documents </vt:lpstr>
      <vt:lpstr>Monday PM1 (continued) </vt:lpstr>
      <vt:lpstr>Monday PM1 (continued) </vt:lpstr>
      <vt:lpstr>TGmc Plan of Record - modified</vt:lpstr>
      <vt:lpstr>TGmc SB Planning</vt:lpstr>
      <vt:lpstr>Motion </vt:lpstr>
      <vt:lpstr>Motion 219</vt:lpstr>
      <vt:lpstr>Motion </vt:lpstr>
      <vt:lpstr>Motion </vt:lpstr>
      <vt:lpstr>Motion </vt:lpstr>
      <vt:lpstr>Motion </vt:lpstr>
      <vt:lpstr>Motion </vt:lpstr>
      <vt:lpstr>May - July 2016 Meeting Planning</vt:lpstr>
      <vt:lpstr>References</vt:lpstr>
    </vt:vector>
  </TitlesOfParts>
  <Company>Hewlett Packard Enterprise (HPE)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2520</cp:revision>
  <cp:lastPrinted>1998-02-10T13:28:06Z</cp:lastPrinted>
  <dcterms:created xsi:type="dcterms:W3CDTF">2005-01-04T21:26:55Z</dcterms:created>
  <dcterms:modified xsi:type="dcterms:W3CDTF">2016-05-11T22:56:47Z</dcterms:modified>
</cp:coreProperties>
</file>