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60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802.11-16/508r00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May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Next Generation Positioning </a:t>
            </a:r>
            <a:r>
              <a:rPr lang="en-US" dirty="0" err="1"/>
              <a:t>TGaz</a:t>
            </a:r>
            <a:r>
              <a:rPr lang="en-US" dirty="0"/>
              <a:t> closing report for the </a:t>
            </a:r>
            <a:r>
              <a:rPr lang="en-US" dirty="0" smtClean="0"/>
              <a:t>Waikoloa meeting</a:t>
            </a:r>
            <a:r>
              <a:rPr lang="en-US" dirty="0"/>
              <a:t>, </a:t>
            </a:r>
            <a:r>
              <a:rPr lang="en-US" dirty="0" smtClean="0"/>
              <a:t>May </a:t>
            </a:r>
            <a:r>
              <a:rPr lang="en-US" dirty="0"/>
              <a:t>2016.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Reviewed and approved a working draft Functional Requirement Doc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Motioned total of 17 functional requirements on accuracy/coverage and scalability sections.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 and commit to an updated project timelines </a:t>
            </a:r>
            <a:r>
              <a:rPr lang="en-US" sz="1800" b="0" dirty="0" smtClean="0"/>
              <a:t>(no change to major milestones).</a:t>
            </a:r>
            <a:endParaRPr lang="en-US" b="0" dirty="0"/>
          </a:p>
          <a:p>
            <a:pPr marL="609600" indent="-609600"/>
            <a:endParaRPr lang="en-US" b="0" dirty="0"/>
          </a:p>
          <a:p>
            <a:pPr marL="609600" indent="-609600"/>
            <a:r>
              <a:rPr lang="en-US" b="0" dirty="0"/>
              <a:t>Agenda: See </a:t>
            </a:r>
            <a:r>
              <a:rPr lang="en-US" b="0" dirty="0" smtClean="0"/>
              <a:t>11-16/492r3. 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07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</a:t>
            </a:r>
            <a:r>
              <a:rPr lang="en-US" dirty="0" smtClean="0"/>
              <a:t>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on Functional Requirement Document development.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Approve initial submissions of technical material towards SFD text where FRD is sufficiently mature. 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Review technical submissions on channel models, proposed technical </a:t>
            </a:r>
            <a:r>
              <a:rPr lang="en-US" altLang="en-US" b="0" dirty="0" smtClean="0"/>
              <a:t>protocols and technical approaches and such. </a:t>
            </a: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9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 flipH="1">
            <a:off x="6572543" y="1167606"/>
            <a:ext cx="3175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H="1">
            <a:off x="3982088" y="1167606"/>
            <a:ext cx="7937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308721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2677035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80968" y="1131412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215474" y="1124744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77366" y="1124744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62034" y="1124744"/>
            <a:ext cx="131533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9421" y="1124744"/>
            <a:ext cx="127261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41080" y="1124744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240826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9422" y="1124744"/>
            <a:ext cx="8989276" cy="5262862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 flipH="1">
            <a:off x="4128847" y="1504511"/>
            <a:ext cx="70326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11az</a:t>
            </a: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(Mar 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2018)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 flipH="1">
            <a:off x="6629342" y="1514070"/>
            <a:ext cx="782637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0" dirty="0"/>
              <a:t>.11az</a:t>
            </a:r>
            <a:br>
              <a:rPr lang="en-US" altLang="en-US" b="0" dirty="0"/>
            </a:br>
            <a:r>
              <a:rPr lang="en-US" altLang="en-US" b="0" dirty="0"/>
              <a:t> Final</a:t>
            </a:r>
          </a:p>
          <a:p>
            <a:r>
              <a:rPr lang="en-US" altLang="en-US" b="0" dirty="0" smtClean="0"/>
              <a:t>(May. 2020)</a:t>
            </a:r>
            <a:endParaRPr lang="en-US" altLang="en-US" b="0" dirty="0"/>
          </a:p>
        </p:txBody>
      </p:sp>
      <p:sp>
        <p:nvSpPr>
          <p:cNvPr id="21" name="Isosceles Triangle 20"/>
          <p:cNvSpPr>
            <a:spLocks noChangeArrowheads="1"/>
          </p:cNvSpPr>
          <p:nvPr/>
        </p:nvSpPr>
        <p:spPr bwMode="auto">
          <a:xfrm>
            <a:off x="771983" y="1532657"/>
            <a:ext cx="20161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Isosceles Triangle 21"/>
          <p:cNvSpPr>
            <a:spLocks noChangeArrowheads="1"/>
          </p:cNvSpPr>
          <p:nvPr/>
        </p:nvSpPr>
        <p:spPr bwMode="auto">
          <a:xfrm flipH="1">
            <a:off x="4727102" y="1525750"/>
            <a:ext cx="190500" cy="2174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2763445" y="1504764"/>
            <a:ext cx="71072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11az</a:t>
            </a: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Draft 1.0</a:t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(Sep. 2017)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Isosceles Triangle 23"/>
          <p:cNvSpPr>
            <a:spLocks noChangeArrowheads="1"/>
          </p:cNvSpPr>
          <p:nvPr/>
        </p:nvSpPr>
        <p:spPr bwMode="auto">
          <a:xfrm>
            <a:off x="3404196" y="1520988"/>
            <a:ext cx="201612" cy="22701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sosceles Triangle 24"/>
          <p:cNvSpPr>
            <a:spLocks noChangeArrowheads="1"/>
          </p:cNvSpPr>
          <p:nvPr/>
        </p:nvSpPr>
        <p:spPr bwMode="auto">
          <a:xfrm>
            <a:off x="136458" y="1526931"/>
            <a:ext cx="2032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3796" y="1512033"/>
            <a:ext cx="855796" cy="452185"/>
          </a:xfrm>
          <a:prstGeom prst="rect">
            <a:avLst/>
          </a:prstGeom>
          <a:noFill/>
          <a:ln>
            <a:noFill/>
          </a:ln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SG 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1-15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002000" y="2240169"/>
            <a:ext cx="1008949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1026" rIns="0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11/15-5/16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Isosceles Triangle 27"/>
          <p:cNvSpPr>
            <a:spLocks noChangeArrowheads="1"/>
          </p:cNvSpPr>
          <p:nvPr/>
        </p:nvSpPr>
        <p:spPr bwMode="auto">
          <a:xfrm>
            <a:off x="6701460" y="1536499"/>
            <a:ext cx="174796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37260" y="2272912"/>
            <a:ext cx="1647264" cy="2434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11az </a:t>
            </a:r>
            <a:r>
              <a:rPr lang="en-US" sz="1400" dirty="0"/>
              <a:t>SFD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982469" y="1514015"/>
            <a:ext cx="810114" cy="3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TG 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9-15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Isosceles Triangle 30"/>
          <p:cNvSpPr>
            <a:spLocks noChangeArrowheads="1"/>
          </p:cNvSpPr>
          <p:nvPr/>
        </p:nvSpPr>
        <p:spPr bwMode="auto">
          <a:xfrm>
            <a:off x="835832" y="1532657"/>
            <a:ext cx="20161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4626" y="1987657"/>
            <a:ext cx="710728" cy="265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 smtClean="0"/>
              <a:t>UCD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2947113" y="2524562"/>
            <a:ext cx="3840583" cy="2969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Amendment text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155353" y="1987658"/>
            <a:ext cx="1512000" cy="2651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FRD</a:t>
            </a:r>
            <a:endParaRPr lang="en-US" sz="1400" dirty="0"/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1814377" y="2518345"/>
            <a:ext cx="1102664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5/16-9/17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17171" y="2246470"/>
            <a:ext cx="1102664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5/15-11/15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7774046" y="1131412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flipH="1">
            <a:off x="7808703" y="1124744"/>
            <a:ext cx="3175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39" name="Isosceles Triangle 38"/>
          <p:cNvSpPr>
            <a:spLocks noChangeArrowheads="1"/>
          </p:cNvSpPr>
          <p:nvPr/>
        </p:nvSpPr>
        <p:spPr bwMode="auto">
          <a:xfrm>
            <a:off x="1773196" y="1511397"/>
            <a:ext cx="201612" cy="22701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/>
          <p:cNvCxnSpPr>
            <a:stCxn id="32" idx="1"/>
            <a:endCxn id="34" idx="1"/>
          </p:cNvCxnSpPr>
          <p:nvPr/>
        </p:nvCxnSpPr>
        <p:spPr bwMode="auto">
          <a:xfrm>
            <a:off x="444626" y="2120214"/>
            <a:ext cx="71072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itle 1"/>
          <p:cNvSpPr txBox="1">
            <a:spLocks/>
          </p:cNvSpPr>
          <p:nvPr/>
        </p:nvSpPr>
        <p:spPr>
          <a:xfrm>
            <a:off x="681024" y="585883"/>
            <a:ext cx="8462976" cy="543345"/>
          </a:xfrm>
          <a:prstGeom prst="rect">
            <a:avLst/>
          </a:prstGeom>
        </p:spPr>
        <p:txBody>
          <a:bodyPr lIns="0" tIns="0" rIns="0" bIns="0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Activity timelines post the May meeting</a:t>
            </a:r>
            <a:endParaRPr lang="en-US" kern="0" dirty="0">
              <a:solidFill>
                <a:srgbClr val="FF33CC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09226" y="2924944"/>
            <a:ext cx="947770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FRD/tech</a:t>
            </a:r>
          </a:p>
          <a:p>
            <a:pPr algn="ctr">
              <a:defRPr/>
            </a:pPr>
            <a:r>
              <a:rPr lang="en-US" sz="900" dirty="0" smtClean="0"/>
              <a:t>approach</a:t>
            </a:r>
            <a:endParaRPr lang="en-US" sz="900" dirty="0"/>
          </a:p>
        </p:txBody>
      </p:sp>
      <p:sp>
        <p:nvSpPr>
          <p:cNvPr id="43" name="Rectangle 42"/>
          <p:cNvSpPr/>
          <p:nvPr/>
        </p:nvSpPr>
        <p:spPr>
          <a:xfrm>
            <a:off x="1835696" y="3248277"/>
            <a:ext cx="1648828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Spec. frame 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942904" y="3554539"/>
            <a:ext cx="3655898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Amendment text development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155334" y="2930664"/>
            <a:ext cx="87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Accuracy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coverage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5918" y="3939849"/>
            <a:ext cx="6874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60Ghz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193872" y="3998653"/>
            <a:ext cx="968472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FRD/tech</a:t>
            </a:r>
          </a:p>
          <a:p>
            <a:pPr algn="ctr">
              <a:defRPr/>
            </a:pPr>
            <a:r>
              <a:rPr lang="en-US" sz="900" dirty="0" smtClean="0"/>
              <a:t>approach</a:t>
            </a:r>
            <a:endParaRPr lang="en-US" sz="900" dirty="0"/>
          </a:p>
        </p:txBody>
      </p:sp>
      <p:sp>
        <p:nvSpPr>
          <p:cNvPr id="48" name="Rectangle 47"/>
          <p:cNvSpPr/>
          <p:nvPr/>
        </p:nvSpPr>
        <p:spPr>
          <a:xfrm>
            <a:off x="1911510" y="4323775"/>
            <a:ext cx="1573013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Spec. frame work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13363" y="4649377"/>
            <a:ext cx="3559180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Amendment text development</a:t>
            </a:r>
            <a:endParaRPr lang="en-US" sz="900" dirty="0"/>
          </a:p>
        </p:txBody>
      </p:sp>
      <p:cxnSp>
        <p:nvCxnSpPr>
          <p:cNvPr id="50" name="Straight Connector 49"/>
          <p:cNvCxnSpPr>
            <a:cxnSpLocks noChangeAspect="1"/>
            <a:stCxn id="42" idx="1"/>
          </p:cNvCxnSpPr>
          <p:nvPr/>
        </p:nvCxnSpPr>
        <p:spPr bwMode="auto">
          <a:xfrm>
            <a:off x="1209226" y="3086762"/>
            <a:ext cx="605151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>
            <a:cxnSpLocks noChangeAspect="1"/>
          </p:cNvCxnSpPr>
          <p:nvPr/>
        </p:nvCxnSpPr>
        <p:spPr bwMode="auto">
          <a:xfrm>
            <a:off x="1202497" y="4183511"/>
            <a:ext cx="57872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107504" y="4975667"/>
            <a:ext cx="996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Scalability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09226" y="4990385"/>
            <a:ext cx="961093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FRD/tech</a:t>
            </a:r>
          </a:p>
          <a:p>
            <a:pPr algn="ctr">
              <a:defRPr/>
            </a:pPr>
            <a:r>
              <a:rPr lang="en-US" sz="900" dirty="0" smtClean="0"/>
              <a:t>approach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1849020" y="5313718"/>
            <a:ext cx="1625154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Spec. frame work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956228" y="5619980"/>
            <a:ext cx="3642574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Amendment text development</a:t>
            </a:r>
            <a:endParaRPr lang="en-US" sz="900" dirty="0"/>
          </a:p>
        </p:txBody>
      </p:sp>
      <p:cxnSp>
        <p:nvCxnSpPr>
          <p:cNvPr id="56" name="Straight Connector 55"/>
          <p:cNvCxnSpPr>
            <a:cxnSpLocks noChangeAspect="1"/>
            <a:stCxn id="53" idx="1"/>
          </p:cNvCxnSpPr>
          <p:nvPr/>
        </p:nvCxnSpPr>
        <p:spPr bwMode="auto">
          <a:xfrm>
            <a:off x="1209226" y="5152203"/>
            <a:ext cx="656309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1865535" y="1515749"/>
            <a:ext cx="731105" cy="3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.11az SFD 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5-2016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Callout 57"/>
          <p:cNvSpPr/>
          <p:nvPr/>
        </p:nvSpPr>
        <p:spPr bwMode="auto">
          <a:xfrm>
            <a:off x="3484524" y="1987657"/>
            <a:ext cx="2167596" cy="287285"/>
          </a:xfrm>
          <a:prstGeom prst="wedgeEllipseCallout">
            <a:avLst>
              <a:gd name="adj1" fmla="val -49921"/>
              <a:gd name="adj2" fmla="val 118294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SFD feature  Freeze</a:t>
            </a:r>
          </a:p>
        </p:txBody>
      </p:sp>
      <p:sp>
        <p:nvSpPr>
          <p:cNvPr id="59" name="Oval Callout 58"/>
          <p:cNvSpPr/>
          <p:nvPr/>
        </p:nvSpPr>
        <p:spPr bwMode="auto">
          <a:xfrm>
            <a:off x="35940" y="2625205"/>
            <a:ext cx="2167596" cy="287285"/>
          </a:xfrm>
          <a:prstGeom prst="wedgeEllipseCallout">
            <a:avLst>
              <a:gd name="adj1" fmla="val 71520"/>
              <a:gd name="adj2" fmla="val -1807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FRD Freeze</a:t>
            </a:r>
          </a:p>
        </p:txBody>
      </p:sp>
      <p:sp>
        <p:nvSpPr>
          <p:cNvPr id="60" name="Curved Left Arrow 59"/>
          <p:cNvSpPr/>
          <p:nvPr/>
        </p:nvSpPr>
        <p:spPr bwMode="auto">
          <a:xfrm rot="10800000">
            <a:off x="5796136" y="2584529"/>
            <a:ext cx="449160" cy="1256804"/>
          </a:xfrm>
          <a:prstGeom prst="curvedLeftArrow">
            <a:avLst>
              <a:gd name="adj1" fmla="val 17239"/>
              <a:gd name="adj2" fmla="val 31970"/>
              <a:gd name="adj3" fmla="val 25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Curved Left Arrow 60"/>
          <p:cNvSpPr/>
          <p:nvPr/>
        </p:nvSpPr>
        <p:spPr bwMode="auto">
          <a:xfrm rot="10800000">
            <a:off x="5707543" y="2584529"/>
            <a:ext cx="449160" cy="2265013"/>
          </a:xfrm>
          <a:prstGeom prst="curvedLeftArrow">
            <a:avLst>
              <a:gd name="adj1" fmla="val 17239"/>
              <a:gd name="adj2" fmla="val 31970"/>
              <a:gd name="adj3" fmla="val 25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Curved Left Arrow 61"/>
          <p:cNvSpPr/>
          <p:nvPr/>
        </p:nvSpPr>
        <p:spPr bwMode="auto">
          <a:xfrm rot="10800000">
            <a:off x="5707542" y="2584529"/>
            <a:ext cx="449160" cy="3227211"/>
          </a:xfrm>
          <a:prstGeom prst="curvedLeftArrow">
            <a:avLst>
              <a:gd name="adj1" fmla="val 17239"/>
              <a:gd name="adj2" fmla="val 31970"/>
              <a:gd name="adj3" fmla="val 25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3" name="Group 62"/>
          <p:cNvGrpSpPr/>
          <p:nvPr/>
        </p:nvGrpSpPr>
        <p:grpSpPr>
          <a:xfrm flipH="1">
            <a:off x="3246480" y="2293764"/>
            <a:ext cx="518789" cy="3227211"/>
            <a:chOff x="5859942" y="2736929"/>
            <a:chExt cx="537754" cy="3227211"/>
          </a:xfrm>
        </p:grpSpPr>
        <p:sp>
          <p:nvSpPr>
            <p:cNvPr id="64" name="Curved Left Arrow 63"/>
            <p:cNvSpPr/>
            <p:nvPr/>
          </p:nvSpPr>
          <p:spPr bwMode="auto">
            <a:xfrm rot="10800000">
              <a:off x="5948536" y="2736929"/>
              <a:ext cx="449160" cy="1170175"/>
            </a:xfrm>
            <a:prstGeom prst="curvedLeftArrow">
              <a:avLst>
                <a:gd name="adj1" fmla="val 17239"/>
                <a:gd name="adj2" fmla="val 31970"/>
                <a:gd name="adj3" fmla="val 25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Curved Left Arrow 64"/>
            <p:cNvSpPr/>
            <p:nvPr/>
          </p:nvSpPr>
          <p:spPr bwMode="auto">
            <a:xfrm rot="10800000">
              <a:off x="5859943" y="2736929"/>
              <a:ext cx="449160" cy="2265013"/>
            </a:xfrm>
            <a:prstGeom prst="curvedLeftArrow">
              <a:avLst>
                <a:gd name="adj1" fmla="val 17239"/>
                <a:gd name="adj2" fmla="val 31970"/>
                <a:gd name="adj3" fmla="val 25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Curved Left Arrow 65"/>
            <p:cNvSpPr/>
            <p:nvPr/>
          </p:nvSpPr>
          <p:spPr bwMode="auto">
            <a:xfrm rot="10800000">
              <a:off x="5859942" y="2736929"/>
              <a:ext cx="449160" cy="3227211"/>
            </a:xfrm>
            <a:prstGeom prst="curvedLeftArrow">
              <a:avLst>
                <a:gd name="adj1" fmla="val 17239"/>
                <a:gd name="adj2" fmla="val 31970"/>
                <a:gd name="adj3" fmla="val 25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177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June 15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10:00AM </a:t>
            </a:r>
            <a:r>
              <a:rPr lang="en-US" altLang="en-US" dirty="0"/>
              <a:t>ET for 1hr.</a:t>
            </a:r>
          </a:p>
          <a:p>
            <a:pPr marL="0" indent="0">
              <a:buNone/>
            </a:pPr>
            <a:r>
              <a:rPr lang="en-US" altLang="en-US" b="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29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41306</TotalTime>
  <Words>278</Words>
  <Application>Microsoft Office PowerPoint</Application>
  <PresentationFormat>On-screen Show (4:3)</PresentationFormat>
  <Paragraphs>90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</vt:lpstr>
      <vt:lpstr>Times New Roman</vt:lpstr>
      <vt:lpstr>Office Theme</vt:lpstr>
      <vt:lpstr>Document</vt:lpstr>
      <vt:lpstr>TGaz Next Generation Positioning  May Closing Report</vt:lpstr>
      <vt:lpstr>Abstract</vt:lpstr>
      <vt:lpstr>Work Completed</vt:lpstr>
      <vt:lpstr>Goals for July Meeting</vt:lpstr>
      <vt:lpstr>PowerPoint Presentation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387</cp:revision>
  <cp:lastPrinted>1601-01-01T00:00:00Z</cp:lastPrinted>
  <dcterms:created xsi:type="dcterms:W3CDTF">2015-08-09T12:22:17Z</dcterms:created>
  <dcterms:modified xsi:type="dcterms:W3CDTF">2016-05-19T21:40:51Z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2016-05-19 21:40:51Z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