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257" r:id="rId3"/>
    <p:sldId id="262" r:id="rId4"/>
    <p:sldId id="266" r:id="rId5"/>
    <p:sldId id="269" r:id="rId6"/>
    <p:sldId id="331" r:id="rId7"/>
    <p:sldId id="268" r:id="rId8"/>
    <p:sldId id="336" r:id="rId9"/>
    <p:sldId id="359" r:id="rId10"/>
    <p:sldId id="353" r:id="rId11"/>
    <p:sldId id="364" r:id="rId12"/>
    <p:sldId id="334" r:id="rId13"/>
    <p:sldId id="271" r:id="rId14"/>
    <p:sldId id="332" r:id="rId15"/>
    <p:sldId id="333" r:id="rId16"/>
    <p:sldId id="270" r:id="rId17"/>
    <p:sldId id="272" r:id="rId18"/>
    <p:sldId id="335" r:id="rId19"/>
    <p:sldId id="340" r:id="rId20"/>
    <p:sldId id="341" r:id="rId21"/>
    <p:sldId id="299" r:id="rId22"/>
    <p:sldId id="342" r:id="rId23"/>
    <p:sldId id="343" r:id="rId24"/>
    <p:sldId id="344" r:id="rId25"/>
    <p:sldId id="310" r:id="rId26"/>
    <p:sldId id="346" r:id="rId27"/>
    <p:sldId id="362" r:id="rId28"/>
    <p:sldId id="363" r:id="rId29"/>
    <p:sldId id="348" r:id="rId30"/>
    <p:sldId id="349" r:id="rId31"/>
    <p:sldId id="322" r:id="rId32"/>
    <p:sldId id="325" r:id="rId33"/>
    <p:sldId id="290" r:id="rId34"/>
    <p:sldId id="360" r:id="rId35"/>
    <p:sldId id="327" r:id="rId36"/>
    <p:sldId id="345" r:id="rId37"/>
    <p:sldId id="352" r:id="rId38"/>
    <p:sldId id="355" r:id="rId39"/>
    <p:sldId id="357" r:id="rId40"/>
    <p:sldId id="361" r:id="rId41"/>
    <p:sldId id="358" r:id="rId42"/>
    <p:sldId id="264" r:id="rId43"/>
    <p:sldId id="365" r:id="rId44"/>
    <p:sldId id="366" r:id="rId45"/>
    <p:sldId id="367" r:id="rId4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97829" autoAdjust="0"/>
  </p:normalViewPr>
  <p:slideViewPr>
    <p:cSldViewPr>
      <p:cViewPr>
        <p:scale>
          <a:sx n="90" d="100"/>
          <a:sy n="90" d="100"/>
        </p:scale>
        <p:origin x="-115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7" d="100"/>
          <a:sy n="87"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7306824803644E-2"/>
          <c:y val="4.245548945562036E-2"/>
          <c:w val="0.77058316889676359"/>
          <c:h val="0.91508902108875934"/>
        </c:manualLayout>
      </c:layout>
      <c:barChart>
        <c:barDir val="col"/>
        <c:grouping val="clustered"/>
        <c:varyColors val="0"/>
        <c:ser>
          <c:idx val="0"/>
          <c:order val="0"/>
          <c:tx>
            <c:strRef>
              <c:f>Sheet1!$B$1</c:f>
              <c:strCache>
                <c:ptCount val="1"/>
                <c:pt idx="0">
                  <c:v>Wi-Fi</c:v>
                </c:pt>
              </c:strCache>
            </c:strRef>
          </c:tx>
          <c:spPr>
            <a:solidFill>
              <a:srgbClr val="642566"/>
            </a:solidFill>
            <a:ln>
              <a:solidFill>
                <a:srgbClr val="642566"/>
              </a:solidFill>
              <a:prstDash val="solid"/>
            </a:ln>
          </c:spPr>
          <c:invertIfNegative val="0"/>
          <c:dLbls>
            <c:dLbl>
              <c:idx val="0"/>
              <c:layout/>
              <c:tx>
                <c:rich>
                  <a:bodyPr/>
                  <a:lstStyle/>
                  <a:p>
                    <a:r>
                      <a:rPr lang="en-US" dirty="0" smtClean="0"/>
                      <a:t>1209</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1440</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Sheet1!$B$2:$B$3</c:f>
              <c:numCache>
                <c:formatCode>General</c:formatCode>
                <c:ptCount val="2"/>
                <c:pt idx="0">
                  <c:v>1209</c:v>
                </c:pt>
                <c:pt idx="1">
                  <c:v>1440</c:v>
                </c:pt>
              </c:numCache>
            </c:numRef>
          </c:val>
        </c:ser>
        <c:ser>
          <c:idx val="1"/>
          <c:order val="1"/>
          <c:tx>
            <c:strRef>
              <c:f>Sheet1!$C$1</c:f>
              <c:strCache>
                <c:ptCount val="1"/>
                <c:pt idx="0">
                  <c:v>Cellular</c:v>
                </c:pt>
              </c:strCache>
            </c:strRef>
          </c:tx>
          <c:spPr>
            <a:solidFill>
              <a:srgbClr val="A9CF38"/>
            </a:solidFill>
            <a:ln>
              <a:solidFill>
                <a:srgbClr val="A9CF38"/>
              </a:solidFill>
              <a:prstDash val="solid"/>
            </a:ln>
          </c:spPr>
          <c:invertIfNegative val="0"/>
          <c:dLbls>
            <c:dLbl>
              <c:idx val="0"/>
              <c:layout/>
              <c:tx>
                <c:rich>
                  <a:bodyPr/>
                  <a:lstStyle/>
                  <a:p>
                    <a:r>
                      <a:rPr lang="en-US" dirty="0" smtClean="0"/>
                      <a:t>74</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44PB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71%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74%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a:solidFill>
                      <a:srgbClr val="642566"/>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Sheet1!$C$2:$C$3</c:f>
              <c:numCache>
                <c:formatCode>General</c:formatCode>
                <c:ptCount val="2"/>
                <c:pt idx="0">
                  <c:v>74</c:v>
                </c:pt>
                <c:pt idx="1">
                  <c:v>44.3</c:v>
                </c:pt>
              </c:numCache>
            </c:numRef>
          </c:val>
        </c:ser>
        <c:dLbls>
          <c:showLegendKey val="0"/>
          <c:showVal val="0"/>
          <c:showCatName val="0"/>
          <c:showSerName val="0"/>
          <c:showPercent val="0"/>
          <c:showBubbleSize val="0"/>
        </c:dLbls>
        <c:gapWidth val="150"/>
        <c:axId val="118638464"/>
        <c:axId val="118640000"/>
      </c:barChart>
      <c:catAx>
        <c:axId val="118638464"/>
        <c:scaling>
          <c:orientation val="minMax"/>
        </c:scaling>
        <c:delete val="1"/>
        <c:axPos val="b"/>
        <c:numFmt formatCode="General" sourceLinked="1"/>
        <c:majorTickMark val="out"/>
        <c:minorTickMark val="none"/>
        <c:tickLblPos val="nextTo"/>
        <c:crossAx val="118640000"/>
        <c:crosses val="autoZero"/>
        <c:auto val="1"/>
        <c:lblAlgn val="ctr"/>
        <c:lblOffset val="100"/>
        <c:noMultiLvlLbl val="1"/>
      </c:catAx>
      <c:valAx>
        <c:axId val="118640000"/>
        <c:scaling>
          <c:orientation val="minMax"/>
          <c:max val="1600"/>
          <c:min val="0"/>
        </c:scaling>
        <c:delete val="0"/>
        <c:axPos val="l"/>
        <c:majorGridlines>
          <c:spPr>
            <a:ln w="25400">
              <a:solidFill>
                <a:srgbClr val="BFBFBF"/>
              </a:solidFill>
              <a:prstDash val="solid"/>
            </a:ln>
          </c:spPr>
        </c:majorGridlines>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642566">
                    <a:tint val="75000"/>
                    <a:shade val="95000"/>
                    <a:satMod val="105000"/>
                  </a:srgbClr>
                </a:solidFill>
                <a:prstDash val="solid"/>
                <a:round/>
              </a14:hiddenLine>
            </a:ext>
          </a:extLst>
        </c:spPr>
        <c:crossAx val="118638464"/>
        <c:crosses val="autoZero"/>
        <c:crossBetween val="between"/>
        <c:majorUnit val="400"/>
        <c:minorUnit val="400"/>
      </c:valAx>
    </c:plotArea>
    <c:legend>
      <c:legendPos val="r"/>
      <c:layout>
        <c:manualLayout>
          <c:xMode val="edge"/>
          <c:yMode val="edge"/>
          <c:x val="0.85054895358599081"/>
          <c:y val="0.24153420275590548"/>
          <c:w val="0.14945104641400919"/>
          <c:h val="0.49071300835946596"/>
        </c:manualLayout>
      </c:layout>
      <c:overlay val="0"/>
      <c:txPr>
        <a:bodyPr/>
        <a:lstStyle/>
        <a:p>
          <a:pPr>
            <a:defRPr sz="1600"/>
          </a:pPr>
          <a:endParaRPr lang="en-US"/>
        </a:p>
      </c:txPr>
    </c:legend>
    <c:plotVisOnly val="1"/>
    <c:dispBlanksAs val="gap"/>
    <c:showDLblsOverMax val="0"/>
  </c:chart>
  <c:txPr>
    <a:bodyPr/>
    <a:lstStyle/>
    <a:p>
      <a:pPr>
        <a:defRPr sz="1400" b="0">
          <a:solidFill>
            <a:srgbClr val="642566"/>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802.11-16/0500r0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March 2016</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Dorothy Stanley, HP Enterprise</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802.11-16/0500r0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March 2016</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Dorothy Stanley, HP Enterprise</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Donald E. Eastlake 3rd</a:t>
            </a:r>
            <a:endParaRPr lang="en-US"/>
          </a:p>
        </p:txBody>
      </p:sp>
      <p:sp>
        <p:nvSpPr>
          <p:cNvPr id="5" name="Date Placeholder 4"/>
          <p:cNvSpPr>
            <a:spLocks noGrp="1"/>
          </p:cNvSpPr>
          <p:nvPr>
            <p:ph type="dt" idx="11"/>
          </p:nvPr>
        </p:nvSpPr>
        <p:spPr/>
        <p:txBody>
          <a:bodyPr/>
          <a:lstStyle/>
          <a:p>
            <a:pPr>
              <a:defRPr/>
            </a:pPr>
            <a:r>
              <a:rPr lang="en-US" smtClean="0"/>
              <a:t>July 2014</a:t>
            </a:r>
            <a:endParaRPr lang="en-US"/>
          </a:p>
        </p:txBody>
      </p:sp>
      <p:sp>
        <p:nvSpPr>
          <p:cNvPr id="6" name="Footer Placeholder 5"/>
          <p:cNvSpPr>
            <a:spLocks noGrp="1"/>
          </p:cNvSpPr>
          <p:nvPr>
            <p:ph type="ftr" sz="quarter" idx="12"/>
          </p:nvPr>
        </p:nvSpPr>
        <p:spPr/>
        <p:txBody>
          <a:bodyPr/>
          <a:lstStyle/>
          <a:p>
            <a:pPr>
              <a:defRPr/>
            </a:pPr>
            <a:r>
              <a:rPr lang="en-US" smtClean="0"/>
              <a:t>Wireless Links 2014</a:t>
            </a:r>
            <a:endParaRPr lang="en-US"/>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10</a:t>
            </a:fld>
            <a:endParaRPr lang="en-US" altLang="en-US"/>
          </a:p>
        </p:txBody>
      </p:sp>
    </p:spTree>
    <p:extLst>
      <p:ext uri="{BB962C8B-B14F-4D97-AF65-F5344CB8AC3E}">
        <p14:creationId xmlns:p14="http://schemas.microsoft.com/office/powerpoint/2010/main" val="3035508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Donald E. Eastlake 3rd</a:t>
            </a:r>
            <a:endParaRPr lang="en-US"/>
          </a:p>
        </p:txBody>
      </p:sp>
      <p:sp>
        <p:nvSpPr>
          <p:cNvPr id="5" name="Date Placeholder 4"/>
          <p:cNvSpPr>
            <a:spLocks noGrp="1"/>
          </p:cNvSpPr>
          <p:nvPr>
            <p:ph type="dt" idx="11"/>
          </p:nvPr>
        </p:nvSpPr>
        <p:spPr/>
        <p:txBody>
          <a:bodyPr/>
          <a:lstStyle/>
          <a:p>
            <a:pPr>
              <a:defRPr/>
            </a:pPr>
            <a:r>
              <a:rPr lang="en-US" smtClean="0"/>
              <a:t>July 2014</a:t>
            </a:r>
            <a:endParaRPr lang="en-US"/>
          </a:p>
        </p:txBody>
      </p:sp>
      <p:sp>
        <p:nvSpPr>
          <p:cNvPr id="6" name="Footer Placeholder 5"/>
          <p:cNvSpPr>
            <a:spLocks noGrp="1"/>
          </p:cNvSpPr>
          <p:nvPr>
            <p:ph type="ftr" sz="quarter" idx="12"/>
          </p:nvPr>
        </p:nvSpPr>
        <p:spPr/>
        <p:txBody>
          <a:bodyPr/>
          <a:lstStyle/>
          <a:p>
            <a:pPr>
              <a:defRPr/>
            </a:pPr>
            <a:r>
              <a:rPr lang="en-US" smtClean="0"/>
              <a:t>Wireless Links 2014</a:t>
            </a:r>
            <a:endParaRPr lang="en-US"/>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11</a:t>
            </a:fld>
            <a:endParaRPr lang="en-US" altLang="en-US"/>
          </a:p>
        </p:txBody>
      </p:sp>
    </p:spTree>
    <p:extLst>
      <p:ext uri="{BB962C8B-B14F-4D97-AF65-F5344CB8AC3E}">
        <p14:creationId xmlns:p14="http://schemas.microsoft.com/office/powerpoint/2010/main" val="280448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3862121" y="93862"/>
            <a:ext cx="20270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300" b="1" dirty="0"/>
              <a:t>doc.: IEEE 802.11-11/0483r0</a:t>
            </a:r>
          </a:p>
        </p:txBody>
      </p:sp>
      <p:sp>
        <p:nvSpPr>
          <p:cNvPr id="33794" name="Rectangle 3"/>
          <p:cNvSpPr txBox="1">
            <a:spLocks noGrp="1" noChangeArrowheads="1"/>
          </p:cNvSpPr>
          <p:nvPr/>
        </p:nvSpPr>
        <p:spPr bwMode="auto">
          <a:xfrm>
            <a:off x="613069" y="93862"/>
            <a:ext cx="6897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300" b="1" dirty="0"/>
              <a:t>May 2011</a:t>
            </a:r>
          </a:p>
        </p:txBody>
      </p:sp>
      <p:sp>
        <p:nvSpPr>
          <p:cNvPr id="33795" name="Rectangle 6"/>
          <p:cNvSpPr txBox="1">
            <a:spLocks noGrp="1" noChangeArrowheads="1"/>
          </p:cNvSpPr>
          <p:nvPr/>
        </p:nvSpPr>
        <p:spPr bwMode="auto">
          <a:xfrm>
            <a:off x="4081028" y="8561263"/>
            <a:ext cx="1808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087626" y="8561263"/>
            <a:ext cx="4151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13</a:t>
            </a:fld>
            <a:endParaRPr lang="en-US" sz="1200" dirty="0"/>
          </a:p>
        </p:txBody>
      </p:sp>
      <p:sp>
        <p:nvSpPr>
          <p:cNvPr id="33797" name="Rectangle 2"/>
          <p:cNvSpPr>
            <a:spLocks noGrp="1" noRot="1" noChangeAspect="1" noChangeArrowheads="1" noTextEdit="1"/>
          </p:cNvSpPr>
          <p:nvPr>
            <p:ph type="sldImg"/>
          </p:nvPr>
        </p:nvSpPr>
        <p:spPr>
          <a:xfrm>
            <a:off x="1042988" y="666750"/>
            <a:ext cx="4414837" cy="3311525"/>
          </a:xfrm>
          <a:ln/>
        </p:spPr>
      </p:sp>
      <p:sp>
        <p:nvSpPr>
          <p:cNvPr id="33798" name="Rectangle 3"/>
          <p:cNvSpPr>
            <a:spLocks noGrp="1" noChangeArrowheads="1"/>
          </p:cNvSpPr>
          <p:nvPr>
            <p:ph type="body" idx="1"/>
          </p:nvPr>
        </p:nvSpPr>
        <p:spPr>
          <a:xfrm>
            <a:off x="649645" y="4197736"/>
            <a:ext cx="5201528" cy="397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4054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802.11-16/0500r0</a:t>
            </a:r>
            <a:endParaRPr lang="en-US"/>
          </a:p>
        </p:txBody>
      </p:sp>
      <p:sp>
        <p:nvSpPr>
          <p:cNvPr id="5" name="Date Placeholder 4"/>
          <p:cNvSpPr>
            <a:spLocks noGrp="1"/>
          </p:cNvSpPr>
          <p:nvPr>
            <p:ph type="dt" idx="11"/>
          </p:nvPr>
        </p:nvSpPr>
        <p:spPr/>
        <p:txBody>
          <a:bodyPr/>
          <a:lstStyle/>
          <a:p>
            <a:pPr>
              <a:defRPr/>
            </a:pPr>
            <a:r>
              <a:rPr lang="en-US" smtClean="0"/>
              <a:t>May 2011</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14</a:t>
            </a:fld>
            <a:endParaRPr lang="en-US"/>
          </a:p>
        </p:txBody>
      </p:sp>
    </p:spTree>
    <p:extLst>
      <p:ext uri="{BB962C8B-B14F-4D97-AF65-F5344CB8AC3E}">
        <p14:creationId xmlns:p14="http://schemas.microsoft.com/office/powerpoint/2010/main" val="292692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54113" y="701675"/>
            <a:ext cx="4624387" cy="3467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802.11-16/0500r0</a:t>
            </a:r>
          </a:p>
        </p:txBody>
      </p:sp>
      <p:sp>
        <p:nvSpPr>
          <p:cNvPr id="122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March 2014</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2295" name="Slide Number Placeholder 6"/>
          <p:cNvSpPr>
            <a:spLocks noGrp="1"/>
          </p:cNvSpPr>
          <p:nvPr>
            <p:ph type="sldNum" sz="quarter" idx="5"/>
          </p:nvPr>
        </p:nvSpPr>
        <p:spPr>
          <a:xfrm>
            <a:off x="4687005" y="6852628"/>
            <a:ext cx="418942" cy="1838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56FFF4EB-5DB1-4C83-B02D-8AD5D978A35E}" type="slidenum">
              <a:rPr lang="en-US" sz="1200" b="0" smtClean="0"/>
              <a:pPr/>
              <a:t>15</a:t>
            </a:fld>
            <a:endParaRPr lang="en-US" sz="1200" b="0" smtClean="0"/>
          </a:p>
        </p:txBody>
      </p:sp>
    </p:spTree>
    <p:extLst>
      <p:ext uri="{BB962C8B-B14F-4D97-AF65-F5344CB8AC3E}">
        <p14:creationId xmlns:p14="http://schemas.microsoft.com/office/powerpoint/2010/main" val="25642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3862121" y="93862"/>
            <a:ext cx="20270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300" b="1" dirty="0"/>
              <a:t>doc.: IEEE 802.11-11/0483r0</a:t>
            </a:r>
          </a:p>
        </p:txBody>
      </p:sp>
      <p:sp>
        <p:nvSpPr>
          <p:cNvPr id="31746" name="Rectangle 3"/>
          <p:cNvSpPr txBox="1">
            <a:spLocks noGrp="1" noChangeArrowheads="1"/>
          </p:cNvSpPr>
          <p:nvPr/>
        </p:nvSpPr>
        <p:spPr bwMode="auto">
          <a:xfrm>
            <a:off x="613069" y="93862"/>
            <a:ext cx="6897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300" b="1" dirty="0"/>
              <a:t>May 2011</a:t>
            </a:r>
          </a:p>
        </p:txBody>
      </p:sp>
      <p:sp>
        <p:nvSpPr>
          <p:cNvPr id="31747" name="Rectangle 6"/>
          <p:cNvSpPr txBox="1">
            <a:spLocks noGrp="1" noChangeArrowheads="1"/>
          </p:cNvSpPr>
          <p:nvPr/>
        </p:nvSpPr>
        <p:spPr bwMode="auto">
          <a:xfrm>
            <a:off x="4081028" y="8561263"/>
            <a:ext cx="1808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087627" y="8561261"/>
            <a:ext cx="4151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16</a:t>
            </a:fld>
            <a:endParaRPr lang="en-US" sz="1200" dirty="0"/>
          </a:p>
        </p:txBody>
      </p:sp>
      <p:sp>
        <p:nvSpPr>
          <p:cNvPr id="31749" name="Rectangle 2"/>
          <p:cNvSpPr>
            <a:spLocks noGrp="1" noRot="1" noChangeAspect="1" noChangeArrowheads="1" noTextEdit="1"/>
          </p:cNvSpPr>
          <p:nvPr>
            <p:ph type="sldImg"/>
          </p:nvPr>
        </p:nvSpPr>
        <p:spPr>
          <a:xfrm>
            <a:off x="1042988" y="666750"/>
            <a:ext cx="4414837" cy="3311525"/>
          </a:xfrm>
          <a:ln/>
        </p:spPr>
      </p:sp>
      <p:sp>
        <p:nvSpPr>
          <p:cNvPr id="31750" name="Rectangle 3"/>
          <p:cNvSpPr>
            <a:spLocks noGrp="1" noChangeArrowheads="1"/>
          </p:cNvSpPr>
          <p:nvPr>
            <p:ph type="body" idx="1"/>
          </p:nvPr>
        </p:nvSpPr>
        <p:spPr>
          <a:xfrm>
            <a:off x="649645" y="4197736"/>
            <a:ext cx="5201528" cy="397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6937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p14="http://schemas.microsoft.com/office/powerpoint/2010/main" val="81144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19</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20</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21</a:t>
            </a:fld>
            <a:endParaRPr lang="en-GB"/>
          </a:p>
        </p:txBody>
      </p:sp>
    </p:spTree>
    <p:extLst>
      <p:ext uri="{BB962C8B-B14F-4D97-AF65-F5344CB8AC3E}">
        <p14:creationId xmlns:p14="http://schemas.microsoft.com/office/powerpoint/2010/main" val="3958701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22</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23</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24</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25</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3172666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26</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27</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545854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28</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545854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29</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30</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31</a:t>
            </a:fld>
            <a:endParaRPr lang="en-US"/>
          </a:p>
        </p:txBody>
      </p:sp>
    </p:spTree>
    <p:extLst>
      <p:ext uri="{BB962C8B-B14F-4D97-AF65-F5344CB8AC3E}">
        <p14:creationId xmlns:p14="http://schemas.microsoft.com/office/powerpoint/2010/main" val="1803262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32</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2153759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33</a:t>
            </a:fld>
            <a:endParaRPr lang="en-US"/>
          </a:p>
        </p:txBody>
      </p:sp>
      <p:sp>
        <p:nvSpPr>
          <p:cNvPr id="5" name="Date Placeholder 4"/>
          <p:cNvSpPr>
            <a:spLocks noGrp="1"/>
          </p:cNvSpPr>
          <p:nvPr>
            <p:ph type="dt" idx="11"/>
          </p:nvPr>
        </p:nvSpPr>
        <p:spPr/>
        <p:txBody>
          <a:bodyPr/>
          <a:lstStyle/>
          <a:p>
            <a:r>
              <a:rPr lang="en-US" altLang="ja-JP" smtClean="0"/>
              <a:t>02 Sept 2015</a:t>
            </a:r>
            <a:endParaRPr lang="en-GB"/>
          </a:p>
        </p:txBody>
      </p:sp>
    </p:spTree>
    <p:extLst>
      <p:ext uri="{BB962C8B-B14F-4D97-AF65-F5344CB8AC3E}">
        <p14:creationId xmlns:p14="http://schemas.microsoft.com/office/powerpoint/2010/main" val="294102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34</a:t>
            </a:fld>
            <a:endParaRPr lang="en-US"/>
          </a:p>
        </p:txBody>
      </p:sp>
    </p:spTree>
    <p:extLst>
      <p:ext uri="{BB962C8B-B14F-4D97-AF65-F5344CB8AC3E}">
        <p14:creationId xmlns:p14="http://schemas.microsoft.com/office/powerpoint/2010/main" val="2084730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35</a:t>
            </a:fld>
            <a:endParaRPr lang="en-US"/>
          </a:p>
        </p:txBody>
      </p:sp>
    </p:spTree>
    <p:extLst>
      <p:ext uri="{BB962C8B-B14F-4D97-AF65-F5344CB8AC3E}">
        <p14:creationId xmlns:p14="http://schemas.microsoft.com/office/powerpoint/2010/main" val="2084730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802.11-16/0500r0</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02 Sept 2015</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36</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802.11-16/0428r0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January 2016</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38</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39</a:t>
            </a:fld>
            <a:endParaRPr lang="en-US"/>
          </a:p>
        </p:txBody>
      </p:sp>
    </p:spTree>
    <p:extLst>
      <p:ext uri="{BB962C8B-B14F-4D97-AF65-F5344CB8AC3E}">
        <p14:creationId xmlns:p14="http://schemas.microsoft.com/office/powerpoint/2010/main" val="219638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4</a:t>
            </a:fld>
            <a:endParaRPr lang="en-GB"/>
          </a:p>
        </p:txBody>
      </p:sp>
    </p:spTree>
    <p:extLst>
      <p:ext uri="{BB962C8B-B14F-4D97-AF65-F5344CB8AC3E}">
        <p14:creationId xmlns:p14="http://schemas.microsoft.com/office/powerpoint/2010/main" val="1849980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40</a:t>
            </a:fld>
            <a:endParaRPr lang="en-US"/>
          </a:p>
        </p:txBody>
      </p:sp>
    </p:spTree>
    <p:extLst>
      <p:ext uri="{BB962C8B-B14F-4D97-AF65-F5344CB8AC3E}">
        <p14:creationId xmlns:p14="http://schemas.microsoft.com/office/powerpoint/2010/main" val="2196381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41</a:t>
            </a:fld>
            <a:endParaRPr lang="en-US"/>
          </a:p>
        </p:txBody>
      </p:sp>
    </p:spTree>
    <p:extLst>
      <p:ext uri="{BB962C8B-B14F-4D97-AF65-F5344CB8AC3E}">
        <p14:creationId xmlns:p14="http://schemas.microsoft.com/office/powerpoint/2010/main" val="2196381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802.11-16/0500r0</a:t>
            </a:r>
            <a:endParaRPr lang="en-US"/>
          </a:p>
        </p:txBody>
      </p:sp>
      <p:sp>
        <p:nvSpPr>
          <p:cNvPr id="5" name="Rectangle 3"/>
          <p:cNvSpPr>
            <a:spLocks noGrp="1" noChangeArrowheads="1"/>
          </p:cNvSpPr>
          <p:nvPr>
            <p:ph type="dt"/>
          </p:nvPr>
        </p:nvSpPr>
        <p:spPr>
          <a:ln/>
        </p:spPr>
        <p:txBody>
          <a:bodyPr/>
          <a:lstStyle/>
          <a:p>
            <a:r>
              <a:rPr lang="en-US" smtClean="0"/>
              <a:t>March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A69C-B386-4021-93B2-207AF0F5754F}" type="slidenum">
              <a:rPr lang="en-US" smtClean="0"/>
              <a:t>43</a:t>
            </a:fld>
            <a:endParaRPr lang="en-US"/>
          </a:p>
        </p:txBody>
      </p:sp>
    </p:spTree>
    <p:extLst>
      <p:ext uri="{BB962C8B-B14F-4D97-AF65-F5344CB8AC3E}">
        <p14:creationId xmlns:p14="http://schemas.microsoft.com/office/powerpoint/2010/main" val="1870616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A69C-B386-4021-93B2-207AF0F5754F}" type="slidenum">
              <a:rPr lang="en-US" smtClean="0"/>
              <a:t>44</a:t>
            </a:fld>
            <a:endParaRPr lang="en-US"/>
          </a:p>
        </p:txBody>
      </p:sp>
    </p:spTree>
    <p:extLst>
      <p:ext uri="{BB962C8B-B14F-4D97-AF65-F5344CB8AC3E}">
        <p14:creationId xmlns:p14="http://schemas.microsoft.com/office/powerpoint/2010/main" val="439376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A69C-B386-4021-93B2-207AF0F5754F}" type="slidenum">
              <a:rPr lang="en-US" smtClean="0"/>
              <a:t>45</a:t>
            </a:fld>
            <a:endParaRPr lang="en-US"/>
          </a:p>
        </p:txBody>
      </p:sp>
    </p:spTree>
    <p:extLst>
      <p:ext uri="{BB962C8B-B14F-4D97-AF65-F5344CB8AC3E}">
        <p14:creationId xmlns:p14="http://schemas.microsoft.com/office/powerpoint/2010/main" val="334389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2053" indent="-273867">
              <a:defRPr sz="2300">
                <a:solidFill>
                  <a:schemeClr val="tx1"/>
                </a:solidFill>
                <a:latin typeface="Arial" pitchFamily="34" charset="0"/>
                <a:ea typeface="ＭＳ Ｐゴシック" pitchFamily="34" charset="-128"/>
              </a:defRPr>
            </a:lvl2pPr>
            <a:lvl3pPr marL="1095468" indent="-219094">
              <a:defRPr sz="2300">
                <a:solidFill>
                  <a:schemeClr val="tx1"/>
                </a:solidFill>
                <a:latin typeface="Arial" pitchFamily="34" charset="0"/>
                <a:ea typeface="ＭＳ Ｐゴシック" pitchFamily="34" charset="-128"/>
              </a:defRPr>
            </a:lvl3pPr>
            <a:lvl4pPr marL="1533655" indent="-219094">
              <a:defRPr sz="2300">
                <a:solidFill>
                  <a:schemeClr val="tx1"/>
                </a:solidFill>
                <a:latin typeface="Arial" pitchFamily="34" charset="0"/>
                <a:ea typeface="ＭＳ Ｐゴシック" pitchFamily="34" charset="-128"/>
              </a:defRPr>
            </a:lvl4pPr>
            <a:lvl5pPr marL="1971842" indent="-219094">
              <a:defRPr sz="2300">
                <a:solidFill>
                  <a:schemeClr val="tx1"/>
                </a:solidFill>
                <a:latin typeface="Arial" pitchFamily="34" charset="0"/>
                <a:ea typeface="ＭＳ Ｐゴシック" pitchFamily="34" charset="-128"/>
              </a:defRPr>
            </a:lvl5pPr>
            <a:lvl6pPr marL="2410029" indent="-219094"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48217" indent="-219094"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86403" indent="-219094"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24591" indent="-219094"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781BCBB2-2B28-4C43-8FC1-BD078A133709}" type="slidenum">
              <a:rPr lang="en-US" altLang="en-US" sz="1200"/>
              <a:pPr/>
              <a:t>5</a:t>
            </a:fld>
            <a:endParaRPr lang="en-US" altLang="en-US" sz="1200"/>
          </a:p>
        </p:txBody>
      </p:sp>
      <p:sp>
        <p:nvSpPr>
          <p:cNvPr id="542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034" rIns="91677" bIns="45034"/>
          <a:lstStyle/>
          <a:p>
            <a:r>
              <a:rPr lang="en-US" altLang="en-US" smtClean="0">
                <a:ea typeface="ＭＳ Ｐゴシック" pitchFamily="34" charset="-128"/>
              </a:rPr>
              <a:t>This chart illustrates the whole standards process in simplified form.  </a:t>
            </a:r>
          </a:p>
          <a:p>
            <a:pPr>
              <a:buFontTx/>
              <a:buChar char="•"/>
            </a:pPr>
            <a:r>
              <a:rPr lang="en-US" altLang="en-US" smtClean="0">
                <a:ea typeface="ＭＳ Ｐゴシック"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smtClean="0">
                <a:ea typeface="ＭＳ Ｐゴシック"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smtClean="0">
                <a:ea typeface="ＭＳ Ｐゴシック" pitchFamily="34" charset="-128"/>
              </a:rPr>
              <a:t> Develop draft standard: The draft is then developed and revised by the working group.</a:t>
            </a:r>
          </a:p>
          <a:p>
            <a:pPr>
              <a:buFontTx/>
              <a:buChar char="•"/>
            </a:pPr>
            <a:r>
              <a:rPr lang="en-US" altLang="en-US" smtClean="0">
                <a:ea typeface="ＭＳ Ｐゴシック" pitchFamily="34" charset="-128"/>
              </a:rPr>
              <a:t> Ballot draft: When the draft work is finalized, the sponsor forms the balloting group and ballots the standard. </a:t>
            </a:r>
          </a:p>
          <a:p>
            <a:pPr>
              <a:buFontTx/>
              <a:buChar char="•"/>
            </a:pPr>
            <a:r>
              <a:rPr lang="en-US" altLang="en-US" smtClean="0">
                <a:ea typeface="ＭＳ Ｐゴシック"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smtClean="0">
                <a:ea typeface="ＭＳ Ｐゴシック" pitchFamily="34" charset="-128"/>
              </a:rPr>
              <a:t> Publish Standard: The draft is then edited and formatted by an IEEE Project Editor and published.</a:t>
            </a:r>
          </a:p>
          <a:p>
            <a:pPr>
              <a:buFontTx/>
              <a:buChar char="•"/>
            </a:pPr>
            <a:r>
              <a:rPr lang="en-US" altLang="en-US" smtClean="0">
                <a:ea typeface="ＭＳ Ｐゴシック" pitchFamily="34" charset="-128"/>
              </a:rPr>
              <a:t> The standard is valid for 10 years before it must be revised or withdrawn.</a:t>
            </a:r>
          </a:p>
          <a:p>
            <a:endParaRPr lang="en-US" altLang="en-US" smtClean="0">
              <a:ea typeface="ＭＳ Ｐゴシック" pitchFamily="34" charset="-128"/>
            </a:endParaRPr>
          </a:p>
        </p:txBody>
      </p:sp>
      <p:sp>
        <p:nvSpPr>
          <p:cNvPr id="54276" name="Rectangle 3"/>
          <p:cNvSpPr>
            <a:spLocks noGrp="1" noRot="1" noChangeAspect="1" noChangeArrowheads="1" noTextEdit="1"/>
          </p:cNvSpPr>
          <p:nvPr>
            <p:ph type="sldImg"/>
          </p:nvPr>
        </p:nvSpPr>
        <p:spPr bwMode="auto">
          <a:xfrm>
            <a:off x="1117600" y="673100"/>
            <a:ext cx="4699000" cy="35258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2053" indent="-273867">
              <a:defRPr sz="2300">
                <a:solidFill>
                  <a:schemeClr val="tx1"/>
                </a:solidFill>
                <a:latin typeface="Arial" pitchFamily="34" charset="0"/>
                <a:ea typeface="ＭＳ Ｐゴシック" pitchFamily="34" charset="-128"/>
              </a:defRPr>
            </a:lvl2pPr>
            <a:lvl3pPr marL="1095468" indent="-219094">
              <a:defRPr sz="2300">
                <a:solidFill>
                  <a:schemeClr val="tx1"/>
                </a:solidFill>
                <a:latin typeface="Arial" pitchFamily="34" charset="0"/>
                <a:ea typeface="ＭＳ Ｐゴシック" pitchFamily="34" charset="-128"/>
              </a:defRPr>
            </a:lvl3pPr>
            <a:lvl4pPr marL="1533655" indent="-219094">
              <a:defRPr sz="2300">
                <a:solidFill>
                  <a:schemeClr val="tx1"/>
                </a:solidFill>
                <a:latin typeface="Arial" pitchFamily="34" charset="0"/>
                <a:ea typeface="ＭＳ Ｐゴシック" pitchFamily="34" charset="-128"/>
              </a:defRPr>
            </a:lvl4pPr>
            <a:lvl5pPr marL="1971842" indent="-219094">
              <a:defRPr sz="2300">
                <a:solidFill>
                  <a:schemeClr val="tx1"/>
                </a:solidFill>
                <a:latin typeface="Arial" pitchFamily="34" charset="0"/>
                <a:ea typeface="ＭＳ Ｐゴシック" pitchFamily="34" charset="-128"/>
              </a:defRPr>
            </a:lvl5pPr>
            <a:lvl6pPr marL="2410029" indent="-219094"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48217" indent="-219094"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86403" indent="-219094"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24591" indent="-219094"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r>
              <a:rPr lang="fr-FR" altLang="en-US" sz="1200"/>
              <a:t>Jon Rosdahl, CSR Technologies Inc.</a:t>
            </a:r>
            <a:endParaRPr lang="en-US" altLang="en-US" sz="1200"/>
          </a:p>
        </p:txBody>
      </p:sp>
      <p:sp>
        <p:nvSpPr>
          <p:cNvPr id="2" name="Date Placeholder 1"/>
          <p:cNvSpPr>
            <a:spLocks noGrp="1"/>
          </p:cNvSpPr>
          <p:nvPr>
            <p:ph type="dt" idx="10"/>
          </p:nvPr>
        </p:nvSpPr>
        <p:spPr/>
        <p:txBody>
          <a:bodyPr/>
          <a:lstStyle/>
          <a:p>
            <a:r>
              <a:rPr lang="en-US" altLang="ja-JP" smtClean="0"/>
              <a:t>02 Sept 2015</a:t>
            </a:r>
            <a:endParaRPr lang="en-GB"/>
          </a:p>
        </p:txBody>
      </p:sp>
    </p:spTree>
    <p:extLst>
      <p:ext uri="{BB962C8B-B14F-4D97-AF65-F5344CB8AC3E}">
        <p14:creationId xmlns:p14="http://schemas.microsoft.com/office/powerpoint/2010/main" val="175761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802.11-16/0500r0</a:t>
            </a:r>
            <a:endParaRPr lang="en-US"/>
          </a:p>
        </p:txBody>
      </p:sp>
      <p:sp>
        <p:nvSpPr>
          <p:cNvPr id="5" name="Date Placeholder 4"/>
          <p:cNvSpPr>
            <a:spLocks noGrp="1"/>
          </p:cNvSpPr>
          <p:nvPr>
            <p:ph type="dt" idx="11"/>
          </p:nvPr>
        </p:nvSpPr>
        <p:spPr/>
        <p:txBody>
          <a:bodyPr/>
          <a:lstStyle/>
          <a:p>
            <a:pPr>
              <a:defRPr/>
            </a:pPr>
            <a:r>
              <a:rPr lang="en-US" smtClean="0"/>
              <a:t>July 2014</a:t>
            </a:r>
            <a:endParaRPr lang="en-US"/>
          </a:p>
        </p:txBody>
      </p:sp>
      <p:sp>
        <p:nvSpPr>
          <p:cNvPr id="6" name="Footer Placeholder 5"/>
          <p:cNvSpPr>
            <a:spLocks noGrp="1"/>
          </p:cNvSpPr>
          <p:nvPr>
            <p:ph type="ftr" sz="quarter" idx="12"/>
          </p:nvPr>
        </p:nvSpPr>
        <p:spPr/>
        <p:txBody>
          <a:bodyPr/>
          <a:lstStyle/>
          <a:p>
            <a:pPr>
              <a:defRPr/>
            </a:pPr>
            <a:r>
              <a:rPr lang="en-US" smtClean="0"/>
              <a:t>Wireless Links 2014</a:t>
            </a:r>
            <a:endParaRPr lang="en-US"/>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6</a:t>
            </a:fld>
            <a:endParaRPr lang="en-US" altLang="en-US"/>
          </a:p>
        </p:txBody>
      </p:sp>
    </p:spTree>
    <p:extLst>
      <p:ext uri="{BB962C8B-B14F-4D97-AF65-F5344CB8AC3E}">
        <p14:creationId xmlns:p14="http://schemas.microsoft.com/office/powerpoint/2010/main" val="189169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defTabSz="926498">
              <a:defRPr/>
            </a:pPr>
            <a:r>
              <a:rPr lang="en-GB" dirty="0"/>
              <a:t>What’s the scope of IEEE 802.11?</a:t>
            </a:r>
          </a:p>
          <a:p>
            <a:endParaRPr lang="en-US" dirty="0"/>
          </a:p>
        </p:txBody>
      </p:sp>
      <p:sp>
        <p:nvSpPr>
          <p:cNvPr id="4" name="Date Placeholder 3"/>
          <p:cNvSpPr>
            <a:spLocks noGrp="1"/>
          </p:cNvSpPr>
          <p:nvPr>
            <p:ph type="dt" idx="10"/>
          </p:nvPr>
        </p:nvSpPr>
        <p:spPr/>
        <p:txBody>
          <a:bodyPr/>
          <a:lstStyle/>
          <a:p>
            <a:r>
              <a:rPr lang="en-US" altLang="ja-JP" smtClean="0"/>
              <a:t>02 Sept 2015</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7</a:t>
            </a:fld>
            <a:endParaRPr lang="en-GB"/>
          </a:p>
        </p:txBody>
      </p:sp>
    </p:spTree>
    <p:extLst>
      <p:ext uri="{BB962C8B-B14F-4D97-AF65-F5344CB8AC3E}">
        <p14:creationId xmlns:p14="http://schemas.microsoft.com/office/powerpoint/2010/main" val="357862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802.11-16/0500r0</a:t>
            </a:r>
            <a:endParaRPr lang="en-US"/>
          </a:p>
        </p:txBody>
      </p:sp>
      <p:sp>
        <p:nvSpPr>
          <p:cNvPr id="5" name="Date Placeholder 4"/>
          <p:cNvSpPr>
            <a:spLocks noGrp="1"/>
          </p:cNvSpPr>
          <p:nvPr>
            <p:ph type="dt" idx="11"/>
          </p:nvPr>
        </p:nvSpPr>
        <p:spPr/>
        <p:txBody>
          <a:bodyPr/>
          <a:lstStyle/>
          <a:p>
            <a:r>
              <a:rPr lang="en-US" smtClean="0"/>
              <a:t>March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412374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indent="0">
              <a:buNone/>
            </a:pPr>
            <a:r>
              <a:rPr lang="en-GB" sz="1200" dirty="0" smtClean="0"/>
              <a:t>According to Cisco VNI, 3% of all IP traffic is carried by mobile, compared to 49% over Wi-Fi and 48% wired. This is despite Wi-Fi having access to less spectrum </a:t>
            </a:r>
            <a:r>
              <a:rPr lang="en-GB" sz="1200" dirty="0" smtClean="0">
                <a:solidFill>
                  <a:srgbClr val="C00000"/>
                </a:solidFill>
              </a:rPr>
              <a:t>(538.5 MHz) </a:t>
            </a:r>
            <a:r>
              <a:rPr lang="en-GB" sz="1200" dirty="0" smtClean="0"/>
              <a:t>compared to mobile </a:t>
            </a:r>
            <a:r>
              <a:rPr lang="en-GB" sz="1200" dirty="0" smtClean="0">
                <a:solidFill>
                  <a:srgbClr val="C00000"/>
                </a:solidFill>
              </a:rPr>
              <a:t>(602 MHz)</a:t>
            </a:r>
            <a:r>
              <a:rPr lang="en-GB" sz="1200" dirty="0" smtClean="0"/>
              <a:t>.</a:t>
            </a:r>
          </a:p>
          <a:p>
            <a:r>
              <a:rPr lang="en-GB" sz="1200" dirty="0" smtClean="0">
                <a:solidFill>
                  <a:srgbClr val="C90044"/>
                </a:solidFill>
              </a:rPr>
              <a:t>Source: Cisco VNI, Office of National Statistics, Ofcom CMR 2014 and Ofcom Infrastructure Report 2014</a:t>
            </a:r>
          </a:p>
          <a:p>
            <a:r>
              <a:rPr lang="en-GB" sz="1200" dirty="0" smtClean="0">
                <a:solidFill>
                  <a:srgbClr val="C90044"/>
                </a:solidFill>
              </a:rPr>
              <a:t>Notes: Infrastructure Report data is based on June 2014 only and assumes 93% use wireless routers (CMR 2014). </a:t>
            </a:r>
          </a:p>
        </p:txBody>
      </p:sp>
      <p:sp>
        <p:nvSpPr>
          <p:cNvPr id="4" name="Slide Number Placeholder 3"/>
          <p:cNvSpPr>
            <a:spLocks noGrp="1"/>
          </p:cNvSpPr>
          <p:nvPr>
            <p:ph type="sldNum" sz="quarter" idx="10"/>
          </p:nvPr>
        </p:nvSpPr>
        <p:spPr/>
        <p:txBody>
          <a:bodyPr/>
          <a:lstStyle/>
          <a:p>
            <a:pPr>
              <a:defRPr/>
            </a:pPr>
            <a:fld id="{DF0B9D28-421D-4A37-9DF6-163A252C22EC}" type="slidenum">
              <a:rPr lang="en-GB" smtClean="0"/>
              <a:pPr>
                <a:defRPr/>
              </a:pPr>
              <a:t>9</a:t>
            </a:fld>
            <a:endParaRPr lang="en-GB"/>
          </a:p>
        </p:txBody>
      </p:sp>
    </p:spTree>
    <p:extLst>
      <p:ext uri="{BB962C8B-B14F-4D97-AF65-F5344CB8AC3E}">
        <p14:creationId xmlns:p14="http://schemas.microsoft.com/office/powerpoint/2010/main" val="377358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smtClean="0"/>
              <a:t>March 2016</a:t>
            </a:r>
            <a:endParaRPr lang="en-US" dirty="0"/>
          </a:p>
        </p:txBody>
      </p:sp>
    </p:spTree>
    <p:extLst>
      <p:ext uri="{BB962C8B-B14F-4D97-AF65-F5344CB8AC3E}">
        <p14:creationId xmlns:p14="http://schemas.microsoft.com/office/powerpoint/2010/main" val="353404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r>
              <a:rPr lang="en-US" altLang="ja-JP" smtClean="0"/>
              <a:t>March 2016</a:t>
            </a:r>
            <a:endParaRPr lang="en-US" dirty="0"/>
          </a:p>
        </p:txBody>
      </p:sp>
    </p:spTree>
    <p:extLst>
      <p:ext uri="{BB962C8B-B14F-4D97-AF65-F5344CB8AC3E}">
        <p14:creationId xmlns:p14="http://schemas.microsoft.com/office/powerpoint/2010/main" val="303054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r>
              <a:rPr lang="en-US" altLang="ja-JP" smtClean="0"/>
              <a:t>March 2016</a:t>
            </a:r>
            <a:endParaRPr lang="en-US" dirty="0"/>
          </a:p>
        </p:txBody>
      </p:sp>
    </p:spTree>
    <p:extLst>
      <p:ext uri="{BB962C8B-B14F-4D97-AF65-F5344CB8AC3E}">
        <p14:creationId xmlns:p14="http://schemas.microsoft.com/office/powerpoint/2010/main" val="265845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r>
              <a:rPr lang="en-US" altLang="ja-JP" smtClean="0"/>
              <a:t>March 2016</a:t>
            </a:r>
            <a:endParaRPr lang="en-US" dirty="0"/>
          </a:p>
        </p:txBody>
      </p:sp>
    </p:spTree>
    <p:extLst>
      <p:ext uri="{BB962C8B-B14F-4D97-AF65-F5344CB8AC3E}">
        <p14:creationId xmlns:p14="http://schemas.microsoft.com/office/powerpoint/2010/main" val="51491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238588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Dorothy Stanley, HP Enterprise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2016</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March 2016</a:t>
            </a:r>
            <a:endParaRPr lang="en-GB"/>
          </a:p>
        </p:txBody>
      </p:sp>
      <p:sp>
        <p:nvSpPr>
          <p:cNvPr id="6" name="Footer Placeholder 5"/>
          <p:cNvSpPr>
            <a:spLocks noGrp="1"/>
          </p:cNvSpPr>
          <p:nvPr>
            <p:ph type="ftr" idx="11"/>
          </p:nvPr>
        </p:nvSpPr>
        <p:spPr/>
        <p:txBody>
          <a:bodyPr/>
          <a:lstStyle>
            <a:lvl1pPr>
              <a:defRPr/>
            </a:lvl1pPr>
          </a:lstStyle>
          <a:p>
            <a:r>
              <a:rPr lang="en-GB" smtClean="0"/>
              <a:t>Dorothy Stanley, HP Enterprise</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March 2016</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Dorothy Stanley, HP Enterprise</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March 2016</a:t>
            </a:r>
            <a:endParaRPr lang="en-GB"/>
          </a:p>
        </p:txBody>
      </p:sp>
      <p:sp>
        <p:nvSpPr>
          <p:cNvPr id="4" name="Footer Placeholder 3"/>
          <p:cNvSpPr>
            <a:spLocks noGrp="1"/>
          </p:cNvSpPr>
          <p:nvPr>
            <p:ph type="ftr" idx="11"/>
          </p:nvPr>
        </p:nvSpPr>
        <p:spPr/>
        <p:txBody>
          <a:bodyPr/>
          <a:lstStyle>
            <a:lvl1pPr>
              <a:defRPr/>
            </a:lvl1pPr>
          </a:lstStyle>
          <a:p>
            <a:r>
              <a:rPr lang="en-GB" smtClean="0"/>
              <a:t>Dorothy Stanley, HP Enterprise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March 2016</a:t>
            </a:r>
            <a:endParaRPr lang="en-GB"/>
          </a:p>
        </p:txBody>
      </p:sp>
      <p:sp>
        <p:nvSpPr>
          <p:cNvPr id="3" name="Footer Placeholder 2"/>
          <p:cNvSpPr>
            <a:spLocks noGrp="1"/>
          </p:cNvSpPr>
          <p:nvPr>
            <p:ph type="ftr" idx="11"/>
          </p:nvPr>
        </p:nvSpPr>
        <p:spPr/>
        <p:txBody>
          <a:bodyPr/>
          <a:lstStyle>
            <a:lvl1pPr>
              <a:defRPr/>
            </a:lvl1pPr>
          </a:lstStyle>
          <a:p>
            <a:r>
              <a:rPr lang="en-GB" smtClean="0"/>
              <a:t>Dorothy Stanley, HP Enterprise</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March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March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Dorothy Stanley, HP Enterprise</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802.11-16/0500r0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3" r:id="rId12"/>
    <p:sldLayoutId id="2147483678" r:id="rId13"/>
    <p:sldLayoutId id="2147483683" r:id="rId14"/>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wi-fi.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eee802.org/11/Reports/802.11_Timelines.ht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1/11-11-0905-05-00ah-tgah-functional-requirements-and-evaluation-methodology.do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wi-fi.org/beacon/wi-fi-alliance/wi-fi-alliance-6-for-16-wi-fi-predictions" TargetMode="External"/><Relationship Id="rId4" Type="http://schemas.openxmlformats.org/officeDocument/2006/relationships/hyperlink" Target="https://mentor.ieee.org/802.11/dcn/11/11-11-0017-05-00ah-proposed-ieee-802-11ah-use-cases.pp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etf.org/edu/technical-tutorials.html#wirele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wi-fi.org/beacon/wi-fi-alliance/wi-fi-alliance-6-for-16-wi-fi-predictions" TargetMode="External"/><Relationship Id="rId7"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8" Type="http://schemas.openxmlformats.org/officeDocument/2006/relationships/hyperlink" Target="https://mentor.ieee.org/802.11/dcn/15/11-15-0132-16-00ax-spec-framework.docx" TargetMode="External"/><Relationship Id="rId3" Type="http://schemas.openxmlformats.org/officeDocument/2006/relationships/image" Target="../media/image19.jpeg"/><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entor.ieee.org/802.11/dcn/14/11-14-0980-16-00ax-simulation-scenarios.docx" TargetMode="External"/><Relationship Id="rId5" Type="http://schemas.openxmlformats.org/officeDocument/2006/relationships/image" Target="../media/image21.wmf"/><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mentor.ieee.org/802.11/dcn/15/11-15-1150-03-00ay-channel-models-for-ieee-802-11ay.docx" TargetMode="External"/><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wi-fi.org/beacon/wi-fi-alliance/wi-fi-alliance-6-for-16-wi-fi-predictions" TargetMode="External"/><Relationship Id="rId5" Type="http://schemas.openxmlformats.org/officeDocument/2006/relationships/hyperlink" Target="https://mentor.ieee.org/802.11/dcn/15/11-15-0328-04-ng60-ng-60-usage-models.pptx" TargetMode="External"/><Relationship Id="rId4" Type="http://schemas.openxmlformats.org/officeDocument/2006/relationships/hyperlink" Target="https://mentor.ieee.org/802.11/dcn/15/11-15-1358-03-00ay-specification-framework-for-tgay.do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6/11-16-0137-04-00az-ngp-use-case-document.pptx" TargetMode="External"/><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wi-fi.org/beacon/wi-fi-alliance/wi-fi-alliance-6-for-16-wi-fi-predictions" TargetMode="External"/><Relationship Id="rId4" Type="http://schemas.openxmlformats.org/officeDocument/2006/relationships/hyperlink" Target="https://mentor.ieee.org/802.11/dcn/16/11-16-0424-01-00az-proposed-802-11az-functional-requirements.docx"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9/dcn/16/19-16-0037-09-0000-laa-comments.pdf"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hyperlink" Target="https://mentor.ieee.org/802.11/dcn/16/11-16-0489-02-0000-liaison-to-3gpp-on-lwa-and-lwip.docx" TargetMode="External"/><Relationship Id="rId5" Type="http://schemas.openxmlformats.org/officeDocument/2006/relationships/hyperlink" Target="https://mentor.ieee.org/802.11/dcn/16/11-16-0437-01-0wng-discussion-on-lwa-and-lwip.pptx" TargetMode="External"/><Relationship Id="rId4" Type="http://schemas.openxmlformats.org/officeDocument/2006/relationships/hyperlink" Target="https://mentor.ieee.org/802.11/dcn/16/11-16-0351-01-0000-liaison-from-3gpp-on-lwa-and-lwip.pptx"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mentor.ieee.org/802.11/dcn/15/11-15-1446-12-lrlp-lrlp-output-report-draft.docx" TargetMode="External"/><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hyperlink" Target="http://www.wi-fi.org/beacon/wi-fi-alliance/wi-fi-alliance-6-for-16-wi-fi-predictions" TargetMode="External"/><Relationship Id="rId10" Type="http://schemas.openxmlformats.org/officeDocument/2006/relationships/image" Target="../media/image32.jpeg"/><Relationship Id="rId4" Type="http://schemas.openxmlformats.org/officeDocument/2006/relationships/hyperlink" Target="https://mentor.ieee.org/802.11/dcn/16/11-16-0443-01-lrlp-addressing-the-range-and-power-requirements-of-indoor-use-cases.pptx" TargetMode="External"/><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ieee-sa.centraldesktop.com/802liaisondb/FrontPag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datatracker.ietf.org/doc/rfc7241/" TargetMode="External"/><Relationship Id="rId5" Type="http://schemas.openxmlformats.org/officeDocument/2006/relationships/hyperlink" Target="http://www.ietf.org/edu/documents/WirelessLinks2.pdf" TargetMode="External"/><Relationship Id="rId4" Type="http://schemas.openxmlformats.org/officeDocument/2006/relationships/hyperlink" Target="http://ietf.org/meeting/95/tutorials.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ipv6council.be/IMG/pdf/20141212-08_vyncke_-_ipv6_multicast_issues-pptx.pdf" TargetMode="External"/><Relationship Id="rId5" Type="http://schemas.openxmlformats.org/officeDocument/2006/relationships/hyperlink" Target="http://datatracker.ietf.org/doc/draft-mcbride-mboned-wifi-mcast-problem-statement/" TargetMode="External"/><Relationship Id="rId4" Type="http://schemas.openxmlformats.org/officeDocument/2006/relationships/hyperlink" Target="http://www.ieee802.org/11/email/stds-802-11/msg01838.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datatracker.ietf.org/wg/pim/chart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tools.ietf.org/id/draft-perkins-intarea-multicast-ieee802-00.tx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datatracker.ietf.org/doc/rfc7561/"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datatracker.ietf.org/doc/rfc7545/" TargetMode="External"/><Relationship Id="rId4" Type="http://schemas.openxmlformats.org/officeDocument/2006/relationships/hyperlink" Target="https://tools.ietf.org/html/draft-szigeti-tsvwg-ieee-802-11-0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mentor.ieee.org/802.18/dcn/16/18-16-0016-01-0000-ofcom-future-spectrum-requirements.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March 2016</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Dorothy Stanley, HP Enterprise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IETF 95-Wireless Tutorial: IEEE 802.11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2016-03-30</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12185838"/>
              </p:ext>
            </p:extLst>
          </p:nvPr>
        </p:nvGraphicFramePr>
        <p:xfrm>
          <a:off x="517525" y="2278063"/>
          <a:ext cx="8115300" cy="2705100"/>
        </p:xfrm>
        <a:graphic>
          <a:graphicData uri="http://schemas.openxmlformats.org/presentationml/2006/ole">
            <mc:AlternateContent xmlns:mc="http://schemas.openxmlformats.org/markup-compatibility/2006">
              <mc:Choice xmlns:v="urn:schemas-microsoft-com:vml" Requires="v">
                <p:oleObj spid="_x0000_s3132" name="Document" r:id="rId4" imgW="8248712" imgH="2756611" progId="Word.Document.8">
                  <p:embed/>
                </p:oleObj>
              </mc:Choice>
              <mc:Fallback>
                <p:oleObj name="Document" r:id="rId4" imgW="8248712" imgH="2756611" progId="Word.Document.8">
                  <p:embed/>
                  <p:pic>
                    <p:nvPicPr>
                      <p:cNvPr id="0" name="Picture 3"/>
                      <p:cNvPicPr>
                        <a:picLocks noChangeAspect="1" noChangeArrowheads="1"/>
                      </p:cNvPicPr>
                      <p:nvPr/>
                    </p:nvPicPr>
                    <p:blipFill>
                      <a:blip r:embed="rId5"/>
                      <a:srcRect/>
                      <a:stretch>
                        <a:fillRect/>
                      </a:stretch>
                    </p:blipFill>
                    <p:spPr bwMode="auto">
                      <a:xfrm>
                        <a:off x="517525" y="2278063"/>
                        <a:ext cx="8115300" cy="27051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b="1" dirty="0" smtClean="0">
                <a:solidFill>
                  <a:srgbClr val="0000FF"/>
                </a:solidFill>
                <a:cs typeface="+mj-cs"/>
              </a:rPr>
              <a:t>Wi-Fi Alliance</a:t>
            </a:r>
          </a:p>
        </p:txBody>
      </p:sp>
      <p:sp>
        <p:nvSpPr>
          <p:cNvPr id="3" name="Content Placeholder 2"/>
          <p:cNvSpPr>
            <a:spLocks noGrp="1"/>
          </p:cNvSpPr>
          <p:nvPr>
            <p:ph idx="1"/>
          </p:nvPr>
        </p:nvSpPr>
        <p:spPr/>
        <p:txBody>
          <a:bodyPr/>
          <a:lstStyle/>
          <a:p>
            <a:pPr eaLnBrk="1" hangingPunct="1"/>
            <a:r>
              <a:rPr lang="en-US" altLang="en-US" sz="2000" dirty="0" smtClean="0"/>
              <a:t>Founded in 1999</a:t>
            </a:r>
          </a:p>
          <a:p>
            <a:pPr eaLnBrk="1" hangingPunct="1"/>
            <a:r>
              <a:rPr lang="en-US" altLang="en-US" sz="2000" dirty="0" smtClean="0"/>
              <a:t>600+ member companies</a:t>
            </a:r>
          </a:p>
          <a:p>
            <a:pPr eaLnBrk="1" hangingPunct="1">
              <a:buFontTx/>
              <a:buNone/>
            </a:pPr>
            <a:r>
              <a:rPr lang="en-US" altLang="en-US" sz="2000" dirty="0" smtClean="0"/>
              <a:t>The Wi-Fi Alliance provides: </a:t>
            </a:r>
          </a:p>
          <a:p>
            <a:pPr lvl="1" eaLnBrk="1" hangingPunct="1"/>
            <a:r>
              <a:rPr lang="en-US" altLang="en-US" sz="2000" i="1" dirty="0" smtClean="0"/>
              <a:t>Interoperability certification programs</a:t>
            </a:r>
          </a:p>
          <a:p>
            <a:pPr lvl="2" eaLnBrk="1" hangingPunct="1"/>
            <a:r>
              <a:rPr lang="en-US" altLang="en-US" i="1" dirty="0" smtClean="0"/>
              <a:t>Over 30,000 products certified</a:t>
            </a:r>
          </a:p>
          <a:p>
            <a:pPr lvl="2" eaLnBrk="1" hangingPunct="1"/>
            <a:r>
              <a:rPr lang="en-US" altLang="en-US" i="1" dirty="0" smtClean="0"/>
              <a:t>Over 7 billion Wi-Fi devices deployed</a:t>
            </a:r>
          </a:p>
          <a:p>
            <a:pPr lvl="1" eaLnBrk="1" hangingPunct="1"/>
            <a:r>
              <a:rPr lang="en-US" altLang="en-US" sz="2000" i="1" dirty="0" smtClean="0"/>
              <a:t>Market messaging</a:t>
            </a:r>
          </a:p>
          <a:p>
            <a:pPr lvl="1" eaLnBrk="1" hangingPunct="1"/>
            <a:r>
              <a:rPr lang="en-US" altLang="en-US" i="1" dirty="0" smtClean="0"/>
              <a:t>Includes </a:t>
            </a:r>
            <a:r>
              <a:rPr lang="en-US" altLang="en-US" i="1" dirty="0" err="1" smtClean="0"/>
              <a:t>WiGig</a:t>
            </a:r>
            <a:r>
              <a:rPr lang="en-US" altLang="en-US" i="1" dirty="0" smtClean="0"/>
              <a:t> </a:t>
            </a:r>
            <a:r>
              <a:rPr lang="en-US" altLang="en-US" i="1" dirty="0"/>
              <a:t>c</a:t>
            </a:r>
            <a:r>
              <a:rPr lang="en-US" altLang="en-US" i="1" dirty="0" smtClean="0"/>
              <a:t>ertified 60Ghz products (2016)</a:t>
            </a:r>
            <a:endParaRPr lang="en-US" altLang="en-US" sz="2000" i="1" dirty="0" smtClean="0"/>
          </a:p>
          <a:p>
            <a:pPr eaLnBrk="1" hangingPunct="1"/>
            <a:r>
              <a:rPr lang="en-US" altLang="en-US" sz="1800" i="1" dirty="0" smtClean="0"/>
              <a:t>First called the “Wireless Ethernet Compatibility</a:t>
            </a:r>
            <a:br>
              <a:rPr lang="en-US" altLang="en-US" sz="1800" i="1" dirty="0" smtClean="0"/>
            </a:br>
            <a:r>
              <a:rPr lang="en-US" altLang="en-US" sz="1800" i="1" dirty="0" smtClean="0"/>
              <a:t>Alliance”, early alliance slogan was</a:t>
            </a:r>
            <a:br>
              <a:rPr lang="en-US" altLang="en-US" sz="1800" i="1" dirty="0" smtClean="0"/>
            </a:br>
            <a:r>
              <a:rPr lang="en-US" altLang="en-US" sz="1800" i="1" dirty="0" smtClean="0"/>
              <a:t>“The standard for Wireless Fidelity”</a:t>
            </a:r>
          </a:p>
        </p:txBody>
      </p:sp>
      <p:sp>
        <p:nvSpPr>
          <p:cNvPr id="4" name="Date Placeholder 3"/>
          <p:cNvSpPr>
            <a:spLocks noGrp="1"/>
          </p:cNvSpPr>
          <p:nvPr>
            <p:ph type="dt" sz="quarter" idx="4294967295"/>
          </p:nvPr>
        </p:nvSpPr>
        <p:spPr>
          <a:xfrm>
            <a:off x="632694" y="76200"/>
            <a:ext cx="2133600" cy="476250"/>
          </a:xfrm>
          <a:prstGeom prst="rect">
            <a:avLst/>
          </a:prstGeom>
          <a:extLst>
            <a:ext uri="{FAA26D3D-D897-4be2-8F04-BA451C77F1D7}">
              <ma14:placeholderFlag xmlns="" xmlns:ma14="http://schemas.microsoft.com/office/mac/drawingml/2011/main" val="1"/>
            </a:ext>
          </a:extLst>
        </p:spPr>
        <p:txBody>
          <a:bodyPr/>
          <a:lstStyle/>
          <a:p>
            <a:pPr>
              <a:defRPr/>
            </a:pPr>
            <a:r>
              <a:rPr lang="en-US" dirty="0" smtClean="0"/>
              <a:t>March 2016</a:t>
            </a:r>
            <a:endParaRPr lang="en-US" dirty="0"/>
          </a:p>
        </p:txBody>
      </p:sp>
      <p:sp>
        <p:nvSpPr>
          <p:cNvPr id="5" name="Footer Placeholder 4"/>
          <p:cNvSpPr>
            <a:spLocks noGrp="1"/>
          </p:cNvSpPr>
          <p:nvPr>
            <p:ph type="ftr" sz="quarter" idx="4294967295"/>
          </p:nvPr>
        </p:nvSpPr>
        <p:spPr>
          <a:xfrm>
            <a:off x="5638800" y="6473825"/>
            <a:ext cx="2895600" cy="155575"/>
          </a:xfrm>
          <a:prstGeom prst="rect">
            <a:avLst/>
          </a:prstGeom>
          <a:extLst>
            <a:ext uri="{FAA26D3D-D897-4be2-8F04-BA451C77F1D7}">
              <ma14:placeholderFlag xmlns="" xmlns:ma14="http://schemas.microsoft.com/office/mac/drawingml/2011/main" val="1"/>
            </a:ext>
          </a:extLst>
        </p:spPr>
        <p:txBody>
          <a:bodyPr/>
          <a:lstStyle/>
          <a:p>
            <a:pPr>
              <a:defRPr/>
            </a:pPr>
            <a:r>
              <a:rPr lang="en-US" dirty="0" smtClean="0"/>
              <a:t>Dorothy Stanley, HP Enterprise</a:t>
            </a:r>
            <a:endParaRPr lang="en-US" dirty="0"/>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3DE2F4-D4B4-4A85-8D2A-1D49756701CB}" type="slidenum">
              <a:rPr lang="en-US" altLang="en-US" sz="1400"/>
              <a:pPr eaLnBrk="1" hangingPunct="1"/>
              <a:t>10</a:t>
            </a:fld>
            <a:endParaRPr lang="en-US" altLang="en-US" sz="1400"/>
          </a:p>
        </p:txBody>
      </p:sp>
      <p:pic>
        <p:nvPicPr>
          <p:cNvPr id="56326" name="Picture 5" descr="200256637-001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4999"/>
            <a:ext cx="2522538" cy="3260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Box 7"/>
          <p:cNvSpPr txBox="1">
            <a:spLocks noChangeArrowheads="1"/>
          </p:cNvSpPr>
          <p:nvPr/>
        </p:nvSpPr>
        <p:spPr bwMode="auto">
          <a:xfrm>
            <a:off x="6211887" y="5257800"/>
            <a:ext cx="2855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dirty="0"/>
              <a:t>Over </a:t>
            </a:r>
            <a:r>
              <a:rPr lang="en-US" altLang="en-US" sz="1800" b="1" dirty="0" smtClean="0"/>
              <a:t>7,000,000 </a:t>
            </a:r>
            <a:r>
              <a:rPr lang="en-US" altLang="en-US" sz="1800" b="1" dirty="0"/>
              <a:t>hot spots world wide</a:t>
            </a:r>
            <a:endParaRPr lang="en-US" altLang="en-US" sz="1800" dirty="0"/>
          </a:p>
        </p:txBody>
      </p:sp>
      <p:sp>
        <p:nvSpPr>
          <p:cNvPr id="56328" name="Text Box 4"/>
          <p:cNvSpPr txBox="1">
            <a:spLocks noChangeArrowheads="1"/>
          </p:cNvSpPr>
          <p:nvPr/>
        </p:nvSpPr>
        <p:spPr bwMode="auto">
          <a:xfrm>
            <a:off x="2868221" y="1981200"/>
            <a:ext cx="2852737" cy="466725"/>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hlinkClick r:id="rId4"/>
              </a:rPr>
              <a:t>http://www.wi-fi.org/</a:t>
            </a:r>
            <a:endParaRPr lang="en-US" altLang="en-US" sz="1800"/>
          </a:p>
        </p:txBody>
      </p:sp>
      <p:pic>
        <p:nvPicPr>
          <p:cNvPr id="56330" name="Picture 9" descr="wifiz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7" y="5183187"/>
            <a:ext cx="15795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77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625415" y="152400"/>
            <a:ext cx="2133600" cy="476250"/>
          </a:xfrm>
          <a:prstGeom prst="rect">
            <a:avLst/>
          </a:prstGeom>
          <a:extLst>
            <a:ext uri="{FAA26D3D-D897-4be2-8F04-BA451C77F1D7}">
              <ma14:placeholderFlag xmlns="" xmlns:ma14="http://schemas.microsoft.com/office/mac/drawingml/2011/main" val="1"/>
            </a:ext>
          </a:extLst>
        </p:spPr>
        <p:txBody>
          <a:bodyPr/>
          <a:lstStyle/>
          <a:p>
            <a:pPr>
              <a:defRPr/>
            </a:pPr>
            <a:r>
              <a:rPr lang="en-US" smtClean="0"/>
              <a:t>March 2016</a:t>
            </a:r>
            <a:endParaRPr lang="en-US" dirty="0"/>
          </a:p>
        </p:txBody>
      </p:sp>
      <p:sp>
        <p:nvSpPr>
          <p:cNvPr id="5" name="Footer Placeholder 4"/>
          <p:cNvSpPr>
            <a:spLocks noGrp="1"/>
          </p:cNvSpPr>
          <p:nvPr>
            <p:ph type="ftr" sz="quarter" idx="4294967295"/>
          </p:nvPr>
        </p:nvSpPr>
        <p:spPr>
          <a:xfrm>
            <a:off x="5715000" y="6477000"/>
            <a:ext cx="2895600" cy="323850"/>
          </a:xfrm>
          <a:prstGeom prst="rect">
            <a:avLst/>
          </a:prstGeom>
          <a:extLst>
            <a:ext uri="{FAA26D3D-D897-4be2-8F04-BA451C77F1D7}">
              <ma14:placeholderFlag xmlns="" xmlns:ma14="http://schemas.microsoft.com/office/mac/drawingml/2011/main" val="1"/>
            </a:ext>
          </a:extLst>
        </p:spPr>
        <p:txBody>
          <a:bodyPr/>
          <a:lstStyle/>
          <a:p>
            <a:pPr>
              <a:defRPr/>
            </a:pPr>
            <a:r>
              <a:rPr lang="en-US" dirty="0" smtClean="0"/>
              <a:t>Dorothy Stanley, HP Enterprise</a:t>
            </a:r>
            <a:endParaRPr lang="en-US" dirty="0"/>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9B6346-FC60-420D-BB6D-F27396B40768}" type="slidenum">
              <a:rPr lang="en-US" altLang="en-US" sz="1400"/>
              <a:pPr eaLnBrk="1" hangingPunct="1"/>
              <a:t>11</a:t>
            </a:fld>
            <a:endParaRPr lang="en-US" altLang="en-US" sz="1400"/>
          </a:p>
        </p:txBody>
      </p:sp>
      <p:sp>
        <p:nvSpPr>
          <p:cNvPr id="57353" name="AutoShape 11"/>
          <p:cNvSpPr>
            <a:spLocks noChangeAspect="1" noChangeArrowheads="1" noTextEdit="1"/>
          </p:cNvSpPr>
          <p:nvPr/>
        </p:nvSpPr>
        <p:spPr bwMode="auto">
          <a:xfrm>
            <a:off x="76200" y="2138363"/>
            <a:ext cx="86550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Title 2"/>
          <p:cNvSpPr>
            <a:spLocks noGrp="1"/>
          </p:cNvSpPr>
          <p:nvPr>
            <p:ph type="title"/>
          </p:nvPr>
        </p:nvSpPr>
        <p:spPr/>
        <p:txBody>
          <a:bodyPr/>
          <a:lstStyle/>
          <a:p>
            <a:r>
              <a:rPr lang="en-US" dirty="0"/>
              <a:t>http://</a:t>
            </a:r>
            <a:r>
              <a:rPr lang="en-US" dirty="0" smtClean="0"/>
              <a:t>www.wi-fi.org/discover-wi-fi/15-years-of-wi-fi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067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20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March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Some information about the IEEE 802 standards development process</a:t>
            </a:r>
          </a:p>
          <a:p>
            <a:pPr>
              <a:buFont typeface="Times New Roman" pitchFamily="16" charset="0"/>
              <a:buChar char="•"/>
            </a:pPr>
            <a:r>
              <a:rPr lang="en-GB" u="sng" dirty="0" smtClean="0"/>
              <a:t>IEEE 802.11 status </a:t>
            </a:r>
            <a:r>
              <a:rPr lang="en-GB" dirty="0" smtClean="0"/>
              <a:t>and projects </a:t>
            </a:r>
            <a:r>
              <a:rPr lang="en-GB" dirty="0"/>
              <a:t>u</a:t>
            </a:r>
            <a:r>
              <a:rPr lang="en-GB" dirty="0" smtClean="0"/>
              <a:t>nder development</a:t>
            </a:r>
          </a:p>
          <a:p>
            <a:pPr>
              <a:buFont typeface="Times New Roman" pitchFamily="16" charset="0"/>
              <a:buChar char="•"/>
            </a:pPr>
            <a:r>
              <a:rPr lang="en-GB"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3766271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Line 29"/>
          <p:cNvSpPr>
            <a:spLocks noChangeShapeType="1"/>
          </p:cNvSpPr>
          <p:nvPr/>
        </p:nvSpPr>
        <p:spPr bwMode="auto">
          <a:xfrm flipV="1">
            <a:off x="0" y="3200400"/>
            <a:ext cx="9144000" cy="1635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a:t>
            </a:r>
            <a:r>
              <a:rPr lang="en-US" sz="1400" b="1" dirty="0" smtClean="0">
                <a:solidFill>
                  <a:schemeClr val="tx1"/>
                </a:solidFill>
                <a:latin typeface="Arial" panose="020B0604020202020204" pitchFamily="34" charset="0"/>
                <a:cs typeface="Arial" panose="020B0604020202020204" pitchFamily="34" charset="0"/>
              </a:rPr>
              <a:t>2012</a:t>
            </a:r>
            <a:endParaRPr lang="en-US" sz="1400" b="1" dirty="0">
              <a:solidFill>
                <a:schemeClr val="tx1"/>
              </a:solidFill>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531199" y="139980"/>
            <a:ext cx="4712887" cy="457200"/>
          </a:xfrm>
        </p:spPr>
        <p:txBody>
          <a:bodyPr/>
          <a:lstStyle/>
          <a:p>
            <a:pPr algn="ctr"/>
            <a:r>
              <a:rPr lang="en-US" sz="2400" dirty="0" smtClean="0"/>
              <a:t>IEEE 802.11 Revisions</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11w</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85" name="AutoShape 12"/>
          <p:cNvSpPr>
            <a:spLocks noChangeArrowheads="1"/>
          </p:cNvSpPr>
          <p:nvPr/>
        </p:nvSpPr>
        <p:spPr bwMode="auto">
          <a:xfrm>
            <a:off x="188408" y="144780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smtClean="0">
                <a:solidFill>
                  <a:schemeClr val="tx1"/>
                </a:solidFill>
                <a:latin typeface="Arial" panose="020B0604020202020204" pitchFamily="34" charset="0"/>
                <a:cs typeface="Arial" panose="020B0604020202020204" pitchFamily="34" charset="0"/>
              </a:rPr>
              <a:t>IEEE</a:t>
            </a:r>
          </a:p>
          <a:p>
            <a:pPr algn="ctr"/>
            <a:r>
              <a:rPr lang="en-US" sz="1400" dirty="0" err="1" smtClean="0">
                <a:solidFill>
                  <a:schemeClr val="tx1"/>
                </a:solidFill>
                <a:latin typeface="Arial" panose="020B0604020202020204" pitchFamily="34" charset="0"/>
                <a:cs typeface="Arial" panose="020B0604020202020204" pitchFamily="34" charset="0"/>
              </a:rPr>
              <a:t>Std</a:t>
            </a:r>
            <a:endParaRPr lang="en-US" sz="1400" dirty="0">
              <a:solidFill>
                <a:schemeClr val="tx1"/>
              </a:solidFill>
              <a:latin typeface="Arial" panose="020B0604020202020204" pitchFamily="34" charset="0"/>
              <a:cs typeface="Arial" panose="020B0604020202020204" pitchFamily="34" charset="0"/>
            </a:endParaRPr>
          </a:p>
          <a:p>
            <a:pPr algn="ctr"/>
            <a:r>
              <a:rPr lang="en-US" sz="1400" b="1" dirty="0" smtClean="0">
                <a:solidFill>
                  <a:schemeClr val="tx1"/>
                </a:solidFill>
                <a:latin typeface="Arial" panose="020B0604020202020204" pitchFamily="34" charset="0"/>
                <a:cs typeface="Arial" panose="020B0604020202020204" pitchFamily="34" charset="0"/>
              </a:rPr>
              <a:t>802.11</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cs typeface="Arial" panose="020B0604020202020204" pitchFamily="34" charset="0"/>
              </a:rPr>
              <a:t>1997</a:t>
            </a:r>
            <a:endParaRPr lang="en-US" sz="14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Tahoma" pitchFamily="34" charset="0"/>
              <a:ea typeface="ＭＳ Ｐゴシック" charset="-128"/>
              <a:cs typeface="Arial" pitchFamily="34" charset="0"/>
            </a:endParaRPr>
          </a:p>
        </p:txBody>
      </p:sp>
      <p:sp>
        <p:nvSpPr>
          <p:cNvPr id="32786" name="Text Box 3"/>
          <p:cNvSpPr txBox="1">
            <a:spLocks noChangeArrowheads="1"/>
          </p:cNvSpPr>
          <p:nvPr/>
        </p:nvSpPr>
        <p:spPr bwMode="auto">
          <a:xfrm>
            <a:off x="186229" y="4526731"/>
            <a:ext cx="5886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a:t>
            </a:r>
          </a:p>
          <a:p>
            <a:pPr algn="ctr"/>
            <a:r>
              <a:rPr lang="en-US" sz="1400" dirty="0" smtClean="0">
                <a:latin typeface="Tahoma" pitchFamily="34" charset="0"/>
                <a:ea typeface="ＭＳ Ｐゴシック" charset="-128"/>
                <a:cs typeface="Arial" pitchFamily="34" charset="0"/>
              </a:rPr>
              <a:t>&amp;</a:t>
            </a:r>
            <a:endParaRPr lang="en-US" sz="1400" dirty="0">
              <a:latin typeface="Tahoma" pitchFamily="34" charset="0"/>
              <a:ea typeface="ＭＳ Ｐゴシック" charset="-128"/>
              <a:cs typeface="Arial" pitchFamily="34" charset="0"/>
            </a:endParaRPr>
          </a:p>
          <a:p>
            <a:r>
              <a:rPr lang="en-US" sz="1400" b="1" dirty="0" smtClean="0">
                <a:latin typeface="Tahoma" pitchFamily="34" charset="0"/>
                <a:ea typeface="ＭＳ Ｐゴシック" charset="-128"/>
                <a:cs typeface="Arial" pitchFamily="34" charset="0"/>
              </a:rPr>
              <a:t>PHY</a:t>
            </a:r>
            <a:endParaRPr lang="en-US" sz="2000" b="1" dirty="0">
              <a:latin typeface="Tahoma" pitchFamily="34" charset="0"/>
              <a:ea typeface="ＭＳ Ｐゴシック" charset="-128"/>
              <a:cs typeface="Arial" pitchFamily="34" charset="0"/>
            </a:endParaRPr>
          </a:p>
        </p:txBody>
      </p:sp>
      <p:sp>
        <p:nvSpPr>
          <p:cNvPr id="32787" name="Text Box 6"/>
          <p:cNvSpPr txBox="1">
            <a:spLocks noChangeArrowheads="1"/>
          </p:cNvSpPr>
          <p:nvPr/>
        </p:nvSpPr>
        <p:spPr bwMode="auto">
          <a:xfrm>
            <a:off x="194286" y="1557408"/>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11k</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11r</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11a </a:t>
            </a:r>
          </a:p>
          <a:p>
            <a:pPr algn="ctr"/>
            <a:r>
              <a:rPr lang="en-US" sz="1000" b="1" dirty="0" smtClean="0">
                <a:solidFill>
                  <a:schemeClr val="tx1"/>
                </a:solidFill>
                <a:latin typeface="Tahoma" pitchFamily="34" charset="0"/>
                <a:ea typeface="ＭＳ Ｐゴシック" charset="-128"/>
                <a:cs typeface="Arial" pitchFamily="34" charset="0"/>
              </a:rPr>
              <a:t>54 </a:t>
            </a:r>
            <a:r>
              <a:rPr lang="en-US" sz="1000" b="1" dirty="0">
                <a:solidFill>
                  <a:schemeClr val="tx1"/>
                </a:solidFill>
                <a:latin typeface="Tahoma" pitchFamily="34" charset="0"/>
                <a:ea typeface="ＭＳ Ｐゴシック" charset="-128"/>
                <a:cs typeface="Arial" pitchFamily="34" charset="0"/>
              </a:rPr>
              <a:t>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11b</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11d</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Intl roaming </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11v</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11s</a:t>
            </a:r>
            <a:endParaRPr lang="en-US" sz="1000" b="1" dirty="0">
              <a:solidFill>
                <a:schemeClr val="tx1"/>
              </a:solidFill>
              <a:latin typeface="Tahoma" pitchFamily="34" charset="0"/>
              <a:ea typeface="ＭＳ Ｐゴシック" charset="-128"/>
              <a:cs typeface="Arial" pitchFamily="34" charset="0"/>
            </a:endParaRPr>
          </a:p>
          <a:p>
            <a:pPr algn="ctr"/>
            <a:r>
              <a:rPr lang="en-US" sz="1000"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11u</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Tahoma" pitchFamily="34" charset="0"/>
                <a:cs typeface="Tahoma" pitchFamily="34" charset="0"/>
              </a:rPr>
              <a:t>11y</a:t>
            </a:r>
            <a:endParaRPr lang="en-US" sz="1000" b="1" dirty="0">
              <a:solidFill>
                <a:schemeClr val="tx1"/>
              </a:solidFill>
              <a:latin typeface="Tahoma" pitchFamily="34" charset="0"/>
              <a:ea typeface="Tahoma" pitchFamily="34" charset="0"/>
              <a:cs typeface="Tahoma" pitchFamily="34" charset="0"/>
            </a:endParaRP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11n</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11z</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11p</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32788" name="AutoShape 11"/>
          <p:cNvSpPr>
            <a:spLocks noChangeArrowheads="1"/>
          </p:cNvSpPr>
          <p:nvPr/>
        </p:nvSpPr>
        <p:spPr bwMode="auto">
          <a:xfrm>
            <a:off x="7391400" y="706218"/>
            <a:ext cx="1676400" cy="5218420"/>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dirty="0">
                <a:solidFill>
                  <a:schemeClr val="tx1"/>
                </a:solidFill>
                <a:latin typeface="Arial" panose="020B0604020202020204" pitchFamily="34" charset="0"/>
                <a:cs typeface="Arial" panose="020B0604020202020204" pitchFamily="34" charset="0"/>
              </a:rPr>
              <a:t>802.11</a:t>
            </a:r>
          </a:p>
          <a:p>
            <a:pPr algn="ctr"/>
            <a:r>
              <a:rPr lang="en-US"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2016 (TBC</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a:t>
            </a:r>
            <a:r>
              <a:rPr lang="en-US" sz="1400" b="1" dirty="0" smtClean="0">
                <a:solidFill>
                  <a:schemeClr val="tx1"/>
                </a:solidFill>
                <a:latin typeface="Arial" panose="020B0604020202020204" pitchFamily="34" charset="0"/>
                <a:cs typeface="Arial" panose="020B0604020202020204" pitchFamily="34" charset="0"/>
              </a:rPr>
              <a:t>2007</a:t>
            </a:r>
            <a:endParaRPr lang="en-US" sz="1400" b="1" dirty="0">
              <a:solidFill>
                <a:schemeClr val="tx1"/>
              </a:solidFill>
              <a:latin typeface="Arial" panose="020B0604020202020204" pitchFamily="34" charset="0"/>
              <a:cs typeface="Arial" panose="020B0604020202020204" pitchFamily="34" charset="0"/>
            </a:endParaRP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11g</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solidFill>
                  <a:schemeClr val="tx1"/>
                </a:solidFill>
                <a:latin typeface="Tahoma" pitchFamily="34" charset="0"/>
                <a:ea typeface="ＭＳ Ｐゴシック" charset="-128"/>
                <a:cs typeface="Arial" pitchFamily="34" charset="0"/>
              </a:rPr>
              <a:t>11e</a:t>
            </a:r>
          </a:p>
          <a:p>
            <a:pPr algn="ctr"/>
            <a:r>
              <a:rPr lang="en-US" sz="1000" dirty="0" err="1">
                <a:solidFill>
                  <a:schemeClr val="tx1"/>
                </a:solidFill>
                <a:latin typeface="Tahoma" pitchFamily="34" charset="0"/>
                <a:ea typeface="ＭＳ Ｐゴシック" charset="-128"/>
                <a:cs typeface="Arial" pitchFamily="34" charset="0"/>
              </a:rPr>
              <a:t>QoS</a:t>
            </a:r>
            <a:endParaRPr lang="en-US" sz="1000"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11i</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11h</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11j</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smtClean="0">
                <a:solidFill>
                  <a:schemeClr val="tx1"/>
                </a:solidFill>
                <a:latin typeface="Tahoma" pitchFamily="34" charset="0"/>
                <a:ea typeface="ＭＳ Ｐゴシック" charset="-128"/>
                <a:cs typeface="Arial" charset="0"/>
              </a:rPr>
              <a:t>11f </a:t>
            </a:r>
            <a:endParaRPr lang="en-US" sz="1000" b="1" dirty="0">
              <a:solidFill>
                <a:schemeClr val="tx1"/>
              </a:solidFill>
              <a:latin typeface="Tahoma" pitchFamily="34" charset="0"/>
              <a:ea typeface="ＭＳ Ｐゴシック" charset="-128"/>
              <a:cs typeface="Arial" charset="0"/>
            </a:endParaRPr>
          </a:p>
          <a:p>
            <a:pPr algn="ctr">
              <a:defRPr/>
            </a:pPr>
            <a:r>
              <a:rPr lang="en-US" sz="1000" b="1" dirty="0">
                <a:solidFill>
                  <a:schemeClr val="tx1"/>
                </a:solidFill>
                <a:latin typeface="Tahoma" pitchFamily="34" charset="0"/>
                <a:ea typeface="ＭＳ Ｐゴシック" charset="-128"/>
                <a:cs typeface="Arial" charset="0"/>
              </a:rPr>
              <a:t>Inter AP </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11aa</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11ae</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smtClean="0">
                <a:solidFill>
                  <a:schemeClr val="tx1"/>
                </a:solidFill>
                <a:latin typeface="Tahoma" pitchFamily="34" charset="0"/>
                <a:ea typeface="ＭＳ Ｐゴシック" charset="-128"/>
                <a:cs typeface="Arial" pitchFamily="34" charset="0"/>
              </a:rPr>
              <a:t>11ac -VHT</a:t>
            </a:r>
          </a:p>
          <a:p>
            <a:pPr algn="ctr"/>
            <a:r>
              <a:rPr lang="en-US" sz="1050" dirty="0" smtClean="0">
                <a:solidFill>
                  <a:schemeClr val="tx1"/>
                </a:solidFill>
                <a:latin typeface="Tahoma" pitchFamily="34" charset="0"/>
                <a:ea typeface="ＭＳ Ｐゴシック" charset="-128"/>
                <a:cs typeface="Arial" pitchFamily="34" charset="0"/>
              </a:rPr>
              <a:t>&gt;1 </a:t>
            </a:r>
            <a:r>
              <a:rPr lang="en-US" sz="1050" b="1" dirty="0" err="1" smtClean="0">
                <a:solidFill>
                  <a:schemeClr val="tx1"/>
                </a:solidFill>
                <a:latin typeface="Tahoma" pitchFamily="34" charset="0"/>
                <a:ea typeface="ＭＳ Ｐゴシック" charset="-128"/>
                <a:cs typeface="Arial" pitchFamily="34" charset="0"/>
              </a:rPr>
              <a:t>Gbps</a:t>
            </a:r>
            <a:r>
              <a:rPr lang="en-US" sz="1050" b="1" dirty="0" smtClean="0">
                <a:solidFill>
                  <a:schemeClr val="tx1"/>
                </a:solidFill>
                <a:latin typeface="Tahoma" pitchFamily="34" charset="0"/>
                <a:ea typeface="ＭＳ Ｐゴシック" charset="-128"/>
                <a:cs typeface="Arial" pitchFamily="34" charset="0"/>
              </a:rPr>
              <a:t> @ 5GHz</a:t>
            </a:r>
            <a:endParaRPr lang="en-US" sz="1050" b="1" dirty="0">
              <a:solidFill>
                <a:schemeClr val="tx1"/>
              </a:solidFill>
              <a:latin typeface="Tahoma" pitchFamily="34" charset="0"/>
              <a:ea typeface="ＭＳ Ｐゴシック" charset="-128"/>
              <a:cs typeface="Arial" pitchFamily="34" charset="0"/>
            </a:endParaRP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11ad - VHT</a:t>
            </a:r>
            <a:endParaRPr lang="en-US" sz="1000" b="1" dirty="0">
              <a:solidFill>
                <a:schemeClr val="tx1"/>
              </a:solidFill>
              <a:latin typeface="Tahoma" pitchFamily="34" charset="0"/>
              <a:ea typeface="ＭＳ Ｐゴシック" charset="-128"/>
              <a:cs typeface="Arial" pitchFamily="34" charset="0"/>
            </a:endParaRPr>
          </a:p>
          <a:p>
            <a:pPr algn="ctr"/>
            <a:r>
              <a:rPr lang="en-US" sz="1000" dirty="0" smtClean="0">
                <a:solidFill>
                  <a:schemeClr val="tx1"/>
                </a:solidFill>
                <a:latin typeface="Tahoma" pitchFamily="34" charset="0"/>
                <a:ea typeface="ＭＳ Ｐゴシック" charset="-128"/>
                <a:cs typeface="Arial" pitchFamily="34" charset="0"/>
              </a:rPr>
              <a:t>&gt;1 </a:t>
            </a:r>
            <a:r>
              <a:rPr lang="en-US" sz="1000" b="1" dirty="0" err="1" smtClean="0">
                <a:solidFill>
                  <a:schemeClr val="tx1"/>
                </a:solidFill>
                <a:latin typeface="Tahoma" pitchFamily="34" charset="0"/>
                <a:ea typeface="ＭＳ Ｐゴシック" charset="-128"/>
                <a:cs typeface="Arial" pitchFamily="34" charset="0"/>
              </a:rPr>
              <a:t>Gbps</a:t>
            </a:r>
            <a:r>
              <a:rPr lang="en-US" sz="1000" b="1" dirty="0" smtClean="0">
                <a:solidFill>
                  <a:schemeClr val="tx1"/>
                </a:solidFill>
                <a:latin typeface="Tahoma" pitchFamily="34" charset="0"/>
                <a:ea typeface="ＭＳ Ｐゴシック" charset="-128"/>
                <a:cs typeface="Arial" pitchFamily="34" charset="0"/>
              </a:rPr>
              <a:t> </a:t>
            </a:r>
            <a:r>
              <a:rPr lang="en-US" sz="1000" b="1" dirty="0">
                <a:solidFill>
                  <a:schemeClr val="tx1"/>
                </a:solidFill>
                <a:latin typeface="Tahoma" pitchFamily="34" charset="0"/>
                <a:ea typeface="ＭＳ Ｐゴシック" charset="-128"/>
                <a:cs typeface="Arial" pitchFamily="34" charset="0"/>
              </a:rPr>
              <a:t>@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11af</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a:solidFill>
                  <a:schemeClr val="tx1"/>
                </a:solidFill>
                <a:latin typeface="Tahoma" pitchFamily="34" charset="0"/>
                <a:ea typeface="ＭＳ Ｐゴシック" charset="-128"/>
                <a:cs typeface="Arial" pitchFamily="34" charset="0"/>
              </a:rPr>
              <a:t>TV Whitespace</a:t>
            </a:r>
          </a:p>
        </p:txBody>
      </p:sp>
      <p:sp>
        <p:nvSpPr>
          <p:cNvPr id="5" name="Right Arrow 4"/>
          <p:cNvSpPr/>
          <p:nvPr/>
        </p:nvSpPr>
        <p:spPr bwMode="auto">
          <a:xfrm>
            <a:off x="4108040" y="3194469"/>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0" name="Right Arrow 49"/>
          <p:cNvSpPr/>
          <p:nvPr/>
        </p:nvSpPr>
        <p:spPr bwMode="auto">
          <a:xfrm>
            <a:off x="2286032" y="31736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4" name="Right Arrow 53"/>
          <p:cNvSpPr/>
          <p:nvPr/>
        </p:nvSpPr>
        <p:spPr bwMode="auto">
          <a:xfrm>
            <a:off x="847060" y="313977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5" name="Right Arrow 54"/>
          <p:cNvSpPr/>
          <p:nvPr/>
        </p:nvSpPr>
        <p:spPr bwMode="auto">
          <a:xfrm>
            <a:off x="7076313" y="3169460"/>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Date Placeholder 6"/>
          <p:cNvSpPr>
            <a:spLocks noGrp="1"/>
          </p:cNvSpPr>
          <p:nvPr>
            <p:ph type="dt" sz="half" idx="10"/>
          </p:nvPr>
        </p:nvSpPr>
        <p:spPr>
          <a:xfrm>
            <a:off x="701631" y="304800"/>
            <a:ext cx="1643062" cy="262290"/>
          </a:xfrm>
        </p:spPr>
        <p:txBody>
          <a:bodyPr/>
          <a:lstStyle/>
          <a:p>
            <a:pPr>
              <a:defRPr/>
            </a:pPr>
            <a:r>
              <a:rPr lang="en-US" smtClean="0"/>
              <a:t>March 2016</a:t>
            </a:r>
            <a:endParaRPr lang="en-US" dirty="0"/>
          </a:p>
        </p:txBody>
      </p:sp>
      <p:sp>
        <p:nvSpPr>
          <p:cNvPr id="11" name="Slide Number Placeholder 10"/>
          <p:cNvSpPr>
            <a:spLocks noGrp="1"/>
          </p:cNvSpPr>
          <p:nvPr>
            <p:ph type="sldNum" sz="quarter" idx="12"/>
          </p:nvPr>
        </p:nvSpPr>
        <p:spPr>
          <a:xfrm>
            <a:off x="4330599" y="6527800"/>
            <a:ext cx="606051" cy="292100"/>
          </a:xfrm>
        </p:spPr>
        <p:txBody>
          <a:bodyPr/>
          <a:lstStyle/>
          <a:p>
            <a:pPr>
              <a:defRPr/>
            </a:pPr>
            <a:r>
              <a:rPr lang="en-US" dirty="0" smtClean="0"/>
              <a:t>Slide </a:t>
            </a:r>
            <a:fld id="{3FBD1F51-5136-477F-A21E-BB3B46CB0CD8}" type="slidenum">
              <a:rPr lang="en-US" smtClean="0"/>
              <a:pPr>
                <a:defRPr/>
              </a:pPr>
              <a:t>13</a:t>
            </a:fld>
            <a:endParaRPr lang="en-US" dirty="0"/>
          </a:p>
        </p:txBody>
      </p:sp>
      <p:sp>
        <p:nvSpPr>
          <p:cNvPr id="2" name="Footer Placeholder 1"/>
          <p:cNvSpPr>
            <a:spLocks noGrp="1"/>
          </p:cNvSpPr>
          <p:nvPr>
            <p:ph type="ftr" idx="11"/>
          </p:nvPr>
        </p:nvSpPr>
        <p:spPr/>
        <p:txBody>
          <a:bodyPr/>
          <a:lstStyle/>
          <a:p>
            <a:r>
              <a:rPr lang="en-GB" smtClean="0"/>
              <a:t>Dorothy Stanley, HP Enterprise</a:t>
            </a:r>
            <a:endParaRPr lang="en-GB"/>
          </a:p>
        </p:txBody>
      </p:sp>
      <p:sp>
        <p:nvSpPr>
          <p:cNvPr id="3" name="TextBox 2"/>
          <p:cNvSpPr txBox="1"/>
          <p:nvPr/>
        </p:nvSpPr>
        <p:spPr>
          <a:xfrm>
            <a:off x="310574" y="6096000"/>
            <a:ext cx="8916672" cy="276999"/>
          </a:xfrm>
          <a:prstGeom prst="rect">
            <a:avLst/>
          </a:prstGeom>
          <a:noFill/>
        </p:spPr>
        <p:txBody>
          <a:bodyPr wrap="none" rtlCol="0">
            <a:spAutoFit/>
          </a:bodyPr>
          <a:lstStyle/>
          <a:p>
            <a:r>
              <a:rPr lang="en-US" sz="1200" dirty="0" smtClean="0">
                <a:solidFill>
                  <a:schemeClr val="tx1"/>
                </a:solidFill>
              </a:rPr>
              <a:t>Project timelines and Project Authorization documents are </a:t>
            </a:r>
            <a:r>
              <a:rPr lang="en-US" sz="1200" dirty="0">
                <a:solidFill>
                  <a:schemeClr val="tx1"/>
                </a:solidFill>
              </a:rPr>
              <a:t>publicly available, see </a:t>
            </a:r>
            <a:r>
              <a:rPr lang="en-US" sz="1200" dirty="0">
                <a:solidFill>
                  <a:schemeClr val="tx1"/>
                </a:solidFill>
                <a:hlinkClick r:id="rId3"/>
              </a:rPr>
              <a:t>http://</a:t>
            </a:r>
            <a:r>
              <a:rPr lang="en-US" sz="1200" dirty="0" smtClean="0">
                <a:solidFill>
                  <a:schemeClr val="tx1"/>
                </a:solidFill>
                <a:hlinkClick r:id="rId3"/>
              </a:rPr>
              <a:t>www.ieee802.org/11/Reports/802.11_Timelines.htm</a:t>
            </a:r>
            <a:r>
              <a:rPr lang="en-US" sz="1200" dirty="0" smtClean="0">
                <a:solidFill>
                  <a:schemeClr val="tx1"/>
                </a:solidFill>
              </a:rPr>
              <a:t>  </a:t>
            </a:r>
            <a:endParaRPr lang="en-US" sz="1200" dirty="0">
              <a:solidFill>
                <a:schemeClr val="tx1"/>
              </a:solidFill>
            </a:endParaRPr>
          </a:p>
        </p:txBody>
      </p:sp>
    </p:spTree>
    <p:extLst>
      <p:ext uri="{BB962C8B-B14F-4D97-AF65-F5344CB8AC3E}">
        <p14:creationId xmlns:p14="http://schemas.microsoft.com/office/powerpoint/2010/main" val="3418165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IEEE 802.11:Types of Groups</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4173155295"/>
              </p:ext>
            </p:extLst>
          </p:nvPr>
        </p:nvGraphicFramePr>
        <p:xfrm>
          <a:off x="1066800" y="1828800"/>
          <a:ext cx="7391400" cy="4134517"/>
        </p:xfrm>
        <a:graphic>
          <a:graphicData uri="http://schemas.openxmlformats.org/drawingml/2006/table">
            <a:tbl>
              <a:tblPr firstRow="1" bandRow="1">
                <a:tableStyleId>{5C22544A-7EE6-4342-B048-85BDC9FD1C3A}</a:tableStyleId>
              </a:tblPr>
              <a:tblGrid>
                <a:gridCol w="1919844"/>
                <a:gridCol w="2735778"/>
                <a:gridCol w="2735778"/>
              </a:tblGrid>
              <a:tr h="662305">
                <a:tc>
                  <a:txBody>
                    <a:bodyPr/>
                    <a:lstStyle/>
                    <a:p>
                      <a:pPr algn="ctr"/>
                      <a:r>
                        <a:rPr lang="en-GB" sz="2400" dirty="0" smtClean="0">
                          <a:solidFill>
                            <a:schemeClr val="tx1"/>
                          </a:solidFill>
                        </a:rPr>
                        <a:t>Type of Group</a:t>
                      </a:r>
                      <a:endParaRPr lang="en-GB" sz="2400" dirty="0">
                        <a:solidFill>
                          <a:schemeClr val="tx1"/>
                        </a:solidFill>
                      </a:endParaRPr>
                    </a:p>
                  </a:txBody>
                  <a:tcPr marT="45736" marB="45736"/>
                </a:tc>
                <a:tc>
                  <a:txBody>
                    <a:bodyPr/>
                    <a:lstStyle/>
                    <a:p>
                      <a:pPr algn="ctr"/>
                      <a:r>
                        <a:rPr lang="en-GB" sz="2400" dirty="0" smtClean="0">
                          <a:solidFill>
                            <a:schemeClr val="tx1"/>
                          </a:solidFill>
                        </a:rPr>
                        <a:t>Description</a:t>
                      </a:r>
                      <a:endParaRPr lang="en-GB" sz="2400" dirty="0">
                        <a:solidFill>
                          <a:schemeClr val="tx1"/>
                        </a:solidFill>
                      </a:endParaRPr>
                    </a:p>
                  </a:txBody>
                  <a:tcPr marT="45736" marB="45736"/>
                </a:tc>
                <a:tc>
                  <a:txBody>
                    <a:bodyPr/>
                    <a:lstStyle/>
                    <a:p>
                      <a:pPr algn="ctr"/>
                      <a:r>
                        <a:rPr lang="en-GB" sz="2400" dirty="0" smtClean="0">
                          <a:solidFill>
                            <a:schemeClr val="tx1"/>
                          </a:solidFill>
                        </a:rPr>
                        <a:t>IETF (rough) equivalent</a:t>
                      </a:r>
                      <a:endParaRPr lang="en-GB" sz="2400" dirty="0">
                        <a:solidFill>
                          <a:schemeClr val="tx1"/>
                        </a:solidFill>
                      </a:endParaRPr>
                    </a:p>
                  </a:txBody>
                  <a:tcPr marT="45736" marB="45736"/>
                </a:tc>
              </a:tr>
              <a:tr h="662305">
                <a:tc>
                  <a:txBody>
                    <a:bodyPr/>
                    <a:lstStyle/>
                    <a:p>
                      <a:pPr algn="ctr"/>
                      <a:r>
                        <a:rPr lang="en-GB" sz="2400" dirty="0" smtClean="0"/>
                        <a:t>WG</a:t>
                      </a:r>
                      <a:endParaRPr lang="en-GB" sz="2400" dirty="0"/>
                    </a:p>
                  </a:txBody>
                  <a:tcPr marT="45736" marB="45736"/>
                </a:tc>
                <a:tc>
                  <a:txBody>
                    <a:bodyPr/>
                    <a:lstStyle/>
                    <a:p>
                      <a:pPr algn="ctr"/>
                      <a:r>
                        <a:rPr lang="en-GB" sz="2400" dirty="0" smtClean="0"/>
                        <a:t>Working Group</a:t>
                      </a:r>
                      <a:endParaRPr lang="en-GB" sz="2400" dirty="0"/>
                    </a:p>
                  </a:txBody>
                  <a:tcPr marT="45736" marB="45736"/>
                </a:tc>
                <a:tc>
                  <a:txBody>
                    <a:bodyPr/>
                    <a:lstStyle/>
                    <a:p>
                      <a:pPr algn="ctr"/>
                      <a:r>
                        <a:rPr lang="en-GB" sz="2400" dirty="0" smtClean="0"/>
                        <a:t>IETF Area</a:t>
                      </a:r>
                      <a:endParaRPr lang="en-GB" sz="2400" dirty="0"/>
                    </a:p>
                  </a:txBody>
                  <a:tcPr marT="45736" marB="45736"/>
                </a:tc>
              </a:tr>
              <a:tr h="662305">
                <a:tc>
                  <a:txBody>
                    <a:bodyPr/>
                    <a:lstStyle/>
                    <a:p>
                      <a:pPr algn="ctr"/>
                      <a:r>
                        <a:rPr lang="en-GB" sz="2400" dirty="0" smtClean="0"/>
                        <a:t>SC</a:t>
                      </a:r>
                      <a:endParaRPr lang="en-GB" sz="2400" dirty="0"/>
                    </a:p>
                  </a:txBody>
                  <a:tcPr marT="45736" marB="45736"/>
                </a:tc>
                <a:tc>
                  <a:txBody>
                    <a:bodyPr/>
                    <a:lstStyle/>
                    <a:p>
                      <a:pPr algn="ctr"/>
                      <a:r>
                        <a:rPr lang="en-GB" sz="2400" dirty="0" smtClean="0"/>
                        <a:t>Standing Committee</a:t>
                      </a:r>
                    </a:p>
                  </a:txBody>
                  <a:tcPr marT="45736" marB="45736"/>
                </a:tc>
                <a:tc>
                  <a:txBody>
                    <a:bodyPr/>
                    <a:lstStyle/>
                    <a:p>
                      <a:pPr algn="ctr"/>
                      <a:r>
                        <a:rPr lang="en-GB" sz="2400" dirty="0" smtClean="0"/>
                        <a:t>IETF WG</a:t>
                      </a:r>
                    </a:p>
                  </a:txBody>
                  <a:tcPr marT="45736" marB="45736"/>
                </a:tc>
              </a:tr>
              <a:tr h="662305">
                <a:tc>
                  <a:txBody>
                    <a:bodyPr/>
                    <a:lstStyle/>
                    <a:p>
                      <a:pPr algn="ctr"/>
                      <a:r>
                        <a:rPr lang="en-GB" sz="2400" dirty="0" smtClean="0"/>
                        <a:t>TG</a:t>
                      </a:r>
                      <a:endParaRPr lang="en-GB" sz="2400" dirty="0"/>
                    </a:p>
                  </a:txBody>
                  <a:tcPr marT="45736" marB="45736"/>
                </a:tc>
                <a:tc>
                  <a:txBody>
                    <a:bodyPr/>
                    <a:lstStyle/>
                    <a:p>
                      <a:pPr algn="ctr"/>
                      <a:r>
                        <a:rPr lang="en-GB" sz="2400" dirty="0" smtClean="0"/>
                        <a:t>Task Group</a:t>
                      </a:r>
                      <a:endParaRPr lang="en-GB" sz="2400" dirty="0"/>
                    </a:p>
                  </a:txBody>
                  <a:tcPr marT="45736" marB="45736"/>
                </a:tc>
                <a:tc>
                  <a:txBody>
                    <a:bodyPr/>
                    <a:lstStyle/>
                    <a:p>
                      <a:pPr algn="ctr"/>
                      <a:r>
                        <a:rPr lang="en-GB" sz="2400" dirty="0" smtClean="0"/>
                        <a:t>IETF WG</a:t>
                      </a:r>
                      <a:endParaRPr lang="en-GB" sz="2400" dirty="0"/>
                    </a:p>
                  </a:txBody>
                  <a:tcPr marT="45736" marB="45736"/>
                </a:tc>
              </a:tr>
              <a:tr h="662305">
                <a:tc>
                  <a:txBody>
                    <a:bodyPr/>
                    <a:lstStyle/>
                    <a:p>
                      <a:pPr algn="ctr"/>
                      <a:r>
                        <a:rPr lang="en-GB" sz="2400" dirty="0" smtClean="0"/>
                        <a:t>SG</a:t>
                      </a:r>
                      <a:endParaRPr lang="en-GB" sz="2400" dirty="0"/>
                    </a:p>
                  </a:txBody>
                  <a:tcPr marT="45736" marB="45736"/>
                </a:tc>
                <a:tc>
                  <a:txBody>
                    <a:bodyPr/>
                    <a:lstStyle/>
                    <a:p>
                      <a:pPr algn="ctr"/>
                      <a:r>
                        <a:rPr lang="en-GB" sz="2400" dirty="0" smtClean="0"/>
                        <a:t>Study Group</a:t>
                      </a:r>
                    </a:p>
                  </a:txBody>
                  <a:tcPr marT="45736" marB="45736"/>
                </a:tc>
                <a:tc>
                  <a:txBody>
                    <a:bodyPr/>
                    <a:lstStyle/>
                    <a:p>
                      <a:pPr algn="ctr"/>
                      <a:r>
                        <a:rPr lang="en-GB" sz="2400" dirty="0" smtClean="0"/>
                        <a:t>BOF</a:t>
                      </a:r>
                    </a:p>
                  </a:txBody>
                  <a:tcPr marT="45736" marB="45736"/>
                </a:tc>
              </a:tr>
              <a:tr h="662305">
                <a:tc>
                  <a:txBody>
                    <a:bodyPr/>
                    <a:lstStyle/>
                    <a:p>
                      <a:pPr algn="ctr"/>
                      <a:r>
                        <a:rPr lang="en-GB" sz="2400" dirty="0" smtClean="0"/>
                        <a:t>TIG</a:t>
                      </a:r>
                      <a:endParaRPr lang="en-GB" sz="2400" dirty="0"/>
                    </a:p>
                  </a:txBody>
                  <a:tcPr marT="45736" marB="45736"/>
                </a:tc>
                <a:tc>
                  <a:txBody>
                    <a:bodyPr/>
                    <a:lstStyle/>
                    <a:p>
                      <a:pPr algn="ctr"/>
                      <a:r>
                        <a:rPr lang="en-GB" sz="2400" dirty="0" smtClean="0"/>
                        <a:t>Topic Interest Group</a:t>
                      </a:r>
                    </a:p>
                  </a:txBody>
                  <a:tcPr marT="45736" marB="45736"/>
                </a:tc>
                <a:tc>
                  <a:txBody>
                    <a:bodyPr/>
                    <a:lstStyle/>
                    <a:p>
                      <a:pPr algn="ctr"/>
                      <a:r>
                        <a:rPr lang="en-GB" sz="2400" dirty="0" smtClean="0"/>
                        <a:t>BOF</a:t>
                      </a:r>
                    </a:p>
                  </a:txBody>
                  <a:tcPr marT="45736" marB="45736"/>
                </a:tc>
              </a:tr>
            </a:tbl>
          </a:graphicData>
        </a:graphic>
      </p:graphicFrame>
      <p:sp>
        <p:nvSpPr>
          <p:cNvPr id="102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p>
        </p:txBody>
      </p:sp>
      <p:sp>
        <p:nvSpPr>
          <p:cNvPr id="2" name="Date Placeholder 1"/>
          <p:cNvSpPr>
            <a:spLocks noGrp="1"/>
          </p:cNvSpPr>
          <p:nvPr>
            <p:ph type="dt" sz="half" idx="10"/>
          </p:nvPr>
        </p:nvSpPr>
        <p:spPr/>
        <p:txBody>
          <a:bodyPr/>
          <a:lstStyle/>
          <a:p>
            <a:pPr>
              <a:defRPr/>
            </a:pPr>
            <a:r>
              <a:rPr lang="en-US" smtClean="0"/>
              <a:t>March 2016</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638FAED2-464C-4508-9182-2C89713D063B}" type="slidenum">
              <a:rPr lang="en-US" smtClean="0"/>
              <a:pPr>
                <a:defRPr/>
              </a:pPr>
              <a:t>14</a:t>
            </a:fld>
            <a:endParaRPr lang="en-US"/>
          </a:p>
        </p:txBody>
      </p:sp>
      <p:sp>
        <p:nvSpPr>
          <p:cNvPr id="5" name="TextBox 4"/>
          <p:cNvSpPr txBox="1"/>
          <p:nvPr/>
        </p:nvSpPr>
        <p:spPr>
          <a:xfrm>
            <a:off x="685800" y="6063734"/>
            <a:ext cx="4948791" cy="369332"/>
          </a:xfrm>
          <a:prstGeom prst="rect">
            <a:avLst/>
          </a:prstGeom>
          <a:noFill/>
        </p:spPr>
        <p:txBody>
          <a:bodyPr wrap="none" rtlCol="0">
            <a:spAutoFit/>
          </a:bodyPr>
          <a:lstStyle/>
          <a:p>
            <a:r>
              <a:rPr lang="en-US" sz="1800" dirty="0" smtClean="0">
                <a:solidFill>
                  <a:schemeClr val="tx1"/>
                </a:solidFill>
              </a:rPr>
              <a:t>See RFC 7241, “The IEEE 802/IETF Relationship”</a:t>
            </a:r>
            <a:endParaRPr lang="en-US" sz="1800" dirty="0">
              <a:solidFill>
                <a:schemeClr val="tx1"/>
              </a:solidFill>
            </a:endParaRPr>
          </a:p>
        </p:txBody>
      </p:sp>
    </p:spTree>
    <p:extLst>
      <p:ext uri="{BB962C8B-B14F-4D97-AF65-F5344CB8AC3E}">
        <p14:creationId xmlns:p14="http://schemas.microsoft.com/office/powerpoint/2010/main" val="1241984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7086600" cy="457200"/>
          </a:xfrm>
        </p:spPr>
        <p:txBody>
          <a:bodyPr/>
          <a:lstStyle/>
          <a:p>
            <a:r>
              <a:rPr lang="en-GB" dirty="0" smtClean="0"/>
              <a:t>802.11  Groups</a:t>
            </a:r>
          </a:p>
        </p:txBody>
      </p:sp>
      <p:graphicFrame>
        <p:nvGraphicFramePr>
          <p:cNvPr id="7" name="Group 148"/>
          <p:cNvGraphicFramePr>
            <a:graphicFrameLocks/>
          </p:cNvGraphicFramePr>
          <p:nvPr>
            <p:extLst>
              <p:ext uri="{D42A27DB-BD31-4B8C-83A1-F6EECF244321}">
                <p14:modId xmlns:p14="http://schemas.microsoft.com/office/powerpoint/2010/main" val="1346871939"/>
              </p:ext>
            </p:extLst>
          </p:nvPr>
        </p:nvGraphicFramePr>
        <p:xfrm>
          <a:off x="304800" y="609601"/>
          <a:ext cx="8534400" cy="5784505"/>
        </p:xfrm>
        <a:graphic>
          <a:graphicData uri="http://schemas.openxmlformats.org/drawingml/2006/table">
            <a:tbl>
              <a:tblPr/>
              <a:tblGrid>
                <a:gridCol w="1003764"/>
                <a:gridCol w="2303316"/>
                <a:gridCol w="5227320"/>
              </a:tblGrid>
              <a:tr h="3784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Type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Group</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Description</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11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WG11</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The IEEE 802.11 Working Group</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068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Architecture</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 review</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Regulatory</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WNG</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Wireless Next Generation</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802 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JTC1</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ISO/IEC JTC1/SC6</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82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MC</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Revision mc (</a:t>
                      </a:r>
                      <a:r>
                        <a:rPr kumimoji="0" lang="en-US" sz="1800" b="0" i="0" u="none" strike="noStrike" cap="none" normalizeH="0" baseline="0" dirty="0" err="1" smtClean="0">
                          <a:ln>
                            <a:noFill/>
                          </a:ln>
                          <a:solidFill>
                            <a:schemeClr val="tx1"/>
                          </a:solidFill>
                          <a:effectLst/>
                          <a:latin typeface="Times New Roman" pitchFamily="18" charset="0"/>
                        </a:rPr>
                        <a:t>REVmc</a:t>
                      </a:r>
                      <a:r>
                        <a:rPr kumimoji="0" lang="en-US" sz="1800" b="0" i="0" u="none" strike="noStrike" cap="none" normalizeH="0" baseline="0" dirty="0" smtClean="0">
                          <a:ln>
                            <a:noFill/>
                          </a:ln>
                          <a:solidFill>
                            <a:schemeClr val="tx1"/>
                          </a:solidFill>
                          <a:effectLst/>
                          <a:latin typeface="Times New Roman" pitchFamily="18" charset="0"/>
                        </a:rPr>
                        <a:t>)</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7999">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AH</a:t>
                      </a:r>
                    </a:p>
                  </a:txBody>
                  <a:tcPr marT="27435" marB="2743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Operation in 900 MHz bands (S1G)</a:t>
                      </a:r>
                    </a:p>
                  </a:txBody>
                  <a:tcPr marT="27435" marB="2743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AI</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Fast Initial Link Setup (FILS)</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AJ</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China </a:t>
                      </a:r>
                      <a:r>
                        <a:rPr kumimoji="0" lang="en-US" sz="1800" b="0" i="0" u="none" strike="noStrike" cap="none" normalizeH="0" baseline="0" dirty="0" err="1" smtClean="0">
                          <a:ln>
                            <a:noFill/>
                          </a:ln>
                          <a:solidFill>
                            <a:schemeClr val="tx1"/>
                          </a:solidFill>
                          <a:effectLst/>
                          <a:latin typeface="Times New Roman" pitchFamily="18" charset="0"/>
                        </a:rPr>
                        <a:t>Milli</a:t>
                      </a:r>
                      <a:r>
                        <a:rPr kumimoji="0" lang="en-US" sz="1800" b="0" i="0" u="none" strike="noStrike" cap="none" normalizeH="0" baseline="0" dirty="0" smtClean="0">
                          <a:ln>
                            <a:noFill/>
                          </a:ln>
                          <a:solidFill>
                            <a:schemeClr val="tx1"/>
                          </a:solidFill>
                          <a:effectLst/>
                          <a:latin typeface="Times New Roman" pitchFamily="18" charset="0"/>
                        </a:rPr>
                        <a:t>-Meter Wave (CMMW)</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AQ</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Pre-association Discovery (PAD)</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AK</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General Link (GLK)</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High Efficiency Wireless LAN (HEW)</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60 GHz (NG60)</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AZ</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Positioning (NGP)</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TIG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LRLP</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Long Range Low Power (LRLP)</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1133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p>
        </p:txBody>
      </p:sp>
      <p:sp>
        <p:nvSpPr>
          <p:cNvPr id="3" name="Slide Number Placeholder 2"/>
          <p:cNvSpPr>
            <a:spLocks noGrp="1"/>
          </p:cNvSpPr>
          <p:nvPr>
            <p:ph type="sldNum" sz="quarter" idx="12"/>
          </p:nvPr>
        </p:nvSpPr>
        <p:spPr/>
        <p:txBody>
          <a:bodyPr/>
          <a:lstStyle/>
          <a:p>
            <a:pPr>
              <a:defRPr/>
            </a:pPr>
            <a:r>
              <a:rPr lang="en-US" smtClean="0"/>
              <a:t>Slide </a:t>
            </a:r>
            <a:fld id="{638FAED2-464C-4508-9182-2C89713D063B}" type="slidenum">
              <a:rPr lang="en-US" smtClean="0"/>
              <a:pPr>
                <a:defRPr/>
              </a:pPr>
              <a:t>15</a:t>
            </a:fld>
            <a:endParaRPr lang="en-US"/>
          </a:p>
        </p:txBody>
      </p:sp>
      <p:sp>
        <p:nvSpPr>
          <p:cNvPr id="4" name="Date Placeholder 3"/>
          <p:cNvSpPr>
            <a:spLocks noGrp="1"/>
          </p:cNvSpPr>
          <p:nvPr>
            <p:ph type="dt" sz="half" idx="10"/>
          </p:nvPr>
        </p:nvSpPr>
        <p:spPr/>
        <p:txBody>
          <a:bodyPr/>
          <a:lstStyle/>
          <a:p>
            <a:pPr>
              <a:defRPr/>
            </a:pPr>
            <a:r>
              <a:rPr lang="en-US" smtClean="0"/>
              <a:t>March 2016</a:t>
            </a:r>
            <a:endParaRPr lang="en-US" dirty="0"/>
          </a:p>
        </p:txBody>
      </p:sp>
    </p:spTree>
    <p:extLst>
      <p:ext uri="{BB962C8B-B14F-4D97-AF65-F5344CB8AC3E}">
        <p14:creationId xmlns:p14="http://schemas.microsoft.com/office/powerpoint/2010/main" val="2918264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93713"/>
            <a:ext cx="7772400" cy="649287"/>
          </a:xfrm>
        </p:spPr>
        <p:txBody>
          <a:bodyPr/>
          <a:lstStyle/>
          <a:p>
            <a:r>
              <a:rPr lang="en-US" sz="2800" dirty="0" smtClean="0"/>
              <a:t>IEEE 802.11 subgroup status</a:t>
            </a:r>
          </a:p>
        </p:txBody>
      </p:sp>
      <p:sp>
        <p:nvSpPr>
          <p:cNvPr id="9264" name="Cloud"/>
          <p:cNvSpPr>
            <a:spLocks noChangeAspect="1" noEditPoints="1" noChangeArrowheads="1"/>
          </p:cNvSpPr>
          <p:nvPr/>
        </p:nvSpPr>
        <p:spPr bwMode="auto">
          <a:xfrm>
            <a:off x="12700" y="195131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p>
        </p:txBody>
      </p:sp>
      <p:sp>
        <p:nvSpPr>
          <p:cNvPr id="52" name="Slide Number Placeholder 4"/>
          <p:cNvSpPr txBox="1">
            <a:spLocks/>
          </p:cNvSpPr>
          <p:nvPr/>
        </p:nvSpPr>
        <p:spPr>
          <a:xfrm>
            <a:off x="8458200" y="6396310"/>
            <a:ext cx="43815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06DC2-A86B-4567-B1B6-4A779827CDB5}" type="slidenum">
              <a:rPr lang="en-US" sz="800" b="1">
                <a:latin typeface="+mj-lt"/>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lang="en-US" sz="800" b="1" dirty="0">
              <a:latin typeface="+mj-lt"/>
            </a:endParaRPr>
          </a:p>
        </p:txBody>
      </p:sp>
      <p:sp>
        <p:nvSpPr>
          <p:cNvPr id="5" name="Date Placeholder 4"/>
          <p:cNvSpPr>
            <a:spLocks noGrp="1"/>
          </p:cNvSpPr>
          <p:nvPr>
            <p:ph type="dt" sz="half" idx="10"/>
          </p:nvPr>
        </p:nvSpPr>
        <p:spPr>
          <a:xfrm>
            <a:off x="719138" y="347310"/>
            <a:ext cx="1643062" cy="262290"/>
          </a:xfrm>
        </p:spPr>
        <p:txBody>
          <a:bodyPr/>
          <a:lstStyle/>
          <a:p>
            <a:pPr>
              <a:defRPr/>
            </a:pPr>
            <a:r>
              <a:rPr lang="en-US" smtClean="0"/>
              <a:t>March 2016</a:t>
            </a:r>
            <a:endParaRPr lang="en-US" dirty="0"/>
          </a:p>
        </p:txBody>
      </p:sp>
      <p:grpSp>
        <p:nvGrpSpPr>
          <p:cNvPr id="7" name="Group 6"/>
          <p:cNvGrpSpPr/>
          <p:nvPr/>
        </p:nvGrpSpPr>
        <p:grpSpPr>
          <a:xfrm>
            <a:off x="101260" y="1186135"/>
            <a:ext cx="9042740" cy="5008021"/>
            <a:chOff x="101260" y="1186135"/>
            <a:chExt cx="9042740" cy="5008021"/>
          </a:xfrm>
        </p:grpSpPr>
        <p:sp>
          <p:nvSpPr>
            <p:cNvPr id="6" name="Oval 5"/>
            <p:cNvSpPr/>
            <p:nvPr/>
          </p:nvSpPr>
          <p:spPr bwMode="auto">
            <a:xfrm>
              <a:off x="6019800" y="1186135"/>
              <a:ext cx="1789093" cy="4448175"/>
            </a:xfrm>
            <a:prstGeom prst="ellipse">
              <a:avLst/>
            </a:prstGeom>
            <a:solidFill>
              <a:srgbClr val="99FF66">
                <a:alpha val="76000"/>
              </a:srgbClr>
            </a:solidFill>
            <a:ln w="12700" cap="flat" cmpd="sng" algn="ctr">
              <a:solidFill>
                <a:schemeClr val="tx1">
                  <a:alpha val="43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0" name="AutoShape 11"/>
            <p:cNvSpPr>
              <a:spLocks noChangeArrowheads="1"/>
            </p:cNvSpPr>
            <p:nvPr/>
          </p:nvSpPr>
          <p:spPr bwMode="auto">
            <a:xfrm>
              <a:off x="4888704" y="1186135"/>
              <a:ext cx="1131095" cy="623083"/>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b="1" dirty="0" smtClean="0">
                  <a:solidFill>
                    <a:schemeClr val="tx1"/>
                  </a:solidFill>
                  <a:latin typeface="Tahoma" pitchFamily="34" charset="0"/>
                  <a:ea typeface="ＭＳ Ｐゴシック" charset="-128"/>
                  <a:cs typeface="Arial" pitchFamily="34" charset="0"/>
                </a:rPr>
                <a:t>802.11</a:t>
              </a:r>
            </a:p>
            <a:p>
              <a:pPr algn="ctr"/>
              <a:r>
                <a:rPr lang="en-US" sz="1400" b="1" dirty="0" smtClean="0">
                  <a:solidFill>
                    <a:schemeClr val="tx1"/>
                  </a:solidFill>
                  <a:latin typeface="Tahoma" pitchFamily="34" charset="0"/>
                  <a:ea typeface="ＭＳ Ｐゴシック" charset="-128"/>
                  <a:cs typeface="Arial" pitchFamily="34" charset="0"/>
                </a:rPr>
                <a:t>-2016(</a:t>
              </a:r>
              <a:r>
                <a:rPr lang="en-US" sz="1400" b="1" dirty="0" err="1" smtClean="0">
                  <a:solidFill>
                    <a:schemeClr val="tx1"/>
                  </a:solidFill>
                  <a:latin typeface="Tahoma" pitchFamily="34" charset="0"/>
                  <a:ea typeface="ＭＳ Ｐゴシック" charset="-128"/>
                  <a:cs typeface="Arial" pitchFamily="34" charset="0"/>
                </a:rPr>
                <a:t>TGmc</a:t>
              </a:r>
              <a:r>
                <a:rPr lang="en-US" sz="1400" b="1" dirty="0" smtClean="0">
                  <a:solidFill>
                    <a:schemeClr val="tx1"/>
                  </a:solidFill>
                  <a:latin typeface="Tahoma" pitchFamily="34" charset="0"/>
                  <a:ea typeface="ＭＳ Ｐゴシック" charset="-128"/>
                  <a:cs typeface="Arial" pitchFamily="34" charset="0"/>
                </a:rPr>
                <a:t>)</a:t>
              </a:r>
              <a:endParaRPr lang="en-US" sz="1400" b="1" dirty="0">
                <a:solidFill>
                  <a:schemeClr val="tx1"/>
                </a:solidFill>
                <a:latin typeface="Tahoma" pitchFamily="34" charset="0"/>
                <a:ea typeface="ＭＳ Ｐゴシック" charset="-128"/>
                <a:cs typeface="Arial" pitchFamily="34" charset="0"/>
              </a:endParaRPr>
            </a:p>
          </p:txBody>
        </p:sp>
        <p:sp>
          <p:nvSpPr>
            <p:cNvPr id="30723" name="Text Box 3"/>
            <p:cNvSpPr txBox="1">
              <a:spLocks noChangeArrowheads="1"/>
            </p:cNvSpPr>
            <p:nvPr/>
          </p:nvSpPr>
          <p:spPr bwMode="auto">
            <a:xfrm>
              <a:off x="101260" y="4949655"/>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5145491" y="5732491"/>
              <a:ext cx="811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Sponsor</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4197350" y="515964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466724" y="1292940"/>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1347000" y="577127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smtClean="0">
                  <a:latin typeface="Tahoma" pitchFamily="34" charset="0"/>
                  <a:ea typeface="ＭＳ Ｐゴシック" charset="-128"/>
                  <a:cs typeface="Arial" pitchFamily="34" charset="0"/>
                </a:rPr>
                <a:t>TIG/Study </a:t>
              </a:r>
              <a:endParaRPr lang="en-US" sz="1200" dirty="0">
                <a:latin typeface="Tahoma" pitchFamily="34" charset="0"/>
                <a:ea typeface="ＭＳ Ｐゴシック" charset="-128"/>
                <a:cs typeface="Arial" pitchFamily="34" charset="0"/>
              </a:endParaRP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1887537" y="513107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8001000" y="570604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3808135" y="579522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5403076" y="509614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1274763" y="334831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AutoShape 32"/>
            <p:cNvSpPr>
              <a:spLocks noChangeArrowheads="1"/>
            </p:cNvSpPr>
            <p:nvPr/>
          </p:nvSpPr>
          <p:spPr bwMode="auto">
            <a:xfrm>
              <a:off x="6382796" y="3970324"/>
              <a:ext cx="1085850" cy="425450"/>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solidFill>
                    <a:schemeClr val="tx1"/>
                  </a:solidFill>
                  <a:latin typeface="Tahoma" pitchFamily="34" charset="0"/>
                  <a:ea typeface="ＭＳ Ｐゴシック" charset="-128"/>
                  <a:cs typeface="Arial" charset="0"/>
                </a:rPr>
                <a:t>802.11ac</a:t>
              </a:r>
            </a:p>
            <a:p>
              <a:pPr algn="ctr">
                <a:defRPr/>
              </a:pPr>
              <a:r>
                <a:rPr lang="en-US" sz="1000" b="1" dirty="0">
                  <a:solidFill>
                    <a:schemeClr val="tx1"/>
                  </a:solidFill>
                  <a:latin typeface="Tahoma" pitchFamily="34" charset="0"/>
                  <a:ea typeface="ＭＳ Ｐゴシック" charset="-128"/>
                  <a:cs typeface="Arial" charset="0"/>
                </a:rPr>
                <a:t>VHT 5GHz</a:t>
              </a:r>
            </a:p>
          </p:txBody>
        </p:sp>
        <p:sp>
          <p:nvSpPr>
            <p:cNvPr id="30749" name="AutoShape 34"/>
            <p:cNvSpPr>
              <a:spLocks/>
            </p:cNvSpPr>
            <p:nvPr/>
          </p:nvSpPr>
          <p:spPr bwMode="auto">
            <a:xfrm rot="-5400000">
              <a:off x="3017838" y="513266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2484917" y="578671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84170" y="576006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645319" y="514474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6556337" y="572638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8239" name="AutoShape 45"/>
            <p:cNvSpPr>
              <a:spLocks noChangeArrowheads="1"/>
            </p:cNvSpPr>
            <p:nvPr/>
          </p:nvSpPr>
          <p:spPr bwMode="auto">
            <a:xfrm>
              <a:off x="6401846" y="3473414"/>
              <a:ext cx="1085850" cy="434975"/>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solidFill>
                    <a:schemeClr val="tx1"/>
                  </a:solidFill>
                  <a:latin typeface="Tahoma" pitchFamily="34" charset="0"/>
                  <a:ea typeface="ＭＳ Ｐゴシック" charset="-128"/>
                  <a:cs typeface="Arial" charset="0"/>
                </a:rPr>
                <a:t>802.11af</a:t>
              </a:r>
            </a:p>
            <a:p>
              <a:pPr algn="ctr">
                <a:defRPr/>
              </a:pPr>
              <a:r>
                <a:rPr lang="en-US" sz="1000" b="1" dirty="0" smtClean="0">
                  <a:solidFill>
                    <a:schemeClr val="tx1"/>
                  </a:solidFill>
                  <a:latin typeface="Tahoma" pitchFamily="34" charset="0"/>
                  <a:ea typeface="ＭＳ Ｐゴシック" charset="-128"/>
                  <a:cs typeface="Arial" charset="0"/>
                </a:rPr>
                <a:t>TVWS</a:t>
              </a:r>
              <a:endParaRPr lang="en-US" sz="1000" b="1" dirty="0">
                <a:solidFill>
                  <a:schemeClr val="tx1"/>
                </a:solidFill>
                <a:latin typeface="Tahoma" pitchFamily="34" charset="0"/>
                <a:ea typeface="ＭＳ Ｐゴシック" charset="-128"/>
                <a:cs typeface="Arial" charset="0"/>
              </a:endParaRPr>
            </a:p>
          </p:txBody>
        </p:sp>
        <p:sp>
          <p:nvSpPr>
            <p:cNvPr id="8241" name="AutoShape 47"/>
            <p:cNvSpPr>
              <a:spLocks noChangeArrowheads="1"/>
            </p:cNvSpPr>
            <p:nvPr/>
          </p:nvSpPr>
          <p:spPr bwMode="auto">
            <a:xfrm>
              <a:off x="4953000" y="2756965"/>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smtClean="0">
                  <a:solidFill>
                    <a:schemeClr val="tx1"/>
                  </a:solidFill>
                  <a:latin typeface="Tahoma" pitchFamily="34" charset="0"/>
                  <a:ea typeface="ＭＳ Ｐゴシック" charset="-128"/>
                  <a:cs typeface="Arial" charset="0"/>
                </a:rPr>
                <a:t>Link Setup</a:t>
              </a:r>
              <a:endParaRPr lang="en-US" sz="1200" b="1" dirty="0">
                <a:solidFill>
                  <a:schemeClr val="tx1"/>
                </a:solidFill>
                <a:latin typeface="Tahoma" pitchFamily="34" charset="0"/>
                <a:ea typeface="ＭＳ Ｐゴシック" charset="-128"/>
                <a:cs typeface="Arial" charset="0"/>
              </a:endParaRPr>
            </a:p>
          </p:txBody>
        </p:sp>
        <p:sp>
          <p:nvSpPr>
            <p:cNvPr id="30765" name="AutoShape 46"/>
            <p:cNvSpPr>
              <a:spLocks noChangeArrowheads="1"/>
            </p:cNvSpPr>
            <p:nvPr/>
          </p:nvSpPr>
          <p:spPr bwMode="auto">
            <a:xfrm>
              <a:off x="278606" y="3099071"/>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30776" name="AutoShape 27"/>
            <p:cNvSpPr>
              <a:spLocks/>
            </p:cNvSpPr>
            <p:nvPr/>
          </p:nvSpPr>
          <p:spPr bwMode="auto">
            <a:xfrm rot="-5400000">
              <a:off x="6876257" y="4890566"/>
              <a:ext cx="239712" cy="1552575"/>
            </a:xfrm>
            <a:prstGeom prst="leftBrace">
              <a:avLst>
                <a:gd name="adj1" fmla="val 46117"/>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77" name="AutoShape 31"/>
            <p:cNvSpPr>
              <a:spLocks noChangeArrowheads="1"/>
            </p:cNvSpPr>
            <p:nvPr/>
          </p:nvSpPr>
          <p:spPr bwMode="auto">
            <a:xfrm>
              <a:off x="6410325" y="2552973"/>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802.11ae</a:t>
              </a:r>
            </a:p>
            <a:p>
              <a:pPr algn="ctr"/>
              <a:r>
                <a:rPr lang="en-US" sz="1000" b="1" dirty="0" err="1">
                  <a:solidFill>
                    <a:schemeClr val="tx1"/>
                  </a:solidFill>
                  <a:latin typeface="Tahoma" pitchFamily="34" charset="0"/>
                  <a:ea typeface="ＭＳ Ｐゴシック" charset="-128"/>
                  <a:cs typeface="Arial" pitchFamily="34" charset="0"/>
                </a:rPr>
                <a:t>QoS</a:t>
              </a:r>
              <a:r>
                <a:rPr lang="en-US" sz="1000" b="1" dirty="0">
                  <a:solidFill>
                    <a:schemeClr val="tx1"/>
                  </a:solidFill>
                  <a:latin typeface="Tahoma" pitchFamily="34" charset="0"/>
                  <a:ea typeface="ＭＳ Ｐゴシック" charset="-128"/>
                  <a:cs typeface="Arial" pitchFamily="34" charset="0"/>
                </a:rPr>
                <a:t> Mgt Frames</a:t>
              </a:r>
            </a:p>
          </p:txBody>
        </p:sp>
        <p:sp>
          <p:nvSpPr>
            <p:cNvPr id="30779" name="AutoShape 31"/>
            <p:cNvSpPr>
              <a:spLocks noChangeArrowheads="1"/>
            </p:cNvSpPr>
            <p:nvPr/>
          </p:nvSpPr>
          <p:spPr bwMode="auto">
            <a:xfrm>
              <a:off x="6382796" y="4491310"/>
              <a:ext cx="1085850" cy="5334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802.11ad</a:t>
              </a:r>
            </a:p>
            <a:p>
              <a:pPr algn="ctr"/>
              <a:r>
                <a:rPr lang="en-US" sz="1000" b="1" dirty="0">
                  <a:solidFill>
                    <a:schemeClr val="tx1"/>
                  </a:solidFill>
                  <a:latin typeface="Tahoma" pitchFamily="34" charset="0"/>
                  <a:ea typeface="ＭＳ Ｐゴシック" charset="-128"/>
                  <a:cs typeface="Arial" pitchFamily="34" charset="0"/>
                </a:rPr>
                <a:t>VHT 60 GH</a:t>
              </a:r>
              <a:r>
                <a:rPr lang="en-US" sz="1000" b="1" dirty="0">
                  <a:latin typeface="Tahoma" pitchFamily="34" charset="0"/>
                  <a:ea typeface="ＭＳ Ｐゴシック" charset="-128"/>
                  <a:cs typeface="Arial" pitchFamily="34" charset="0"/>
                </a:rPr>
                <a:t>z</a:t>
              </a:r>
            </a:p>
          </p:txBody>
        </p:sp>
        <p:sp>
          <p:nvSpPr>
            <p:cNvPr id="30780" name="AutoShape 46"/>
            <p:cNvSpPr>
              <a:spLocks noChangeArrowheads="1"/>
            </p:cNvSpPr>
            <p:nvPr/>
          </p:nvSpPr>
          <p:spPr bwMode="auto">
            <a:xfrm>
              <a:off x="3816195" y="1527981"/>
              <a:ext cx="981141"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802.11aq</a:t>
              </a:r>
            </a:p>
            <a:p>
              <a:pPr algn="ctr"/>
              <a:r>
                <a:rPr lang="en-US" sz="1200" b="1" dirty="0" smtClean="0">
                  <a:solidFill>
                    <a:schemeClr val="tx1"/>
                  </a:solidFill>
                  <a:latin typeface="Tahoma" pitchFamily="34" charset="0"/>
                  <a:ea typeface="ＭＳ Ｐゴシック" charset="-128"/>
                  <a:cs typeface="Arial" pitchFamily="34" charset="0"/>
                </a:rPr>
                <a:t>Discovery</a:t>
              </a:r>
              <a:endParaRPr lang="en-US" sz="1200" b="1" dirty="0">
                <a:solidFill>
                  <a:schemeClr val="tx1"/>
                </a:solidFill>
                <a:latin typeface="Tahoma" pitchFamily="34" charset="0"/>
                <a:ea typeface="ＭＳ Ｐゴシック" charset="-128"/>
                <a:cs typeface="Arial" pitchFamily="34" charset="0"/>
              </a:endParaRPr>
            </a:p>
          </p:txBody>
        </p:sp>
        <p:sp>
          <p:nvSpPr>
            <p:cNvPr id="30781" name="AutoShape 46"/>
            <p:cNvSpPr>
              <a:spLocks noChangeArrowheads="1"/>
            </p:cNvSpPr>
            <p:nvPr/>
          </p:nvSpPr>
          <p:spPr bwMode="auto">
            <a:xfrm>
              <a:off x="3808135" y="4790241"/>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smtClean="0">
                <a:latin typeface="Tahoma" pitchFamily="34" charset="0"/>
                <a:ea typeface="ＭＳ Ｐゴシック" charset="-128"/>
                <a:cs typeface="Arial" pitchFamily="34" charset="0"/>
              </a:endParaRPr>
            </a:p>
            <a:p>
              <a:pPr algn="ctr"/>
              <a:r>
                <a:rPr lang="en-US" sz="1200" b="1" dirty="0" smtClean="0">
                  <a:solidFill>
                    <a:schemeClr val="tx1"/>
                  </a:solidFill>
                  <a:latin typeface="Tahoma" pitchFamily="34" charset="0"/>
                  <a:ea typeface="ＭＳ Ｐゴシック" charset="-128"/>
                  <a:cs typeface="Arial" pitchFamily="34" charset="0"/>
                </a:rPr>
                <a:t>802.11aj</a:t>
              </a:r>
            </a:p>
            <a:p>
              <a:pPr algn="ctr"/>
              <a:r>
                <a:rPr lang="en-US" sz="1200" b="1" dirty="0" smtClean="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cxnSp>
          <p:nvCxnSpPr>
            <p:cNvPr id="41" name="Straight Connector 40"/>
            <p:cNvCxnSpPr/>
            <p:nvPr/>
          </p:nvCxnSpPr>
          <p:spPr bwMode="auto">
            <a:xfrm>
              <a:off x="7772401" y="1186135"/>
              <a:ext cx="0" cy="4194969"/>
            </a:xfrm>
            <a:prstGeom prst="line">
              <a:avLst/>
            </a:prstGeom>
            <a:solidFill>
              <a:schemeClr val="accent1"/>
            </a:solidFill>
            <a:ln w="1270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AutoShape 46"/>
            <p:cNvSpPr>
              <a:spLocks noChangeArrowheads="1"/>
            </p:cNvSpPr>
            <p:nvPr/>
          </p:nvSpPr>
          <p:spPr bwMode="auto">
            <a:xfrm>
              <a:off x="3795420" y="2207054"/>
              <a:ext cx="992464"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802.11ak</a:t>
              </a:r>
            </a:p>
            <a:p>
              <a:pPr algn="ctr"/>
              <a:r>
                <a:rPr lang="en-US" sz="1200" b="1" dirty="0" smtClean="0">
                  <a:solidFill>
                    <a:schemeClr val="tx1"/>
                  </a:solidFill>
                  <a:latin typeface="Tahoma" pitchFamily="34" charset="0"/>
                  <a:ea typeface="ＭＳ Ｐゴシック" charset="-128"/>
                  <a:cs typeface="Arial" pitchFamily="34" charset="0"/>
                </a:rPr>
                <a:t>Bridging</a:t>
              </a:r>
              <a:endParaRPr lang="en-US" sz="1200" b="1" dirty="0">
                <a:solidFill>
                  <a:schemeClr val="tx1"/>
                </a:solidFill>
                <a:latin typeface="Tahoma" pitchFamily="34" charset="0"/>
                <a:ea typeface="ＭＳ Ｐゴシック" charset="-128"/>
                <a:cs typeface="Arial" pitchFamily="34" charset="0"/>
              </a:endParaRPr>
            </a:p>
          </p:txBody>
        </p:sp>
        <p:sp>
          <p:nvSpPr>
            <p:cNvPr id="42" name="AutoShape 46"/>
            <p:cNvSpPr>
              <a:spLocks noChangeArrowheads="1"/>
            </p:cNvSpPr>
            <p:nvPr/>
          </p:nvSpPr>
          <p:spPr bwMode="auto">
            <a:xfrm>
              <a:off x="2680912" y="353246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802.11ax</a:t>
              </a:r>
            </a:p>
            <a:p>
              <a:pPr algn="ctr"/>
              <a:r>
                <a:rPr lang="en-US" sz="1200" b="1" dirty="0" smtClean="0">
                  <a:solidFill>
                    <a:schemeClr val="tx1"/>
                  </a:solidFill>
                  <a:latin typeface="Tahoma" pitchFamily="34" charset="0"/>
                  <a:ea typeface="ＭＳ Ｐゴシック" charset="-128"/>
                  <a:cs typeface="Arial" pitchFamily="34" charset="0"/>
                </a:rPr>
                <a:t>Efficiency</a:t>
              </a:r>
              <a:endParaRPr lang="en-US" sz="1200" b="1" dirty="0">
                <a:solidFill>
                  <a:schemeClr val="tx1"/>
                </a:solidFill>
                <a:latin typeface="Tahoma" pitchFamily="34" charset="0"/>
                <a:ea typeface="ＭＳ Ｐゴシック" charset="-128"/>
                <a:cs typeface="Arial" pitchFamily="34" charset="0"/>
              </a:endParaRPr>
            </a:p>
          </p:txBody>
        </p:sp>
        <p:sp>
          <p:nvSpPr>
            <p:cNvPr id="45" name="AutoShape 46"/>
            <p:cNvSpPr>
              <a:spLocks noChangeArrowheads="1"/>
            </p:cNvSpPr>
            <p:nvPr/>
          </p:nvSpPr>
          <p:spPr bwMode="auto">
            <a:xfrm>
              <a:off x="2680912" y="413729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solidFill>
                    <a:schemeClr val="tx1"/>
                  </a:solidFill>
                  <a:latin typeface="Tahoma" pitchFamily="34" charset="0"/>
                  <a:ea typeface="ＭＳ Ｐゴシック" charset="-128"/>
                  <a:cs typeface="Arial" pitchFamily="34" charset="0"/>
                </a:rPr>
                <a:t>802.11ay</a:t>
              </a:r>
            </a:p>
            <a:p>
              <a:pPr algn="ctr"/>
              <a:r>
                <a:rPr lang="en-US" sz="1200" b="1" dirty="0" smtClean="0">
                  <a:solidFill>
                    <a:schemeClr val="tx1"/>
                  </a:solidFill>
                  <a:latin typeface="Tahoma" pitchFamily="34" charset="0"/>
                  <a:ea typeface="ＭＳ Ｐゴシック" charset="-128"/>
                  <a:cs typeface="Arial" pitchFamily="34" charset="0"/>
                </a:rPr>
                <a:t>60 GHz</a:t>
              </a:r>
              <a:endParaRPr lang="en-US" sz="1200" b="1" dirty="0">
                <a:solidFill>
                  <a:schemeClr val="tx1"/>
                </a:solidFill>
                <a:latin typeface="Tahoma" pitchFamily="34" charset="0"/>
                <a:ea typeface="ＭＳ Ｐゴシック" charset="-128"/>
                <a:cs typeface="Arial" pitchFamily="34" charset="0"/>
              </a:endParaRPr>
            </a:p>
          </p:txBody>
        </p:sp>
        <p:sp>
          <p:nvSpPr>
            <p:cNvPr id="49" name="AutoShape 31"/>
            <p:cNvSpPr>
              <a:spLocks noChangeArrowheads="1"/>
            </p:cNvSpPr>
            <p:nvPr/>
          </p:nvSpPr>
          <p:spPr bwMode="auto">
            <a:xfrm>
              <a:off x="6419850" y="1900510"/>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802.11aa</a:t>
              </a:r>
            </a:p>
            <a:p>
              <a:pPr algn="ctr"/>
              <a:r>
                <a:rPr lang="en-US" sz="1000" b="1" dirty="0" smtClean="0">
                  <a:solidFill>
                    <a:schemeClr val="tx1"/>
                  </a:solidFill>
                  <a:latin typeface="Tahoma" pitchFamily="34" charset="0"/>
                  <a:ea typeface="ＭＳ Ｐゴシック" charset="-128"/>
                  <a:cs typeface="Arial" pitchFamily="34" charset="0"/>
                </a:rPr>
                <a:t>Video Transport</a:t>
              </a:r>
              <a:endParaRPr lang="en-US" sz="1000" b="1" dirty="0">
                <a:solidFill>
                  <a:schemeClr val="tx1"/>
                </a:solidFill>
                <a:latin typeface="Tahoma" pitchFamily="34" charset="0"/>
                <a:ea typeface="ＭＳ Ｐゴシック" charset="-128"/>
                <a:cs typeface="Arial" pitchFamily="34" charset="0"/>
              </a:endParaRPr>
            </a:p>
          </p:txBody>
        </p:sp>
        <p:sp>
          <p:nvSpPr>
            <p:cNvPr id="51" name="AutoShape 11"/>
            <p:cNvSpPr>
              <a:spLocks noChangeArrowheads="1"/>
            </p:cNvSpPr>
            <p:nvPr/>
          </p:nvSpPr>
          <p:spPr bwMode="auto">
            <a:xfrm>
              <a:off x="8001000" y="120382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-2012</a:t>
              </a:r>
            </a:p>
          </p:txBody>
        </p:sp>
        <p:sp>
          <p:nvSpPr>
            <p:cNvPr id="44" name="AutoShape 46"/>
            <p:cNvSpPr>
              <a:spLocks noChangeArrowheads="1"/>
            </p:cNvSpPr>
            <p:nvPr/>
          </p:nvSpPr>
          <p:spPr bwMode="auto">
            <a:xfrm>
              <a:off x="2680912" y="2913883"/>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802.11az</a:t>
              </a:r>
            </a:p>
            <a:p>
              <a:pPr algn="ctr"/>
              <a:r>
                <a:rPr lang="en-US" sz="1200" b="1" dirty="0" smtClean="0">
                  <a:solidFill>
                    <a:schemeClr val="tx1"/>
                  </a:solidFill>
                  <a:latin typeface="Tahoma" pitchFamily="34" charset="0"/>
                  <a:ea typeface="ＭＳ Ｐゴシック" charset="-128"/>
                  <a:cs typeface="Arial" pitchFamily="34" charset="0"/>
                </a:rPr>
                <a:t>Location</a:t>
              </a:r>
              <a:endParaRPr lang="en-US" sz="1200" b="1" dirty="0">
                <a:solidFill>
                  <a:schemeClr val="tx1"/>
                </a:solidFill>
                <a:latin typeface="Tahoma" pitchFamily="34" charset="0"/>
                <a:ea typeface="ＭＳ Ｐゴシック" charset="-128"/>
                <a:cs typeface="Arial" pitchFamily="34" charset="0"/>
              </a:endParaRPr>
            </a:p>
          </p:txBody>
        </p:sp>
        <p:sp>
          <p:nvSpPr>
            <p:cNvPr id="46" name="AutoShape 46"/>
            <p:cNvSpPr>
              <a:spLocks noChangeArrowheads="1"/>
            </p:cNvSpPr>
            <p:nvPr/>
          </p:nvSpPr>
          <p:spPr bwMode="auto">
            <a:xfrm>
              <a:off x="1554773" y="3050766"/>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LRLP TIG</a:t>
              </a:r>
            </a:p>
            <a:p>
              <a:pPr algn="ctr"/>
              <a:r>
                <a:rPr lang="en-US" sz="1100" b="1" dirty="0" smtClean="0">
                  <a:solidFill>
                    <a:schemeClr val="tx1"/>
                  </a:solidFill>
                  <a:latin typeface="Tahoma" pitchFamily="34" charset="0"/>
                  <a:ea typeface="ＭＳ Ｐゴシック" charset="-128"/>
                  <a:cs typeface="Arial" pitchFamily="34" charset="0"/>
                </a:rPr>
                <a:t>Long Range</a:t>
              </a:r>
            </a:p>
            <a:p>
              <a:pPr algn="ctr"/>
              <a:r>
                <a:rPr lang="en-US" sz="1100" b="1" dirty="0" smtClean="0">
                  <a:solidFill>
                    <a:schemeClr val="tx1"/>
                  </a:solidFill>
                  <a:latin typeface="Tahoma" pitchFamily="34" charset="0"/>
                  <a:ea typeface="ＭＳ Ｐゴシック" charset="-128"/>
                  <a:cs typeface="Arial" pitchFamily="34" charset="0"/>
                </a:rPr>
                <a:t>Low Power</a:t>
              </a:r>
            </a:p>
          </p:txBody>
        </p:sp>
        <p:cxnSp>
          <p:nvCxnSpPr>
            <p:cNvPr id="3" name="Straight Arrow Connector 2"/>
            <p:cNvCxnSpPr>
              <a:stCxn id="40" idx="5"/>
            </p:cNvCxnSpPr>
            <p:nvPr/>
          </p:nvCxnSpPr>
          <p:spPr bwMode="auto">
            <a:xfrm>
              <a:off x="6019799" y="1483701"/>
              <a:ext cx="362997" cy="15597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7" name="AutoShape 49"/>
            <p:cNvSpPr>
              <a:spLocks noChangeArrowheads="1"/>
            </p:cNvSpPr>
            <p:nvPr/>
          </p:nvSpPr>
          <p:spPr bwMode="auto">
            <a:xfrm>
              <a:off x="4943929" y="351657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smtClean="0">
                  <a:solidFill>
                    <a:schemeClr val="tx1"/>
                  </a:solidFill>
                  <a:latin typeface="Tahoma" pitchFamily="34" charset="0"/>
                  <a:ea typeface="ＭＳ Ｐゴシック" charset="-128"/>
                  <a:cs typeface="Arial" charset="0"/>
                </a:rPr>
                <a:t>802.11ah</a:t>
              </a:r>
            </a:p>
            <a:p>
              <a:pPr algn="ctr">
                <a:defRPr/>
              </a:pPr>
              <a:r>
                <a:rPr lang="en-US" sz="1200" b="1" dirty="0" smtClean="0">
                  <a:solidFill>
                    <a:schemeClr val="tx1"/>
                  </a:solidFill>
                  <a:latin typeface="Tahoma" pitchFamily="34" charset="0"/>
                  <a:ea typeface="ＭＳ Ｐゴシック" charset="-128"/>
                  <a:cs typeface="Arial" charset="0"/>
                </a:rPr>
                <a:t>&lt; 1Ghz</a:t>
              </a:r>
              <a:endParaRPr lang="en-US" sz="1200" b="1" dirty="0">
                <a:solidFill>
                  <a:schemeClr val="tx1"/>
                </a:solidFill>
                <a:latin typeface="Tahoma" pitchFamily="34" charset="0"/>
                <a:ea typeface="ＭＳ Ｐゴシック" charset="-128"/>
                <a:cs typeface="Arial" charset="0"/>
              </a:endParaRPr>
            </a:p>
          </p:txBody>
        </p:sp>
      </p:grpSp>
      <p:sp>
        <p:nvSpPr>
          <p:cNvPr id="2" name="Footer Placeholder 1"/>
          <p:cNvSpPr>
            <a:spLocks noGrp="1"/>
          </p:cNvSpPr>
          <p:nvPr>
            <p:ph type="ftr" idx="11"/>
          </p:nvPr>
        </p:nvSpPr>
        <p:spPr/>
        <p:txBody>
          <a:bodyPr/>
          <a:lstStyle/>
          <a:p>
            <a:r>
              <a:rPr lang="en-GB" smtClean="0"/>
              <a:t>Dorothy Stanley, HP Enterprise</a:t>
            </a:r>
            <a:endParaRPr lang="en-GB"/>
          </a:p>
        </p:txBody>
      </p:sp>
      <p:sp>
        <p:nvSpPr>
          <p:cNvPr id="4" name="Slide Number Placeholder 3"/>
          <p:cNvSpPr>
            <a:spLocks noGrp="1"/>
          </p:cNvSpPr>
          <p:nvPr>
            <p:ph type="sldNum" idx="12"/>
          </p:nvPr>
        </p:nvSpPr>
        <p:spPr/>
        <p:txBody>
          <a:bodyPr/>
          <a:lstStyle/>
          <a:p>
            <a:r>
              <a:rPr lang="en-GB" smtClean="0"/>
              <a:t>Slide </a:t>
            </a:r>
            <a:fld id="{06B781AF-4CCF-49B0-A572-DE54FBE5D942}" type="slidenum">
              <a:rPr lang="en-GB" smtClean="0"/>
              <a:pPr/>
              <a:t>16</a:t>
            </a:fld>
            <a:endParaRPr lang="en-GB"/>
          </a:p>
        </p:txBody>
      </p:sp>
    </p:spTree>
    <p:extLst>
      <p:ext uri="{BB962C8B-B14F-4D97-AF65-F5344CB8AC3E}">
        <p14:creationId xmlns:p14="http://schemas.microsoft.com/office/powerpoint/2010/main" val="2533697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demands and new technology drive innovation </a:t>
            </a:r>
            <a:r>
              <a:rPr lang="en-GB" dirty="0" smtClean="0">
                <a:solidFill>
                  <a:srgbClr val="0070C0"/>
                </a:solidFill>
              </a:rPr>
              <a:t>(Current projects)</a:t>
            </a:r>
            <a:endParaRPr lang="en-GB" dirty="0">
              <a:solidFill>
                <a:srgbClr val="0070C0"/>
              </a:solidFill>
            </a:endParaRPr>
          </a:p>
        </p:txBody>
      </p:sp>
      <p:sp>
        <p:nvSpPr>
          <p:cNvPr id="3" name="Content Placeholder 2"/>
          <p:cNvSpPr>
            <a:spLocks noGrp="1"/>
          </p:cNvSpPr>
          <p:nvPr>
            <p:ph sz="quarter" idx="14"/>
          </p:nvPr>
        </p:nvSpPr>
        <p:spPr>
          <a:xfrm>
            <a:off x="365760" y="2127325"/>
            <a:ext cx="8326438" cy="4654475"/>
          </a:xfrm>
        </p:spPr>
        <p:txBody>
          <a:bodyPr/>
          <a:lstStyle/>
          <a:p>
            <a:r>
              <a:rPr lang="en-GB" sz="1600" dirty="0" smtClean="0"/>
              <a:t>Demand for throughput</a:t>
            </a:r>
          </a:p>
          <a:p>
            <a:pPr lvl="1"/>
            <a:r>
              <a:rPr lang="en-GB" sz="1400" dirty="0" smtClean="0"/>
              <a:t>Continuing exponential demand for throughput </a:t>
            </a:r>
            <a:r>
              <a:rPr lang="en-GB" sz="1400" dirty="0" smtClean="0">
                <a:solidFill>
                  <a:srgbClr val="0070C0"/>
                </a:solidFill>
              </a:rPr>
              <a:t>(</a:t>
            </a:r>
            <a:r>
              <a:rPr lang="en-GB" sz="1400" b="1" dirty="0" err="1" smtClean="0">
                <a:solidFill>
                  <a:srgbClr val="0070C0"/>
                </a:solidFill>
              </a:rPr>
              <a:t>TGax</a:t>
            </a:r>
            <a:r>
              <a:rPr lang="en-GB" sz="1400" dirty="0" smtClean="0">
                <a:solidFill>
                  <a:srgbClr val="0070C0"/>
                </a:solidFill>
              </a:rPr>
              <a:t> and </a:t>
            </a:r>
            <a:r>
              <a:rPr lang="en-GB" sz="1400" dirty="0" err="1" smtClean="0">
                <a:solidFill>
                  <a:srgbClr val="0070C0"/>
                </a:solidFill>
              </a:rPr>
              <a:t>TGay</a:t>
            </a:r>
            <a:r>
              <a:rPr lang="en-GB" sz="1400" dirty="0" smtClean="0">
                <a:solidFill>
                  <a:srgbClr val="0070C0"/>
                </a:solidFill>
              </a:rPr>
              <a:t>)</a:t>
            </a:r>
          </a:p>
          <a:p>
            <a:pPr lvl="1"/>
            <a:r>
              <a:rPr lang="en-GB" sz="1400" dirty="0" smtClean="0"/>
              <a:t>~85% of the world’s mobile data is carried on 802.11 (</a:t>
            </a:r>
            <a:r>
              <a:rPr lang="en-GB" sz="1400" dirty="0" err="1" smtClean="0"/>
              <a:t>WiFi</a:t>
            </a:r>
            <a:r>
              <a:rPr lang="en-GB" sz="1400" dirty="0" smtClean="0"/>
              <a:t>) devices</a:t>
            </a:r>
          </a:p>
          <a:p>
            <a:r>
              <a:rPr lang="en-GB" sz="1600" dirty="0" smtClean="0"/>
              <a:t>New usage models / features</a:t>
            </a:r>
          </a:p>
          <a:p>
            <a:pPr lvl="1"/>
            <a:r>
              <a:rPr lang="en-GB" sz="1200" dirty="0" smtClean="0"/>
              <a:t>Dense deployments </a:t>
            </a:r>
            <a:r>
              <a:rPr lang="en-GB" sz="1200" dirty="0" smtClean="0">
                <a:solidFill>
                  <a:srgbClr val="0070C0"/>
                </a:solidFill>
              </a:rPr>
              <a:t>(</a:t>
            </a:r>
            <a:r>
              <a:rPr lang="en-GB" sz="1200" dirty="0" err="1" smtClean="0">
                <a:solidFill>
                  <a:srgbClr val="0070C0"/>
                </a:solidFill>
              </a:rPr>
              <a:t>TGax</a:t>
            </a:r>
            <a:r>
              <a:rPr lang="en-GB" sz="1200" dirty="0" smtClean="0">
                <a:solidFill>
                  <a:srgbClr val="0070C0"/>
                </a:solidFill>
              </a:rPr>
              <a:t>), </a:t>
            </a:r>
            <a:r>
              <a:rPr lang="en-GB" sz="1200" dirty="0" smtClean="0"/>
              <a:t>Indoor Location </a:t>
            </a:r>
            <a:r>
              <a:rPr lang="en-GB" sz="1200" dirty="0" smtClean="0">
                <a:solidFill>
                  <a:srgbClr val="0070C0"/>
                </a:solidFill>
              </a:rPr>
              <a:t>(</a:t>
            </a:r>
            <a:r>
              <a:rPr lang="en-GB" sz="1200" dirty="0" err="1" smtClean="0">
                <a:solidFill>
                  <a:srgbClr val="0070C0"/>
                </a:solidFill>
              </a:rPr>
              <a:t>TGaz</a:t>
            </a:r>
            <a:r>
              <a:rPr lang="en-GB" sz="1200" dirty="0" smtClean="0">
                <a:solidFill>
                  <a:srgbClr val="0070C0"/>
                </a:solidFill>
              </a:rPr>
              <a:t>)</a:t>
            </a:r>
          </a:p>
          <a:p>
            <a:pPr lvl="1"/>
            <a:r>
              <a:rPr lang="en-GB" sz="1200" dirty="0" smtClean="0"/>
              <a:t>Automotive (IEEE </a:t>
            </a:r>
            <a:r>
              <a:rPr lang="en-GB" sz="1200" dirty="0" err="1" smtClean="0"/>
              <a:t>Std</a:t>
            </a:r>
            <a:r>
              <a:rPr lang="en-GB" sz="1200" dirty="0" smtClean="0"/>
              <a:t> 802.11p), Internet of Things </a:t>
            </a:r>
            <a:r>
              <a:rPr lang="en-GB" sz="1200" dirty="0" smtClean="0">
                <a:solidFill>
                  <a:srgbClr val="0070C0"/>
                </a:solidFill>
              </a:rPr>
              <a:t>(</a:t>
            </a:r>
            <a:r>
              <a:rPr lang="en-GB" sz="1200" dirty="0" err="1" smtClean="0">
                <a:solidFill>
                  <a:srgbClr val="0070C0"/>
                </a:solidFill>
              </a:rPr>
              <a:t>TGah</a:t>
            </a:r>
            <a:r>
              <a:rPr lang="en-GB" sz="1200" dirty="0" smtClean="0">
                <a:solidFill>
                  <a:srgbClr val="0070C0"/>
                </a:solidFill>
              </a:rPr>
              <a:t>)</a:t>
            </a:r>
          </a:p>
          <a:p>
            <a:r>
              <a:rPr lang="en-GB" sz="1600" dirty="0" smtClean="0"/>
              <a:t>Technical capability</a:t>
            </a:r>
          </a:p>
          <a:p>
            <a:pPr lvl="1"/>
            <a:r>
              <a:rPr lang="en-GB" sz="1400" dirty="0" smtClean="0"/>
              <a:t>MIMO (IEEE </a:t>
            </a:r>
            <a:r>
              <a:rPr lang="en-GB" sz="1400" dirty="0" err="1" smtClean="0"/>
              <a:t>Std</a:t>
            </a:r>
            <a:r>
              <a:rPr lang="en-GB" sz="1400" dirty="0" smtClean="0"/>
              <a:t> 802.11n, 802.11ac,  </a:t>
            </a:r>
            <a:r>
              <a:rPr lang="en-GB" sz="1400" dirty="0" err="1" smtClean="0">
                <a:solidFill>
                  <a:srgbClr val="0070C0"/>
                </a:solidFill>
              </a:rPr>
              <a:t>TGay</a:t>
            </a:r>
            <a:r>
              <a:rPr lang="en-GB" sz="1400" dirty="0" smtClean="0"/>
              <a:t>)</a:t>
            </a:r>
          </a:p>
          <a:p>
            <a:pPr lvl="1"/>
            <a:r>
              <a:rPr lang="en-GB" sz="1400" dirty="0" smtClean="0"/>
              <a:t>60 GHz radios </a:t>
            </a:r>
            <a:r>
              <a:rPr lang="en-GB" sz="1400" dirty="0" smtClean="0">
                <a:solidFill>
                  <a:srgbClr val="0070C0"/>
                </a:solidFill>
              </a:rPr>
              <a:t>(</a:t>
            </a:r>
            <a:r>
              <a:rPr lang="en-GB" sz="1400" dirty="0" err="1" smtClean="0">
                <a:solidFill>
                  <a:srgbClr val="0070C0"/>
                </a:solidFill>
              </a:rPr>
              <a:t>TGay</a:t>
            </a:r>
            <a:r>
              <a:rPr lang="en-GB" sz="1400" dirty="0" smtClean="0">
                <a:solidFill>
                  <a:srgbClr val="0070C0"/>
                </a:solidFill>
              </a:rPr>
              <a:t>)</a:t>
            </a:r>
          </a:p>
          <a:p>
            <a:r>
              <a:rPr lang="en-GB" sz="1600" dirty="0" smtClean="0"/>
              <a:t>Changes to regulation</a:t>
            </a:r>
          </a:p>
          <a:p>
            <a:pPr lvl="1"/>
            <a:r>
              <a:rPr lang="en-GB" sz="1200" dirty="0" smtClean="0"/>
              <a:t>3650 MHz in USA (lightly licensed) (IEEE </a:t>
            </a:r>
            <a:r>
              <a:rPr lang="en-GB" sz="1200" dirty="0" err="1" smtClean="0"/>
              <a:t>Std</a:t>
            </a:r>
            <a:r>
              <a:rPr lang="en-GB" sz="1200" dirty="0" smtClean="0"/>
              <a:t> 802.11y)</a:t>
            </a:r>
          </a:p>
          <a:p>
            <a:pPr lvl="1"/>
            <a:r>
              <a:rPr lang="en-GB" sz="1200" dirty="0" smtClean="0"/>
              <a:t>TV whitespaces (IEEE </a:t>
            </a:r>
            <a:r>
              <a:rPr lang="en-GB" sz="1200" dirty="0" err="1" smtClean="0"/>
              <a:t>Std</a:t>
            </a:r>
            <a:r>
              <a:rPr lang="en-GB" sz="1200" dirty="0" smtClean="0"/>
              <a:t> 802.11af), Radar detection (IEEE </a:t>
            </a:r>
            <a:r>
              <a:rPr lang="en-GB" sz="1200" dirty="0" err="1" smtClean="0"/>
              <a:t>Std</a:t>
            </a:r>
            <a:r>
              <a:rPr lang="en-GB" sz="1200" dirty="0" smtClean="0"/>
              <a:t> 802.11h)</a:t>
            </a:r>
          </a:p>
          <a:p>
            <a:pPr lvl="1"/>
            <a:r>
              <a:rPr lang="en-GB" sz="1200" dirty="0" smtClean="0"/>
              <a:t>Coexistence and radio performance rules (e.g., ETSI BRAN, ITU-R)</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17</a:t>
            </a:fld>
            <a:endParaRPr lang="en-US" dirty="0"/>
          </a:p>
        </p:txBody>
      </p:sp>
      <p:sp>
        <p:nvSpPr>
          <p:cNvPr id="5" name="Date Placeholder 4"/>
          <p:cNvSpPr>
            <a:spLocks noGrp="1"/>
          </p:cNvSpPr>
          <p:nvPr>
            <p:ph type="dt" sz="half" idx="16"/>
          </p:nvPr>
        </p:nvSpPr>
        <p:spPr/>
        <p:txBody>
          <a:bodyPr/>
          <a:lstStyle/>
          <a:p>
            <a:pPr>
              <a:defRPr/>
            </a:pPr>
            <a:r>
              <a:rPr lang="en-US" altLang="ja-JP" smtClean="0"/>
              <a:t>March 2016</a:t>
            </a:r>
            <a:endParaRPr lang="en-US" dirty="0"/>
          </a:p>
        </p:txBody>
      </p:sp>
      <p:sp>
        <p:nvSpPr>
          <p:cNvPr id="6"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2402126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March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Some information about the IEEE 802 standards development process</a:t>
            </a:r>
          </a:p>
          <a:p>
            <a:pPr>
              <a:buFont typeface="Times New Roman" pitchFamily="16" charset="0"/>
              <a:buChar char="•"/>
            </a:pPr>
            <a:r>
              <a:rPr lang="en-GB" dirty="0" smtClean="0"/>
              <a:t>IEEE 802.11 status and </a:t>
            </a:r>
            <a:r>
              <a:rPr lang="en-GB" u="sng" dirty="0" smtClean="0"/>
              <a:t>projects </a:t>
            </a:r>
            <a:r>
              <a:rPr lang="en-GB" u="sng" dirty="0"/>
              <a:t>u</a:t>
            </a:r>
            <a:r>
              <a:rPr lang="en-GB" u="sng" dirty="0" smtClean="0"/>
              <a:t>nder development</a:t>
            </a:r>
          </a:p>
          <a:p>
            <a:pPr>
              <a:buFont typeface="Times New Roman" pitchFamily="16" charset="0"/>
              <a:buChar char="•"/>
            </a:pPr>
            <a:r>
              <a:rPr lang="en-GB"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22071896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19</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2484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functional </a:t>
            </a:r>
            <a:r>
              <a:rPr lang="en-US" sz="1200" dirty="0" err="1" smtClean="0">
                <a:solidFill>
                  <a:schemeClr val="tx1"/>
                </a:solidFill>
                <a:hlinkClick r:id="rId3"/>
              </a:rPr>
              <a:t>reqs</a:t>
            </a:r>
            <a:r>
              <a:rPr lang="en-US" sz="1200" dirty="0" smtClean="0">
                <a:solidFill>
                  <a:schemeClr val="tx1"/>
                </a:solidFill>
              </a:rPr>
              <a:t>; photo from </a:t>
            </a:r>
            <a:r>
              <a:rPr lang="en-US" sz="1200" dirty="0" smtClean="0">
                <a:solidFill>
                  <a:schemeClr val="tx1"/>
                </a:solidFill>
                <a:hlinkClick r:id="rId4"/>
              </a:rPr>
              <a:t>use cases</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491001686"/>
              </p:ext>
            </p:extLst>
          </p:nvPr>
        </p:nvGraphicFramePr>
        <p:xfrm>
          <a:off x="685800" y="609600"/>
          <a:ext cx="8086348" cy="5617755"/>
        </p:xfrm>
        <a:graphic>
          <a:graphicData uri="http://schemas.openxmlformats.org/drawingml/2006/table">
            <a:tbl>
              <a:tblPr firstRow="1" bandRow="1">
                <a:tableStyleId>{2D5ABB26-0587-4C30-8999-92F81FD0307C}</a:tableStyleId>
              </a:tblPr>
              <a:tblGrid>
                <a:gridCol w="1434163">
                  <a:extLst>
                    <a:ext uri="{9D8B030D-6E8A-4147-A177-3AD203B41FA5}">
                      <a16:colId xmlns="" xmlns:a16="http://schemas.microsoft.com/office/drawing/2014/main" val="20000"/>
                    </a:ext>
                  </a:extLst>
                </a:gridCol>
                <a:gridCol w="856194">
                  <a:extLst>
                    <a:ext uri="{9D8B030D-6E8A-4147-A177-3AD203B41FA5}">
                      <a16:colId xmlns="" xmlns:a16="http://schemas.microsoft.com/office/drawing/2014/main" val="20001"/>
                    </a:ext>
                  </a:extLst>
                </a:gridCol>
                <a:gridCol w="1272568">
                  <a:extLst>
                    <a:ext uri="{9D8B030D-6E8A-4147-A177-3AD203B41FA5}">
                      <a16:colId xmlns="" xmlns:a16="http://schemas.microsoft.com/office/drawing/2014/main" val="20002"/>
                    </a:ext>
                  </a:extLst>
                </a:gridCol>
                <a:gridCol w="1046782"/>
                <a:gridCol w="822665">
                  <a:extLst>
                    <a:ext uri="{9D8B030D-6E8A-4147-A177-3AD203B41FA5}">
                      <a16:colId xmlns="" xmlns:a16="http://schemas.microsoft.com/office/drawing/2014/main" val="20003"/>
                    </a:ext>
                  </a:extLst>
                </a:gridCol>
                <a:gridCol w="1424207"/>
                <a:gridCol w="1229769">
                  <a:extLst>
                    <a:ext uri="{9D8B030D-6E8A-4147-A177-3AD203B41FA5}">
                      <a16:colId xmlns="" xmlns:a16="http://schemas.microsoft.com/office/drawing/2014/main" val="20005"/>
                    </a:ext>
                  </a:extLst>
                </a:gridCol>
              </a:tblGrid>
              <a:tr h="463732">
                <a:tc>
                  <a:txBody>
                    <a:bodyPr/>
                    <a:lstStyle/>
                    <a:p>
                      <a:r>
                        <a:rPr lang="en-US" sz="1600" b="1" dirty="0" smtClean="0">
                          <a:solidFill>
                            <a:schemeClr val="tx1"/>
                          </a:solidFill>
                        </a:rPr>
                        <a:t>802.11ah</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Sub 1 GHz</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WG</a:t>
                      </a:r>
                      <a:r>
                        <a:rPr lang="en-US" sz="1200" b="1" baseline="0" dirty="0" smtClean="0"/>
                        <a:t> Ballot complete; SB underway</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2016</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159408">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47799">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91195">
                <a:tc gridSpan="7">
                  <a:txBody>
                    <a:bodyPr/>
                    <a:lstStyle/>
                    <a:p>
                      <a:r>
                        <a:rPr lang="en-US" sz="1600" dirty="0" smtClean="0"/>
                        <a:t>Define operation of license-exempt IEEE 802.11 wireless networks in frequency bands below 1 GHz excluding the TV White Space bands.</a:t>
                      </a:r>
                    </a:p>
                    <a:p>
                      <a:pPr lvl="1"/>
                      <a:r>
                        <a:rPr lang="en-US" sz="1400" dirty="0" smtClean="0"/>
                        <a:t>868-868.6 MHz (Europe), 950 MHz -958 MHz (Japan), 314-316 MHz, 430-434 MHz, 470-510 MHz, and 779-787 MHz (China), 917 - 923.5 MHz (Korea) and 902-928 MHz (USA), provides mechanisms that enable coexistence with other systems in the bands including IEEE 802.15.4 and IEEE P802.15.4g</a:t>
                      </a:r>
                      <a:endParaRPr lang="en-US" sz="16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159408">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347799">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464526">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Extended range WLAN internet access,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Smart home sensor networking,</a:t>
                      </a:r>
                      <a:r>
                        <a:rPr lang="en-US" sz="1100" b="0" kern="1200" baseline="0" dirty="0" smtClean="0">
                          <a:solidFill>
                            <a:schemeClr val="tx1"/>
                          </a:solidFill>
                          <a:latin typeface="+mn-lt"/>
                          <a:ea typeface="+mn-ea"/>
                          <a:cs typeface="+mn-cs"/>
                        </a:rPr>
                        <a:t> </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Outdoor access with low data rates – ranch, mountainous areas</a:t>
                      </a: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Wearable</a:t>
                      </a:r>
                      <a:r>
                        <a:rPr lang="en-US" sz="1100" b="0" kern="1200" baseline="0" dirty="0" smtClean="0">
                          <a:solidFill>
                            <a:schemeClr val="tx1"/>
                          </a:solidFill>
                          <a:latin typeface="+mn-lt"/>
                          <a:ea typeface="+mn-ea"/>
                          <a:cs typeface="+mn-cs"/>
                        </a:rPr>
                        <a:t> devices  - health, multimedia</a:t>
                      </a: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OFDM PHY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Transmission range up to 1km</a:t>
                      </a:r>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data rates &gt; 100 </a:t>
                      </a:r>
                      <a:r>
                        <a:rPr lang="en-US" sz="1100" b="0" kern="1200" baseline="0" dirty="0" err="1" smtClean="0">
                          <a:solidFill>
                            <a:schemeClr val="tx1"/>
                          </a:solidFill>
                          <a:latin typeface="+mn-lt"/>
                          <a:ea typeface="+mn-ea"/>
                          <a:cs typeface="+mn-cs"/>
                        </a:rPr>
                        <a:t>kbit</a:t>
                      </a:r>
                      <a:r>
                        <a:rPr lang="en-US" sz="1100" b="0" kern="1200" baseline="0" dirty="0" smtClean="0">
                          <a:solidFill>
                            <a:schemeClr val="tx1"/>
                          </a:solidFill>
                          <a:latin typeface="+mn-lt"/>
                          <a:ea typeface="+mn-ea"/>
                          <a:cs typeface="+mn-cs"/>
                        </a:rPr>
                        <a:t>/s</a:t>
                      </a:r>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t>maintain the IEEE 802.11 WLAN user experience for fixed, outdoor, point to multi point applications</a:t>
                      </a:r>
                      <a:endParaRPr lang="en-GB" altLang="en-US" sz="1200" dirty="0" smtClean="0"/>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5"/>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1" y="3810000"/>
            <a:ext cx="3352800"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8469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March 2016</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4196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The document contains slides prepared for the IETF 95 Wireless Tutorial related to IEEE 802.11 status. A discussion of areas of </a:t>
            </a:r>
            <a:r>
              <a:rPr lang="en-GB" dirty="0" smtClean="0"/>
              <a:t>mutual </a:t>
            </a:r>
            <a:r>
              <a:rPr lang="en-GB" dirty="0" smtClean="0"/>
              <a:t>interest is included.</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See the prior Wireless tutorial (2014) prepared by </a:t>
            </a:r>
            <a:r>
              <a:rPr lang="en-GB" dirty="0"/>
              <a:t>Donald Eastlake, </a:t>
            </a:r>
            <a:r>
              <a:rPr lang="en-GB" dirty="0">
                <a:hlinkClick r:id="rId3"/>
              </a:rPr>
              <a:t>http://</a:t>
            </a:r>
            <a:r>
              <a:rPr lang="en-GB" dirty="0" smtClean="0">
                <a:hlinkClick r:id="rId3"/>
              </a:rPr>
              <a:t>ietf.org/edu/technical-tutorials.html#wireless</a:t>
            </a:r>
            <a:r>
              <a:rPr lang="en-GB" dirty="0" smtClean="0"/>
              <a:t>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presentation represents my views, not those of my employer, the IETF or IEEE 802 or sub-parts of those organizations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20</a:t>
            </a:fld>
            <a:endParaRPr lang="en-GB"/>
          </a:p>
        </p:txBody>
      </p:sp>
      <p:sp>
        <p:nvSpPr>
          <p:cNvPr id="3" name="Footer Placeholder 2"/>
          <p:cNvSpPr>
            <a:spLocks noGrp="1"/>
          </p:cNvSpPr>
          <p:nvPr>
            <p:ph type="ftr" idx="14"/>
          </p:nvPr>
        </p:nvSpPr>
        <p:spPr/>
        <p:txBody>
          <a:bodyPr/>
          <a:lstStyle/>
          <a:p>
            <a:r>
              <a:rPr lang="en-GB" dirty="0"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use cases, functional </a:t>
            </a:r>
            <a:r>
              <a:rPr lang="en-US" sz="1200" dirty="0" err="1" smtClean="0">
                <a:solidFill>
                  <a:schemeClr val="tx1"/>
                </a:solidFill>
              </a:rPr>
              <a:t>reqs</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386449995"/>
              </p:ext>
            </p:extLst>
          </p:nvPr>
        </p:nvGraphicFramePr>
        <p:xfrm>
          <a:off x="685800" y="741680"/>
          <a:ext cx="8086349" cy="5438386"/>
        </p:xfrm>
        <a:graphic>
          <a:graphicData uri="http://schemas.openxmlformats.org/drawingml/2006/table">
            <a:tbl>
              <a:tblPr firstRow="1" bandRow="1">
                <a:tableStyleId>{2D5ABB26-0587-4C30-8999-92F81FD0307C}</a:tableStyleId>
              </a:tblPr>
              <a:tblGrid>
                <a:gridCol w="1434164">
                  <a:extLst>
                    <a:ext uri="{9D8B030D-6E8A-4147-A177-3AD203B41FA5}">
                      <a16:colId xmlns="" xmlns:a16="http://schemas.microsoft.com/office/drawing/2014/main" val="20000"/>
                    </a:ext>
                  </a:extLst>
                </a:gridCol>
                <a:gridCol w="856194">
                  <a:extLst>
                    <a:ext uri="{9D8B030D-6E8A-4147-A177-3AD203B41FA5}">
                      <a16:colId xmlns="" xmlns:a16="http://schemas.microsoft.com/office/drawing/2014/main" val="20001"/>
                    </a:ext>
                  </a:extLst>
                </a:gridCol>
                <a:gridCol w="1272568">
                  <a:extLst>
                    <a:ext uri="{9D8B030D-6E8A-4147-A177-3AD203B41FA5}">
                      <a16:colId xmlns="" xmlns:a16="http://schemas.microsoft.com/office/drawing/2014/main" val="20002"/>
                    </a:ext>
                  </a:extLst>
                </a:gridCol>
                <a:gridCol w="1046782"/>
                <a:gridCol w="822664">
                  <a:extLst>
                    <a:ext uri="{9D8B030D-6E8A-4147-A177-3AD203B41FA5}">
                      <a16:colId xmlns="" xmlns:a16="http://schemas.microsoft.com/office/drawing/2014/main" val="20003"/>
                    </a:ext>
                  </a:extLst>
                </a:gridCol>
                <a:gridCol w="1424207"/>
                <a:gridCol w="1229770">
                  <a:extLst>
                    <a:ext uri="{9D8B030D-6E8A-4147-A177-3AD203B41FA5}">
                      <a16:colId xmlns="" xmlns:a16="http://schemas.microsoft.com/office/drawing/2014/main" val="20005"/>
                    </a:ext>
                  </a:extLst>
                </a:gridCol>
              </a:tblGrid>
              <a:tr h="605909">
                <a:tc>
                  <a:txBody>
                    <a:bodyPr/>
                    <a:lstStyle/>
                    <a:p>
                      <a:r>
                        <a:rPr lang="en-US" sz="1600" b="1" dirty="0" smtClean="0">
                          <a:solidFill>
                            <a:schemeClr val="tx1"/>
                          </a:solidFill>
                        </a:rPr>
                        <a:t>802.11ai</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Fast Initial Authentication</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WG</a:t>
                      </a:r>
                      <a:r>
                        <a:rPr lang="en-US" sz="1200" b="1" baseline="0" dirty="0" smtClean="0"/>
                        <a:t> Ballot complete; SB underway</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2016</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63293">
                <a:tc gridSpan="7">
                  <a:txBody>
                    <a:bodyPr/>
                    <a:lstStyle/>
                    <a:p>
                      <a:r>
                        <a:rPr lang="en-US" sz="1600" dirty="0" smtClean="0"/>
                        <a:t>Define </a:t>
                      </a:r>
                      <a:r>
                        <a:rPr lang="en-US" altLang="ja-JP" sz="1600" dirty="0" smtClean="0"/>
                        <a:t>mechanisms that provide IEEE 802.11 networks with fast initial link set-up methods which do not degrade the security currently offered by Robust Security Network Association (RSNA) already defined in IEEE 802.11.</a:t>
                      </a:r>
                      <a:r>
                        <a:rPr lang="ja-JP" altLang="en-US" sz="1600" dirty="0" smtClean="0"/>
                        <a:t> </a:t>
                      </a:r>
                      <a:r>
                        <a:rPr lang="en-US" altLang="ja-JP" sz="1600" dirty="0" smtClean="0"/>
                        <a:t>Minimize initial link set-up time.</a:t>
                      </a:r>
                    </a:p>
                    <a:p>
                      <a:endParaRPr lang="en-US" sz="16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altLang="en-US" sz="1100" dirty="0" smtClean="0"/>
                        <a:t>Large number of mobile users are constantly entering and leaving the coverage area of an existing extended service set (ESS).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EAP-RP</a:t>
                      </a:r>
                      <a:r>
                        <a:rPr lang="en-US" sz="1100" b="0" kern="1200" baseline="0" dirty="0" smtClean="0">
                          <a:solidFill>
                            <a:schemeClr val="tx1"/>
                          </a:solidFill>
                          <a:latin typeface="+mn-lt"/>
                          <a:ea typeface="+mn-ea"/>
                          <a:cs typeface="+mn-cs"/>
                        </a:rPr>
                        <a:t> (</a:t>
                      </a:r>
                      <a:r>
                        <a:rPr lang="en-US" sz="1100" b="0" kern="1200" dirty="0" smtClean="0">
                          <a:solidFill>
                            <a:schemeClr val="tx1"/>
                          </a:solidFill>
                          <a:latin typeface="+mn-lt"/>
                          <a:ea typeface="+mn-ea"/>
                          <a:cs typeface="+mn-cs"/>
                        </a:rPr>
                        <a:t>ERP):</a:t>
                      </a:r>
                      <a:r>
                        <a:rPr lang="en-US" sz="1100" b="0" kern="1200" baseline="0" dirty="0" smtClean="0">
                          <a:solidFill>
                            <a:schemeClr val="tx1"/>
                          </a:solidFill>
                          <a:latin typeface="+mn-lt"/>
                          <a:ea typeface="+mn-ea"/>
                          <a:cs typeface="+mn-cs"/>
                        </a:rPr>
                        <a:t> RFC 5296</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EC(DH) authenticated by (EC)DSA</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for probe response reduction</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for more efficient scanning</a:t>
                      </a:r>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34000" y="4038600"/>
            <a:ext cx="3429000" cy="1981200"/>
          </a:xfrm>
          <a:prstGeom prst="rect">
            <a:avLst/>
          </a:prstGeom>
          <a:noFill/>
          <a:ln w="9525">
            <a:noFill/>
            <a:miter lim="800000"/>
            <a:headEnd/>
            <a:tailEnd/>
          </a:ln>
          <a:effectLst/>
        </p:spPr>
      </p:pic>
    </p:spTree>
    <p:extLst>
      <p:ext uri="{BB962C8B-B14F-4D97-AF65-F5344CB8AC3E}">
        <p14:creationId xmlns:p14="http://schemas.microsoft.com/office/powerpoint/2010/main" val="41669287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タイトル 2"/>
          <p:cNvSpPr>
            <a:spLocks noGrp="1"/>
          </p:cNvSpPr>
          <p:nvPr>
            <p:ph type="title"/>
          </p:nvPr>
        </p:nvSpPr>
        <p:spPr>
          <a:xfrm>
            <a:off x="685800" y="685801"/>
            <a:ext cx="7770813" cy="609600"/>
          </a:xfrm>
        </p:spPr>
        <p:txBody>
          <a:bodyPr/>
          <a:lstStyle/>
          <a:p>
            <a:r>
              <a:rPr lang="en-GB" dirty="0" err="1" smtClean="0"/>
              <a:t>TGai</a:t>
            </a:r>
            <a:r>
              <a:rPr lang="en-GB" dirty="0" smtClean="0"/>
              <a:t> Technical Highlights</a:t>
            </a:r>
            <a:endParaRPr lang="ja-JP" altLang="en-US" dirty="0"/>
          </a:p>
        </p:txBody>
      </p:sp>
      <p:sp>
        <p:nvSpPr>
          <p:cNvPr id="8" name="テキスト ボックス 287"/>
          <p:cNvSpPr txBox="1">
            <a:spLocks noChangeArrowheads="1"/>
          </p:cNvSpPr>
          <p:nvPr/>
        </p:nvSpPr>
        <p:spPr bwMode="auto">
          <a:xfrm>
            <a:off x="6955562" y="3059112"/>
            <a:ext cx="4365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9" name="テキスト ボックス 288"/>
          <p:cNvSpPr txBox="1">
            <a:spLocks noChangeArrowheads="1"/>
          </p:cNvSpPr>
          <p:nvPr/>
        </p:nvSpPr>
        <p:spPr bwMode="auto">
          <a:xfrm>
            <a:off x="4760050" y="3059112"/>
            <a:ext cx="519112"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lang="en-US" altLang="ja-JP" sz="1300" dirty="0">
                <a:solidFill>
                  <a:srgbClr val="FFFFFF"/>
                </a:solidFill>
                <a:latin typeface="Calibri" pitchFamily="-102" charset="0"/>
                <a:ea typeface="MS PGothic" pitchFamily="34" charset="-128"/>
                <a:cs typeface="MS PGothic" pitchFamily="34" charset="-128"/>
              </a:rPr>
              <a:t>STA</a:t>
            </a:r>
            <a:endParaRPr kumimoji="1" lang="ja-JP" altLang="en-US" sz="1300" dirty="0">
              <a:solidFill>
                <a:srgbClr val="FFFFFF"/>
              </a:solidFill>
              <a:latin typeface="Calibri" pitchFamily="-102" charset="0"/>
              <a:ea typeface="MS PGothic" pitchFamily="34" charset="-128"/>
              <a:cs typeface="MS PGothic" pitchFamily="34" charset="-128"/>
            </a:endParaRPr>
          </a:p>
        </p:txBody>
      </p:sp>
      <p:sp>
        <p:nvSpPr>
          <p:cNvPr id="10" name="テキスト ボックス 289"/>
          <p:cNvSpPr txBox="1">
            <a:spLocks noChangeArrowheads="1"/>
          </p:cNvSpPr>
          <p:nvPr/>
        </p:nvSpPr>
        <p:spPr bwMode="auto">
          <a:xfrm>
            <a:off x="8225562" y="3060699"/>
            <a:ext cx="712788" cy="2762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dirty="0">
                <a:solidFill>
                  <a:srgbClr val="FFFFFF"/>
                </a:solidFill>
                <a:latin typeface="Calibri" pitchFamily="-102" charset="0"/>
                <a:ea typeface="MS PGothic" pitchFamily="34" charset="-128"/>
                <a:cs typeface="MS PGothic" pitchFamily="34" charset="-128"/>
              </a:rPr>
              <a:t>DHCP</a:t>
            </a:r>
            <a:endParaRPr kumimoji="1" lang="ja-JP" altLang="en-US" sz="1300" dirty="0">
              <a:solidFill>
                <a:srgbClr val="FFFFFF"/>
              </a:solidFill>
              <a:latin typeface="Calibri" pitchFamily="-102" charset="0"/>
              <a:ea typeface="MS PGothic" pitchFamily="34" charset="-128"/>
              <a:cs typeface="MS PGothic" pitchFamily="34" charset="-128"/>
            </a:endParaRPr>
          </a:p>
        </p:txBody>
      </p:sp>
      <p:cxnSp>
        <p:nvCxnSpPr>
          <p:cNvPr id="11" name="直線コネクタ 290"/>
          <p:cNvCxnSpPr>
            <a:cxnSpLocks noChangeShapeType="1"/>
            <a:stCxn id="9" idx="2"/>
          </p:cNvCxnSpPr>
          <p:nvPr/>
        </p:nvCxnSpPr>
        <p:spPr bwMode="auto">
          <a:xfrm rot="5400000">
            <a:off x="4249668" y="4106068"/>
            <a:ext cx="1539875" cy="158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2" name="直線コネクタ 291"/>
          <p:cNvCxnSpPr>
            <a:cxnSpLocks noChangeShapeType="1"/>
            <a:stCxn id="8" idx="2"/>
          </p:cNvCxnSpPr>
          <p:nvPr/>
        </p:nvCxnSpPr>
        <p:spPr bwMode="auto">
          <a:xfrm rot="16200000" flipH="1">
            <a:off x="6408668" y="4102893"/>
            <a:ext cx="1538288" cy="6350"/>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3" name="直線コネクタ 292"/>
          <p:cNvCxnSpPr>
            <a:cxnSpLocks noChangeShapeType="1"/>
            <a:stCxn id="10" idx="2"/>
          </p:cNvCxnSpPr>
          <p:nvPr/>
        </p:nvCxnSpPr>
        <p:spPr bwMode="auto">
          <a:xfrm rot="5400000">
            <a:off x="7864406" y="4045743"/>
            <a:ext cx="1425575" cy="7937"/>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4" name="直線矢印コネクタ 294"/>
          <p:cNvCxnSpPr>
            <a:cxnSpLocks noChangeShapeType="1"/>
          </p:cNvCxnSpPr>
          <p:nvPr/>
        </p:nvCxnSpPr>
        <p:spPr bwMode="auto">
          <a:xfrm rot="10800000">
            <a:off x="5012462" y="3649662"/>
            <a:ext cx="2162175" cy="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15" name="直線矢印コネクタ 296"/>
          <p:cNvCxnSpPr>
            <a:cxnSpLocks noChangeShapeType="1"/>
          </p:cNvCxnSpPr>
          <p:nvPr/>
        </p:nvCxnSpPr>
        <p:spPr bwMode="auto">
          <a:xfrm flipV="1">
            <a:off x="5025162" y="3784599"/>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6" name="直線矢印コネクタ 297"/>
          <p:cNvCxnSpPr>
            <a:cxnSpLocks noChangeShapeType="1"/>
          </p:cNvCxnSpPr>
          <p:nvPr/>
        </p:nvCxnSpPr>
        <p:spPr bwMode="auto">
          <a:xfrm rot="10800000">
            <a:off x="5012462" y="3889374"/>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7" name="直線矢印コネクタ 300"/>
          <p:cNvCxnSpPr>
            <a:cxnSpLocks noChangeShapeType="1"/>
          </p:cNvCxnSpPr>
          <p:nvPr/>
        </p:nvCxnSpPr>
        <p:spPr bwMode="auto">
          <a:xfrm>
            <a:off x="5028337" y="4213224"/>
            <a:ext cx="2146300" cy="0"/>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18" name="直線矢印コネクタ 301"/>
          <p:cNvCxnSpPr>
            <a:cxnSpLocks noChangeShapeType="1"/>
          </p:cNvCxnSpPr>
          <p:nvPr/>
        </p:nvCxnSpPr>
        <p:spPr bwMode="auto">
          <a:xfrm rot="10800000">
            <a:off x="5020400" y="4545012"/>
            <a:ext cx="2146300" cy="1587"/>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sp>
        <p:nvSpPr>
          <p:cNvPr id="19" name="テキスト ボックス 302"/>
          <p:cNvSpPr txBox="1">
            <a:spLocks noChangeArrowheads="1"/>
          </p:cNvSpPr>
          <p:nvPr/>
        </p:nvSpPr>
        <p:spPr bwMode="auto">
          <a:xfrm>
            <a:off x="5174387" y="3498849"/>
            <a:ext cx="1781175" cy="161925"/>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Beacon/Probe 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0" name="テキスト ボックス 303"/>
          <p:cNvSpPr txBox="1">
            <a:spLocks noChangeArrowheads="1"/>
          </p:cNvSpPr>
          <p:nvPr/>
        </p:nvSpPr>
        <p:spPr bwMode="auto">
          <a:xfrm>
            <a:off x="5572850" y="3744912"/>
            <a:ext cx="1008062" cy="161925"/>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Auth Req/Resp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1" name="テキスト ボックス 305"/>
          <p:cNvSpPr txBox="1">
            <a:spLocks noChangeArrowheads="1"/>
          </p:cNvSpPr>
          <p:nvPr/>
        </p:nvSpPr>
        <p:spPr bwMode="auto">
          <a:xfrm>
            <a:off x="7692162" y="3059112"/>
            <a:ext cx="4238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22" name="直線コネクタ 306"/>
          <p:cNvCxnSpPr>
            <a:cxnSpLocks noChangeShapeType="1"/>
            <a:stCxn id="21" idx="2"/>
          </p:cNvCxnSpPr>
          <p:nvPr/>
        </p:nvCxnSpPr>
        <p:spPr bwMode="auto">
          <a:xfrm rot="16200000" flipH="1">
            <a:off x="7200831" y="4040980"/>
            <a:ext cx="1423988" cy="15875"/>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23" name="直線矢印コネクタ 307"/>
          <p:cNvCxnSpPr>
            <a:cxnSpLocks noChangeShapeType="1"/>
          </p:cNvCxnSpPr>
          <p:nvPr/>
        </p:nvCxnSpPr>
        <p:spPr bwMode="auto">
          <a:xfrm flipV="1">
            <a:off x="7120662" y="3784599"/>
            <a:ext cx="760413" cy="0"/>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4" name="直線矢印コネクタ 308"/>
          <p:cNvCxnSpPr>
            <a:cxnSpLocks noChangeShapeType="1"/>
          </p:cNvCxnSpPr>
          <p:nvPr/>
        </p:nvCxnSpPr>
        <p:spPr bwMode="auto">
          <a:xfrm rot="10800000">
            <a:off x="7120662" y="3906837"/>
            <a:ext cx="723900" cy="1587"/>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5" name="直線矢印コネクタ 309"/>
          <p:cNvCxnSpPr>
            <a:cxnSpLocks noChangeShapeType="1"/>
          </p:cNvCxnSpPr>
          <p:nvPr/>
        </p:nvCxnSpPr>
        <p:spPr bwMode="auto">
          <a:xfrm>
            <a:off x="7212737" y="4291012"/>
            <a:ext cx="1398588"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cxnSp>
        <p:nvCxnSpPr>
          <p:cNvPr id="26" name="直線矢印コネクタ 310"/>
          <p:cNvCxnSpPr>
            <a:cxnSpLocks noChangeShapeType="1"/>
          </p:cNvCxnSpPr>
          <p:nvPr/>
        </p:nvCxnSpPr>
        <p:spPr bwMode="auto">
          <a:xfrm rot="10800000" flipV="1">
            <a:off x="7192100" y="4440237"/>
            <a:ext cx="1400175"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sp>
        <p:nvSpPr>
          <p:cNvPr id="27" name="テキスト ボックス 311"/>
          <p:cNvSpPr txBox="1">
            <a:spLocks noChangeArrowheads="1"/>
          </p:cNvSpPr>
          <p:nvPr/>
        </p:nvSpPr>
        <p:spPr bwMode="auto">
          <a:xfrm>
            <a:off x="5625237" y="4317999"/>
            <a:ext cx="1344613" cy="1619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lang="en-US" altLang="ja-JP" sz="1000">
                <a:solidFill>
                  <a:srgbClr val="FFFFFF"/>
                </a:solidFill>
                <a:latin typeface="Calibri" pitchFamily="-102" charset="0"/>
                <a:ea typeface="MS PGothic" pitchFamily="34" charset="-128"/>
                <a:cs typeface="MS PGothic" pitchFamily="34" charset="-128"/>
              </a:rPr>
              <a:t>Association &amp; IP addr</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8" name="右矢印 360"/>
          <p:cNvSpPr>
            <a:spLocks noChangeArrowheads="1"/>
          </p:cNvSpPr>
          <p:nvPr/>
        </p:nvSpPr>
        <p:spPr bwMode="auto">
          <a:xfrm>
            <a:off x="4255225" y="2366102"/>
            <a:ext cx="642937" cy="628650"/>
          </a:xfrm>
          <a:prstGeom prst="rightArrow">
            <a:avLst>
              <a:gd name="adj1" fmla="val 50000"/>
              <a:gd name="adj2" fmla="val 50028"/>
            </a:avLst>
          </a:prstGeom>
          <a:solidFill>
            <a:srgbClr val="00B8FF"/>
          </a:solidFill>
          <a:ln w="9525">
            <a:solidFill>
              <a:schemeClr val="tx1"/>
            </a:solidFill>
            <a:round/>
            <a:headEnd/>
            <a:tailEnd/>
          </a:ln>
        </p:spPr>
        <p:txBody>
          <a:bodyPr lIns="68598" tIns="34299" rIns="68598" bIns="34299">
            <a:prstTxWarp prst="textNoShape">
              <a:avLst/>
            </a:prstTxWarp>
          </a:bodyPr>
          <a:lstStyle/>
          <a:p>
            <a:pPr defTabSz="336550">
              <a:buClr>
                <a:srgbClr val="000000"/>
              </a:buClr>
              <a:buSzPct val="100000"/>
            </a:pPr>
            <a:endParaRPr lang="ja-JP" altLang="en-US" sz="1800" dirty="0">
              <a:solidFill>
                <a:schemeClr val="bg1"/>
              </a:solidFill>
              <a:latin typeface="Times New Roman" pitchFamily="-102" charset="0"/>
              <a:ea typeface="MS Gothic" pitchFamily="49" charset="-128"/>
              <a:cs typeface="MS Gothic" pitchFamily="49" charset="-128"/>
            </a:endParaRPr>
          </a:p>
        </p:txBody>
      </p:sp>
      <p:grpSp>
        <p:nvGrpSpPr>
          <p:cNvPr id="29" name="Group 4"/>
          <p:cNvGrpSpPr>
            <a:grpSpLocks/>
          </p:cNvGrpSpPr>
          <p:nvPr/>
        </p:nvGrpSpPr>
        <p:grpSpPr bwMode="auto">
          <a:xfrm>
            <a:off x="63500" y="1470888"/>
            <a:ext cx="4278313" cy="4064000"/>
            <a:chOff x="148862" y="1033256"/>
            <a:chExt cx="5702451" cy="5417075"/>
          </a:xfrm>
        </p:grpSpPr>
        <p:sp>
          <p:nvSpPr>
            <p:cNvPr id="30" name="テキスト ボックス 312"/>
            <p:cNvSpPr txBox="1">
              <a:spLocks noChangeArrowheads="1"/>
            </p:cNvSpPr>
            <p:nvPr/>
          </p:nvSpPr>
          <p:spPr bwMode="auto">
            <a:xfrm>
              <a:off x="3074284" y="1033256"/>
              <a:ext cx="583151"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1" name="テキスト ボックス 313"/>
            <p:cNvSpPr txBox="1">
              <a:spLocks noChangeArrowheads="1"/>
            </p:cNvSpPr>
            <p:nvPr/>
          </p:nvSpPr>
          <p:spPr bwMode="auto">
            <a:xfrm>
              <a:off x="148862" y="1033259"/>
              <a:ext cx="690608"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2" name="テキスト ボックス 314"/>
            <p:cNvSpPr txBox="1">
              <a:spLocks noChangeArrowheads="1"/>
            </p:cNvSpPr>
            <p:nvPr/>
          </p:nvSpPr>
          <p:spPr bwMode="auto">
            <a:xfrm>
              <a:off x="4901120" y="1033260"/>
              <a:ext cx="95019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DHCP</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33" name="直線コネクタ 315"/>
            <p:cNvCxnSpPr>
              <a:cxnSpLocks noChangeShapeType="1"/>
              <a:stCxn id="31" idx="2"/>
            </p:cNvCxnSpPr>
            <p:nvPr/>
          </p:nvCxnSpPr>
          <p:spPr bwMode="auto">
            <a:xfrm rot="16200000" flipH="1">
              <a:off x="-2001153" y="3897910"/>
              <a:ext cx="5047741" cy="57101"/>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4" name="直線コネクタ 316"/>
            <p:cNvCxnSpPr>
              <a:cxnSpLocks noChangeShapeType="1"/>
              <a:stCxn id="30" idx="2"/>
            </p:cNvCxnSpPr>
            <p:nvPr/>
          </p:nvCxnSpPr>
          <p:spPr bwMode="auto">
            <a:xfrm rot="16200000" flipH="1">
              <a:off x="841993" y="3926455"/>
              <a:ext cx="5047742" cy="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5" name="直線コネクタ 317"/>
            <p:cNvCxnSpPr>
              <a:cxnSpLocks noChangeShapeType="1"/>
              <a:stCxn id="32" idx="2"/>
            </p:cNvCxnSpPr>
            <p:nvPr/>
          </p:nvCxnSpPr>
          <p:spPr bwMode="auto">
            <a:xfrm rot="5400000">
              <a:off x="2847122" y="3921233"/>
              <a:ext cx="5047736" cy="10453"/>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6" name="直線矢印コネクタ 323"/>
            <p:cNvCxnSpPr>
              <a:cxnSpLocks noChangeShapeType="1"/>
            </p:cNvCxnSpPr>
            <p:nvPr/>
          </p:nvCxnSpPr>
          <p:spPr bwMode="auto">
            <a:xfrm>
              <a:off x="501730" y="1976644"/>
              <a:ext cx="2864134"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7" name="直線矢印コネクタ 324"/>
            <p:cNvCxnSpPr>
              <a:cxnSpLocks noChangeShapeType="1"/>
            </p:cNvCxnSpPr>
            <p:nvPr/>
          </p:nvCxnSpPr>
          <p:spPr bwMode="auto">
            <a:xfrm rot="10800000" flipV="1">
              <a:off x="483964" y="2103637"/>
              <a:ext cx="2881900"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8" name="直線矢印コネクタ 325"/>
            <p:cNvCxnSpPr>
              <a:cxnSpLocks noChangeShapeType="1"/>
            </p:cNvCxnSpPr>
            <p:nvPr/>
          </p:nvCxnSpPr>
          <p:spPr bwMode="auto">
            <a:xfrm>
              <a:off x="505525" y="2256034"/>
              <a:ext cx="2860339" cy="2"/>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39" name="直線矢印コネクタ 326"/>
            <p:cNvCxnSpPr>
              <a:cxnSpLocks noChangeShapeType="1"/>
            </p:cNvCxnSpPr>
            <p:nvPr/>
          </p:nvCxnSpPr>
          <p:spPr bwMode="auto">
            <a:xfrm rot="10800000">
              <a:off x="505526" y="2395734"/>
              <a:ext cx="2860339" cy="1588"/>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40" name="直線矢印コネクタ 327"/>
            <p:cNvCxnSpPr>
              <a:cxnSpLocks noChangeShapeType="1"/>
            </p:cNvCxnSpPr>
            <p:nvPr/>
          </p:nvCxnSpPr>
          <p:spPr bwMode="auto">
            <a:xfrm rot="10800000">
              <a:off x="505526" y="2560829"/>
              <a:ext cx="2860342"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1" name="直線矢印コネクタ 328"/>
            <p:cNvCxnSpPr>
              <a:cxnSpLocks noChangeShapeType="1"/>
            </p:cNvCxnSpPr>
            <p:nvPr/>
          </p:nvCxnSpPr>
          <p:spPr bwMode="auto">
            <a:xfrm>
              <a:off x="501730" y="2700525"/>
              <a:ext cx="2864135"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2" name="直線矢印コネクタ 329"/>
            <p:cNvCxnSpPr>
              <a:cxnSpLocks noChangeShapeType="1"/>
            </p:cNvCxnSpPr>
            <p:nvPr/>
          </p:nvCxnSpPr>
          <p:spPr bwMode="auto">
            <a:xfrm>
              <a:off x="483963" y="2840235"/>
              <a:ext cx="3855903"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3" name="直線矢印コネクタ 330"/>
            <p:cNvCxnSpPr>
              <a:cxnSpLocks noChangeShapeType="1"/>
            </p:cNvCxnSpPr>
            <p:nvPr/>
          </p:nvCxnSpPr>
          <p:spPr bwMode="auto">
            <a:xfrm rot="10800000" flipV="1">
              <a:off x="494165" y="2979935"/>
              <a:ext cx="38457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4" name="直線矢印コネクタ 331"/>
            <p:cNvCxnSpPr>
              <a:cxnSpLocks noChangeShapeType="1"/>
            </p:cNvCxnSpPr>
            <p:nvPr/>
          </p:nvCxnSpPr>
          <p:spPr bwMode="auto">
            <a:xfrm>
              <a:off x="562622" y="5364901"/>
              <a:ext cx="2803238"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5" name="直線矢印コネクタ 332"/>
            <p:cNvCxnSpPr>
              <a:cxnSpLocks noChangeShapeType="1"/>
            </p:cNvCxnSpPr>
            <p:nvPr/>
          </p:nvCxnSpPr>
          <p:spPr bwMode="auto">
            <a:xfrm rot="10800000">
              <a:off x="523291" y="4890767"/>
              <a:ext cx="2842574" cy="1589"/>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6" name="直線矢印コネクタ 333"/>
            <p:cNvCxnSpPr>
              <a:cxnSpLocks noChangeShapeType="1"/>
            </p:cNvCxnSpPr>
            <p:nvPr/>
          </p:nvCxnSpPr>
          <p:spPr bwMode="auto">
            <a:xfrm>
              <a:off x="541064" y="5050019"/>
              <a:ext cx="2824802"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7" name="直線矢印コネクタ 334"/>
            <p:cNvCxnSpPr>
              <a:cxnSpLocks noChangeShapeType="1"/>
            </p:cNvCxnSpPr>
            <p:nvPr/>
          </p:nvCxnSpPr>
          <p:spPr bwMode="auto">
            <a:xfrm rot="10800000">
              <a:off x="505534" y="5208255"/>
              <a:ext cx="2860326"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8" name="直線矢印コネクタ 335"/>
            <p:cNvCxnSpPr>
              <a:cxnSpLocks noChangeShapeType="1"/>
            </p:cNvCxnSpPr>
            <p:nvPr/>
          </p:nvCxnSpPr>
          <p:spPr bwMode="auto">
            <a:xfrm>
              <a:off x="551268" y="5553812"/>
              <a:ext cx="4814496"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49" name="直線矢印コネクタ 336"/>
            <p:cNvCxnSpPr>
              <a:cxnSpLocks noChangeShapeType="1"/>
            </p:cNvCxnSpPr>
            <p:nvPr/>
          </p:nvCxnSpPr>
          <p:spPr bwMode="auto">
            <a:xfrm rot="10800000">
              <a:off x="505530" y="5709394"/>
              <a:ext cx="4860233" cy="2"/>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0" name="直線矢印コネクタ 337"/>
            <p:cNvCxnSpPr>
              <a:cxnSpLocks noChangeShapeType="1"/>
            </p:cNvCxnSpPr>
            <p:nvPr/>
          </p:nvCxnSpPr>
          <p:spPr bwMode="auto">
            <a:xfrm>
              <a:off x="505525" y="5879760"/>
              <a:ext cx="4870693"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1" name="直線矢印コネクタ 338"/>
            <p:cNvCxnSpPr>
              <a:cxnSpLocks noChangeShapeType="1"/>
            </p:cNvCxnSpPr>
            <p:nvPr/>
          </p:nvCxnSpPr>
          <p:spPr bwMode="auto">
            <a:xfrm rot="10800000">
              <a:off x="487762" y="6037993"/>
              <a:ext cx="4878002" cy="1"/>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52" name="テキスト ボックス 341"/>
            <p:cNvSpPr txBox="1">
              <a:spLocks noChangeArrowheads="1"/>
            </p:cNvSpPr>
            <p:nvPr/>
          </p:nvSpPr>
          <p:spPr bwMode="auto">
            <a:xfrm>
              <a:off x="1319393" y="1963944"/>
              <a:ext cx="1333779" cy="215388"/>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Authentication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3" name="テキスト ボックス 342"/>
            <p:cNvSpPr txBox="1">
              <a:spLocks noChangeArrowheads="1"/>
            </p:cNvSpPr>
            <p:nvPr/>
          </p:nvSpPr>
          <p:spPr bwMode="auto">
            <a:xfrm>
              <a:off x="1258090" y="2256033"/>
              <a:ext cx="1077366" cy="215388"/>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Association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4" name="テキスト ボックス 343"/>
            <p:cNvSpPr txBox="1">
              <a:spLocks noChangeArrowheads="1"/>
            </p:cNvSpPr>
            <p:nvPr/>
          </p:nvSpPr>
          <p:spPr bwMode="auto">
            <a:xfrm>
              <a:off x="1164124" y="4992811"/>
              <a:ext cx="1030357" cy="215388"/>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800" eaLnBrk="1" hangingPunct="1"/>
              <a:r>
                <a:rPr kumimoji="1" lang="en-US" altLang="ja-JP" sz="1000">
                  <a:solidFill>
                    <a:srgbClr val="FFFFFF"/>
                  </a:solidFill>
                  <a:latin typeface="Calibri" pitchFamily="-102" charset="0"/>
                  <a:ea typeface="MS PGothic" pitchFamily="34" charset="-128"/>
                  <a:cs typeface="MS PGothic" pitchFamily="34" charset="-128"/>
                </a:rPr>
                <a:t>EAP</a:t>
              </a:r>
              <a:r>
                <a:rPr lang="en-US" altLang="ja-JP" sz="1000">
                  <a:solidFill>
                    <a:srgbClr val="FFFFFF"/>
                  </a:solidFill>
                  <a:latin typeface="Calibri" pitchFamily="-102" charset="0"/>
                  <a:ea typeface="MS PGothic" pitchFamily="34" charset="-128"/>
                  <a:cs typeface="MS PGothic" pitchFamily="34" charset="-128"/>
                </a:rPr>
                <a:t>OL Key</a:t>
              </a:r>
              <a:endParaRPr kumimoji="1" lang="en-US" altLang="ja-JP" sz="1000">
                <a:solidFill>
                  <a:srgbClr val="FFFFFF"/>
                </a:solidFill>
                <a:latin typeface="Calibri" pitchFamily="-102" charset="0"/>
                <a:ea typeface="MS PGothic" pitchFamily="34" charset="-128"/>
                <a:cs typeface="MS PGothic" pitchFamily="34" charset="-128"/>
              </a:endParaRPr>
            </a:p>
          </p:txBody>
        </p:sp>
        <p:sp>
          <p:nvSpPr>
            <p:cNvPr id="55" name="テキスト ボックス 344"/>
            <p:cNvSpPr txBox="1">
              <a:spLocks noChangeArrowheads="1"/>
            </p:cNvSpPr>
            <p:nvPr/>
          </p:nvSpPr>
          <p:spPr bwMode="auto">
            <a:xfrm>
              <a:off x="1107156" y="5709396"/>
              <a:ext cx="656421" cy="2153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983" eaLnBrk="1" fontAlgn="auto" hangingPunct="1">
                <a:spcBef>
                  <a:spcPts val="0"/>
                </a:spcBef>
                <a:spcAft>
                  <a:spcPts val="0"/>
                </a:spcAft>
                <a:defRPr/>
              </a:pPr>
              <a:r>
                <a:rPr kumimoji="1" lang="en-US" altLang="ja-JP" sz="1050" kern="0" dirty="0">
                  <a:solidFill>
                    <a:sysClr val="window" lastClr="FFFFFF"/>
                  </a:solidFill>
                  <a:latin typeface="Calibri"/>
                </a:rPr>
                <a:t>DHCP</a:t>
              </a:r>
            </a:p>
          </p:txBody>
        </p:sp>
        <p:sp>
          <p:nvSpPr>
            <p:cNvPr id="56" name="テキスト ボックス 345"/>
            <p:cNvSpPr txBox="1">
              <a:spLocks noChangeArrowheads="1"/>
            </p:cNvSpPr>
            <p:nvPr/>
          </p:nvSpPr>
          <p:spPr bwMode="auto">
            <a:xfrm>
              <a:off x="4057079" y="1033260"/>
              <a:ext cx="56557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57" name="直線コネクタ 346"/>
            <p:cNvCxnSpPr>
              <a:cxnSpLocks noChangeShapeType="1"/>
              <a:stCxn id="56" idx="2"/>
            </p:cNvCxnSpPr>
            <p:nvPr/>
          </p:nvCxnSpPr>
          <p:spPr bwMode="auto">
            <a:xfrm rot="16200000" flipH="1">
              <a:off x="1827307" y="3915150"/>
              <a:ext cx="5047734" cy="2261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58" name="直線矢印コネクタ 347"/>
            <p:cNvCxnSpPr>
              <a:cxnSpLocks noChangeShapeType="1"/>
            </p:cNvCxnSpPr>
            <p:nvPr/>
          </p:nvCxnSpPr>
          <p:spPr bwMode="auto">
            <a:xfrm>
              <a:off x="503406" y="3132336"/>
              <a:ext cx="385907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59" name="直線矢印コネクタ 348"/>
            <p:cNvCxnSpPr>
              <a:cxnSpLocks noChangeShapeType="1"/>
            </p:cNvCxnSpPr>
            <p:nvPr/>
          </p:nvCxnSpPr>
          <p:spPr bwMode="auto">
            <a:xfrm rot="10800000">
              <a:off x="487762" y="3272039"/>
              <a:ext cx="385210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0" name="直線矢印コネクタ 349"/>
            <p:cNvCxnSpPr>
              <a:cxnSpLocks noChangeShapeType="1"/>
            </p:cNvCxnSpPr>
            <p:nvPr/>
          </p:nvCxnSpPr>
          <p:spPr bwMode="auto">
            <a:xfrm>
              <a:off x="501723" y="3425356"/>
              <a:ext cx="3895242" cy="491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1" name="直線矢印コネクタ 350"/>
            <p:cNvCxnSpPr>
              <a:cxnSpLocks noChangeShapeType="1"/>
            </p:cNvCxnSpPr>
            <p:nvPr/>
          </p:nvCxnSpPr>
          <p:spPr bwMode="auto">
            <a:xfrm rot="10800000" flipV="1">
              <a:off x="505533" y="3565054"/>
              <a:ext cx="3834335"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2" name="直線矢印コネクタ 351"/>
            <p:cNvCxnSpPr>
              <a:cxnSpLocks noChangeShapeType="1"/>
            </p:cNvCxnSpPr>
            <p:nvPr/>
          </p:nvCxnSpPr>
          <p:spPr bwMode="auto">
            <a:xfrm>
              <a:off x="523290" y="3703843"/>
              <a:ext cx="3839194"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3" name="直線矢印コネクタ 352"/>
            <p:cNvCxnSpPr>
              <a:cxnSpLocks noChangeShapeType="1"/>
            </p:cNvCxnSpPr>
            <p:nvPr/>
          </p:nvCxnSpPr>
          <p:spPr bwMode="auto">
            <a:xfrm rot="10800000" flipV="1">
              <a:off x="494165" y="3843541"/>
              <a:ext cx="388124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4" name="直線矢印コネクタ 353"/>
            <p:cNvCxnSpPr>
              <a:cxnSpLocks noChangeShapeType="1"/>
            </p:cNvCxnSpPr>
            <p:nvPr/>
          </p:nvCxnSpPr>
          <p:spPr bwMode="auto">
            <a:xfrm>
              <a:off x="505533" y="3995944"/>
              <a:ext cx="3856950"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5" name="直線矢印コネクタ 354"/>
            <p:cNvCxnSpPr>
              <a:cxnSpLocks noChangeShapeType="1"/>
            </p:cNvCxnSpPr>
            <p:nvPr/>
          </p:nvCxnSpPr>
          <p:spPr bwMode="auto">
            <a:xfrm rot="10800000">
              <a:off x="551268" y="4135645"/>
              <a:ext cx="3811218"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6" name="直線矢印コネクタ 355"/>
            <p:cNvCxnSpPr>
              <a:cxnSpLocks noChangeShapeType="1"/>
            </p:cNvCxnSpPr>
            <p:nvPr/>
          </p:nvCxnSpPr>
          <p:spPr bwMode="auto">
            <a:xfrm>
              <a:off x="551267" y="4290552"/>
              <a:ext cx="3788599"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7" name="直線矢印コネクタ 356"/>
            <p:cNvCxnSpPr>
              <a:cxnSpLocks noChangeShapeType="1"/>
            </p:cNvCxnSpPr>
            <p:nvPr/>
          </p:nvCxnSpPr>
          <p:spPr bwMode="auto">
            <a:xfrm rot="10800000">
              <a:off x="541064" y="4428665"/>
              <a:ext cx="37988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8" name="直線矢印コネクタ 357"/>
            <p:cNvCxnSpPr>
              <a:cxnSpLocks noChangeShapeType="1"/>
            </p:cNvCxnSpPr>
            <p:nvPr/>
          </p:nvCxnSpPr>
          <p:spPr bwMode="auto">
            <a:xfrm>
              <a:off x="523290" y="4582655"/>
              <a:ext cx="385211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9" name="直線矢印コネクタ 358"/>
            <p:cNvCxnSpPr>
              <a:cxnSpLocks noChangeShapeType="1"/>
            </p:cNvCxnSpPr>
            <p:nvPr/>
          </p:nvCxnSpPr>
          <p:spPr bwMode="auto">
            <a:xfrm rot="10800000">
              <a:off x="523291" y="4722358"/>
              <a:ext cx="383919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sp>
          <p:nvSpPr>
            <p:cNvPr id="70" name="テキスト ボックス 359"/>
            <p:cNvSpPr txBox="1">
              <a:spLocks noChangeArrowheads="1"/>
            </p:cNvSpPr>
            <p:nvPr/>
          </p:nvSpPr>
          <p:spPr bwMode="auto">
            <a:xfrm>
              <a:off x="1038497" y="3349612"/>
              <a:ext cx="1940669" cy="430774"/>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ctr" defTabSz="685800" eaLnBrk="1" hangingPunct="1"/>
              <a:r>
                <a:rPr kumimoji="1" lang="en-US" altLang="ja-JP" sz="1000">
                  <a:solidFill>
                    <a:srgbClr val="FFFFFF"/>
                  </a:solidFill>
                  <a:latin typeface="Calibri" pitchFamily="-102" charset="0"/>
                  <a:ea typeface="MS PGothic" pitchFamily="34" charset="-128"/>
                  <a:cs typeface="MS PGothic" pitchFamily="34" charset="-128"/>
                </a:rPr>
                <a:t>EAP</a:t>
              </a:r>
            </a:p>
            <a:p>
              <a:pPr algn="ctr" defTabSz="685800" eaLnBrk="1" hangingPunct="1"/>
              <a:r>
                <a:rPr lang="en-US" altLang="ja-JP" sz="1000">
                  <a:solidFill>
                    <a:srgbClr val="FFFFFF"/>
                  </a:solidFill>
                  <a:latin typeface="Calibri" pitchFamily="-102" charset="0"/>
                  <a:ea typeface="MS PGothic" pitchFamily="34" charset="-128"/>
                  <a:cs typeface="MS PGothic" pitchFamily="34" charset="-128"/>
                </a:rPr>
                <a:t>(PEAP/MSCHAPv2)</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71" name="テキスト ボックス 78"/>
            <p:cNvSpPr txBox="1">
              <a:spLocks noChangeArrowheads="1"/>
            </p:cNvSpPr>
            <p:nvPr/>
          </p:nvSpPr>
          <p:spPr bwMode="auto">
            <a:xfrm>
              <a:off x="1367745" y="1033256"/>
              <a:ext cx="1320456" cy="492314"/>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smtClean="0">
                  <a:solidFill>
                    <a:schemeClr val="accent2"/>
                  </a:solidFill>
                  <a:ea typeface="MS PGothic" pitchFamily="34" charset="-128"/>
                  <a:cs typeface="MS PGothic" pitchFamily="34" charset="-128"/>
                </a:rPr>
                <a:t>11i</a:t>
              </a:r>
              <a:endParaRPr kumimoji="1" lang="ja-JP" altLang="en-US" sz="1800" dirty="0">
                <a:solidFill>
                  <a:schemeClr val="accent2"/>
                </a:solidFill>
                <a:ea typeface="MS PGothic" pitchFamily="34" charset="-128"/>
                <a:cs typeface="MS PGothic" pitchFamily="34" charset="-128"/>
              </a:endParaRPr>
            </a:p>
          </p:txBody>
        </p:sp>
      </p:grpSp>
      <p:sp>
        <p:nvSpPr>
          <p:cNvPr id="72" name="テキスト ボックス 79"/>
          <p:cNvSpPr txBox="1">
            <a:spLocks noChangeArrowheads="1"/>
          </p:cNvSpPr>
          <p:nvPr/>
        </p:nvSpPr>
        <p:spPr bwMode="auto">
          <a:xfrm>
            <a:off x="6404948" y="1424484"/>
            <a:ext cx="990600" cy="369888"/>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smtClean="0">
                <a:solidFill>
                  <a:schemeClr val="accent2"/>
                </a:solidFill>
                <a:ea typeface="MS PGothic" pitchFamily="34" charset="-128"/>
                <a:cs typeface="MS PGothic" pitchFamily="34" charset="-128"/>
              </a:rPr>
              <a:t>11ai</a:t>
            </a:r>
            <a:endParaRPr kumimoji="1" lang="ja-JP" altLang="en-US" sz="1800" dirty="0">
              <a:solidFill>
                <a:schemeClr val="accent2"/>
              </a:solidFill>
              <a:ea typeface="MS PGothic" pitchFamily="34" charset="-128"/>
              <a:cs typeface="MS PGothic" pitchFamily="34" charset="-128"/>
            </a:endParaRPr>
          </a:p>
        </p:txBody>
      </p:sp>
      <p:sp>
        <p:nvSpPr>
          <p:cNvPr id="73" name="TextBox 72"/>
          <p:cNvSpPr txBox="1"/>
          <p:nvPr/>
        </p:nvSpPr>
        <p:spPr>
          <a:xfrm>
            <a:off x="5279162" y="4538008"/>
            <a:ext cx="3788638" cy="1938992"/>
          </a:xfrm>
          <a:prstGeom prst="rect">
            <a:avLst/>
          </a:prstGeom>
          <a:noFill/>
        </p:spPr>
        <p:txBody>
          <a:bodyPr wrap="square" rtlCol="0">
            <a:spAutoFit/>
          </a:bodyPr>
          <a:lstStyle/>
          <a:p>
            <a:r>
              <a:rPr lang="en-GB" altLang="en-US" dirty="0" smtClean="0">
                <a:solidFill>
                  <a:schemeClr val="tx1"/>
                </a:solidFill>
              </a:rPr>
              <a:t>Improved </a:t>
            </a:r>
            <a:r>
              <a:rPr lang="en-GB" altLang="en-US" dirty="0">
                <a:solidFill>
                  <a:schemeClr val="tx1"/>
                </a:solidFill>
              </a:rPr>
              <a:t>Scanning</a:t>
            </a:r>
            <a:r>
              <a:rPr lang="en-GB" altLang="en-US" dirty="0"/>
              <a:t>, </a:t>
            </a:r>
            <a:endParaRPr lang="en-GB" altLang="en-US" dirty="0" smtClean="0"/>
          </a:p>
          <a:p>
            <a:r>
              <a:rPr lang="en-GB" altLang="en-US" dirty="0" smtClean="0"/>
              <a:t>FILS </a:t>
            </a:r>
            <a:r>
              <a:rPr lang="en-GB" altLang="en-US" dirty="0"/>
              <a:t>Authentication and higher layer setup </a:t>
            </a:r>
            <a:r>
              <a:rPr lang="en-GB" altLang="en-US" dirty="0" smtClean="0"/>
              <a:t>established</a:t>
            </a:r>
            <a:endParaRPr lang="en-GB" altLang="en-US" dirty="0"/>
          </a:p>
          <a:p>
            <a:endParaRPr lang="en-US" dirty="0"/>
          </a:p>
        </p:txBody>
      </p:sp>
      <p:sp>
        <p:nvSpPr>
          <p:cNvPr id="4" name="Date Placeholder 3"/>
          <p:cNvSpPr>
            <a:spLocks noGrp="1"/>
          </p:cNvSpPr>
          <p:nvPr>
            <p:ph type="dt" sz="half" idx="11"/>
          </p:nvPr>
        </p:nvSpPr>
        <p:spPr/>
        <p:txBody>
          <a:bodyPr/>
          <a:lstStyle/>
          <a:p>
            <a:pPr>
              <a:defRPr/>
            </a:pPr>
            <a:r>
              <a:rPr lang="en-US" altLang="ja-JP" smtClean="0"/>
              <a:t>March 2016</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21</a:t>
            </a:fld>
            <a:endParaRPr lang="en-US" dirty="0"/>
          </a:p>
        </p:txBody>
      </p:sp>
      <p:cxnSp>
        <p:nvCxnSpPr>
          <p:cNvPr id="75" name="直線矢印コネクタ 297"/>
          <p:cNvCxnSpPr>
            <a:cxnSpLocks noChangeShapeType="1"/>
          </p:cNvCxnSpPr>
          <p:nvPr/>
        </p:nvCxnSpPr>
        <p:spPr bwMode="auto">
          <a:xfrm rot="10800000">
            <a:off x="5499824" y="2057400"/>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76" name="テキスト ボックス 303"/>
          <p:cNvSpPr txBox="1">
            <a:spLocks noChangeArrowheads="1"/>
          </p:cNvSpPr>
          <p:nvPr/>
        </p:nvSpPr>
        <p:spPr bwMode="auto">
          <a:xfrm>
            <a:off x="5943600" y="2130324"/>
            <a:ext cx="1526379" cy="1538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lang="en-US" sz="1000" dirty="0" smtClean="0">
                <a:solidFill>
                  <a:schemeClr val="tx1"/>
                </a:solidFill>
              </a:rPr>
              <a:t>AP </a:t>
            </a:r>
            <a:r>
              <a:rPr lang="en-US" sz="1000" dirty="0">
                <a:solidFill>
                  <a:schemeClr val="tx1"/>
                </a:solidFill>
              </a:rPr>
              <a:t>&lt;—&gt; AS interaction </a:t>
            </a:r>
            <a:r>
              <a:rPr lang="en-US" sz="1000" dirty="0" smtClean="0">
                <a:solidFill>
                  <a:schemeClr val="tx1"/>
                </a:solidFill>
              </a:rPr>
              <a:t>*</a:t>
            </a:r>
            <a:endParaRPr kumimoji="1" lang="ja-JP" altLang="en-US" sz="1000" dirty="0">
              <a:solidFill>
                <a:schemeClr val="tx1"/>
              </a:solidFill>
              <a:latin typeface="Calibri" pitchFamily="-102" charset="0"/>
              <a:ea typeface="MS PGothic" pitchFamily="34" charset="-128"/>
              <a:cs typeface="MS PGothic" pitchFamily="34" charset="-128"/>
            </a:endParaRPr>
          </a:p>
        </p:txBody>
      </p:sp>
      <p:cxnSp>
        <p:nvCxnSpPr>
          <p:cNvPr id="77" name="直線矢印コネクタ 296"/>
          <p:cNvCxnSpPr>
            <a:cxnSpLocks noChangeShapeType="1"/>
          </p:cNvCxnSpPr>
          <p:nvPr/>
        </p:nvCxnSpPr>
        <p:spPr bwMode="auto">
          <a:xfrm flipV="1">
            <a:off x="5512524" y="1905000"/>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78" name="Footer Placeholder 2"/>
          <p:cNvSpPr txBox="1">
            <a:spLocks/>
          </p:cNvSpPr>
          <p:nvPr/>
        </p:nvSpPr>
        <p:spPr>
          <a:xfrm>
            <a:off x="5357818" y="6475413"/>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sp>
        <p:nvSpPr>
          <p:cNvPr id="5" name="TextBox 4"/>
          <p:cNvSpPr txBox="1"/>
          <p:nvPr/>
        </p:nvSpPr>
        <p:spPr>
          <a:xfrm>
            <a:off x="825209" y="5562600"/>
            <a:ext cx="7480591" cy="738664"/>
          </a:xfrm>
          <a:prstGeom prst="rect">
            <a:avLst/>
          </a:prstGeom>
          <a:noFill/>
        </p:spPr>
        <p:txBody>
          <a:bodyPr wrap="square" rtlCol="0">
            <a:spAutoFit/>
          </a:bodyPr>
          <a:lstStyle/>
          <a:p>
            <a:r>
              <a:rPr lang="en-US" sz="1400" dirty="0" smtClean="0">
                <a:solidFill>
                  <a:schemeClr val="tx1"/>
                </a:solidFill>
              </a:rPr>
              <a:t>*</a:t>
            </a:r>
            <a:r>
              <a:rPr lang="en-US" sz="1400" dirty="0">
                <a:solidFill>
                  <a:schemeClr val="tx1"/>
                </a:solidFill>
              </a:rPr>
              <a:t>Two authentication options are defined. Public key authentication and shared key authentication using ERP</a:t>
            </a:r>
            <a:r>
              <a:rPr lang="en-US" sz="1400" dirty="0" smtClean="0">
                <a:solidFill>
                  <a:schemeClr val="tx1"/>
                </a:solidFill>
              </a:rPr>
              <a:t>. When </a:t>
            </a:r>
            <a:r>
              <a:rPr lang="en-US" sz="1400" dirty="0">
                <a:solidFill>
                  <a:schemeClr val="tx1"/>
                </a:solidFill>
              </a:rPr>
              <a:t>ERP is used an optional AP &lt;—&gt; AS exchange is required during the FILS exchange.</a:t>
            </a:r>
          </a:p>
        </p:txBody>
      </p:sp>
    </p:spTree>
    <p:extLst>
      <p:ext uri="{BB962C8B-B14F-4D97-AF65-F5344CB8AC3E}">
        <p14:creationId xmlns:p14="http://schemas.microsoft.com/office/powerpoint/2010/main" val="3538125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22</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3895876982"/>
              </p:ext>
            </p:extLst>
          </p:nvPr>
        </p:nvGraphicFramePr>
        <p:xfrm>
          <a:off x="685800" y="741680"/>
          <a:ext cx="8086349" cy="5295386"/>
        </p:xfrm>
        <a:graphic>
          <a:graphicData uri="http://schemas.openxmlformats.org/drawingml/2006/table">
            <a:tbl>
              <a:tblPr firstRow="1" bandRow="1">
                <a:tableStyleId>{2D5ABB26-0587-4C30-8999-92F81FD0307C}</a:tableStyleId>
              </a:tblPr>
              <a:tblGrid>
                <a:gridCol w="1434164">
                  <a:extLst>
                    <a:ext uri="{9D8B030D-6E8A-4147-A177-3AD203B41FA5}">
                      <a16:colId xmlns="" xmlns:a16="http://schemas.microsoft.com/office/drawing/2014/main" val="20000"/>
                    </a:ext>
                  </a:extLst>
                </a:gridCol>
                <a:gridCol w="856194">
                  <a:extLst>
                    <a:ext uri="{9D8B030D-6E8A-4147-A177-3AD203B41FA5}">
                      <a16:colId xmlns="" xmlns:a16="http://schemas.microsoft.com/office/drawing/2014/main" val="20001"/>
                    </a:ext>
                  </a:extLst>
                </a:gridCol>
                <a:gridCol w="1272568">
                  <a:extLst>
                    <a:ext uri="{9D8B030D-6E8A-4147-A177-3AD203B41FA5}">
                      <a16:colId xmlns="" xmlns:a16="http://schemas.microsoft.com/office/drawing/2014/main" val="20002"/>
                    </a:ext>
                  </a:extLst>
                </a:gridCol>
                <a:gridCol w="1046782"/>
                <a:gridCol w="822664">
                  <a:extLst>
                    <a:ext uri="{9D8B030D-6E8A-4147-A177-3AD203B41FA5}">
                      <a16:colId xmlns="" xmlns:a16="http://schemas.microsoft.com/office/drawing/2014/main" val="20003"/>
                    </a:ext>
                  </a:extLst>
                </a:gridCol>
                <a:gridCol w="1424207"/>
                <a:gridCol w="1229770">
                  <a:extLst>
                    <a:ext uri="{9D8B030D-6E8A-4147-A177-3AD203B41FA5}">
                      <a16:colId xmlns="" xmlns:a16="http://schemas.microsoft.com/office/drawing/2014/main" val="20005"/>
                    </a:ext>
                  </a:extLst>
                </a:gridCol>
              </a:tblGrid>
              <a:tr h="605909">
                <a:tc>
                  <a:txBody>
                    <a:bodyPr/>
                    <a:lstStyle/>
                    <a:p>
                      <a:r>
                        <a:rPr lang="en-US" sz="1600" b="1" dirty="0" smtClean="0">
                          <a:solidFill>
                            <a:schemeClr val="tx1"/>
                          </a:solidFill>
                        </a:rPr>
                        <a:t>802.11aj</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China</a:t>
                      </a:r>
                      <a:r>
                        <a:rPr lang="en-US" sz="1200" b="1" i="0" u="none" strike="noStrike" kern="1200" baseline="0" dirty="0" smtClean="0">
                          <a:solidFill>
                            <a:srgbClr val="000000"/>
                          </a:solidFill>
                          <a:effectLst/>
                          <a:latin typeface="HP Simplified"/>
                          <a:ea typeface="+mn-ea"/>
                          <a:cs typeface="+mn-cs"/>
                        </a:rPr>
                        <a:t> </a:t>
                      </a:r>
                      <a:r>
                        <a:rPr lang="en-US" sz="1200" b="1" i="0" u="none" strike="noStrike" kern="1200" baseline="0" dirty="0" err="1" smtClean="0">
                          <a:solidFill>
                            <a:srgbClr val="000000"/>
                          </a:solidFill>
                          <a:effectLst/>
                          <a:latin typeface="HP Simplified"/>
                          <a:ea typeface="+mn-ea"/>
                          <a:cs typeface="+mn-cs"/>
                        </a:rPr>
                        <a:t>Milli</a:t>
                      </a:r>
                      <a:r>
                        <a:rPr lang="en-US" sz="1200" b="1" i="0" u="none" strike="noStrike" kern="1200" baseline="0" dirty="0" smtClean="0">
                          <a:solidFill>
                            <a:srgbClr val="000000"/>
                          </a:solidFill>
                          <a:effectLst/>
                          <a:latin typeface="HP Simplified"/>
                          <a:ea typeface="+mn-ea"/>
                          <a:cs typeface="+mn-cs"/>
                        </a:rPr>
                        <a:t>-meter wave</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Initial WG</a:t>
                      </a:r>
                      <a:r>
                        <a:rPr lang="en-US" sz="1200" b="1" baseline="0" dirty="0" smtClean="0"/>
                        <a:t> Ballot complete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2017</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63293">
                <a:tc gridSpan="7">
                  <a:txBody>
                    <a:bodyPr/>
                    <a:lstStyle/>
                    <a:p>
                      <a:r>
                        <a:rPr lang="en-US" sz="1600" dirty="0" smtClean="0"/>
                        <a:t>Define </a:t>
                      </a:r>
                      <a:r>
                        <a:rPr lang="en-GB" altLang="ja-JP" sz="1600" dirty="0" smtClean="0"/>
                        <a:t>defines modifications to the IEEE P802.11ad Physical (PHY) layer and the Medium Access Control (MAC) layer to enable operation in the Chinese 59-64 GHz frequency band and Chinese 45 GHz frequency band. Maintains backward compatibility with 802.11ad when it operates in the 59-64 GHz frequency band</a:t>
                      </a:r>
                      <a:endParaRPr lang="en-US" sz="16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altLang="en-US" sz="1100" dirty="0" smtClean="0"/>
                        <a:t>Similar to 11ad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altLang="en-US" sz="1100" dirty="0" smtClean="0"/>
                        <a:t>Low</a:t>
                      </a:r>
                      <a:r>
                        <a:rPr lang="en-US" altLang="en-US" sz="1100" baseline="0" dirty="0" smtClean="0"/>
                        <a:t> range, high bandwidth applications</a:t>
                      </a:r>
                      <a:endParaRPr lang="en-US" altLang="en-US" sz="1100" dirty="0" smtClean="0"/>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Narrower channels to allow for additional channels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Single Carrier/OFDM</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34000" y="4038600"/>
            <a:ext cx="3429000" cy="1981200"/>
          </a:xfrm>
          <a:prstGeom prst="rect">
            <a:avLst/>
          </a:prstGeom>
          <a:noFill/>
          <a:ln w="9525">
            <a:noFill/>
            <a:miter lim="800000"/>
            <a:headEnd/>
            <a:tailEnd/>
          </a:ln>
          <a:effectLst/>
        </p:spPr>
      </p:pic>
    </p:spTree>
    <p:extLst>
      <p:ext uri="{BB962C8B-B14F-4D97-AF65-F5344CB8AC3E}">
        <p14:creationId xmlns:p14="http://schemas.microsoft.com/office/powerpoint/2010/main" val="19662395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23</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see slides 49-60 in Donald’s document;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042860593"/>
              </p:ext>
            </p:extLst>
          </p:nvPr>
        </p:nvGraphicFramePr>
        <p:xfrm>
          <a:off x="685800" y="711656"/>
          <a:ext cx="8086349" cy="5536744"/>
        </p:xfrm>
        <a:graphic>
          <a:graphicData uri="http://schemas.openxmlformats.org/drawingml/2006/table">
            <a:tbl>
              <a:tblPr firstRow="1" bandRow="1">
                <a:tableStyleId>{2D5ABB26-0587-4C30-8999-92F81FD0307C}</a:tableStyleId>
              </a:tblPr>
              <a:tblGrid>
                <a:gridCol w="1434164">
                  <a:extLst>
                    <a:ext uri="{9D8B030D-6E8A-4147-A177-3AD203B41FA5}">
                      <a16:colId xmlns="" xmlns:a16="http://schemas.microsoft.com/office/drawing/2014/main" val="20000"/>
                    </a:ext>
                  </a:extLst>
                </a:gridCol>
                <a:gridCol w="856194">
                  <a:extLst>
                    <a:ext uri="{9D8B030D-6E8A-4147-A177-3AD203B41FA5}">
                      <a16:colId xmlns="" xmlns:a16="http://schemas.microsoft.com/office/drawing/2014/main" val="20001"/>
                    </a:ext>
                  </a:extLst>
                </a:gridCol>
                <a:gridCol w="1272568">
                  <a:extLst>
                    <a:ext uri="{9D8B030D-6E8A-4147-A177-3AD203B41FA5}">
                      <a16:colId xmlns="" xmlns:a16="http://schemas.microsoft.com/office/drawing/2014/main" val="20002"/>
                    </a:ext>
                  </a:extLst>
                </a:gridCol>
                <a:gridCol w="1046782"/>
                <a:gridCol w="822664">
                  <a:extLst>
                    <a:ext uri="{9D8B030D-6E8A-4147-A177-3AD203B41FA5}">
                      <a16:colId xmlns="" xmlns:a16="http://schemas.microsoft.com/office/drawing/2014/main" val="20003"/>
                    </a:ext>
                  </a:extLst>
                </a:gridCol>
                <a:gridCol w="1424207"/>
                <a:gridCol w="1229770">
                  <a:extLst>
                    <a:ext uri="{9D8B030D-6E8A-4147-A177-3AD203B41FA5}">
                      <a16:colId xmlns="" xmlns:a16="http://schemas.microsoft.com/office/drawing/2014/main" val="20005"/>
                    </a:ext>
                  </a:extLst>
                </a:gridCol>
              </a:tblGrid>
              <a:tr h="605909">
                <a:tc>
                  <a:txBody>
                    <a:bodyPr/>
                    <a:lstStyle/>
                    <a:p>
                      <a:r>
                        <a:rPr lang="en-US" sz="1600" b="1" dirty="0" smtClean="0">
                          <a:solidFill>
                            <a:schemeClr val="tx1"/>
                          </a:solidFill>
                        </a:rPr>
                        <a:t>802.11ak</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Enhancements For Transit Links Within Bridged Networks</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Initial WG</a:t>
                      </a:r>
                      <a:r>
                        <a:rPr lang="en-US" sz="1200" b="1" baseline="0" dirty="0" smtClean="0"/>
                        <a:t> Ballot complete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2017</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63293">
                <a:tc gridSpan="7">
                  <a:txBody>
                    <a:bodyPr/>
                    <a:lstStyle/>
                    <a:p>
                      <a:r>
                        <a:rPr lang="en-GB" altLang="en-US" sz="1600" dirty="0" smtClean="0"/>
                        <a:t>Enables an 802.11 connection to be used as a through link in a general network, not just as a connection to an end station at the edge of a network</a:t>
                      </a:r>
                    </a:p>
                    <a:p>
                      <a:r>
                        <a:rPr lang="en-US" sz="1200" b="0" i="0" u="none" strike="noStrike" kern="1200" baseline="0" dirty="0" smtClean="0">
                          <a:solidFill>
                            <a:schemeClr val="tx1"/>
                          </a:solidFill>
                          <a:latin typeface="+mn-lt"/>
                          <a:ea typeface="+mn-ea"/>
                          <a:cs typeface="+mn-cs"/>
                        </a:rPr>
                        <a:t>There are a large number of new products including home entertainment systems and industrial control equipment that have both an IEEE 802.11 wireless station capability and a wired IEEE 802.3 Ethernet capability. IEEE 802.11 has media operating in the gigabit per second range and has standardized security and quality of service improvements. These developments raise a demand for bridging of IEEE 802.11 media with the same bridging services as other media: as media internal to the network as well as media offering access to the network.</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177800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Fully general mixed 802.11 and wired plug and play in the home</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Data </a:t>
                      </a:r>
                      <a:r>
                        <a:rPr lang="en-GB" altLang="en-US" sz="1100" b="0" kern="1200" dirty="0" err="1" smtClean="0">
                          <a:solidFill>
                            <a:schemeClr val="tx1"/>
                          </a:solidFill>
                          <a:latin typeface="+mn-lt"/>
                          <a:ea typeface="+mn-ea"/>
                          <a:cs typeface="+mn-cs"/>
                        </a:rPr>
                        <a:t>Center</a:t>
                      </a:r>
                      <a:r>
                        <a:rPr lang="en-GB" altLang="en-US" sz="1100" b="0" kern="1200" dirty="0" smtClean="0">
                          <a:solidFill>
                            <a:schemeClr val="tx1"/>
                          </a:solidFill>
                          <a:latin typeface="+mn-lt"/>
                          <a:ea typeface="+mn-ea"/>
                          <a:cs typeface="+mn-cs"/>
                        </a:rPr>
                        <a:t> top-of-rack to top-of-rack connections for overflow traffic.</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Industrial control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Enterprise network use</a:t>
                      </a: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GLK, EPD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62092"/>
            <a:ext cx="3276600" cy="187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8851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24</a:t>
            </a:fld>
            <a:endParaRPr lang="en-GB"/>
          </a:p>
        </p:txBody>
      </p:sp>
      <p:sp>
        <p:nvSpPr>
          <p:cNvPr id="3" name="Footer Placeholder 2"/>
          <p:cNvSpPr>
            <a:spLocks noGrp="1"/>
          </p:cNvSpPr>
          <p:nvPr>
            <p:ph type="ftr" idx="14"/>
          </p:nvPr>
        </p:nvSpPr>
        <p:spPr/>
        <p:txBody>
          <a:bodyPr/>
          <a:lstStyle/>
          <a:p>
            <a:r>
              <a:rPr lang="en-GB" dirty="0" smtClean="0"/>
              <a:t>Dorothy Stanley, HP Enterprise</a:t>
            </a:r>
            <a:endParaRPr lang="en-GB" dirty="0"/>
          </a:p>
        </p:txBody>
      </p:sp>
      <p:sp>
        <p:nvSpPr>
          <p:cNvPr id="25" name="TextBox 24"/>
          <p:cNvSpPr txBox="1"/>
          <p:nvPr/>
        </p:nvSpPr>
        <p:spPr>
          <a:xfrm>
            <a:off x="228600" y="6186100"/>
            <a:ext cx="7772400" cy="276999"/>
          </a:xfrm>
          <a:prstGeom prst="rect">
            <a:avLst/>
          </a:prstGeom>
          <a:noFill/>
        </p:spPr>
        <p:txBody>
          <a:bodyPr wrap="square" rtlCol="0">
            <a:spAutoFit/>
          </a:bodyPr>
          <a:lstStyle/>
          <a:p>
            <a:r>
              <a:rPr lang="en-US" sz="1200" dirty="0" smtClean="0">
                <a:solidFill>
                  <a:schemeClr val="tx1"/>
                </a:solidFill>
              </a:rPr>
              <a:t>For more information: use cases, functional </a:t>
            </a:r>
            <a:r>
              <a:rPr lang="en-US" sz="1200" dirty="0" err="1" smtClean="0">
                <a:solidFill>
                  <a:schemeClr val="tx1"/>
                </a:solidFill>
              </a:rPr>
              <a:t>reqs</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987259790"/>
              </p:ext>
            </p:extLst>
          </p:nvPr>
        </p:nvGraphicFramePr>
        <p:xfrm>
          <a:off x="685800" y="741680"/>
          <a:ext cx="8086349" cy="5295386"/>
        </p:xfrm>
        <a:graphic>
          <a:graphicData uri="http://schemas.openxmlformats.org/drawingml/2006/table">
            <a:tbl>
              <a:tblPr firstRow="1" bandRow="1">
                <a:tableStyleId>{2D5ABB26-0587-4C30-8999-92F81FD0307C}</a:tableStyleId>
              </a:tblPr>
              <a:tblGrid>
                <a:gridCol w="1434164">
                  <a:extLst>
                    <a:ext uri="{9D8B030D-6E8A-4147-A177-3AD203B41FA5}">
                      <a16:colId xmlns="" xmlns:a16="http://schemas.microsoft.com/office/drawing/2014/main" val="20000"/>
                    </a:ext>
                  </a:extLst>
                </a:gridCol>
                <a:gridCol w="856194">
                  <a:extLst>
                    <a:ext uri="{9D8B030D-6E8A-4147-A177-3AD203B41FA5}">
                      <a16:colId xmlns="" xmlns:a16="http://schemas.microsoft.com/office/drawing/2014/main" val="20001"/>
                    </a:ext>
                  </a:extLst>
                </a:gridCol>
                <a:gridCol w="1272568">
                  <a:extLst>
                    <a:ext uri="{9D8B030D-6E8A-4147-A177-3AD203B41FA5}">
                      <a16:colId xmlns="" xmlns:a16="http://schemas.microsoft.com/office/drawing/2014/main" val="20002"/>
                    </a:ext>
                  </a:extLst>
                </a:gridCol>
                <a:gridCol w="1046782"/>
                <a:gridCol w="822664">
                  <a:extLst>
                    <a:ext uri="{9D8B030D-6E8A-4147-A177-3AD203B41FA5}">
                      <a16:colId xmlns="" xmlns:a16="http://schemas.microsoft.com/office/drawing/2014/main" val="20003"/>
                    </a:ext>
                  </a:extLst>
                </a:gridCol>
                <a:gridCol w="1424207"/>
                <a:gridCol w="1229770">
                  <a:extLst>
                    <a:ext uri="{9D8B030D-6E8A-4147-A177-3AD203B41FA5}">
                      <a16:colId xmlns="" xmlns:a16="http://schemas.microsoft.com/office/drawing/2014/main" val="20005"/>
                    </a:ext>
                  </a:extLst>
                </a:gridCol>
              </a:tblGrid>
              <a:tr h="605909">
                <a:tc>
                  <a:txBody>
                    <a:bodyPr/>
                    <a:lstStyle/>
                    <a:p>
                      <a:r>
                        <a:rPr lang="en-US" sz="1600" b="1" dirty="0" smtClean="0">
                          <a:solidFill>
                            <a:schemeClr val="tx1"/>
                          </a:solidFill>
                        </a:rPr>
                        <a:t>802.11aq</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Pre-Association Discovery</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Initial WG</a:t>
                      </a:r>
                      <a:r>
                        <a:rPr lang="en-US" sz="1200" b="1" baseline="0" dirty="0" smtClean="0"/>
                        <a:t> Ballot complete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2017</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63293">
                <a:tc gridSpan="7">
                  <a:txBody>
                    <a:bodyPr/>
                    <a:lstStyle/>
                    <a:p>
                      <a:r>
                        <a:rPr lang="en-GB" altLang="en-US" sz="1600" dirty="0" smtClean="0"/>
                        <a:t>Enables delivery of pre-association Service Discovery information by IEEE 802.11 stations (STAs).</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Printer discovery in a hotel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Service discovery in a WLAN</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Container MAC protocol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Service identification hash </a:t>
                      </a:r>
                      <a:r>
                        <a:rPr lang="en-US" sz="1100" b="0" kern="1200" dirty="0" err="1" smtClean="0">
                          <a:solidFill>
                            <a:schemeClr val="tx1"/>
                          </a:solidFill>
                          <a:latin typeface="+mn-lt"/>
                          <a:ea typeface="+mn-ea"/>
                          <a:cs typeface="+mn-cs"/>
                        </a:rPr>
                        <a:t>nechanism</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grpSp>
        <p:nvGrpSpPr>
          <p:cNvPr id="13" name="Group 12"/>
          <p:cNvGrpSpPr/>
          <p:nvPr/>
        </p:nvGrpSpPr>
        <p:grpSpPr>
          <a:xfrm>
            <a:off x="5427867" y="4160668"/>
            <a:ext cx="3258933" cy="1782932"/>
            <a:chOff x="2327275" y="1448594"/>
            <a:chExt cx="4489450" cy="3960813"/>
          </a:xfrm>
        </p:grpSpPr>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1237" y="2456657"/>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737" y="1664494"/>
              <a:ext cx="1244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4185444"/>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2687" y="1448594"/>
              <a:ext cx="16859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7275" y="4185444"/>
              <a:ext cx="1800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08872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724400" y="2133600"/>
            <a:ext cx="4348231" cy="3155950"/>
          </a:xfrm>
          <a:noFill/>
        </p:spPr>
        <p:txBody>
          <a:bodyPr/>
          <a:lstStyle/>
          <a:p>
            <a:pPr marL="457200" indent="-457200"/>
            <a:r>
              <a:rPr lang="en-GB" altLang="en-US" sz="1600" dirty="0" smtClean="0"/>
              <a:t>Container MAC protocol to carry upper layer service discovery protocols (e.g. UPnP, Bonjour)</a:t>
            </a:r>
          </a:p>
          <a:p>
            <a:pPr marL="457200" indent="-457200"/>
            <a:r>
              <a:rPr lang="en-GB" altLang="en-US" sz="1600" dirty="0" smtClean="0"/>
              <a:t>Provisioning and configuration of services in the access point</a:t>
            </a:r>
          </a:p>
          <a:p>
            <a:pPr marL="857250" lvl="1" indent="-457200"/>
            <a:r>
              <a:rPr lang="en-GB" altLang="en-US" sz="1400" dirty="0"/>
              <a:t>S</a:t>
            </a:r>
            <a:r>
              <a:rPr lang="en-GB" altLang="en-US" sz="1400" dirty="0" smtClean="0"/>
              <a:t>ervice Transaction Proxy is a logical element connected to the access point</a:t>
            </a:r>
          </a:p>
          <a:p>
            <a:pPr marL="457200" indent="-457200"/>
            <a:r>
              <a:rPr lang="en-GB" altLang="en-US" sz="1600" dirty="0" smtClean="0"/>
              <a:t>Universal identification of services</a:t>
            </a:r>
          </a:p>
          <a:p>
            <a:pPr marL="857250" lvl="1" indent="-457200"/>
            <a:r>
              <a:rPr lang="en-GB" altLang="en-US" sz="1400" dirty="0" smtClean="0"/>
              <a:t>Using a hash name</a:t>
            </a:r>
          </a:p>
          <a:p>
            <a:pPr marL="857250" lvl="1" indent="-457200"/>
            <a:r>
              <a:rPr lang="en-GB" altLang="en-US" sz="1400" dirty="0" smtClean="0"/>
              <a:t>Provide service attributes (e.g. 3D printer capability or point of sale service)</a:t>
            </a:r>
          </a:p>
          <a:p>
            <a:pPr marL="457200" indent="-457200"/>
            <a:r>
              <a:rPr lang="en-GB" altLang="en-US" sz="1600" dirty="0" smtClean="0"/>
              <a:t>Currently considering request/response or broadcast concept</a:t>
            </a:r>
          </a:p>
        </p:txBody>
      </p:sp>
      <p:sp>
        <p:nvSpPr>
          <p:cNvPr id="2" name="Title 1"/>
          <p:cNvSpPr>
            <a:spLocks noGrp="1"/>
          </p:cNvSpPr>
          <p:nvPr>
            <p:ph type="title"/>
          </p:nvPr>
        </p:nvSpPr>
        <p:spPr>
          <a:xfrm>
            <a:off x="365760" y="524170"/>
            <a:ext cx="8325805" cy="1076030"/>
          </a:xfrm>
        </p:spPr>
        <p:txBody>
          <a:bodyPr/>
          <a:lstStyle/>
          <a:p>
            <a:r>
              <a:rPr lang="en-GB" dirty="0" err="1" smtClean="0"/>
              <a:t>TGaq</a:t>
            </a:r>
            <a:r>
              <a:rPr lang="en-GB" dirty="0" smtClean="0"/>
              <a:t> Technical Highlights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aphicFrame>
        <p:nvGraphicFramePr>
          <p:cNvPr id="5" name="Picture Placeholder 4"/>
          <p:cNvGraphicFramePr>
            <a:graphicFrameLocks noGrp="1" noChangeAspect="1"/>
          </p:cNvGraphicFramePr>
          <p:nvPr>
            <p:ph type="pic" sz="quarter" idx="22"/>
          </p:nvPr>
        </p:nvGraphicFramePr>
        <p:xfrm>
          <a:off x="365125" y="1765304"/>
          <a:ext cx="4206875" cy="4125904"/>
        </p:xfrm>
        <a:graphic>
          <a:graphicData uri="http://schemas.openxmlformats.org/presentationml/2006/ole">
            <mc:AlternateContent xmlns:mc="http://schemas.openxmlformats.org/markup-compatibility/2006">
              <mc:Choice xmlns:v="urn:schemas-microsoft-com:vml" Requires="v">
                <p:oleObj spid="_x0000_s4152" name="Visio" r:id="rId4" imgW="7493000" imgH="7353300" progId="">
                  <p:embed/>
                </p:oleObj>
              </mc:Choice>
              <mc:Fallback>
                <p:oleObj name="Visio" r:id="rId4" imgW="7493000" imgH="73533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765304"/>
                        <a:ext cx="4206875" cy="4125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24"/>
          </p:nvPr>
        </p:nvSpPr>
        <p:spPr/>
        <p:txBody>
          <a:bodyPr/>
          <a:lstStyle/>
          <a:p>
            <a:pPr>
              <a:defRPr/>
            </a:pPr>
            <a:r>
              <a:rPr lang="en-US" altLang="ja-JP" smtClean="0"/>
              <a:t>March 2016</a:t>
            </a:r>
            <a:endParaRPr lang="en-US" dirty="0"/>
          </a:p>
        </p:txBody>
      </p:sp>
      <p:sp>
        <p:nvSpPr>
          <p:cNvPr id="8" name="Slide Number Placeholder 7"/>
          <p:cNvSpPr>
            <a:spLocks noGrp="1"/>
          </p:cNvSpPr>
          <p:nvPr>
            <p:ph type="sldNum" sz="quarter" idx="23"/>
          </p:nvPr>
        </p:nvSpPr>
        <p:spPr/>
        <p:txBody>
          <a:bodyPr/>
          <a:lstStyle/>
          <a:p>
            <a:pPr>
              <a:defRPr/>
            </a:pPr>
            <a:fld id="{C2DA4596-0E95-4845-A51E-381771D71C5B}" type="slidenum">
              <a:rPr lang="en-US" smtClean="0"/>
              <a:pPr>
                <a:defRPr/>
              </a:pPr>
              <a:t>25</a:t>
            </a:fld>
            <a:endParaRPr lang="en-US" dirty="0"/>
          </a:p>
        </p:txBody>
      </p:sp>
      <p:sp>
        <p:nvSpPr>
          <p:cNvPr id="11" name="Footer Placeholder 2"/>
          <p:cNvSpPr txBox="1">
            <a:spLocks/>
          </p:cNvSpPr>
          <p:nvPr/>
        </p:nvSpPr>
        <p:spPr>
          <a:xfrm>
            <a:off x="5426080" y="6400800"/>
            <a:ext cx="3184520" cy="22860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spTree>
    <p:extLst>
      <p:ext uri="{BB962C8B-B14F-4D97-AF65-F5344CB8AC3E}">
        <p14:creationId xmlns:p14="http://schemas.microsoft.com/office/powerpoint/2010/main" val="410552277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26</a:t>
            </a:fld>
            <a:endParaRPr lang="en-GB"/>
          </a:p>
        </p:txBody>
      </p:sp>
      <p:sp>
        <p:nvSpPr>
          <p:cNvPr id="3" name="Footer Placeholder 2"/>
          <p:cNvSpPr>
            <a:spLocks noGrp="1"/>
          </p:cNvSpPr>
          <p:nvPr>
            <p:ph type="ftr" idx="14"/>
          </p:nvPr>
        </p:nvSpPr>
        <p:spPr/>
        <p:txBody>
          <a:bodyPr/>
          <a:lstStyle/>
          <a:p>
            <a:r>
              <a:rPr lang="en-GB" dirty="0" smtClean="0"/>
              <a:t>Dorothy Stanley, HP Enterprise</a:t>
            </a: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3833614173"/>
              </p:ext>
            </p:extLst>
          </p:nvPr>
        </p:nvGraphicFramePr>
        <p:xfrm>
          <a:off x="914399" y="961586"/>
          <a:ext cx="7857750" cy="5131992"/>
        </p:xfrm>
        <a:graphic>
          <a:graphicData uri="http://schemas.openxmlformats.org/drawingml/2006/table">
            <a:tbl>
              <a:tblPr firstRow="1" bandRow="1">
                <a:tableStyleId>{2D5ABB26-0587-4C30-8999-92F81FD0307C}</a:tableStyleId>
              </a:tblPr>
              <a:tblGrid>
                <a:gridCol w="1393620">
                  <a:extLst>
                    <a:ext uri="{9D8B030D-6E8A-4147-A177-3AD203B41FA5}">
                      <a16:colId xmlns="" xmlns:a16="http://schemas.microsoft.com/office/drawing/2014/main" val="20000"/>
                    </a:ext>
                  </a:extLst>
                </a:gridCol>
                <a:gridCol w="831990">
                  <a:extLst>
                    <a:ext uri="{9D8B030D-6E8A-4147-A177-3AD203B41FA5}">
                      <a16:colId xmlns="" xmlns:a16="http://schemas.microsoft.com/office/drawing/2014/main" val="20001"/>
                    </a:ext>
                  </a:extLst>
                </a:gridCol>
                <a:gridCol w="1236593">
                  <a:extLst>
                    <a:ext uri="{9D8B030D-6E8A-4147-A177-3AD203B41FA5}">
                      <a16:colId xmlns="" xmlns:a16="http://schemas.microsoft.com/office/drawing/2014/main" val="20002"/>
                    </a:ext>
                  </a:extLst>
                </a:gridCol>
                <a:gridCol w="1017190"/>
                <a:gridCol w="799408">
                  <a:extLst>
                    <a:ext uri="{9D8B030D-6E8A-4147-A177-3AD203B41FA5}">
                      <a16:colId xmlns="" xmlns:a16="http://schemas.microsoft.com/office/drawing/2014/main" val="20003"/>
                    </a:ext>
                  </a:extLst>
                </a:gridCol>
                <a:gridCol w="1383945"/>
                <a:gridCol w="1195004">
                  <a:extLst>
                    <a:ext uri="{9D8B030D-6E8A-4147-A177-3AD203B41FA5}">
                      <a16:colId xmlns="" xmlns:a16="http://schemas.microsoft.com/office/drawing/2014/main" val="20005"/>
                    </a:ext>
                  </a:extLst>
                </a:gridCol>
              </a:tblGrid>
              <a:tr h="444382">
                <a:tc>
                  <a:txBody>
                    <a:bodyPr/>
                    <a:lstStyle/>
                    <a:p>
                      <a:r>
                        <a:rPr lang="en-US" sz="1600" b="1" dirty="0" smtClean="0">
                          <a:solidFill>
                            <a:schemeClr val="tx1"/>
                          </a:solidFill>
                        </a:rPr>
                        <a:t>802.11ax</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High Efficiency WLAN</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Pre-D1.0; D0.1 available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2019</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167637">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63214">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956232">
                <a:tc gridSpan="7">
                  <a:txBody>
                    <a:bodyPr/>
                    <a:lstStyle/>
                    <a:p>
                      <a:pPr marL="457200" indent="-457200"/>
                      <a:r>
                        <a:rPr lang="en-GB" altLang="en-US" sz="1800" dirty="0" smtClean="0"/>
                        <a:t>Improve performance of WLAN deployments in dense scenarios</a:t>
                      </a:r>
                    </a:p>
                    <a:p>
                      <a:pPr marL="704850" lvl="1" indent="-457200"/>
                      <a:r>
                        <a:rPr lang="en-GB" altLang="en-US" sz="1600" dirty="0" smtClean="0"/>
                        <a:t>Targeting at least 4x improvement in the per-STA throughput compared to 11n &amp;</a:t>
                      </a:r>
                      <a:r>
                        <a:rPr lang="en-GB" altLang="en-US" sz="1600" baseline="0" dirty="0" smtClean="0"/>
                        <a:t> 1</a:t>
                      </a:r>
                      <a:r>
                        <a:rPr lang="en-GB" altLang="en-US" sz="1600" dirty="0" smtClean="0"/>
                        <a:t>1ac.</a:t>
                      </a:r>
                    </a:p>
                    <a:p>
                      <a:pPr marL="704850" lvl="1" indent="-457200"/>
                      <a:r>
                        <a:rPr lang="en-GB" altLang="en-US" sz="1600" dirty="0" smtClean="0"/>
                        <a:t>Improved efficiency through spatial reuse and enhanced power save techniques.</a:t>
                      </a: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167637">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363214">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43840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Focus on dense deployments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2.4GHz and 5GHz</a:t>
                      </a:r>
                      <a:r>
                        <a:rPr lang="en-US" sz="1100" b="0" kern="1200" baseline="0" dirty="0" smtClean="0">
                          <a:solidFill>
                            <a:schemeClr val="tx1"/>
                          </a:solidFill>
                          <a:latin typeface="+mn-lt"/>
                          <a:ea typeface="+mn-ea"/>
                          <a:cs typeface="+mn-cs"/>
                        </a:rPr>
                        <a:t> (1-6GHz)</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Evaluation of performance includes throughput, delay, spectral efficiency, power consumption</a:t>
                      </a: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endParaRPr lang="en-US" sz="1100" b="1" dirty="0">
                        <a:solidFill>
                          <a:schemeClr val="tx1"/>
                        </a:solidFill>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Significant MAC changes: Addition of scheduled OFDMA MAC inside of EDCA transmission windows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PHY changes: OFDMA subdivides 20MHz channel into 9 2+MHz channels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Bi-directional MU-MIMO and MU-MIMO</a:t>
                      </a:r>
                      <a:r>
                        <a:rPr lang="en-US" sz="1100" b="0" kern="1200" baseline="0" dirty="0" smtClean="0">
                          <a:solidFill>
                            <a:schemeClr val="tx1"/>
                          </a:solidFill>
                          <a:latin typeface="+mn-lt"/>
                          <a:ea typeface="+mn-ea"/>
                          <a:cs typeface="+mn-cs"/>
                        </a:rPr>
                        <a:t> enhancements</a:t>
                      </a: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1024 QAM</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BSS Coloring spatial re-use</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Compatible with existing</a:t>
                      </a:r>
                      <a:r>
                        <a:rPr lang="en-US" sz="1100" b="0" kern="1200" baseline="0" dirty="0" smtClean="0">
                          <a:solidFill>
                            <a:schemeClr val="tx1"/>
                          </a:solidFill>
                          <a:latin typeface="+mn-lt"/>
                          <a:ea typeface="+mn-ea"/>
                          <a:cs typeface="+mn-cs"/>
                        </a:rPr>
                        <a:t> devices</a:t>
                      </a:r>
                      <a:endParaRPr lang="en-US" sz="1100" b="0" kern="120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grpSp>
        <p:nvGrpSpPr>
          <p:cNvPr id="27" name="Group 26"/>
          <p:cNvGrpSpPr/>
          <p:nvPr/>
        </p:nvGrpSpPr>
        <p:grpSpPr>
          <a:xfrm>
            <a:off x="5410200" y="3429000"/>
            <a:ext cx="3394946" cy="2667000"/>
            <a:chOff x="5553877" y="1731837"/>
            <a:chExt cx="3251269" cy="2435314"/>
          </a:xfrm>
        </p:grpSpPr>
        <p:pic>
          <p:nvPicPr>
            <p:cNvPr id="28" name="Picture 27" descr="terminal-2.jpg"/>
            <p:cNvPicPr>
              <a:picLocks noChangeAspect="1"/>
            </p:cNvPicPr>
            <p:nvPr/>
          </p:nvPicPr>
          <p:blipFill>
            <a:blip r:embed="rId3"/>
            <a:stretch>
              <a:fillRect/>
            </a:stretch>
          </p:blipFill>
          <p:spPr>
            <a:xfrm>
              <a:off x="5553877" y="1731837"/>
              <a:ext cx="3251269" cy="2435314"/>
            </a:xfrm>
            <a:prstGeom prst="rect">
              <a:avLst/>
            </a:prstGeom>
          </p:spPr>
        </p:pic>
        <p:grpSp>
          <p:nvGrpSpPr>
            <p:cNvPr id="29" name="グループ化 2"/>
            <p:cNvGrpSpPr>
              <a:grpSpLocks/>
            </p:cNvGrpSpPr>
            <p:nvPr/>
          </p:nvGrpSpPr>
          <p:grpSpPr bwMode="auto">
            <a:xfrm>
              <a:off x="5553877" y="1876298"/>
              <a:ext cx="846137" cy="673100"/>
              <a:chOff x="4499992" y="3645024"/>
              <a:chExt cx="1008112" cy="1008112"/>
            </a:xfrm>
          </p:grpSpPr>
          <p:pic>
            <p:nvPicPr>
              <p:cNvPr id="36" name="Picture 5" descr="C:\Users\inoue\AppData\Local\Microsoft\Windows\Temporary Internet Files\Content.IE5\11LLC03L\MC900432567[1].png"/>
              <p:cNvPicPr>
                <a:picLocks noChangeAspect="1" noChangeArrowheads="1"/>
              </p:cNvPicPr>
              <p:nvPr/>
            </p:nvPicPr>
            <p:blipFill>
              <a:blip r:embed="rId4"/>
              <a:srcRect/>
              <a:stretch>
                <a:fillRect/>
              </a:stretch>
            </p:blipFill>
            <p:spPr bwMode="auto">
              <a:xfrm>
                <a:off x="4716016" y="3645024"/>
                <a:ext cx="720080" cy="720080"/>
              </a:xfrm>
              <a:prstGeom prst="rect">
                <a:avLst/>
              </a:prstGeom>
              <a:noFill/>
              <a:ln w="9525">
                <a:noFill/>
                <a:miter lim="800000"/>
                <a:headEnd/>
                <a:tailEnd/>
              </a:ln>
            </p:spPr>
          </p:pic>
          <p:grpSp>
            <p:nvGrpSpPr>
              <p:cNvPr id="37" name="グループ化 28"/>
              <p:cNvGrpSpPr>
                <a:grpSpLocks/>
              </p:cNvGrpSpPr>
              <p:nvPr/>
            </p:nvGrpSpPr>
            <p:grpSpPr bwMode="auto">
              <a:xfrm rot="10800000">
                <a:off x="4499992" y="3789040"/>
                <a:ext cx="1008112" cy="864096"/>
                <a:chOff x="2555776" y="3068960"/>
                <a:chExt cx="2232248" cy="2304256"/>
              </a:xfrm>
            </p:grpSpPr>
            <p:sp>
              <p:nvSpPr>
                <p:cNvPr id="38" name="アーチ 29"/>
                <p:cNvSpPr/>
                <p:nvPr/>
              </p:nvSpPr>
              <p:spPr bwMode="auto">
                <a:xfrm>
                  <a:off x="3276422" y="3962236"/>
                  <a:ext cx="790956" cy="791674"/>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39" name="アーチ 30"/>
                <p:cNvSpPr/>
                <p:nvPr/>
              </p:nvSpPr>
              <p:spPr bwMode="auto">
                <a:xfrm>
                  <a:off x="2914342" y="3449979"/>
                  <a:ext cx="1515116" cy="1634148"/>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40" name="アーチ 31"/>
                <p:cNvSpPr/>
                <p:nvPr/>
              </p:nvSpPr>
              <p:spPr bwMode="auto">
                <a:xfrm>
                  <a:off x="2555776" y="3068960"/>
                  <a:ext cx="2232248" cy="2303048"/>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grpSp>
          <p:nvGrpSpPr>
            <p:cNvPr id="30" name="グループ化 8"/>
            <p:cNvGrpSpPr>
              <a:grpSpLocks/>
            </p:cNvGrpSpPr>
            <p:nvPr/>
          </p:nvGrpSpPr>
          <p:grpSpPr bwMode="auto">
            <a:xfrm>
              <a:off x="7827965" y="2022198"/>
              <a:ext cx="863600" cy="863600"/>
              <a:chOff x="5076056" y="2996952"/>
              <a:chExt cx="864096" cy="864097"/>
            </a:xfrm>
          </p:grpSpPr>
          <p:pic>
            <p:nvPicPr>
              <p:cNvPr id="31" name="Picture 7" descr="C:\Users\inoue\AppData\Local\Microsoft\Windows\Temporary Internet Files\Content.IE5\CJ1NB1WV\MC900398499[1].wmf"/>
              <p:cNvPicPr>
                <a:picLocks noChangeAspect="1" noChangeArrowheads="1"/>
              </p:cNvPicPr>
              <p:nvPr/>
            </p:nvPicPr>
            <p:blipFill>
              <a:blip r:embed="rId5"/>
              <a:srcRect/>
              <a:stretch>
                <a:fillRect/>
              </a:stretch>
            </p:blipFill>
            <p:spPr bwMode="auto">
              <a:xfrm>
                <a:off x="5292081" y="2996952"/>
                <a:ext cx="470094" cy="432048"/>
              </a:xfrm>
              <a:prstGeom prst="rect">
                <a:avLst/>
              </a:prstGeom>
              <a:noFill/>
              <a:ln w="9525">
                <a:noFill/>
                <a:miter lim="800000"/>
                <a:headEnd/>
                <a:tailEnd/>
              </a:ln>
            </p:spPr>
          </p:pic>
          <p:grpSp>
            <p:nvGrpSpPr>
              <p:cNvPr id="32" name="グループ化 6"/>
              <p:cNvGrpSpPr>
                <a:grpSpLocks/>
              </p:cNvGrpSpPr>
              <p:nvPr/>
            </p:nvGrpSpPr>
            <p:grpSpPr bwMode="auto">
              <a:xfrm rot="10800000">
                <a:off x="5076056" y="3068961"/>
                <a:ext cx="864096" cy="792088"/>
                <a:chOff x="2555776" y="3068960"/>
                <a:chExt cx="2232248" cy="2304256"/>
              </a:xfrm>
            </p:grpSpPr>
            <p:sp>
              <p:nvSpPr>
                <p:cNvPr id="33" name="アーチ 1"/>
                <p:cNvSpPr/>
                <p:nvPr/>
              </p:nvSpPr>
              <p:spPr bwMode="auto">
                <a:xfrm>
                  <a:off x="3347733" y="3863745"/>
                  <a:ext cx="796059" cy="790165"/>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34" name="アーチ 21"/>
                <p:cNvSpPr/>
                <p:nvPr/>
              </p:nvSpPr>
              <p:spPr bwMode="auto">
                <a:xfrm>
                  <a:off x="2990736" y="3341591"/>
                  <a:ext cx="1510050" cy="1635778"/>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35" name="アーチ 22"/>
                <p:cNvSpPr/>
                <p:nvPr/>
              </p:nvSpPr>
              <p:spPr bwMode="auto">
                <a:xfrm>
                  <a:off x="2555776" y="3068960"/>
                  <a:ext cx="2232248" cy="2305802"/>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gr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6"/>
              </a:rPr>
              <a:t>simulations</a:t>
            </a:r>
            <a:r>
              <a:rPr lang="en-US" sz="1200" dirty="0" smtClean="0">
                <a:solidFill>
                  <a:schemeClr val="tx1"/>
                </a:solidFill>
              </a:rPr>
              <a:t>, </a:t>
            </a:r>
            <a:r>
              <a:rPr lang="en-US" sz="1200" dirty="0" smtClean="0">
                <a:solidFill>
                  <a:schemeClr val="tx1"/>
                </a:solidFill>
                <a:hlinkClick r:id="rId7"/>
              </a:rPr>
              <a:t>functional </a:t>
            </a:r>
            <a:r>
              <a:rPr lang="en-US" sz="1200" dirty="0" err="1" smtClean="0">
                <a:solidFill>
                  <a:schemeClr val="tx1"/>
                </a:solidFill>
                <a:hlinkClick r:id="rId7"/>
              </a:rPr>
              <a:t>reqs</a:t>
            </a:r>
            <a:r>
              <a:rPr lang="en-US" sz="1200" dirty="0" smtClean="0">
                <a:solidFill>
                  <a:schemeClr val="tx1"/>
                </a:solidFill>
              </a:rPr>
              <a:t>, </a:t>
            </a:r>
            <a:r>
              <a:rPr lang="en-US" sz="1200" dirty="0" smtClean="0">
                <a:solidFill>
                  <a:schemeClr val="tx1"/>
                </a:solidFill>
                <a:hlinkClick r:id="rId8"/>
              </a:rPr>
              <a:t>specification framework</a:t>
            </a:r>
            <a:endParaRPr lang="en-US" sz="1200" dirty="0">
              <a:solidFill>
                <a:schemeClr val="tx1"/>
              </a:solidFill>
            </a:endParaRPr>
          </a:p>
        </p:txBody>
      </p:sp>
    </p:spTree>
    <p:extLst>
      <p:ext uri="{BB962C8B-B14F-4D97-AF65-F5344CB8AC3E}">
        <p14:creationId xmlns:p14="http://schemas.microsoft.com/office/powerpoint/2010/main" val="35524000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93228" y="381000"/>
            <a:ext cx="8774572" cy="1076030"/>
          </a:xfrm>
        </p:spPr>
        <p:txBody>
          <a:bodyPr/>
          <a:lstStyle/>
          <a:p>
            <a:r>
              <a:rPr lang="en-GB" dirty="0" smtClean="0"/>
              <a:t>BSS </a:t>
            </a:r>
            <a:r>
              <a:rPr lang="en-GB" dirty="0" err="1" smtClean="0"/>
              <a:t>Coloring</a:t>
            </a:r>
            <a:r>
              <a:rPr lang="en-GB" dirty="0"/>
              <a:t> </a:t>
            </a:r>
            <a:r>
              <a:rPr lang="en-GB" dirty="0" smtClean="0"/>
              <a:t>enables additional channel re-use </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6" name="Date Placeholder 5"/>
          <p:cNvSpPr>
            <a:spLocks noGrp="1"/>
          </p:cNvSpPr>
          <p:nvPr>
            <p:ph type="dt" sz="half" idx="24"/>
          </p:nvPr>
        </p:nvSpPr>
        <p:spPr/>
        <p:txBody>
          <a:bodyPr/>
          <a:lstStyle/>
          <a:p>
            <a:pPr>
              <a:defRPr/>
            </a:pPr>
            <a:r>
              <a:rPr lang="en-US" altLang="ja-JP" smtClean="0"/>
              <a:t>March 2016</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27</a:t>
            </a:fld>
            <a:endParaRPr lang="en-US" dirty="0"/>
          </a:p>
        </p:txBody>
      </p:sp>
      <p:sp>
        <p:nvSpPr>
          <p:cNvPr id="80" name="Footer Placeholder 2"/>
          <p:cNvSpPr txBox="1">
            <a:spLocks/>
          </p:cNvSpPr>
          <p:nvPr/>
        </p:nvSpPr>
        <p:spPr>
          <a:xfrm>
            <a:off x="5357818" y="6475413"/>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grpSp>
        <p:nvGrpSpPr>
          <p:cNvPr id="5" name="Group 4"/>
          <p:cNvGrpSpPr/>
          <p:nvPr/>
        </p:nvGrpSpPr>
        <p:grpSpPr>
          <a:xfrm>
            <a:off x="276416" y="1972567"/>
            <a:ext cx="8572474" cy="3361433"/>
            <a:chOff x="276416" y="927155"/>
            <a:chExt cx="8572474" cy="3361433"/>
          </a:xfrm>
        </p:grpSpPr>
        <p:sp>
          <p:nvSpPr>
            <p:cNvPr id="82" name="Rectangle 81"/>
            <p:cNvSpPr/>
            <p:nvPr/>
          </p:nvSpPr>
          <p:spPr bwMode="auto">
            <a:xfrm>
              <a:off x="3687009" y="1296532"/>
              <a:ext cx="5082917"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3" name="Rectangle 82"/>
            <p:cNvSpPr/>
            <p:nvPr/>
          </p:nvSpPr>
          <p:spPr bwMode="auto">
            <a:xfrm>
              <a:off x="347990" y="1296487"/>
              <a:ext cx="3080945"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p:nvGrpSpPr>
            <p:cNvPr id="84" name="Group 83"/>
            <p:cNvGrpSpPr/>
            <p:nvPr/>
          </p:nvGrpSpPr>
          <p:grpSpPr>
            <a:xfrm>
              <a:off x="553114" y="1397947"/>
              <a:ext cx="2661084" cy="2789136"/>
              <a:chOff x="1246581" y="1628343"/>
              <a:chExt cx="2238374" cy="2346085"/>
            </a:xfrm>
          </p:grpSpPr>
          <p:sp>
            <p:nvSpPr>
              <p:cNvPr id="85" name="Hexagon 84"/>
              <p:cNvSpPr/>
              <p:nvPr/>
            </p:nvSpPr>
            <p:spPr bwMode="auto">
              <a:xfrm>
                <a:off x="1246581" y="184140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86" name="Hexagon 85"/>
              <p:cNvSpPr/>
              <p:nvPr/>
            </p:nvSpPr>
            <p:spPr bwMode="auto">
              <a:xfrm>
                <a:off x="1603768" y="162834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87" name="Hexagon 86"/>
              <p:cNvSpPr/>
              <p:nvPr/>
            </p:nvSpPr>
            <p:spPr bwMode="auto">
              <a:xfrm>
                <a:off x="1246581" y="226753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88" name="Hexagon 87"/>
              <p:cNvSpPr/>
              <p:nvPr/>
            </p:nvSpPr>
            <p:spPr bwMode="auto">
              <a:xfrm>
                <a:off x="1603768" y="205447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89" name="Hexagon 88"/>
              <p:cNvSpPr/>
              <p:nvPr/>
            </p:nvSpPr>
            <p:spPr bwMode="auto">
              <a:xfrm>
                <a:off x="1958574" y="183902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90" name="Hexagon 89"/>
              <p:cNvSpPr/>
              <p:nvPr/>
            </p:nvSpPr>
            <p:spPr bwMode="auto">
              <a:xfrm>
                <a:off x="1603768" y="248298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1" name="Hexagon 90"/>
              <p:cNvSpPr/>
              <p:nvPr/>
            </p:nvSpPr>
            <p:spPr bwMode="auto">
              <a:xfrm>
                <a:off x="1960955" y="226991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2" name="Hexagon 91"/>
              <p:cNvSpPr/>
              <p:nvPr/>
            </p:nvSpPr>
            <p:spPr bwMode="auto">
              <a:xfrm>
                <a:off x="2313381" y="2049709"/>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93" name="Hexagon 92"/>
              <p:cNvSpPr/>
              <p:nvPr/>
            </p:nvSpPr>
            <p:spPr bwMode="auto">
              <a:xfrm>
                <a:off x="2670568" y="183664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94" name="Hexagon 93"/>
              <p:cNvSpPr/>
              <p:nvPr/>
            </p:nvSpPr>
            <p:spPr bwMode="auto">
              <a:xfrm>
                <a:off x="2313381" y="247583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95" name="Hexagon 94"/>
              <p:cNvSpPr/>
              <p:nvPr/>
            </p:nvSpPr>
            <p:spPr bwMode="auto">
              <a:xfrm>
                <a:off x="2670568" y="2262773"/>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6" name="Hexagon 95"/>
              <p:cNvSpPr/>
              <p:nvPr/>
            </p:nvSpPr>
            <p:spPr bwMode="auto">
              <a:xfrm>
                <a:off x="3025374" y="204732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97" name="Hexagon 96"/>
              <p:cNvSpPr/>
              <p:nvPr/>
            </p:nvSpPr>
            <p:spPr bwMode="auto">
              <a:xfrm>
                <a:off x="2670568" y="2691282"/>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8" name="Hexagon 97"/>
              <p:cNvSpPr/>
              <p:nvPr/>
            </p:nvSpPr>
            <p:spPr bwMode="auto">
              <a:xfrm>
                <a:off x="3027755" y="247821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9" name="Hexagon 98"/>
              <p:cNvSpPr/>
              <p:nvPr/>
            </p:nvSpPr>
            <p:spPr bwMode="auto">
              <a:xfrm>
                <a:off x="1601387" y="290672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00" name="Hexagon 99"/>
              <p:cNvSpPr/>
              <p:nvPr/>
            </p:nvSpPr>
            <p:spPr bwMode="auto">
              <a:xfrm>
                <a:off x="1958574" y="269366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01" name="Hexagon 100"/>
              <p:cNvSpPr/>
              <p:nvPr/>
            </p:nvSpPr>
            <p:spPr bwMode="auto">
              <a:xfrm>
                <a:off x="1601387" y="333285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02" name="Hexagon 101"/>
              <p:cNvSpPr/>
              <p:nvPr/>
            </p:nvSpPr>
            <p:spPr bwMode="auto">
              <a:xfrm>
                <a:off x="1958574" y="311979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03" name="Hexagon 102"/>
              <p:cNvSpPr/>
              <p:nvPr/>
            </p:nvSpPr>
            <p:spPr bwMode="auto">
              <a:xfrm>
                <a:off x="2313380" y="290434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04" name="Hexagon 103"/>
              <p:cNvSpPr/>
              <p:nvPr/>
            </p:nvSpPr>
            <p:spPr bwMode="auto">
              <a:xfrm>
                <a:off x="1958574" y="354830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05" name="Hexagon 104"/>
              <p:cNvSpPr/>
              <p:nvPr/>
            </p:nvSpPr>
            <p:spPr bwMode="auto">
              <a:xfrm>
                <a:off x="2315761" y="333523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cxnSp>
            <p:nvCxnSpPr>
              <p:cNvPr id="106" name="Straight Arrow Connector 105"/>
              <p:cNvCxnSpPr/>
              <p:nvPr/>
            </p:nvCxnSpPr>
            <p:spPr bwMode="auto">
              <a:xfrm flipV="1">
                <a:off x="2315761" y="2482980"/>
                <a:ext cx="479383" cy="73002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07" name="Straight Arrow Connector 106"/>
              <p:cNvCxnSpPr/>
              <p:nvPr/>
            </p:nvCxnSpPr>
            <p:spPr bwMode="auto">
              <a:xfrm flipH="1" flipV="1">
                <a:off x="1832368" y="2374807"/>
                <a:ext cx="271010" cy="852687"/>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08" name="Straight Arrow Connector 107"/>
              <p:cNvCxnSpPr/>
              <p:nvPr/>
            </p:nvCxnSpPr>
            <p:spPr bwMode="auto">
              <a:xfrm flipH="1" flipV="1">
                <a:off x="1958574" y="2222408"/>
                <a:ext cx="836570" cy="15239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grpSp>
          <p:nvGrpSpPr>
            <p:cNvPr id="109" name="Group 108"/>
            <p:cNvGrpSpPr/>
            <p:nvPr/>
          </p:nvGrpSpPr>
          <p:grpSpPr>
            <a:xfrm>
              <a:off x="4298853" y="1335053"/>
              <a:ext cx="3869090" cy="2918634"/>
              <a:chOff x="4180401" y="1404324"/>
              <a:chExt cx="3662361" cy="2762689"/>
            </a:xfrm>
          </p:grpSpPr>
          <p:sp>
            <p:nvSpPr>
              <p:cNvPr id="110" name="Hexagon 109"/>
              <p:cNvSpPr/>
              <p:nvPr/>
            </p:nvSpPr>
            <p:spPr bwMode="auto">
              <a:xfrm>
                <a:off x="4180401" y="1617388"/>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11" name="Hexagon 110"/>
              <p:cNvSpPr/>
              <p:nvPr/>
            </p:nvSpPr>
            <p:spPr bwMode="auto">
              <a:xfrm>
                <a:off x="4537588" y="140432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12" name="Hexagon 111"/>
              <p:cNvSpPr/>
              <p:nvPr/>
            </p:nvSpPr>
            <p:spPr bwMode="auto">
              <a:xfrm>
                <a:off x="4180401" y="2043516"/>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13" name="Hexagon 112"/>
              <p:cNvSpPr/>
              <p:nvPr/>
            </p:nvSpPr>
            <p:spPr bwMode="auto">
              <a:xfrm>
                <a:off x="4537588" y="1830452"/>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4" name="Hexagon 113"/>
              <p:cNvSpPr/>
              <p:nvPr/>
            </p:nvSpPr>
            <p:spPr bwMode="auto">
              <a:xfrm>
                <a:off x="4892394" y="161500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15" name="Hexagon 114"/>
              <p:cNvSpPr/>
              <p:nvPr/>
            </p:nvSpPr>
            <p:spPr bwMode="auto">
              <a:xfrm>
                <a:off x="4537588" y="225896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6" name="Hexagon 115"/>
              <p:cNvSpPr/>
              <p:nvPr/>
            </p:nvSpPr>
            <p:spPr bwMode="auto">
              <a:xfrm>
                <a:off x="4894775" y="204589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7" name="Hexagon 116"/>
              <p:cNvSpPr/>
              <p:nvPr/>
            </p:nvSpPr>
            <p:spPr bwMode="auto">
              <a:xfrm>
                <a:off x="5247201" y="1825690"/>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18" name="Hexagon 117"/>
              <p:cNvSpPr/>
              <p:nvPr/>
            </p:nvSpPr>
            <p:spPr bwMode="auto">
              <a:xfrm>
                <a:off x="5604388" y="1612626"/>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19" name="Hexagon 118"/>
              <p:cNvSpPr/>
              <p:nvPr/>
            </p:nvSpPr>
            <p:spPr bwMode="auto">
              <a:xfrm>
                <a:off x="5247201" y="2251818"/>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20" name="Hexagon 119"/>
              <p:cNvSpPr/>
              <p:nvPr/>
            </p:nvSpPr>
            <p:spPr bwMode="auto">
              <a:xfrm>
                <a:off x="5604388" y="2038754"/>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1" name="Hexagon 120"/>
              <p:cNvSpPr/>
              <p:nvPr/>
            </p:nvSpPr>
            <p:spPr bwMode="auto">
              <a:xfrm>
                <a:off x="5959194" y="182330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22" name="Hexagon 121"/>
              <p:cNvSpPr/>
              <p:nvPr/>
            </p:nvSpPr>
            <p:spPr bwMode="auto">
              <a:xfrm>
                <a:off x="5604388" y="246726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3" name="Hexagon 122"/>
              <p:cNvSpPr/>
              <p:nvPr/>
            </p:nvSpPr>
            <p:spPr bwMode="auto">
              <a:xfrm>
                <a:off x="5961575" y="225419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4" name="Hexagon 123"/>
              <p:cNvSpPr/>
              <p:nvPr/>
            </p:nvSpPr>
            <p:spPr bwMode="auto">
              <a:xfrm>
                <a:off x="4535207" y="26827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25" name="Hexagon 124"/>
              <p:cNvSpPr/>
              <p:nvPr/>
            </p:nvSpPr>
            <p:spPr bwMode="auto">
              <a:xfrm>
                <a:off x="4892394" y="2469644"/>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26" name="Hexagon 125"/>
              <p:cNvSpPr/>
              <p:nvPr/>
            </p:nvSpPr>
            <p:spPr bwMode="auto">
              <a:xfrm>
                <a:off x="4535207" y="3108836"/>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27" name="Hexagon 126"/>
              <p:cNvSpPr/>
              <p:nvPr/>
            </p:nvSpPr>
            <p:spPr bwMode="auto">
              <a:xfrm>
                <a:off x="4892394" y="2895772"/>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8" name="Hexagon 127"/>
              <p:cNvSpPr/>
              <p:nvPr/>
            </p:nvSpPr>
            <p:spPr bwMode="auto">
              <a:xfrm>
                <a:off x="5247200" y="268032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29" name="Hexagon 128"/>
              <p:cNvSpPr/>
              <p:nvPr/>
            </p:nvSpPr>
            <p:spPr bwMode="auto">
              <a:xfrm>
                <a:off x="4892394" y="33242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0" name="Hexagon 129"/>
              <p:cNvSpPr/>
              <p:nvPr/>
            </p:nvSpPr>
            <p:spPr bwMode="auto">
              <a:xfrm>
                <a:off x="5249581" y="311121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1" name="Hexagon 130"/>
              <p:cNvSpPr/>
              <p:nvPr/>
            </p:nvSpPr>
            <p:spPr bwMode="auto">
              <a:xfrm>
                <a:off x="5604388" y="289339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32" name="Hexagon 131"/>
              <p:cNvSpPr/>
              <p:nvPr/>
            </p:nvSpPr>
            <p:spPr bwMode="auto">
              <a:xfrm>
                <a:off x="5961575" y="268032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33" name="Hexagon 132"/>
              <p:cNvSpPr/>
              <p:nvPr/>
            </p:nvSpPr>
            <p:spPr bwMode="auto">
              <a:xfrm>
                <a:off x="5604388" y="3319519"/>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34" name="Hexagon 133"/>
              <p:cNvSpPr/>
              <p:nvPr/>
            </p:nvSpPr>
            <p:spPr bwMode="auto">
              <a:xfrm>
                <a:off x="5961575" y="3106455"/>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5" name="Hexagon 134"/>
              <p:cNvSpPr/>
              <p:nvPr/>
            </p:nvSpPr>
            <p:spPr bwMode="auto">
              <a:xfrm>
                <a:off x="6316381" y="289101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36" name="Hexagon 135"/>
              <p:cNvSpPr/>
              <p:nvPr/>
            </p:nvSpPr>
            <p:spPr bwMode="auto">
              <a:xfrm>
                <a:off x="5961575" y="353496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7" name="Hexagon 136"/>
              <p:cNvSpPr/>
              <p:nvPr/>
            </p:nvSpPr>
            <p:spPr bwMode="auto">
              <a:xfrm>
                <a:off x="6318762" y="332190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8" name="Hexagon 137"/>
              <p:cNvSpPr/>
              <p:nvPr/>
            </p:nvSpPr>
            <p:spPr bwMode="auto">
              <a:xfrm>
                <a:off x="6671188" y="310169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39" name="Hexagon 138"/>
              <p:cNvSpPr/>
              <p:nvPr/>
            </p:nvSpPr>
            <p:spPr bwMode="auto">
              <a:xfrm>
                <a:off x="7028375" y="288862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40" name="Hexagon 139"/>
              <p:cNvSpPr/>
              <p:nvPr/>
            </p:nvSpPr>
            <p:spPr bwMode="auto">
              <a:xfrm>
                <a:off x="6671188" y="3527821"/>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41" name="Hexagon 140"/>
              <p:cNvSpPr/>
              <p:nvPr/>
            </p:nvSpPr>
            <p:spPr bwMode="auto">
              <a:xfrm>
                <a:off x="7028375" y="3314757"/>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2" name="Hexagon 141"/>
              <p:cNvSpPr/>
              <p:nvPr/>
            </p:nvSpPr>
            <p:spPr bwMode="auto">
              <a:xfrm>
                <a:off x="7383181" y="309931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43" name="Hexagon 142"/>
              <p:cNvSpPr/>
              <p:nvPr/>
            </p:nvSpPr>
            <p:spPr bwMode="auto">
              <a:xfrm>
                <a:off x="7030755" y="3740885"/>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4" name="Hexagon 143"/>
              <p:cNvSpPr/>
              <p:nvPr/>
            </p:nvSpPr>
            <p:spPr bwMode="auto">
              <a:xfrm>
                <a:off x="7385562" y="353020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5" name="Hexagon 144"/>
              <p:cNvSpPr/>
              <p:nvPr/>
            </p:nvSpPr>
            <p:spPr bwMode="auto">
              <a:xfrm>
                <a:off x="6316381" y="2032172"/>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46" name="Hexagon 145"/>
              <p:cNvSpPr/>
              <p:nvPr/>
            </p:nvSpPr>
            <p:spPr bwMode="auto">
              <a:xfrm>
                <a:off x="6673568" y="18191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47" name="Hexagon 146"/>
              <p:cNvSpPr/>
              <p:nvPr/>
            </p:nvSpPr>
            <p:spPr bwMode="auto">
              <a:xfrm>
                <a:off x="6316381" y="2458300"/>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48" name="Hexagon 147"/>
              <p:cNvSpPr/>
              <p:nvPr/>
            </p:nvSpPr>
            <p:spPr bwMode="auto">
              <a:xfrm>
                <a:off x="6673568" y="2245236"/>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9" name="Hexagon 148"/>
              <p:cNvSpPr/>
              <p:nvPr/>
            </p:nvSpPr>
            <p:spPr bwMode="auto">
              <a:xfrm>
                <a:off x="7028374" y="202979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50" name="Hexagon 149"/>
              <p:cNvSpPr/>
              <p:nvPr/>
            </p:nvSpPr>
            <p:spPr bwMode="auto">
              <a:xfrm>
                <a:off x="6673568" y="2673745"/>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51" name="Hexagon 150"/>
              <p:cNvSpPr/>
              <p:nvPr/>
            </p:nvSpPr>
            <p:spPr bwMode="auto">
              <a:xfrm>
                <a:off x="7030755" y="24606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cxnSp>
            <p:nvCxnSpPr>
              <p:cNvPr id="152" name="Straight Arrow Connector 151"/>
              <p:cNvCxnSpPr/>
              <p:nvPr/>
            </p:nvCxnSpPr>
            <p:spPr bwMode="auto">
              <a:xfrm flipH="1" flipV="1">
                <a:off x="5959194" y="2317308"/>
                <a:ext cx="1193757" cy="1109484"/>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53" name="Straight Arrow Connector 152"/>
              <p:cNvCxnSpPr/>
              <p:nvPr/>
            </p:nvCxnSpPr>
            <p:spPr bwMode="auto">
              <a:xfrm flipH="1" flipV="1">
                <a:off x="4845324" y="2106563"/>
                <a:ext cx="1264963" cy="1139000"/>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54" name="Straight Arrow Connector 153"/>
              <p:cNvCxnSpPr/>
              <p:nvPr/>
            </p:nvCxnSpPr>
            <p:spPr bwMode="auto">
              <a:xfrm flipH="1">
                <a:off x="5224278" y="2489868"/>
                <a:ext cx="1551684" cy="651808"/>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sp>
          <p:nvSpPr>
            <p:cNvPr id="155" name="TextBox 154"/>
            <p:cNvSpPr txBox="1"/>
            <p:nvPr/>
          </p:nvSpPr>
          <p:spPr>
            <a:xfrm>
              <a:off x="276416" y="927155"/>
              <a:ext cx="3410593" cy="369332"/>
            </a:xfrm>
            <a:prstGeom prst="rect">
              <a:avLst/>
            </a:prstGeom>
            <a:noFill/>
          </p:spPr>
          <p:txBody>
            <a:bodyPr wrap="square" rtlCol="0">
              <a:spAutoFit/>
            </a:bodyPr>
            <a:lstStyle/>
            <a:p>
              <a:r>
                <a:rPr lang="en-US" b="1" dirty="0" smtClean="0"/>
                <a:t>All same-channel BSS block</a:t>
              </a:r>
              <a:endParaRPr lang="en-US" b="1" dirty="0"/>
            </a:p>
          </p:txBody>
        </p:sp>
        <p:sp>
          <p:nvSpPr>
            <p:cNvPr id="156" name="Rectangle 155"/>
            <p:cNvSpPr/>
            <p:nvPr/>
          </p:nvSpPr>
          <p:spPr>
            <a:xfrm>
              <a:off x="3611559" y="927200"/>
              <a:ext cx="5237331" cy="369332"/>
            </a:xfrm>
            <a:prstGeom prst="rect">
              <a:avLst/>
            </a:prstGeom>
          </p:spPr>
          <p:txBody>
            <a:bodyPr wrap="none">
              <a:spAutoFit/>
            </a:bodyPr>
            <a:lstStyle/>
            <a:p>
              <a:r>
                <a:rPr lang="en-US" b="1" dirty="0" smtClean="0"/>
                <a:t>Same-channel BSS only block on Color Match</a:t>
              </a:r>
              <a:endParaRPr lang="en-US" b="1" dirty="0"/>
            </a:p>
          </p:txBody>
        </p:sp>
      </p:grpSp>
    </p:spTree>
    <p:extLst>
      <p:ext uri="{BB962C8B-B14F-4D97-AF65-F5344CB8AC3E}">
        <p14:creationId xmlns:p14="http://schemas.microsoft.com/office/powerpoint/2010/main" val="40871114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93228" y="600370"/>
            <a:ext cx="8774572" cy="1076030"/>
          </a:xfrm>
        </p:spPr>
        <p:txBody>
          <a:bodyPr/>
          <a:lstStyle/>
          <a:p>
            <a:r>
              <a:rPr lang="en-GB" dirty="0" smtClean="0"/>
              <a:t>OFDMA enables further AP customization of channel use to match client and traffic demands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6" name="Date Placeholder 5"/>
          <p:cNvSpPr>
            <a:spLocks noGrp="1"/>
          </p:cNvSpPr>
          <p:nvPr>
            <p:ph type="dt" sz="half" idx="24"/>
          </p:nvPr>
        </p:nvSpPr>
        <p:spPr/>
        <p:txBody>
          <a:bodyPr/>
          <a:lstStyle/>
          <a:p>
            <a:pPr>
              <a:defRPr/>
            </a:pPr>
            <a:r>
              <a:rPr lang="en-US" altLang="ja-JP" smtClean="0"/>
              <a:t>March 2016</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28</a:t>
            </a:fld>
            <a:endParaRPr lang="en-US" dirty="0"/>
          </a:p>
        </p:txBody>
      </p:sp>
      <p:sp>
        <p:nvSpPr>
          <p:cNvPr id="80" name="Footer Placeholder 2"/>
          <p:cNvSpPr txBox="1">
            <a:spLocks/>
          </p:cNvSpPr>
          <p:nvPr/>
        </p:nvSpPr>
        <p:spPr>
          <a:xfrm>
            <a:off x="5357818" y="6475413"/>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001837"/>
            <a:ext cx="864552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791200"/>
            <a:ext cx="7315200" cy="400110"/>
          </a:xfrm>
          <a:prstGeom prst="rect">
            <a:avLst/>
          </a:prstGeom>
          <a:noFill/>
        </p:spPr>
        <p:txBody>
          <a:bodyPr wrap="square" rtlCol="0">
            <a:spAutoFit/>
          </a:bodyPr>
          <a:lstStyle/>
          <a:p>
            <a:r>
              <a:rPr lang="en-US" sz="2000" dirty="0" smtClean="0">
                <a:solidFill>
                  <a:schemeClr val="tx1"/>
                </a:solidFill>
              </a:rPr>
              <a:t>Increased efficiency for </a:t>
            </a:r>
            <a:r>
              <a:rPr lang="en-US" sz="2000" dirty="0" smtClean="0">
                <a:solidFill>
                  <a:schemeClr val="tx1"/>
                </a:solidFill>
              </a:rPr>
              <a:t>(high percentage of traffic) short </a:t>
            </a:r>
            <a:r>
              <a:rPr lang="en-US" sz="2000" dirty="0" smtClean="0">
                <a:solidFill>
                  <a:schemeClr val="tx1"/>
                </a:solidFill>
              </a:rPr>
              <a:t>data frames</a:t>
            </a:r>
            <a:endParaRPr lang="en-US" sz="2000" dirty="0">
              <a:solidFill>
                <a:schemeClr val="tx1"/>
              </a:solidFill>
            </a:endParaRPr>
          </a:p>
        </p:txBody>
      </p:sp>
    </p:spTree>
    <p:extLst>
      <p:ext uri="{BB962C8B-B14F-4D97-AF65-F5344CB8AC3E}">
        <p14:creationId xmlns:p14="http://schemas.microsoft.com/office/powerpoint/2010/main" val="24087222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29</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channel models</a:t>
            </a:r>
            <a:r>
              <a:rPr lang="en-US" sz="1200" dirty="0" smtClean="0">
                <a:solidFill>
                  <a:schemeClr val="tx1"/>
                </a:solidFill>
              </a:rPr>
              <a:t>, </a:t>
            </a:r>
            <a:r>
              <a:rPr lang="en-US" sz="1200" dirty="0" smtClean="0">
                <a:solidFill>
                  <a:schemeClr val="tx1"/>
                </a:solidFill>
                <a:hlinkClick r:id="rId4"/>
              </a:rPr>
              <a:t>specification framework</a:t>
            </a:r>
            <a:r>
              <a:rPr lang="en-US" sz="1200" dirty="0" smtClean="0">
                <a:solidFill>
                  <a:schemeClr val="tx1"/>
                </a:solidFill>
              </a:rPr>
              <a:t>, </a:t>
            </a:r>
            <a:r>
              <a:rPr lang="en-US" sz="1200" dirty="0" smtClean="0">
                <a:solidFill>
                  <a:schemeClr val="tx1"/>
                </a:solidFill>
                <a:hlinkClick r:id="rId5"/>
              </a:rPr>
              <a:t>use cases document (photos from slide 12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957400899"/>
              </p:ext>
            </p:extLst>
          </p:nvPr>
        </p:nvGraphicFramePr>
        <p:xfrm>
          <a:off x="838200" y="762000"/>
          <a:ext cx="7933948" cy="5483226"/>
        </p:xfrm>
        <a:graphic>
          <a:graphicData uri="http://schemas.openxmlformats.org/drawingml/2006/table">
            <a:tbl>
              <a:tblPr firstRow="1" bandRow="1">
                <a:tableStyleId>{2D5ABB26-0587-4C30-8999-92F81FD0307C}</a:tableStyleId>
              </a:tblPr>
              <a:tblGrid>
                <a:gridCol w="1407134">
                  <a:extLst>
                    <a:ext uri="{9D8B030D-6E8A-4147-A177-3AD203B41FA5}">
                      <a16:colId xmlns="" xmlns:a16="http://schemas.microsoft.com/office/drawing/2014/main" val="20000"/>
                    </a:ext>
                  </a:extLst>
                </a:gridCol>
                <a:gridCol w="1031266">
                  <a:extLst>
                    <a:ext uri="{9D8B030D-6E8A-4147-A177-3AD203B41FA5}">
                      <a16:colId xmlns="" xmlns:a16="http://schemas.microsoft.com/office/drawing/2014/main" val="20001"/>
                    </a:ext>
                  </a:extLst>
                </a:gridCol>
                <a:gridCol w="1057376">
                  <a:extLst>
                    <a:ext uri="{9D8B030D-6E8A-4147-A177-3AD203B41FA5}">
                      <a16:colId xmlns="" xmlns:a16="http://schemas.microsoft.com/office/drawing/2014/main" val="20002"/>
                    </a:ext>
                  </a:extLst>
                </a:gridCol>
                <a:gridCol w="1351377"/>
                <a:gridCol w="482837">
                  <a:extLst>
                    <a:ext uri="{9D8B030D-6E8A-4147-A177-3AD203B41FA5}">
                      <a16:colId xmlns="" xmlns:a16="http://schemas.microsoft.com/office/drawing/2014/main" val="20003"/>
                    </a:ext>
                  </a:extLst>
                </a:gridCol>
                <a:gridCol w="1397366"/>
                <a:gridCol w="1206592">
                  <a:extLst>
                    <a:ext uri="{9D8B030D-6E8A-4147-A177-3AD203B41FA5}">
                      <a16:colId xmlns="" xmlns:a16="http://schemas.microsoft.com/office/drawing/2014/main" val="20005"/>
                    </a:ext>
                  </a:extLst>
                </a:gridCol>
              </a:tblGrid>
              <a:tr h="493107">
                <a:tc>
                  <a:txBody>
                    <a:bodyPr/>
                    <a:lstStyle/>
                    <a:p>
                      <a:r>
                        <a:rPr lang="en-US" sz="1600" b="1" dirty="0" smtClean="0">
                          <a:solidFill>
                            <a:schemeClr val="tx1"/>
                          </a:solidFill>
                        </a:rPr>
                        <a:t>802.11ay</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Next Generation 60GHz</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Pre-D1.0; Functional</a:t>
                      </a:r>
                      <a:r>
                        <a:rPr lang="en-US" sz="1200" b="1" baseline="0" dirty="0" smtClean="0"/>
                        <a:t> </a:t>
                      </a:r>
                      <a:r>
                        <a:rPr lang="en-US" sz="1200" b="1" baseline="0" dirty="0" err="1" smtClean="0"/>
                        <a:t>Reqs</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400" b="1" dirty="0" smtClean="0"/>
                        <a:t>Completion 2019</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169506">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69830">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86864">
                <a:tc gridSpan="7">
                  <a:txBody>
                    <a:bodyPr/>
                    <a:lstStyle/>
                    <a:p>
                      <a:r>
                        <a:rPr lang="en-US" sz="1600" b="0" i="0" u="none" strike="noStrike" kern="1200" baseline="0" dirty="0" smtClean="0">
                          <a:solidFill>
                            <a:schemeClr val="tx1"/>
                          </a:solidFill>
                          <a:latin typeface="+mn-lt"/>
                          <a:ea typeface="+mn-ea"/>
                          <a:cs typeface="+mn-cs"/>
                        </a:rPr>
                        <a:t>Enhanced Throughput for Operation in License-Exempt Bands Above 45 GHz: Increase </a:t>
                      </a:r>
                      <a:r>
                        <a:rPr lang="en-GB" altLang="en-US" sz="1600" dirty="0" smtClean="0"/>
                        <a:t>aggregated </a:t>
                      </a:r>
                      <a:r>
                        <a:rPr lang="en-GB" sz="1600" dirty="0" smtClean="0"/>
                        <a:t>throughput, range and reliability </a:t>
                      </a:r>
                      <a:br>
                        <a:rPr lang="en-GB" sz="1600" dirty="0" smtClean="0"/>
                      </a:br>
                      <a:r>
                        <a:rPr lang="en-HK" sz="1600" dirty="0" smtClean="0"/>
                        <a:t>Expected to develop mode of operation capable of supporting a maximum throughput of at least 20 gigabits per second (measured at the MAC data service access point), while maintaining or improving the power efficiency per station</a:t>
                      </a:r>
                      <a:r>
                        <a:rPr lang="en-HK" dirty="0" smtClean="0"/>
                        <a:t>.</a:t>
                      </a:r>
                      <a:endParaRPr lang="en-GB" dirty="0" smtClean="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169506">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369830">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524583">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Wireless docking</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Wireless display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Indoor/Outdoor backhaul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Ultra </a:t>
                      </a:r>
                      <a:r>
                        <a:rPr lang="en-US" sz="1100" b="0" kern="1200" baseline="0" dirty="0" smtClean="0">
                          <a:solidFill>
                            <a:schemeClr val="tx1"/>
                          </a:solidFill>
                          <a:latin typeface="+mn-lt"/>
                          <a:ea typeface="+mn-ea"/>
                          <a:cs typeface="+mn-cs"/>
                        </a:rPr>
                        <a:t>short range communications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8K UHD streaming</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Data Center Inter-rack connectivity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Video/Mass Data distribution</a:t>
                      </a: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endParaRPr lang="en-US" sz="1100" b="1" dirty="0">
                        <a:solidFill>
                          <a:schemeClr val="tx1"/>
                        </a:solidFill>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Channel bonding</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MIMO</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Maintain backwards compatibility with existing deployed 60GHz </a:t>
                      </a:r>
                      <a:r>
                        <a:rPr lang="en-US" sz="1100" b="0" kern="1200" dirty="0" smtClean="0">
                          <a:solidFill>
                            <a:schemeClr val="tx1"/>
                          </a:solidFill>
                          <a:latin typeface="+mn-lt"/>
                          <a:ea typeface="+mn-ea"/>
                          <a:cs typeface="+mn-cs"/>
                        </a:rPr>
                        <a:t>devices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Note: 802.11ad</a:t>
                      </a:r>
                      <a:r>
                        <a:rPr lang="en-US" sz="1100" b="0" kern="1200" baseline="0" dirty="0" smtClean="0">
                          <a:solidFill>
                            <a:schemeClr val="tx1"/>
                          </a:solidFill>
                          <a:latin typeface="+mn-lt"/>
                          <a:ea typeface="+mn-ea"/>
                          <a:cs typeface="+mn-cs"/>
                        </a:rPr>
                        <a:t> products coming on the market now, </a:t>
                      </a:r>
                      <a:r>
                        <a:rPr lang="en-US" sz="1100" b="0" kern="1200" dirty="0" smtClean="0">
                          <a:solidFill>
                            <a:schemeClr val="tx1"/>
                          </a:solidFill>
                          <a:latin typeface="+mn-lt"/>
                          <a:ea typeface="+mn-ea"/>
                          <a:cs typeface="+mn-cs"/>
                        </a:rPr>
                        <a:t>Wi-Fi Alliance 11ad </a:t>
                      </a:r>
                      <a:r>
                        <a:rPr lang="en-US" sz="1100" b="0" kern="1200" dirty="0" err="1" smtClean="0">
                          <a:solidFill>
                            <a:schemeClr val="tx1"/>
                          </a:solidFill>
                          <a:latin typeface="+mn-lt"/>
                          <a:ea typeface="+mn-ea"/>
                          <a:cs typeface="+mn-cs"/>
                        </a:rPr>
                        <a:t>WiGig</a:t>
                      </a:r>
                      <a:r>
                        <a:rPr lang="en-US" sz="1100" b="0" kern="1200" dirty="0" smtClean="0">
                          <a:solidFill>
                            <a:schemeClr val="tx1"/>
                          </a:solidFill>
                          <a:latin typeface="+mn-lt"/>
                          <a:ea typeface="+mn-ea"/>
                          <a:cs typeface="+mn-cs"/>
                        </a:rPr>
                        <a:t> Certified launching 2016, see</a:t>
                      </a:r>
                      <a:r>
                        <a:rPr lang="en-US" sz="1100" b="0" kern="1200" baseline="0" dirty="0" smtClean="0">
                          <a:solidFill>
                            <a:schemeClr val="tx1"/>
                          </a:solidFill>
                          <a:latin typeface="+mn-lt"/>
                          <a:ea typeface="+mn-ea"/>
                          <a:cs typeface="+mn-cs"/>
                        </a:rPr>
                        <a:t> </a:t>
                      </a:r>
                      <a:r>
                        <a:rPr lang="en-US" sz="1100" b="0" kern="1200" baseline="0" dirty="0" smtClean="0">
                          <a:solidFill>
                            <a:schemeClr val="tx1"/>
                          </a:solidFill>
                          <a:latin typeface="+mn-lt"/>
                          <a:ea typeface="+mn-ea"/>
                          <a:cs typeface="+mn-cs"/>
                          <a:hlinkClick r:id="rId6"/>
                        </a:rPr>
                        <a:t>link</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pic>
        <p:nvPicPr>
          <p:cNvPr id="26" name="Shape 298"/>
          <p:cNvPicPr preferRelativeResize="0"/>
          <p:nvPr/>
        </p:nvPicPr>
        <p:blipFill rotWithShape="1">
          <a:blip r:embed="rId7">
            <a:alphaModFix/>
          </a:blip>
          <a:srcRect/>
          <a:stretch/>
        </p:blipFill>
        <p:spPr>
          <a:xfrm>
            <a:off x="5768340" y="5036058"/>
            <a:ext cx="2994660" cy="1150042"/>
          </a:xfrm>
          <a:prstGeom prst="rect">
            <a:avLst/>
          </a:prstGeom>
          <a:noFill/>
          <a:ln>
            <a:noFill/>
          </a:ln>
        </p:spPr>
      </p:pic>
      <p:pic>
        <p:nvPicPr>
          <p:cNvPr id="42" name="Shape 295"/>
          <p:cNvPicPr preferRelativeResize="0"/>
          <p:nvPr/>
        </p:nvPicPr>
        <p:blipFill rotWithShape="1">
          <a:blip r:embed="rId8">
            <a:alphaModFix/>
          </a:blip>
          <a:srcRect/>
          <a:stretch/>
        </p:blipFill>
        <p:spPr>
          <a:xfrm>
            <a:off x="5768339" y="3733800"/>
            <a:ext cx="2994661" cy="1302258"/>
          </a:xfrm>
          <a:prstGeom prst="rect">
            <a:avLst/>
          </a:prstGeom>
          <a:noFill/>
          <a:ln>
            <a:noFill/>
          </a:ln>
        </p:spPr>
      </p:pic>
    </p:spTree>
    <p:extLst>
      <p:ext uri="{BB962C8B-B14F-4D97-AF65-F5344CB8AC3E}">
        <p14:creationId xmlns:p14="http://schemas.microsoft.com/office/powerpoint/2010/main" val="7923860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March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u="sng" dirty="0" smtClean="0"/>
              <a:t>Some information about the IEEE 802 standards development process</a:t>
            </a:r>
          </a:p>
          <a:p>
            <a:pPr>
              <a:buFont typeface="Times New Roman" pitchFamily="16" charset="0"/>
              <a:buChar char="•"/>
            </a:pPr>
            <a:r>
              <a:rPr lang="en-GB" dirty="0" smtClean="0"/>
              <a:t>IEEE 802.11 status and projects </a:t>
            </a:r>
            <a:r>
              <a:rPr lang="en-GB" dirty="0"/>
              <a:t>u</a:t>
            </a:r>
            <a:r>
              <a:rPr lang="en-GB" dirty="0" smtClean="0"/>
              <a:t>nder development</a:t>
            </a:r>
          </a:p>
          <a:p>
            <a:pPr>
              <a:buFont typeface="Times New Roman" pitchFamily="16" charset="0"/>
              <a:buChar char="•"/>
            </a:pPr>
            <a:r>
              <a:rPr lang="en-GB"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30</a:t>
            </a:fld>
            <a:endParaRPr lang="en-GB"/>
          </a:p>
        </p:txBody>
      </p:sp>
      <p:sp>
        <p:nvSpPr>
          <p:cNvPr id="3" name="Footer Placeholder 2"/>
          <p:cNvSpPr>
            <a:spLocks noGrp="1"/>
          </p:cNvSpPr>
          <p:nvPr>
            <p:ph type="ftr" idx="14"/>
          </p:nvPr>
        </p:nvSpPr>
        <p:spPr/>
        <p:txBody>
          <a:bodyPr/>
          <a:lstStyle/>
          <a:p>
            <a:r>
              <a:rPr lang="en-GB" dirty="0"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use cases</a:t>
            </a:r>
            <a:r>
              <a:rPr lang="en-US" sz="1200" dirty="0" smtClean="0">
                <a:solidFill>
                  <a:schemeClr val="tx1"/>
                </a:solidFill>
              </a:rPr>
              <a:t>, </a:t>
            </a:r>
            <a:r>
              <a:rPr lang="en-US" sz="1200" dirty="0" smtClean="0">
                <a:solidFill>
                  <a:schemeClr val="tx1"/>
                </a:solidFill>
                <a:hlinkClick r:id="rId4"/>
              </a:rPr>
              <a:t>functional </a:t>
            </a:r>
            <a:r>
              <a:rPr lang="en-US" sz="1200" dirty="0" err="1" smtClean="0">
                <a:solidFill>
                  <a:schemeClr val="tx1"/>
                </a:solidFill>
                <a:hlinkClick r:id="rId4"/>
              </a:rPr>
              <a:t>reqs</a:t>
            </a:r>
            <a:r>
              <a:rPr lang="en-US" sz="1200" dirty="0" smtClean="0">
                <a:solidFill>
                  <a:schemeClr val="tx1"/>
                </a:solidFill>
              </a:rPr>
              <a:t>, ;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610133495"/>
              </p:ext>
            </p:extLst>
          </p:nvPr>
        </p:nvGraphicFramePr>
        <p:xfrm>
          <a:off x="914399" y="961586"/>
          <a:ext cx="7857750" cy="4949112"/>
        </p:xfrm>
        <a:graphic>
          <a:graphicData uri="http://schemas.openxmlformats.org/drawingml/2006/table">
            <a:tbl>
              <a:tblPr firstRow="1" bandRow="1">
                <a:tableStyleId>{2D5ABB26-0587-4C30-8999-92F81FD0307C}</a:tableStyleId>
              </a:tblPr>
              <a:tblGrid>
                <a:gridCol w="1393620">
                  <a:extLst>
                    <a:ext uri="{9D8B030D-6E8A-4147-A177-3AD203B41FA5}">
                      <a16:colId xmlns="" xmlns:a16="http://schemas.microsoft.com/office/drawing/2014/main" val="20000"/>
                    </a:ext>
                  </a:extLst>
                </a:gridCol>
                <a:gridCol w="831990">
                  <a:extLst>
                    <a:ext uri="{9D8B030D-6E8A-4147-A177-3AD203B41FA5}">
                      <a16:colId xmlns="" xmlns:a16="http://schemas.microsoft.com/office/drawing/2014/main" val="20001"/>
                    </a:ext>
                  </a:extLst>
                </a:gridCol>
                <a:gridCol w="1236593">
                  <a:extLst>
                    <a:ext uri="{9D8B030D-6E8A-4147-A177-3AD203B41FA5}">
                      <a16:colId xmlns="" xmlns:a16="http://schemas.microsoft.com/office/drawing/2014/main" val="20002"/>
                    </a:ext>
                  </a:extLst>
                </a:gridCol>
                <a:gridCol w="1017190"/>
                <a:gridCol w="799408">
                  <a:extLst>
                    <a:ext uri="{9D8B030D-6E8A-4147-A177-3AD203B41FA5}">
                      <a16:colId xmlns="" xmlns:a16="http://schemas.microsoft.com/office/drawing/2014/main" val="20003"/>
                    </a:ext>
                  </a:extLst>
                </a:gridCol>
                <a:gridCol w="1383945"/>
                <a:gridCol w="1195004">
                  <a:extLst>
                    <a:ext uri="{9D8B030D-6E8A-4147-A177-3AD203B41FA5}">
                      <a16:colId xmlns="" xmlns:a16="http://schemas.microsoft.com/office/drawing/2014/main" val="20005"/>
                    </a:ext>
                  </a:extLst>
                </a:gridCol>
              </a:tblGrid>
              <a:tr h="444382">
                <a:tc>
                  <a:txBody>
                    <a:bodyPr/>
                    <a:lstStyle/>
                    <a:p>
                      <a:r>
                        <a:rPr lang="en-US" sz="1600" b="1" dirty="0" smtClean="0">
                          <a:solidFill>
                            <a:schemeClr val="tx1"/>
                          </a:solidFill>
                        </a:rPr>
                        <a:t>802.11az</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Next Generation Positioning</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Pre-D1.0; Functional</a:t>
                      </a:r>
                      <a:r>
                        <a:rPr lang="en-US" sz="1200" b="1" baseline="0" dirty="0" smtClean="0"/>
                        <a:t> </a:t>
                      </a:r>
                      <a:r>
                        <a:rPr lang="en-US" sz="1200" b="1" baseline="0" dirty="0" err="1" smtClean="0"/>
                        <a:t>Reqs</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2020</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167637">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63214">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956232">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Improve location accuracy and scalability; consider new usages such as directionality and ranging</a:t>
                      </a: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167637">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363214">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43840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Indoor location maps and directions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Micro-location in a store</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Navigation in public buildings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Industrial </a:t>
                      </a:r>
                      <a:r>
                        <a:rPr lang="en-US" sz="1100" b="0" kern="1200" baseline="0" dirty="0" smtClean="0">
                          <a:solidFill>
                            <a:schemeClr val="tx1"/>
                          </a:solidFill>
                          <a:latin typeface="+mn-lt"/>
                          <a:ea typeface="+mn-ea"/>
                          <a:cs typeface="+mn-cs"/>
                        </a:rPr>
                        <a:t>positioning: underground mining, </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5"/>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additional rotational angle </a:t>
                      </a:r>
                      <a:endParaRPr lang="en-US" sz="1100" b="0" kern="120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pic>
        <p:nvPicPr>
          <p:cNvPr id="11" name="Picture 2"/>
          <p:cNvPicPr>
            <a:picLocks noChangeAspect="1" noChangeArrowheads="1"/>
          </p:cNvPicPr>
          <p:nvPr/>
        </p:nvPicPr>
        <p:blipFill>
          <a:blip r:embed="rId6" cstate="print"/>
          <a:srcRect/>
          <a:stretch>
            <a:fillRect/>
          </a:stretch>
        </p:blipFill>
        <p:spPr bwMode="auto">
          <a:xfrm>
            <a:off x="5348056" y="3481526"/>
            <a:ext cx="1899414" cy="2385873"/>
          </a:xfrm>
          <a:prstGeom prst="rect">
            <a:avLst/>
          </a:prstGeom>
          <a:noFill/>
          <a:ln w="9525">
            <a:noFill/>
            <a:miter lim="800000"/>
            <a:headEnd/>
            <a:tailEnd/>
          </a:ln>
        </p:spPr>
      </p:pic>
      <p:pic>
        <p:nvPicPr>
          <p:cNvPr id="1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3478579"/>
            <a:ext cx="1795022" cy="238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606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1524000"/>
            <a:ext cx="8229600" cy="2306501"/>
          </a:xfrm>
        </p:spPr>
        <p:txBody>
          <a:bodyPr/>
          <a:lstStyle/>
          <a:p>
            <a:pPr algn="ctr"/>
            <a:r>
              <a:rPr lang="en-US" sz="4000" dirty="0" smtClean="0"/>
              <a:t>Standing Committees</a:t>
            </a:r>
            <a:br>
              <a:rPr lang="en-US" sz="4000" dirty="0" smtClean="0"/>
            </a:br>
            <a:r>
              <a:rPr lang="en-US" sz="4000" dirty="0" smtClean="0"/>
              <a:t>(SCs) and Topic Interest Groups (TIGs)</a:t>
            </a:r>
            <a:endParaRPr lang="en-US" sz="4000" dirty="0"/>
          </a:p>
        </p:txBody>
      </p:sp>
      <p:sp>
        <p:nvSpPr>
          <p:cNvPr id="7" name="Date Placeholder 6"/>
          <p:cNvSpPr>
            <a:spLocks noGrp="1"/>
          </p:cNvSpPr>
          <p:nvPr>
            <p:ph type="dt" sz="half" idx="11"/>
          </p:nvPr>
        </p:nvSpPr>
        <p:spPr/>
        <p:txBody>
          <a:bodyPr/>
          <a:lstStyle/>
          <a:p>
            <a:pPr>
              <a:defRPr/>
            </a:pPr>
            <a:r>
              <a:rPr lang="en-US" altLang="ja-JP" smtClean="0"/>
              <a:t>March 2016</a:t>
            </a:r>
            <a:endParaRPr lang="en-US" dirty="0"/>
          </a:p>
        </p:txBody>
      </p:sp>
      <p:sp>
        <p:nvSpPr>
          <p:cNvPr id="8" name="Slide Number Placeholder 7"/>
          <p:cNvSpPr>
            <a:spLocks noGrp="1"/>
          </p:cNvSpPr>
          <p:nvPr>
            <p:ph type="sldNum" sz="quarter" idx="10"/>
          </p:nvPr>
        </p:nvSpPr>
        <p:spPr/>
        <p:txBody>
          <a:bodyPr/>
          <a:lstStyle/>
          <a:p>
            <a:pPr>
              <a:defRPr/>
            </a:pPr>
            <a:fld id="{FF742EE6-F228-A848-AAD6-425DE94CFCF2}" type="slidenum">
              <a:rPr lang="en-US" smtClean="0"/>
              <a:pPr>
                <a:defRPr/>
              </a:pPr>
              <a:t>31</a:t>
            </a:fld>
            <a:endParaRPr lang="en-US" dirty="0"/>
          </a:p>
        </p:txBody>
      </p:sp>
      <p:sp>
        <p:nvSpPr>
          <p:cNvPr id="10" name="Footer Placeholder 2"/>
          <p:cNvSpPr txBox="1">
            <a:spLocks/>
          </p:cNvSpPr>
          <p:nvPr/>
        </p:nvSpPr>
        <p:spPr>
          <a:xfrm>
            <a:off x="6545262" y="6475413"/>
            <a:ext cx="2598738" cy="23018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dirty="0" smtClean="0">
                <a:solidFill>
                  <a:schemeClr val="tx1"/>
                </a:solidFill>
              </a:rPr>
              <a:t>Dorothy Stanley, HP Enterprise</a:t>
            </a:r>
            <a:endParaRPr lang="en-GB" sz="1200" dirty="0">
              <a:solidFill>
                <a:schemeClr val="tx1"/>
              </a:solidFill>
            </a:endParaRPr>
          </a:p>
        </p:txBody>
      </p:sp>
    </p:spTree>
    <p:extLst>
      <p:ext uri="{BB962C8B-B14F-4D97-AF65-F5344CB8AC3E}">
        <p14:creationId xmlns:p14="http://schemas.microsoft.com/office/powerpoint/2010/main" val="3013808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930346" y="1927654"/>
            <a:ext cx="4096423" cy="4566931"/>
          </a:xfrm>
          <a:noFill/>
        </p:spPr>
        <p:txBody>
          <a:bodyPr/>
          <a:lstStyle/>
          <a:p>
            <a:pPr marL="457200" indent="-457200"/>
            <a:r>
              <a:rPr lang="en-GB" altLang="en-US" sz="1600" dirty="0" smtClean="0"/>
              <a:t>Models for STA architecture and related concepts, and overall system architecture, included in the Standard in clauses 4 and 5, generally.  </a:t>
            </a:r>
            <a:endParaRPr lang="en-GB" altLang="en-US" sz="1600" dirty="0"/>
          </a:p>
          <a:p>
            <a:pPr marL="457200" indent="-457200"/>
            <a:r>
              <a:rPr lang="en-GB" altLang="en-US" sz="1600" dirty="0" smtClean="0"/>
              <a:t>Evolution of the models, either to consider amendments to the Standard, or as clarification is needed</a:t>
            </a:r>
          </a:p>
          <a:p>
            <a:pPr marL="457200" indent="-457200"/>
            <a:r>
              <a:rPr lang="en-GB" altLang="en-US" sz="1600" dirty="0" smtClean="0"/>
              <a:t>Define how 802.11 technologies fit into 802, </a:t>
            </a:r>
            <a:r>
              <a:rPr lang="en-GB" altLang="en-US" sz="1600" dirty="0" smtClean="0"/>
              <a:t>802.1 use </a:t>
            </a:r>
            <a:r>
              <a:rPr lang="en-GB" altLang="en-US" sz="1600" dirty="0" smtClean="0"/>
              <a:t>cases.</a:t>
            </a:r>
          </a:p>
          <a:p>
            <a:pPr marL="457200" indent="-457200"/>
            <a:r>
              <a:rPr lang="en-GB" altLang="en-US" sz="1600" dirty="0" smtClean="0"/>
              <a:t>Define MIB and management conventions</a:t>
            </a:r>
          </a:p>
          <a:p>
            <a:pPr marL="457200" indent="-457200"/>
            <a:endParaRPr lang="en-GB" altLang="en-US" sz="1200" dirty="0" smtClean="0"/>
          </a:p>
        </p:txBody>
      </p:sp>
      <p:sp>
        <p:nvSpPr>
          <p:cNvPr id="2" name="Title 1"/>
          <p:cNvSpPr>
            <a:spLocks noGrp="1"/>
          </p:cNvSpPr>
          <p:nvPr>
            <p:ph type="title"/>
          </p:nvPr>
        </p:nvSpPr>
        <p:spPr>
          <a:xfrm>
            <a:off x="365760" y="533400"/>
            <a:ext cx="8325805" cy="1076030"/>
          </a:xfrm>
        </p:spPr>
        <p:txBody>
          <a:bodyPr/>
          <a:lstStyle/>
          <a:p>
            <a:r>
              <a:rPr lang="en-GB" dirty="0" smtClean="0"/>
              <a:t>Architecture Standing Committee Overview</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pic>
        <p:nvPicPr>
          <p:cNvPr id="9" name="Picture 2" descr="802 contribution for 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923638"/>
            <a:ext cx="4517684" cy="392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24"/>
          </p:nvPr>
        </p:nvSpPr>
        <p:spPr/>
        <p:txBody>
          <a:bodyPr/>
          <a:lstStyle/>
          <a:p>
            <a:pPr>
              <a:defRPr/>
            </a:pPr>
            <a:r>
              <a:rPr lang="en-US" altLang="ja-JP" smtClean="0"/>
              <a:t>March 2016</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32</a:t>
            </a:fld>
            <a:endParaRPr lang="en-US" dirty="0"/>
          </a:p>
        </p:txBody>
      </p:sp>
      <p:sp>
        <p:nvSpPr>
          <p:cNvPr id="11" name="Footer Placeholder 2"/>
          <p:cNvSpPr txBox="1">
            <a:spLocks/>
          </p:cNvSpPr>
          <p:nvPr/>
        </p:nvSpPr>
        <p:spPr>
          <a:xfrm>
            <a:off x="5357818" y="6448425"/>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spTree>
    <p:extLst>
      <p:ext uri="{BB962C8B-B14F-4D97-AF65-F5344CB8AC3E}">
        <p14:creationId xmlns:p14="http://schemas.microsoft.com/office/powerpoint/2010/main" val="73860689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2338" name="Rectangle 2"/>
          <p:cNvSpPr>
            <a:spLocks noGrp="1" noChangeArrowheads="1"/>
          </p:cNvSpPr>
          <p:nvPr>
            <p:ph type="title"/>
          </p:nvPr>
        </p:nvSpPr>
        <p:spPr/>
        <p:txBody>
          <a:bodyPr lIns="91440" tIns="45720" rIns="91440" bIns="45720" anchor="ctr"/>
          <a:lstStyle/>
          <a:p>
            <a:pPr eaLnBrk="1" hangingPunct="1"/>
            <a:r>
              <a:rPr lang="en-US"/>
              <a:t>802.11 Architecture Overview</a:t>
            </a:r>
          </a:p>
        </p:txBody>
      </p:sp>
      <p:sp>
        <p:nvSpPr>
          <p:cNvPr id="142339" name="Rectangle 3"/>
          <p:cNvSpPr>
            <a:spLocks noGrp="1" noChangeArrowheads="1"/>
          </p:cNvSpPr>
          <p:nvPr>
            <p:ph sz="quarter" idx="14"/>
          </p:nvPr>
        </p:nvSpPr>
        <p:spPr/>
        <p:txBody>
          <a:bodyPr lIns="91440" tIns="45720" rIns="91440" bIns="45720"/>
          <a:lstStyle/>
          <a:p>
            <a:pPr eaLnBrk="1" hangingPunct="1"/>
            <a:r>
              <a:rPr lang="en-US" dirty="0"/>
              <a:t>Multiple Over the Air PHY options</a:t>
            </a:r>
          </a:p>
          <a:p>
            <a:pPr eaLnBrk="1" hangingPunct="1"/>
            <a:r>
              <a:rPr lang="en-US" dirty="0"/>
              <a:t>One common </a:t>
            </a:r>
            <a:r>
              <a:rPr lang="en-US" dirty="0" smtClean="0"/>
              <a:t>MAC based on CSMA/CA</a:t>
            </a:r>
            <a:endParaRPr lang="en-US" dirty="0"/>
          </a:p>
        </p:txBody>
      </p:sp>
      <p:sp>
        <p:nvSpPr>
          <p:cNvPr id="777220" name="AutoShape 4"/>
          <p:cNvSpPr>
            <a:spLocks noChangeArrowheads="1"/>
          </p:cNvSpPr>
          <p:nvPr/>
        </p:nvSpPr>
        <p:spPr bwMode="auto">
          <a:xfrm>
            <a:off x="381000" y="3962400"/>
            <a:ext cx="8534400" cy="1676400"/>
          </a:xfrm>
          <a:prstGeom prst="cube">
            <a:avLst>
              <a:gd name="adj" fmla="val 25000"/>
            </a:avLst>
          </a:prstGeom>
          <a:gradFill rotWithShape="1">
            <a:gsLst>
              <a:gs pos="0">
                <a:schemeClr val="accent1"/>
              </a:gs>
              <a:gs pos="100000">
                <a:schemeClr val="accent1">
                  <a:gamma/>
                  <a:shade val="46275"/>
                  <a:invGamma/>
                </a:schemeClr>
              </a:gs>
            </a:gsLst>
            <a:lin ang="5400000" scaled="1"/>
          </a:gradFill>
          <a:ln>
            <a:noFill/>
          </a:ln>
          <a:effectLst>
            <a:prstShdw prst="shdw17" dist="17961" dir="2700000">
              <a:schemeClr val="accent1">
                <a:gamma/>
                <a:shade val="60000"/>
                <a:invGamma/>
              </a:schemeClr>
            </a:prstShdw>
          </a:effectLst>
          <a:extLst/>
        </p:spPr>
        <p:txBody>
          <a:bodyPr wrap="none" anchor="ctr"/>
          <a:lstStyle/>
          <a:p>
            <a:pPr algn="ctr" eaLnBrk="0" hangingPunct="0">
              <a:defRPr/>
            </a:pPr>
            <a:r>
              <a:rPr lang="en-US" sz="2400" b="1" dirty="0">
                <a:solidFill>
                  <a:schemeClr val="bg1"/>
                </a:solidFill>
                <a:latin typeface="Arial" charset="0"/>
                <a:ea typeface="ＭＳ Ｐゴシック" charset="-128"/>
              </a:rPr>
              <a:t>802.11 MAC</a:t>
            </a:r>
          </a:p>
        </p:txBody>
      </p:sp>
      <p:sp>
        <p:nvSpPr>
          <p:cNvPr id="142341" name="AutoShape 5"/>
          <p:cNvSpPr>
            <a:spLocks noChangeArrowheads="1"/>
          </p:cNvSpPr>
          <p:nvPr/>
        </p:nvSpPr>
        <p:spPr bwMode="auto">
          <a:xfrm>
            <a:off x="1616075"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b</a:t>
            </a:r>
          </a:p>
        </p:txBody>
      </p:sp>
      <p:sp>
        <p:nvSpPr>
          <p:cNvPr id="142342" name="AutoShape 6"/>
          <p:cNvSpPr>
            <a:spLocks noChangeArrowheads="1"/>
          </p:cNvSpPr>
          <p:nvPr/>
        </p:nvSpPr>
        <p:spPr bwMode="auto">
          <a:xfrm>
            <a:off x="2547937"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dirty="0">
                <a:latin typeface="Arial" pitchFamily="34" charset="0"/>
              </a:rPr>
              <a:t>g</a:t>
            </a:r>
          </a:p>
        </p:txBody>
      </p:sp>
      <p:sp>
        <p:nvSpPr>
          <p:cNvPr id="142343" name="AutoShape 7"/>
          <p:cNvSpPr>
            <a:spLocks noChangeArrowheads="1"/>
          </p:cNvSpPr>
          <p:nvPr/>
        </p:nvSpPr>
        <p:spPr bwMode="auto">
          <a:xfrm>
            <a:off x="3421062"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n</a:t>
            </a:r>
          </a:p>
        </p:txBody>
      </p:sp>
      <p:sp>
        <p:nvSpPr>
          <p:cNvPr id="142344" name="AutoShape 8"/>
          <p:cNvSpPr>
            <a:spLocks noChangeArrowheads="1"/>
          </p:cNvSpPr>
          <p:nvPr/>
        </p:nvSpPr>
        <p:spPr bwMode="auto">
          <a:xfrm>
            <a:off x="4294187" y="3052762"/>
            <a:ext cx="815975"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ac</a:t>
            </a:r>
          </a:p>
        </p:txBody>
      </p:sp>
      <p:sp>
        <p:nvSpPr>
          <p:cNvPr id="142345" name="AutoShape 9"/>
          <p:cNvSpPr>
            <a:spLocks noChangeArrowheads="1"/>
          </p:cNvSpPr>
          <p:nvPr/>
        </p:nvSpPr>
        <p:spPr bwMode="auto">
          <a:xfrm>
            <a:off x="5168900" y="3052762"/>
            <a:ext cx="814387"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ad</a:t>
            </a:r>
          </a:p>
        </p:txBody>
      </p:sp>
      <p:sp>
        <p:nvSpPr>
          <p:cNvPr id="142346" name="AutoShape 10"/>
          <p:cNvSpPr>
            <a:spLocks noChangeArrowheads="1"/>
          </p:cNvSpPr>
          <p:nvPr/>
        </p:nvSpPr>
        <p:spPr bwMode="auto">
          <a:xfrm>
            <a:off x="685800" y="3052762"/>
            <a:ext cx="814387"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a</a:t>
            </a:r>
          </a:p>
        </p:txBody>
      </p:sp>
      <p:sp>
        <p:nvSpPr>
          <p:cNvPr id="142347" name="AutoShape 12"/>
          <p:cNvSpPr>
            <a:spLocks noChangeArrowheads="1"/>
          </p:cNvSpPr>
          <p:nvPr/>
        </p:nvSpPr>
        <p:spPr bwMode="auto">
          <a:xfrm>
            <a:off x="6083300" y="3048000"/>
            <a:ext cx="815975"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err="1">
                <a:latin typeface="Arial" pitchFamily="34" charset="0"/>
              </a:rPr>
              <a:t>af</a:t>
            </a:r>
            <a:endParaRPr lang="en-US" sz="2400" dirty="0">
              <a:latin typeface="Arial" pitchFamily="34" charset="0"/>
            </a:endParaRPr>
          </a:p>
        </p:txBody>
      </p:sp>
      <p:sp>
        <p:nvSpPr>
          <p:cNvPr id="142348" name="AutoShape 13"/>
          <p:cNvSpPr>
            <a:spLocks noChangeArrowheads="1"/>
          </p:cNvSpPr>
          <p:nvPr/>
        </p:nvSpPr>
        <p:spPr bwMode="auto">
          <a:xfrm>
            <a:off x="6958012" y="3048000"/>
            <a:ext cx="814388"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ah</a:t>
            </a:r>
          </a:p>
        </p:txBody>
      </p:sp>
      <p:sp>
        <p:nvSpPr>
          <p:cNvPr id="20" name="AutoShape 13"/>
          <p:cNvSpPr>
            <a:spLocks noChangeArrowheads="1"/>
          </p:cNvSpPr>
          <p:nvPr/>
        </p:nvSpPr>
        <p:spPr bwMode="auto">
          <a:xfrm>
            <a:off x="7924800" y="3048000"/>
            <a:ext cx="814388"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smtClean="0">
                <a:latin typeface="Arial" pitchFamily="34" charset="0"/>
              </a:rPr>
              <a:t>ax</a:t>
            </a:r>
            <a:endParaRPr lang="en-US" sz="2400" dirty="0">
              <a:latin typeface="Arial" pitchFamily="34" charset="0"/>
            </a:endParaRPr>
          </a:p>
        </p:txBody>
      </p:sp>
      <p:sp>
        <p:nvSpPr>
          <p:cNvPr id="5" name="Date Placeholder 4"/>
          <p:cNvSpPr>
            <a:spLocks noGrp="1"/>
          </p:cNvSpPr>
          <p:nvPr>
            <p:ph type="dt" sz="half" idx="16"/>
          </p:nvPr>
        </p:nvSpPr>
        <p:spPr/>
        <p:txBody>
          <a:bodyPr/>
          <a:lstStyle/>
          <a:p>
            <a:pPr>
              <a:defRPr/>
            </a:pPr>
            <a:r>
              <a:rPr lang="en-US" altLang="ja-JP" smtClean="0"/>
              <a:t>March 2016</a:t>
            </a:r>
            <a:endParaRPr lang="en-US" dirty="0"/>
          </a:p>
        </p:txBody>
      </p:sp>
      <p:sp>
        <p:nvSpPr>
          <p:cNvPr id="6" name="Slide Number Placeholder 5"/>
          <p:cNvSpPr>
            <a:spLocks noGrp="1"/>
          </p:cNvSpPr>
          <p:nvPr>
            <p:ph type="sldNum" sz="quarter" idx="15"/>
          </p:nvPr>
        </p:nvSpPr>
        <p:spPr/>
        <p:txBody>
          <a:bodyPr/>
          <a:lstStyle/>
          <a:p>
            <a:pPr>
              <a:defRPr/>
            </a:pPr>
            <a:fld id="{1F2884EB-C6E3-684C-A39B-0E652C4E0E60}" type="slidenum">
              <a:rPr lang="en-US" smtClean="0"/>
              <a:pPr>
                <a:defRPr/>
              </a:pPr>
              <a:t>33</a:t>
            </a:fld>
            <a:endParaRPr lang="en-US" dirty="0"/>
          </a:p>
        </p:txBody>
      </p:sp>
      <p:sp>
        <p:nvSpPr>
          <p:cNvPr id="19"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303564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a:t>802.11/802.15 Regulatory SC and &amp; 802.18 Regulatory Technical Advisory Group</a:t>
            </a:r>
          </a:p>
        </p:txBody>
      </p:sp>
      <p:sp>
        <p:nvSpPr>
          <p:cNvPr id="6" name="Content Placeholder 5"/>
          <p:cNvSpPr>
            <a:spLocks noGrp="1"/>
          </p:cNvSpPr>
          <p:nvPr>
            <p:ph sz="quarter" idx="14"/>
          </p:nvPr>
        </p:nvSpPr>
        <p:spPr>
          <a:xfrm>
            <a:off x="365760" y="1874520"/>
            <a:ext cx="8326438" cy="4145280"/>
          </a:xfrm>
        </p:spPr>
        <p:txBody>
          <a:bodyPr/>
          <a:lstStyle/>
          <a:p>
            <a:r>
              <a:rPr lang="en-US" dirty="0" smtClean="0"/>
              <a:t>Wireless standards all depend on the availability of RF spectrum for their deployment</a:t>
            </a:r>
          </a:p>
          <a:p>
            <a:r>
              <a:rPr lang="en-US" dirty="0" smtClean="0"/>
              <a:t>Spectrum allocations and rules vary worldwide</a:t>
            </a:r>
          </a:p>
          <a:p>
            <a:r>
              <a:rPr lang="en-US" dirty="0" smtClean="0"/>
              <a:t>The massive growth of wireless applications is forcing regulators to make changes</a:t>
            </a:r>
          </a:p>
          <a:p>
            <a:r>
              <a:rPr lang="en-US" dirty="0" smtClean="0"/>
              <a:t>The Regulatory SC provides IEEE 802.11 with information about spectrum availability and changes</a:t>
            </a:r>
          </a:p>
          <a:p>
            <a:r>
              <a:rPr lang="en-US" dirty="0" smtClean="0"/>
              <a:t>Where needed, the group lobbies regulators for changes to accommodate new standards </a:t>
            </a:r>
          </a:p>
          <a:p>
            <a:r>
              <a:rPr lang="en-US" dirty="0" smtClean="0"/>
              <a:t>Work in transition to 802.18</a:t>
            </a:r>
            <a:endParaRPr lang="en-US" dirty="0"/>
          </a:p>
        </p:txBody>
      </p:sp>
      <p:sp>
        <p:nvSpPr>
          <p:cNvPr id="7" name="Date Placeholder 6"/>
          <p:cNvSpPr>
            <a:spLocks noGrp="1"/>
          </p:cNvSpPr>
          <p:nvPr>
            <p:ph type="dt" sz="half" idx="16"/>
          </p:nvPr>
        </p:nvSpPr>
        <p:spPr/>
        <p:txBody>
          <a:bodyPr/>
          <a:lstStyle/>
          <a:p>
            <a:pPr>
              <a:defRPr/>
            </a:pPr>
            <a:r>
              <a:rPr lang="en-US" altLang="ja-JP" smtClean="0"/>
              <a:t>March 2016</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34</a:t>
            </a:fld>
            <a:endParaRPr lang="en-US" dirty="0"/>
          </a:p>
        </p:txBody>
      </p:sp>
      <p:sp>
        <p:nvSpPr>
          <p:cNvPr id="9"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2361723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685800" y="685800"/>
            <a:ext cx="8305800" cy="1065213"/>
          </a:xfrm>
        </p:spPr>
        <p:txBody>
          <a:bodyPr/>
          <a:lstStyle/>
          <a:p>
            <a:r>
              <a:rPr lang="en-US" dirty="0" smtClean="0"/>
              <a:t>802.19 </a:t>
            </a:r>
            <a:r>
              <a:rPr lang="en-US" dirty="0" smtClean="0"/>
              <a:t>Coexistence and related liaison activity</a:t>
            </a:r>
            <a:endParaRPr lang="en-US" dirty="0"/>
          </a:p>
        </p:txBody>
      </p:sp>
      <p:sp>
        <p:nvSpPr>
          <p:cNvPr id="6" name="Content Placeholder 5"/>
          <p:cNvSpPr>
            <a:spLocks noGrp="1"/>
          </p:cNvSpPr>
          <p:nvPr>
            <p:ph sz="quarter" idx="14"/>
          </p:nvPr>
        </p:nvSpPr>
        <p:spPr>
          <a:xfrm>
            <a:off x="365760" y="1645920"/>
            <a:ext cx="8326438" cy="4710430"/>
          </a:xfrm>
        </p:spPr>
        <p:txBody>
          <a:bodyPr/>
          <a:lstStyle/>
          <a:p>
            <a:r>
              <a:rPr lang="en-US" sz="2000" dirty="0" smtClean="0"/>
              <a:t>Significant work underway related to LAA coexistence</a:t>
            </a:r>
          </a:p>
          <a:p>
            <a:pPr>
              <a:buFont typeface="Arial" panose="020B0604020202020204" pitchFamily="34" charset="0"/>
              <a:buChar char="•"/>
            </a:pPr>
            <a:r>
              <a:rPr lang="en-US" sz="2000" dirty="0" smtClean="0"/>
              <a:t>See </a:t>
            </a:r>
            <a:r>
              <a:rPr lang="en-US" sz="2000" dirty="0">
                <a:hlinkClick r:id="rId3"/>
              </a:rPr>
              <a:t>https://</a:t>
            </a:r>
            <a:r>
              <a:rPr lang="en-US" sz="2000" dirty="0" smtClean="0">
                <a:hlinkClick r:id="rId3"/>
              </a:rPr>
              <a:t>mentor.ieee.org/802.19/dcn/16/19-16-0037-09-0000-laa-comments.pdf</a:t>
            </a:r>
            <a:r>
              <a:rPr lang="en-US" sz="2000" dirty="0" smtClean="0"/>
              <a:t> </a:t>
            </a:r>
            <a:endParaRPr lang="en-US" sz="2000" dirty="0" smtClean="0"/>
          </a:p>
          <a:p>
            <a:pPr marL="0" indent="0"/>
            <a:r>
              <a:rPr lang="en-US" sz="2000" dirty="0" smtClean="0"/>
              <a:t>Liaisons received related to 3GPP LWIP and LWA</a:t>
            </a:r>
          </a:p>
          <a:p>
            <a:pPr>
              <a:buFont typeface="Arial" panose="020B0604020202020204" pitchFamily="34" charset="0"/>
              <a:buChar char="•"/>
            </a:pPr>
            <a:r>
              <a:rPr lang="en-US" sz="2000" dirty="0" smtClean="0"/>
              <a:t>See </a:t>
            </a:r>
            <a:r>
              <a:rPr lang="en-US" sz="2000" dirty="0"/>
              <a:t>3GPP presentation on LWA and LWIP: </a:t>
            </a:r>
            <a:r>
              <a:rPr lang="en-US" sz="2000" u="sng" dirty="0">
                <a:hlinkClick r:id="rId4"/>
              </a:rPr>
              <a:t>https://mentor.ieee.org/802.11/dcn/16/11-16-0351-01-0000-liaison-from-3gpp-on-lwa-and-lwip.pptx</a:t>
            </a:r>
            <a:endParaRPr lang="en-US" sz="2000" dirty="0"/>
          </a:p>
          <a:p>
            <a:pPr>
              <a:buFont typeface="Arial" panose="020B0604020202020204" pitchFamily="34" charset="0"/>
              <a:buChar char="•"/>
            </a:pPr>
            <a:r>
              <a:rPr lang="en-US" sz="2000" dirty="0" smtClean="0"/>
              <a:t>And, related, </a:t>
            </a:r>
            <a:r>
              <a:rPr lang="en-US" sz="2000" dirty="0"/>
              <a:t>BRCM presentation on LWA and LWIP: </a:t>
            </a:r>
            <a:r>
              <a:rPr lang="en-US" sz="2000" u="sng" dirty="0">
                <a:hlinkClick r:id="rId5"/>
              </a:rPr>
              <a:t>https://mentor.ieee.org/802.11/dcn/16/11-16-0437-01-0wng-discussion-on-lwa-and-lwip.pptx</a:t>
            </a:r>
            <a:r>
              <a:rPr lang="en-US" sz="2000" dirty="0"/>
              <a:t> </a:t>
            </a:r>
            <a:endParaRPr lang="en-US" sz="2000" dirty="0" smtClean="0"/>
          </a:p>
          <a:p>
            <a:pPr>
              <a:buFont typeface="Arial" panose="020B0604020202020204" pitchFamily="34" charset="0"/>
              <a:buChar char="•"/>
            </a:pPr>
            <a:r>
              <a:rPr lang="en-US" sz="2000" dirty="0" smtClean="0"/>
              <a:t>And 802.11 response:</a:t>
            </a:r>
            <a:r>
              <a:rPr lang="en-US" sz="2000" dirty="0"/>
              <a:t>802.11 liaison to 3GPP (with Adrian’s edits) re: thank you for presentation on LWA and LWIP and request for further collaboration: </a:t>
            </a:r>
            <a:r>
              <a:rPr lang="en-US" sz="2000" u="sng" dirty="0">
                <a:hlinkClick r:id="rId6"/>
              </a:rPr>
              <a:t>https://mentor.ieee.org/802.11/dcn/16/11-16-0489-02-0000-liaison-to-3gpp-on-lwa-and-lwip.docx</a:t>
            </a:r>
            <a:r>
              <a:rPr lang="en-US" sz="2000" dirty="0"/>
              <a:t> </a:t>
            </a:r>
          </a:p>
          <a:p>
            <a:pPr>
              <a:buFont typeface="Arial" panose="020B0604020202020204" pitchFamily="34" charset="0"/>
              <a:buChar char="•"/>
            </a:pPr>
            <a:endParaRPr lang="en-US" dirty="0"/>
          </a:p>
        </p:txBody>
      </p:sp>
      <p:sp>
        <p:nvSpPr>
          <p:cNvPr id="7" name="Date Placeholder 6"/>
          <p:cNvSpPr>
            <a:spLocks noGrp="1"/>
          </p:cNvSpPr>
          <p:nvPr>
            <p:ph type="dt" sz="half" idx="16"/>
          </p:nvPr>
        </p:nvSpPr>
        <p:spPr/>
        <p:txBody>
          <a:bodyPr/>
          <a:lstStyle/>
          <a:p>
            <a:pPr>
              <a:defRPr/>
            </a:pPr>
            <a:r>
              <a:rPr lang="en-US" altLang="ja-JP" smtClean="0"/>
              <a:t>March 2016</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35</a:t>
            </a:fld>
            <a:endParaRPr lang="en-US" dirty="0"/>
          </a:p>
        </p:txBody>
      </p:sp>
      <p:sp>
        <p:nvSpPr>
          <p:cNvPr id="9"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396389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March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36</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2286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Output report </a:t>
            </a:r>
            <a:r>
              <a:rPr lang="en-US" sz="1200" dirty="0" smtClean="0">
                <a:solidFill>
                  <a:schemeClr val="tx1"/>
                </a:solidFill>
              </a:rPr>
              <a:t>document, Figure from </a:t>
            </a:r>
            <a:r>
              <a:rPr lang="en-US" sz="1200" dirty="0" smtClean="0">
                <a:solidFill>
                  <a:schemeClr val="tx1"/>
                </a:solidFill>
                <a:hlinkClick r:id="rId4"/>
              </a:rPr>
              <a:t>example use case document</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967396155"/>
              </p:ext>
            </p:extLst>
          </p:nvPr>
        </p:nvGraphicFramePr>
        <p:xfrm>
          <a:off x="685800" y="741680"/>
          <a:ext cx="8086349" cy="5477637"/>
        </p:xfrm>
        <a:graphic>
          <a:graphicData uri="http://schemas.openxmlformats.org/drawingml/2006/table">
            <a:tbl>
              <a:tblPr firstRow="1" bandRow="1">
                <a:tableStyleId>{2D5ABB26-0587-4C30-8999-92F81FD0307C}</a:tableStyleId>
              </a:tblPr>
              <a:tblGrid>
                <a:gridCol w="1434164">
                  <a:extLst>
                    <a:ext uri="{9D8B030D-6E8A-4147-A177-3AD203B41FA5}">
                      <a16:colId xmlns="" xmlns:a16="http://schemas.microsoft.com/office/drawing/2014/main" val="20000"/>
                    </a:ext>
                  </a:extLst>
                </a:gridCol>
                <a:gridCol w="856194">
                  <a:extLst>
                    <a:ext uri="{9D8B030D-6E8A-4147-A177-3AD203B41FA5}">
                      <a16:colId xmlns="" xmlns:a16="http://schemas.microsoft.com/office/drawing/2014/main" val="20001"/>
                    </a:ext>
                  </a:extLst>
                </a:gridCol>
                <a:gridCol w="1272568">
                  <a:extLst>
                    <a:ext uri="{9D8B030D-6E8A-4147-A177-3AD203B41FA5}">
                      <a16:colId xmlns="" xmlns:a16="http://schemas.microsoft.com/office/drawing/2014/main" val="20002"/>
                    </a:ext>
                  </a:extLst>
                </a:gridCol>
                <a:gridCol w="1046782"/>
                <a:gridCol w="822664">
                  <a:extLst>
                    <a:ext uri="{9D8B030D-6E8A-4147-A177-3AD203B41FA5}">
                      <a16:colId xmlns="" xmlns:a16="http://schemas.microsoft.com/office/drawing/2014/main" val="20003"/>
                    </a:ext>
                  </a:extLst>
                </a:gridCol>
                <a:gridCol w="1424207"/>
                <a:gridCol w="1229770">
                  <a:extLst>
                    <a:ext uri="{9D8B030D-6E8A-4147-A177-3AD203B41FA5}">
                      <a16:colId xmlns="" xmlns:a16="http://schemas.microsoft.com/office/drawing/2014/main" val="20005"/>
                    </a:ext>
                  </a:extLst>
                </a:gridCol>
              </a:tblGrid>
              <a:tr h="605909">
                <a:tc>
                  <a:txBody>
                    <a:bodyPr/>
                    <a:lstStyle/>
                    <a:p>
                      <a:r>
                        <a:rPr lang="en-US" sz="1600" b="1" dirty="0" smtClean="0">
                          <a:solidFill>
                            <a:schemeClr val="tx1"/>
                          </a:solidFill>
                        </a:rPr>
                        <a:t>LRLP TIG</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Long Range Low Power</a:t>
                      </a:r>
                      <a:r>
                        <a:rPr lang="en-US" sz="1400" b="1" baseline="0" dirty="0" smtClean="0"/>
                        <a:t> Topic Interest Group</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Developing use cases,</a:t>
                      </a:r>
                      <a:r>
                        <a:rPr lang="en-US" sz="1200" b="1" baseline="0" dirty="0" smtClean="0"/>
                        <a:t> requirements, technical feasibility</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July</a:t>
                      </a:r>
                      <a:r>
                        <a:rPr lang="en-US" sz="1200" b="1" baseline="0" dirty="0" smtClean="0"/>
                        <a:t> 2016</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 xmlns:a16="http://schemas.microsoft.com/office/drawing/2014/main"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363293">
                <a:tc gridSpan="7">
                  <a:txBody>
                    <a:bodyPr/>
                    <a:lstStyle/>
                    <a:p>
                      <a:r>
                        <a:rPr lang="en-GB" altLang="en-US" sz="1600" dirty="0" smtClean="0"/>
                        <a:t>Identify use cases</a:t>
                      </a:r>
                      <a:r>
                        <a:rPr lang="en-GB" altLang="en-US" sz="1600" baseline="0" dirty="0" smtClean="0"/>
                        <a:t> and</a:t>
                      </a:r>
                      <a:r>
                        <a:rPr lang="en-GB" altLang="en-US" sz="1600" dirty="0" smtClean="0"/>
                        <a:t> requirements for long range low power applications</a:t>
                      </a:r>
                      <a:r>
                        <a:rPr lang="en-GB" altLang="en-US" sz="1600" baseline="0" dirty="0" smtClean="0"/>
                        <a:t> that are not met by current </a:t>
                      </a:r>
                      <a:r>
                        <a:rPr lang="en-GB" altLang="en-US" sz="1600" baseline="0" dirty="0" smtClean="0"/>
                        <a:t>802.11 MAC/PHY capabilities and recommend a path forward.</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Smart grid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err="1" smtClean="0">
                          <a:solidFill>
                            <a:schemeClr val="tx1"/>
                          </a:solidFill>
                          <a:latin typeface="+mn-lt"/>
                          <a:ea typeface="+mn-ea"/>
                          <a:cs typeface="+mn-cs"/>
                        </a:rPr>
                        <a:t>IoT</a:t>
                      </a:r>
                      <a:r>
                        <a:rPr lang="en-GB" altLang="en-US" sz="1100" b="0" kern="1200" dirty="0" smtClean="0">
                          <a:solidFill>
                            <a:schemeClr val="tx1"/>
                          </a:solidFill>
                          <a:latin typeface="+mn-lt"/>
                          <a:ea typeface="+mn-ea"/>
                          <a:cs typeface="+mn-cs"/>
                        </a:rPr>
                        <a:t>, energy management, sensors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Smart home, digital health</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Leverage deployed</a:t>
                      </a:r>
                      <a:r>
                        <a:rPr lang="en-GB" altLang="en-US" sz="1100" b="0" kern="1200" baseline="0" dirty="0" smtClean="0">
                          <a:solidFill>
                            <a:schemeClr val="tx1"/>
                          </a:solidFill>
                          <a:latin typeface="+mn-lt"/>
                          <a:ea typeface="+mn-ea"/>
                          <a:cs typeface="+mn-cs"/>
                        </a:rPr>
                        <a:t> WLAN internet access infrastructure</a:t>
                      </a: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2.4 GHz band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Asymmetrical STA and AP (enables simple client device implementation)</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Optimize for long range or low power</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Extend 11ah long range functionality to higher bands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5"/>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6"/>
                  </a:ext>
                </a:extLst>
              </a:tr>
            </a:tbl>
          </a:graphicData>
        </a:graphic>
      </p:graphicFrame>
      <p:grpSp>
        <p:nvGrpSpPr>
          <p:cNvPr id="68" name="Group 67"/>
          <p:cNvGrpSpPr/>
          <p:nvPr/>
        </p:nvGrpSpPr>
        <p:grpSpPr>
          <a:xfrm>
            <a:off x="5244245" y="4441670"/>
            <a:ext cx="3518755" cy="1649959"/>
            <a:chOff x="360924" y="3020233"/>
            <a:chExt cx="4029246" cy="1663685"/>
          </a:xfrm>
        </p:grpSpPr>
        <p:sp>
          <p:nvSpPr>
            <p:cNvPr id="69" name="Freeform 68"/>
            <p:cNvSpPr/>
            <p:nvPr/>
          </p:nvSpPr>
          <p:spPr bwMode="auto">
            <a:xfrm>
              <a:off x="360924" y="3247885"/>
              <a:ext cx="301430" cy="535144"/>
            </a:xfrm>
            <a:custGeom>
              <a:avLst/>
              <a:gdLst>
                <a:gd name="connsiteX0" fmla="*/ 0 w 480447"/>
                <a:gd name="connsiteY0" fmla="*/ 0 h 480448"/>
                <a:gd name="connsiteX1" fmla="*/ 0 w 480447"/>
                <a:gd name="connsiteY1" fmla="*/ 480448 h 480448"/>
                <a:gd name="connsiteX2" fmla="*/ 480447 w 480447"/>
                <a:gd name="connsiteY2" fmla="*/ 480448 h 480448"/>
              </a:gdLst>
              <a:ahLst/>
              <a:cxnLst>
                <a:cxn ang="0">
                  <a:pos x="connsiteX0" y="connsiteY0"/>
                </a:cxn>
                <a:cxn ang="0">
                  <a:pos x="connsiteX1" y="connsiteY1"/>
                </a:cxn>
                <a:cxn ang="0">
                  <a:pos x="connsiteX2" y="connsiteY2"/>
                </a:cxn>
              </a:cxnLst>
              <a:rect l="l" t="t" r="r" b="b"/>
              <a:pathLst>
                <a:path w="480447" h="480448">
                  <a:moveTo>
                    <a:pt x="0" y="0"/>
                  </a:moveTo>
                  <a:lnTo>
                    <a:pt x="0" y="480448"/>
                  </a:lnTo>
                  <a:lnTo>
                    <a:pt x="480447" y="480448"/>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70" name="Picture 4" descr="http://www.clipartbest.com/cliparts/RcG/6AK/RcG6AKga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790" y="3507773"/>
              <a:ext cx="456276" cy="34474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http://www.clipartguide.com/_thumbs/1552-0907-0100-06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994" y="4373281"/>
              <a:ext cx="213776" cy="29691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rotWithShape="1">
            <a:blip r:embed="rId8" cstate="print">
              <a:extLst>
                <a:ext uri="{28A0092B-C50C-407E-A947-70E740481C1C}">
                  <a14:useLocalDpi xmlns:a14="http://schemas.microsoft.com/office/drawing/2010/main" val="0"/>
                </a:ext>
              </a:extLst>
            </a:blip>
            <a:srcRect l="20902" t="12945" r="20713" b="5063"/>
            <a:stretch/>
          </p:blipFill>
          <p:spPr>
            <a:xfrm>
              <a:off x="3107600" y="3509486"/>
              <a:ext cx="268249" cy="376714"/>
            </a:xfrm>
            <a:prstGeom prst="rect">
              <a:avLst/>
            </a:prstGeom>
          </p:spPr>
        </p:pic>
        <p:pic>
          <p:nvPicPr>
            <p:cNvPr id="73" name="Picture 12" descr="http://www.clipartguide.com/_thumbs/1552-0907-0100-06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594" y="4375156"/>
              <a:ext cx="213776" cy="2969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descr="http://www.clipartguide.com/_thumbs/1552-0907-0100-06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6394" y="4387007"/>
              <a:ext cx="213776" cy="29691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bwMode="auto">
            <a:xfrm>
              <a:off x="503970" y="3474723"/>
              <a:ext cx="1295400" cy="119734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6" name="Rectangle 75"/>
            <p:cNvSpPr/>
            <p:nvPr/>
          </p:nvSpPr>
          <p:spPr bwMode="auto">
            <a:xfrm>
              <a:off x="1799370" y="3474723"/>
              <a:ext cx="1295400" cy="119734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7" name="Rectangle 76"/>
            <p:cNvSpPr/>
            <p:nvPr/>
          </p:nvSpPr>
          <p:spPr bwMode="auto">
            <a:xfrm>
              <a:off x="3094770" y="3474723"/>
              <a:ext cx="1295400" cy="119734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78" name="Picture 77"/>
            <p:cNvPicPr>
              <a:picLocks noChangeAspect="1"/>
            </p:cNvPicPr>
            <p:nvPr/>
          </p:nvPicPr>
          <p:blipFill rotWithShape="1">
            <a:blip r:embed="rId8" cstate="print">
              <a:extLst>
                <a:ext uri="{28A0092B-C50C-407E-A947-70E740481C1C}">
                  <a14:useLocalDpi xmlns:a14="http://schemas.microsoft.com/office/drawing/2010/main" val="0"/>
                </a:ext>
              </a:extLst>
            </a:blip>
            <a:srcRect l="20902" t="12945" r="20713" b="5063"/>
            <a:stretch/>
          </p:blipFill>
          <p:spPr>
            <a:xfrm>
              <a:off x="1851849" y="3509486"/>
              <a:ext cx="268249" cy="376714"/>
            </a:xfrm>
            <a:prstGeom prst="rect">
              <a:avLst/>
            </a:prstGeom>
          </p:spPr>
        </p:pic>
        <p:pic>
          <p:nvPicPr>
            <p:cNvPr id="79" name="Picture 78"/>
            <p:cNvPicPr>
              <a:picLocks noChangeAspect="1"/>
            </p:cNvPicPr>
            <p:nvPr/>
          </p:nvPicPr>
          <p:blipFill>
            <a:blip r:embed="rId9"/>
            <a:stretch>
              <a:fillRect/>
            </a:stretch>
          </p:blipFill>
          <p:spPr>
            <a:xfrm flipV="1">
              <a:off x="936273" y="3929748"/>
              <a:ext cx="360016" cy="360016"/>
            </a:xfrm>
            <a:prstGeom prst="rect">
              <a:avLst/>
            </a:prstGeom>
          </p:spPr>
        </p:pic>
        <p:pic>
          <p:nvPicPr>
            <p:cNvPr id="80" name="Picture 79"/>
            <p:cNvPicPr>
              <a:picLocks noChangeAspect="1"/>
            </p:cNvPicPr>
            <p:nvPr/>
          </p:nvPicPr>
          <p:blipFill>
            <a:blip r:embed="rId9"/>
            <a:stretch>
              <a:fillRect/>
            </a:stretch>
          </p:blipFill>
          <p:spPr>
            <a:xfrm flipV="1">
              <a:off x="2206875" y="3893387"/>
              <a:ext cx="360016" cy="360016"/>
            </a:xfrm>
            <a:prstGeom prst="rect">
              <a:avLst/>
            </a:prstGeom>
          </p:spPr>
        </p:pic>
        <p:pic>
          <p:nvPicPr>
            <p:cNvPr id="81" name="Picture 80"/>
            <p:cNvPicPr>
              <a:picLocks noChangeAspect="1"/>
            </p:cNvPicPr>
            <p:nvPr/>
          </p:nvPicPr>
          <p:blipFill>
            <a:blip r:embed="rId9"/>
            <a:stretch>
              <a:fillRect/>
            </a:stretch>
          </p:blipFill>
          <p:spPr>
            <a:xfrm flipV="1">
              <a:off x="3519663" y="3893387"/>
              <a:ext cx="360016" cy="360016"/>
            </a:xfrm>
            <a:prstGeom prst="rect">
              <a:avLst/>
            </a:prstGeom>
          </p:spPr>
        </p:pic>
        <p:pic>
          <p:nvPicPr>
            <p:cNvPr id="82" name="Picture 6" descr="http://thumb1.shutterstock.com/display_pic_with_logo/137608/116462860/stock-vector-a-smoke-detector-with-a-test-button-and-two-led-indicators-1164628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1002626" y="4376362"/>
              <a:ext cx="239254" cy="20682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http://thumb1.shutterstock.com/display_pic_with_logo/137608/116462860/stock-vector-a-smoke-detector-with-a-test-button-and-two-led-indicators-1164628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2270573" y="4358548"/>
              <a:ext cx="239254" cy="20682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http://thumb1.shutterstock.com/display_pic_with_logo/137608/116462860/stock-vector-a-smoke-detector-with-a-test-button-and-two-led-indicators-1164628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3556054" y="4338259"/>
              <a:ext cx="239254" cy="20682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Stainless Digital Bathroom Sca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6236" y="3528607"/>
              <a:ext cx="357593" cy="35759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http://thumbs.dreamstime.com/z/motion-detector-wall-isolated-white-3629542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5632" y="3915526"/>
              <a:ext cx="231614" cy="287582"/>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Connector 86"/>
            <p:cNvCxnSpPr>
              <a:stCxn id="70" idx="2"/>
            </p:cNvCxnSpPr>
            <p:nvPr/>
          </p:nvCxnSpPr>
          <p:spPr bwMode="auto">
            <a:xfrm>
              <a:off x="845928" y="3852515"/>
              <a:ext cx="228138" cy="281143"/>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8" name="Straight Connector 87"/>
            <p:cNvCxnSpPr>
              <a:stCxn id="70" idx="2"/>
            </p:cNvCxnSpPr>
            <p:nvPr/>
          </p:nvCxnSpPr>
          <p:spPr bwMode="auto">
            <a:xfrm>
              <a:off x="845928" y="3852515"/>
              <a:ext cx="1480598" cy="24015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9" name="Straight Connector 88"/>
            <p:cNvCxnSpPr>
              <a:stCxn id="70" idx="2"/>
            </p:cNvCxnSpPr>
            <p:nvPr/>
          </p:nvCxnSpPr>
          <p:spPr bwMode="auto">
            <a:xfrm>
              <a:off x="845928" y="3852515"/>
              <a:ext cx="2829752" cy="202323"/>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0" name="Straight Connector 89"/>
            <p:cNvCxnSpPr>
              <a:stCxn id="70" idx="2"/>
              <a:endCxn id="86" idx="1"/>
            </p:cNvCxnSpPr>
            <p:nvPr/>
          </p:nvCxnSpPr>
          <p:spPr bwMode="auto">
            <a:xfrm>
              <a:off x="845928" y="3852515"/>
              <a:ext cx="1999704" cy="20680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1" name="Straight Connector 90"/>
            <p:cNvCxnSpPr>
              <a:stCxn id="70" idx="2"/>
              <a:endCxn id="72" idx="1"/>
            </p:cNvCxnSpPr>
            <p:nvPr/>
          </p:nvCxnSpPr>
          <p:spPr bwMode="auto">
            <a:xfrm flipV="1">
              <a:off x="845928" y="3697843"/>
              <a:ext cx="2261672" cy="15467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2" name="Straight Connector 91"/>
            <p:cNvCxnSpPr>
              <a:stCxn id="70" idx="2"/>
              <a:endCxn id="85" idx="1"/>
            </p:cNvCxnSpPr>
            <p:nvPr/>
          </p:nvCxnSpPr>
          <p:spPr bwMode="auto">
            <a:xfrm flipV="1">
              <a:off x="845928" y="3707404"/>
              <a:ext cx="3030308" cy="145111"/>
            </a:xfrm>
            <a:prstGeom prst="line">
              <a:avLst/>
            </a:prstGeom>
            <a:solidFill>
              <a:srgbClr val="00B8FF"/>
            </a:solidFill>
            <a:ln w="9525" cap="flat" cmpd="sng" algn="ctr">
              <a:solidFill>
                <a:srgbClr val="FF0000"/>
              </a:solidFill>
              <a:prstDash val="dash"/>
              <a:round/>
              <a:headEnd type="triangle" w="med" len="med"/>
              <a:tailEnd type="triangle" w="med" len="med"/>
            </a:ln>
            <a:effectLst/>
          </p:spPr>
        </p:cxnSp>
        <p:cxnSp>
          <p:nvCxnSpPr>
            <p:cNvPr id="93" name="Straight Connector 92"/>
            <p:cNvCxnSpPr>
              <a:stCxn id="70" idx="2"/>
              <a:endCxn id="83" idx="3"/>
            </p:cNvCxnSpPr>
            <p:nvPr/>
          </p:nvCxnSpPr>
          <p:spPr bwMode="auto">
            <a:xfrm>
              <a:off x="845928" y="3852515"/>
              <a:ext cx="1424645" cy="609444"/>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4" name="Straight Connector 93"/>
            <p:cNvCxnSpPr>
              <a:stCxn id="70" idx="2"/>
              <a:endCxn id="82" idx="3"/>
            </p:cNvCxnSpPr>
            <p:nvPr/>
          </p:nvCxnSpPr>
          <p:spPr bwMode="auto">
            <a:xfrm>
              <a:off x="845928" y="3852515"/>
              <a:ext cx="156698" cy="627258"/>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5" name="Straight Connector 94"/>
            <p:cNvCxnSpPr>
              <a:endCxn id="73" idx="1"/>
            </p:cNvCxnSpPr>
            <p:nvPr/>
          </p:nvCxnSpPr>
          <p:spPr bwMode="auto">
            <a:xfrm>
              <a:off x="853595" y="3863866"/>
              <a:ext cx="731999" cy="65974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6" name="Straight Connector 95"/>
            <p:cNvCxnSpPr>
              <a:stCxn id="70" idx="2"/>
              <a:endCxn id="71" idx="1"/>
            </p:cNvCxnSpPr>
            <p:nvPr/>
          </p:nvCxnSpPr>
          <p:spPr bwMode="auto">
            <a:xfrm>
              <a:off x="845928" y="3852515"/>
              <a:ext cx="2035066" cy="66922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7" name="Straight Connector 96"/>
            <p:cNvCxnSpPr>
              <a:stCxn id="70" idx="2"/>
            </p:cNvCxnSpPr>
            <p:nvPr/>
          </p:nvCxnSpPr>
          <p:spPr bwMode="auto">
            <a:xfrm>
              <a:off x="845928" y="3852515"/>
              <a:ext cx="3319925" cy="674893"/>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8" name="Straight Connector 97"/>
            <p:cNvCxnSpPr>
              <a:stCxn id="70" idx="2"/>
              <a:endCxn id="84" idx="3"/>
            </p:cNvCxnSpPr>
            <p:nvPr/>
          </p:nvCxnSpPr>
          <p:spPr bwMode="auto">
            <a:xfrm>
              <a:off x="845928" y="3852515"/>
              <a:ext cx="2710126" cy="589155"/>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9" name="Straight Connector 98"/>
            <p:cNvCxnSpPr>
              <a:stCxn id="70" idx="2"/>
            </p:cNvCxnSpPr>
            <p:nvPr/>
          </p:nvCxnSpPr>
          <p:spPr bwMode="auto">
            <a:xfrm flipV="1">
              <a:off x="845928" y="3687822"/>
              <a:ext cx="960588" cy="164693"/>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00" name="TextBox 99"/>
            <p:cNvSpPr txBox="1"/>
            <p:nvPr/>
          </p:nvSpPr>
          <p:spPr bwMode="auto">
            <a:xfrm>
              <a:off x="854075" y="3254677"/>
              <a:ext cx="453650" cy="184666"/>
            </a:xfrm>
            <a:prstGeom prst="rect">
              <a:avLst/>
            </a:prstGeom>
            <a:noFill/>
            <a:ln w="9525">
              <a:noFill/>
              <a:round/>
              <a:headEnd/>
              <a:tailEnd/>
            </a:ln>
            <a:effectLst/>
          </p:spPr>
          <p:txBody>
            <a:bodyPr vert="horz" wrap="none" lIns="0" tIns="0" rIns="0" bIns="0" numCol="1" rtlCol="0" anchor="b" anchorCtr="0" compatLnSpc="1">
              <a:prstTxWarp prst="textNoShape">
                <a:avLst/>
              </a:prstTxWarp>
              <a:spAutoFit/>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cs typeface="Arial Unicode MS" charset="0"/>
                </a:rPr>
                <a:t>Room1</a:t>
              </a:r>
              <a:endParaRPr kumimoji="0" lang="en-US" sz="1200" i="0" u="none" strike="noStrike" kern="1200" cap="none" spc="0" normalizeH="0" baseline="0" noProof="0" dirty="0" smtClean="0">
                <a:ln>
                  <a:noFill/>
                </a:ln>
                <a:solidFill>
                  <a:srgbClr val="000000"/>
                </a:solidFill>
                <a:effectLst/>
                <a:uLnTx/>
                <a:uFillTx/>
                <a:cs typeface="Arial Unicode MS" charset="0"/>
              </a:endParaRPr>
            </a:p>
          </p:txBody>
        </p:sp>
        <p:sp>
          <p:nvSpPr>
            <p:cNvPr id="101" name="TextBox 100"/>
            <p:cNvSpPr txBox="1"/>
            <p:nvPr/>
          </p:nvSpPr>
          <p:spPr bwMode="auto">
            <a:xfrm>
              <a:off x="2197661" y="3263089"/>
              <a:ext cx="453650" cy="184666"/>
            </a:xfrm>
            <a:prstGeom prst="rect">
              <a:avLst/>
            </a:prstGeom>
            <a:noFill/>
            <a:ln w="9525">
              <a:noFill/>
              <a:round/>
              <a:headEnd/>
              <a:tailEnd/>
            </a:ln>
            <a:effectLst/>
          </p:spPr>
          <p:txBody>
            <a:bodyPr vert="horz" wrap="none" lIns="0" tIns="0" rIns="0" bIns="0" numCol="1" rtlCol="0" anchor="b" anchorCtr="0" compatLnSpc="1">
              <a:prstTxWarp prst="textNoShape">
                <a:avLst/>
              </a:prstTxWarp>
              <a:spAutoFit/>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cs typeface="Arial Unicode MS" charset="0"/>
                </a:rPr>
                <a:t>Room2</a:t>
              </a:r>
              <a:endParaRPr kumimoji="0" lang="en-US" sz="1200" i="0" u="none" strike="noStrike" kern="1200" cap="none" spc="0" normalizeH="0" baseline="0" noProof="0" dirty="0" smtClean="0">
                <a:ln>
                  <a:noFill/>
                </a:ln>
                <a:solidFill>
                  <a:srgbClr val="000000"/>
                </a:solidFill>
                <a:effectLst/>
                <a:uLnTx/>
                <a:uFillTx/>
                <a:cs typeface="Arial Unicode MS" charset="0"/>
              </a:endParaRPr>
            </a:p>
          </p:txBody>
        </p:sp>
        <p:sp>
          <p:nvSpPr>
            <p:cNvPr id="102" name="TextBox 101"/>
            <p:cNvSpPr txBox="1"/>
            <p:nvPr/>
          </p:nvSpPr>
          <p:spPr bwMode="auto">
            <a:xfrm>
              <a:off x="3522983" y="3263089"/>
              <a:ext cx="453650" cy="184666"/>
            </a:xfrm>
            <a:prstGeom prst="rect">
              <a:avLst/>
            </a:prstGeom>
            <a:noFill/>
            <a:ln w="9525">
              <a:noFill/>
              <a:round/>
              <a:headEnd/>
              <a:tailEnd/>
            </a:ln>
            <a:effectLst/>
          </p:spPr>
          <p:txBody>
            <a:bodyPr vert="horz" wrap="none" lIns="0" tIns="0" rIns="0" bIns="0" numCol="1" rtlCol="0" anchor="b" anchorCtr="0" compatLnSpc="1">
              <a:prstTxWarp prst="textNoShape">
                <a:avLst/>
              </a:prstTxWarp>
              <a:spAutoFit/>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cs typeface="Arial Unicode MS" charset="0"/>
                </a:rPr>
                <a:t>Room3</a:t>
              </a:r>
              <a:endParaRPr kumimoji="0" lang="en-US" sz="1200" i="0" u="none" strike="noStrike" kern="1200" cap="none" spc="0" normalizeH="0" baseline="0" noProof="0" dirty="0" smtClean="0">
                <a:ln>
                  <a:noFill/>
                </a:ln>
                <a:solidFill>
                  <a:srgbClr val="000000"/>
                </a:solidFill>
                <a:effectLst/>
                <a:uLnTx/>
                <a:uFillTx/>
                <a:cs typeface="Arial Unicode MS" charset="0"/>
              </a:endParaRPr>
            </a:p>
          </p:txBody>
        </p:sp>
        <p:cxnSp>
          <p:nvCxnSpPr>
            <p:cNvPr id="103" name="Straight Arrow Connector 102"/>
            <p:cNvCxnSpPr/>
            <p:nvPr/>
          </p:nvCxnSpPr>
          <p:spPr bwMode="auto">
            <a:xfrm flipV="1">
              <a:off x="807256" y="3236003"/>
              <a:ext cx="3357825" cy="2"/>
            </a:xfrm>
            <a:prstGeom prst="straightConnector1">
              <a:avLst/>
            </a:prstGeom>
            <a:solidFill>
              <a:srgbClr val="00B8FF"/>
            </a:solidFill>
            <a:ln w="9525" cap="flat" cmpd="sng" algn="ctr">
              <a:solidFill>
                <a:srgbClr val="FF0000"/>
              </a:solidFill>
              <a:prstDash val="solid"/>
              <a:round/>
              <a:headEnd type="triangle"/>
              <a:tailEnd type="triangle"/>
            </a:ln>
            <a:effectLst/>
          </p:spPr>
        </p:cxnSp>
        <p:sp>
          <p:nvSpPr>
            <p:cNvPr id="104" name="TextBox 103"/>
            <p:cNvSpPr txBox="1"/>
            <p:nvPr/>
          </p:nvSpPr>
          <p:spPr bwMode="auto">
            <a:xfrm>
              <a:off x="1710536" y="3020233"/>
              <a:ext cx="1784275" cy="184666"/>
            </a:xfrm>
            <a:prstGeom prst="rect">
              <a:avLst/>
            </a:prstGeom>
            <a:noFill/>
            <a:ln w="9525">
              <a:noFill/>
              <a:round/>
              <a:headEnd/>
              <a:tailEnd/>
            </a:ln>
            <a:effectLst/>
          </p:spPr>
          <p:txBody>
            <a:bodyPr vert="horz" wrap="square" lIns="0" tIns="0" rIns="0" bIns="0" numCol="1" rtlCol="0" anchor="b" anchorCtr="0" compatLnSpc="1">
              <a:prstTxWarp prst="textNoShape">
                <a:avLst/>
              </a:prstTxWarp>
              <a:spAutoFit/>
            </a:bodyPr>
            <a:lstStyle/>
            <a:p>
              <a:pPr marR="0" defTabSz="449263" rtl="0" eaLnBrk="0" fontAlgn="base" latinLnBrk="0" hangingPunct="0">
                <a:lnSpc>
                  <a:spcPct val="100000"/>
                </a:lnSpc>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FF0000"/>
                  </a:solidFill>
                  <a:cs typeface="Arial Unicode MS" charset="0"/>
                </a:rPr>
                <a:t>Long-range single-hop</a:t>
              </a:r>
              <a:endParaRPr kumimoji="0" lang="en-US" sz="1200" b="1" i="0" u="none" strike="noStrike" kern="1200" cap="none" spc="0" normalizeH="0" baseline="0" noProof="0" dirty="0" smtClean="0">
                <a:ln>
                  <a:noFill/>
                </a:ln>
                <a:solidFill>
                  <a:srgbClr val="FF0000"/>
                </a:solidFill>
                <a:effectLst/>
                <a:uLnTx/>
                <a:uFillTx/>
                <a:cs typeface="Arial Unicode MS" charset="0"/>
              </a:endParaRPr>
            </a:p>
          </p:txBody>
        </p:sp>
      </p:grpSp>
      <p:sp>
        <p:nvSpPr>
          <p:cNvPr id="105" name="Cloud 104"/>
          <p:cNvSpPr/>
          <p:nvPr/>
        </p:nvSpPr>
        <p:spPr bwMode="auto">
          <a:xfrm>
            <a:off x="5105187" y="4186637"/>
            <a:ext cx="989676" cy="533400"/>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0" i="0" u="none" strike="noStrike" cap="none" normalizeH="0" baseline="0" dirty="0" smtClean="0">
                <a:ln>
                  <a:noFill/>
                </a:ln>
                <a:solidFill>
                  <a:schemeClr val="tx1"/>
                </a:solidFill>
                <a:effectLst/>
                <a:latin typeface="Times New Roman" pitchFamily="16" charset="0"/>
                <a:ea typeface="MS Gothic" charset="-128"/>
              </a:rPr>
              <a:t>Internet</a:t>
            </a:r>
          </a:p>
        </p:txBody>
      </p:sp>
    </p:spTree>
    <p:extLst>
      <p:ext uri="{BB962C8B-B14F-4D97-AF65-F5344CB8AC3E}">
        <p14:creationId xmlns:p14="http://schemas.microsoft.com/office/powerpoint/2010/main" val="41374546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March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dirty="0"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37</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Some information about the IEEE 802 standards development process</a:t>
            </a:r>
          </a:p>
          <a:p>
            <a:pPr>
              <a:buFont typeface="Times New Roman" pitchFamily="16" charset="0"/>
              <a:buChar char="•"/>
            </a:pPr>
            <a:r>
              <a:rPr lang="en-GB" dirty="0" smtClean="0"/>
              <a:t>IEEE 802.11 status and projects </a:t>
            </a:r>
            <a:r>
              <a:rPr lang="en-GB" dirty="0"/>
              <a:t>u</a:t>
            </a:r>
            <a:r>
              <a:rPr lang="en-GB" dirty="0" smtClean="0"/>
              <a:t>nder development</a:t>
            </a:r>
          </a:p>
          <a:p>
            <a:pPr>
              <a:buFont typeface="Times New Roman" pitchFamily="16" charset="0"/>
              <a:buChar char="•"/>
            </a:pPr>
            <a:r>
              <a:rPr lang="en-GB" u="sng"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17055960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696913" y="334963"/>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smtClean="0"/>
              <a:t>March 2016</a:t>
            </a:r>
            <a:endParaRPr lang="en-US" sz="180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38</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2016-02-01 teleconference held; </a:t>
            </a:r>
          </a:p>
          <a:p>
            <a:pPr lvl="1">
              <a:lnSpc>
                <a:spcPct val="80000"/>
              </a:lnSpc>
              <a:defRPr/>
            </a:pPr>
            <a:r>
              <a:rPr lang="en-US" sz="1800" dirty="0" smtClean="0"/>
              <a:t>Request for tutorial </a:t>
            </a:r>
            <a:r>
              <a:rPr lang="en-US" sz="1800" dirty="0"/>
              <a:t>on 802 wireless (.11, .15) technologies, see </a:t>
            </a:r>
            <a:r>
              <a:rPr lang="en-US" sz="1800" dirty="0">
                <a:hlinkClick r:id="rId4"/>
              </a:rPr>
              <a:t>http://</a:t>
            </a:r>
            <a:r>
              <a:rPr lang="en-US" sz="1800" dirty="0" smtClean="0">
                <a:hlinkClick r:id="rId4"/>
              </a:rPr>
              <a:t>ietf.org/meeting/95/tutorials.html</a:t>
            </a:r>
            <a:r>
              <a:rPr lang="en-US" sz="1800" dirty="0" smtClean="0"/>
              <a:t> ; note prior presentation from </a:t>
            </a:r>
            <a:r>
              <a:rPr lang="en-US" sz="1800" dirty="0"/>
              <a:t>Donald Eastlake: </a:t>
            </a:r>
            <a:r>
              <a:rPr lang="en-US" sz="1800" dirty="0">
                <a:hlinkClick r:id="rId5"/>
              </a:rPr>
              <a:t>http://</a:t>
            </a:r>
            <a:r>
              <a:rPr lang="en-US" sz="1800" dirty="0" smtClean="0">
                <a:hlinkClick r:id="rId5"/>
              </a:rPr>
              <a:t>www.ietf.org/edu/documents/WirelessLinks2.pdf</a:t>
            </a:r>
            <a:r>
              <a:rPr lang="en-US" sz="1800" dirty="0" smtClean="0"/>
              <a:t> </a:t>
            </a:r>
          </a:p>
          <a:p>
            <a:pPr lvl="1">
              <a:lnSpc>
                <a:spcPct val="80000"/>
              </a:lnSpc>
              <a:defRPr/>
            </a:pPr>
            <a:r>
              <a:rPr lang="en-US" sz="1800" dirty="0" smtClean="0"/>
              <a:t>Next teleconference and Sept F2F meeting dates are TBD</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6"/>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7"/>
              </a:rPr>
              <a:t>http://</a:t>
            </a:r>
            <a:r>
              <a:rPr lang="en-US" sz="1600" u="sng" dirty="0" smtClean="0">
                <a:hlinkClick r:id="rId7"/>
              </a:rPr>
              <a:t>ieee-sa.centraldesktop.com/802liaisondb/FrontPage</a:t>
            </a:r>
            <a:endParaRPr lang="en-US" sz="1600" u="sng" dirty="0" smtClean="0"/>
          </a:p>
          <a:p>
            <a:pPr lvl="1">
              <a:lnSpc>
                <a:spcPct val="80000"/>
              </a:lnSpc>
              <a:defRPr/>
            </a:pP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a:t>
            </a:r>
            <a:r>
              <a:rPr lang="en-US" sz="1600" dirty="0" smtClean="0"/>
              <a:t>chair</a:t>
            </a:r>
          </a:p>
          <a:p>
            <a:pPr>
              <a:lnSpc>
                <a:spcPct val="80000"/>
              </a:lnSpc>
              <a:defRPr/>
            </a:pPr>
            <a:endParaRPr lang="en-US" sz="2200" dirty="0" smtClean="0"/>
          </a:p>
        </p:txBody>
      </p:sp>
      <p:sp>
        <p:nvSpPr>
          <p:cNvPr id="7" name="Footer Placeholder 4"/>
          <p:cNvSpPr>
            <a:spLocks noGrp="1"/>
          </p:cNvSpPr>
          <p:nvPr>
            <p:ph type="ftr" idx="14"/>
          </p:nvPr>
        </p:nvSpPr>
        <p:spPr>
          <a:xfrm>
            <a:off x="6286512" y="6524625"/>
            <a:ext cx="2255826" cy="180975"/>
          </a:xfrm>
        </p:spPr>
        <p:txBody>
          <a:bodyPr/>
          <a:lstStyle/>
          <a:p>
            <a:r>
              <a:rPr lang="en-GB" dirty="0" smtClean="0"/>
              <a:t>Dorothy Stanley, HP Enterprise</a:t>
            </a:r>
            <a:endParaRPr lang="en-GB" dirty="0"/>
          </a:p>
        </p:txBody>
      </p:sp>
    </p:spTree>
    <p:extLst>
      <p:ext uri="{BB962C8B-B14F-4D97-AF65-F5344CB8AC3E}">
        <p14:creationId xmlns:p14="http://schemas.microsoft.com/office/powerpoint/2010/main" val="2837557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Multicast</a:t>
            </a:r>
            <a:endParaRPr lang="en-US" dirty="0"/>
          </a:p>
        </p:txBody>
      </p:sp>
      <p:sp>
        <p:nvSpPr>
          <p:cNvPr id="3" name="Content Placeholder 2"/>
          <p:cNvSpPr>
            <a:spLocks noGrp="1"/>
          </p:cNvSpPr>
          <p:nvPr>
            <p:ph idx="1"/>
          </p:nvPr>
        </p:nvSpPr>
        <p:spPr>
          <a:xfrm>
            <a:off x="685800" y="1600200"/>
            <a:ext cx="7770813" cy="4495800"/>
          </a:xfrm>
        </p:spPr>
        <p:txBody>
          <a:bodyPr/>
          <a:lstStyle/>
          <a:p>
            <a:pPr>
              <a:lnSpc>
                <a:spcPct val="80000"/>
              </a:lnSpc>
            </a:pPr>
            <a:r>
              <a:rPr lang="en-US" sz="1800" dirty="0"/>
              <a:t>Multicast issues were </a:t>
            </a:r>
          </a:p>
          <a:p>
            <a:pPr>
              <a:lnSpc>
                <a:spcPct val="80000"/>
              </a:lnSpc>
              <a:buFont typeface="Arial" panose="020B0604020202020204" pitchFamily="34" charset="0"/>
              <a:buChar char="•"/>
            </a:pPr>
            <a:r>
              <a:rPr lang="en-US" sz="1800" dirty="0"/>
              <a:t>discussed at the IETF-IEEE 802 meeting Sept 29</a:t>
            </a:r>
            <a:r>
              <a:rPr lang="en-US" sz="1800" baseline="30000" dirty="0"/>
              <a:t>th</a:t>
            </a:r>
            <a:r>
              <a:rPr lang="en-US" sz="1800" dirty="0"/>
              <a:t> 2015 and </a:t>
            </a:r>
          </a:p>
          <a:p>
            <a:pPr>
              <a:lnSpc>
                <a:spcPct val="80000"/>
              </a:lnSpc>
              <a:buFont typeface="Arial" panose="020B0604020202020204" pitchFamily="34" charset="0"/>
              <a:buChar char="•"/>
            </a:pPr>
            <a:r>
              <a:rPr lang="en-US" sz="1800" dirty="0"/>
              <a:t>a presentation given at the November 2015 IETF meeting, s</a:t>
            </a:r>
            <a:r>
              <a:rPr lang="en-US" sz="1400" dirty="0"/>
              <a:t>ee </a:t>
            </a:r>
            <a:r>
              <a:rPr lang="en-US" sz="1400" dirty="0">
                <a:hlinkClick r:id="rId3"/>
              </a:rPr>
              <a:t>ttps://mentor.ieee.org/802.11/dcn/15/11-15-1261-02-0arc-mulicast-performance-optimization-features-overview-for-ietf-nov-2015.ppt</a:t>
            </a:r>
            <a:r>
              <a:rPr lang="en-US" sz="1400" dirty="0"/>
              <a:t>  </a:t>
            </a:r>
          </a:p>
          <a:p>
            <a:pPr>
              <a:lnSpc>
                <a:spcPct val="80000"/>
              </a:lnSpc>
              <a:buFont typeface="Arial" panose="020B0604020202020204" pitchFamily="34" charset="0"/>
              <a:buChar char="•"/>
            </a:pPr>
            <a:r>
              <a:rPr lang="en-US" sz="1400" dirty="0"/>
              <a:t>Further actions: </a:t>
            </a:r>
            <a:r>
              <a:rPr lang="en-US" sz="1400" dirty="0" err="1"/>
              <a:t>ietf</a:t>
            </a:r>
            <a:r>
              <a:rPr lang="en-US" sz="1400" dirty="0"/>
              <a:t> mailing list has been established for ongoing discussion, will include additional 802. wireless groups, see </a:t>
            </a:r>
            <a:r>
              <a:rPr lang="en-US" sz="1400" dirty="0">
                <a:hlinkClick r:id="rId4"/>
              </a:rPr>
              <a:t>http://www.ieee802.org/11/email/stds-802-11/msg01838.html</a:t>
            </a:r>
            <a:r>
              <a:rPr lang="en-US" sz="1400" dirty="0"/>
              <a:t> </a:t>
            </a:r>
          </a:p>
          <a:p>
            <a:pPr>
              <a:lnSpc>
                <a:spcPct val="80000"/>
              </a:lnSpc>
              <a:buFont typeface="Arial" panose="020B0604020202020204" pitchFamily="34" charset="0"/>
              <a:buChar char="•"/>
            </a:pPr>
            <a:r>
              <a:rPr lang="en-US" sz="1400" dirty="0"/>
              <a:t>Internet draft describing use cases, issues, etc. under development</a:t>
            </a:r>
          </a:p>
          <a:p>
            <a:pPr>
              <a:lnSpc>
                <a:spcPct val="80000"/>
              </a:lnSpc>
            </a:pPr>
            <a:r>
              <a:rPr lang="en-US" sz="1800" dirty="0"/>
              <a:t>Insights</a:t>
            </a:r>
          </a:p>
          <a:p>
            <a:pPr lvl="1">
              <a:lnSpc>
                <a:spcPct val="80000"/>
              </a:lnSpc>
              <a:buFont typeface="Arial" panose="020B0604020202020204" pitchFamily="34" charset="0"/>
              <a:buChar char="•"/>
            </a:pPr>
            <a:r>
              <a:rPr lang="en-US" sz="1400" dirty="0"/>
              <a:t>Multicast used for multiple types of traffic including ARP/ND, routing protocols, video applications, and these might need to be transmitted at different MCS</a:t>
            </a:r>
          </a:p>
          <a:p>
            <a:pPr lvl="1">
              <a:lnSpc>
                <a:spcPct val="80000"/>
              </a:lnSpc>
              <a:buFont typeface="Arial" panose="020B0604020202020204" pitchFamily="34" charset="0"/>
              <a:buChar char="•"/>
            </a:pPr>
            <a:r>
              <a:rPr lang="en-US" sz="1400" dirty="0"/>
              <a:t>Implementations might consider APIs to allow MCS differentiation</a:t>
            </a:r>
          </a:p>
          <a:p>
            <a:pPr lvl="1">
              <a:lnSpc>
                <a:spcPct val="80000"/>
              </a:lnSpc>
              <a:buFont typeface="Arial" panose="020B0604020202020204" pitchFamily="34" charset="0"/>
              <a:buChar char="•"/>
            </a:pPr>
            <a:r>
              <a:rPr lang="en-US" sz="1400" dirty="0"/>
              <a:t>RFC 6775, Neighbor Discovery Optimization for IPv6 over Low-Power Wireless Personal Area Networks (6LoWPANs) defines a registration mechanism for accomplishing proxy ND</a:t>
            </a:r>
          </a:p>
          <a:p>
            <a:pPr lvl="1">
              <a:lnSpc>
                <a:spcPct val="80000"/>
              </a:lnSpc>
              <a:buFont typeface="Arial" panose="020B0604020202020204" pitchFamily="34" charset="0"/>
              <a:buChar char="•"/>
            </a:pPr>
            <a:r>
              <a:rPr lang="en-US" sz="1400" dirty="0"/>
              <a:t>Current Proxy ND support does not address Secure ND, see RFC 3971</a:t>
            </a:r>
          </a:p>
          <a:p>
            <a:pPr>
              <a:lnSpc>
                <a:spcPct val="80000"/>
              </a:lnSpc>
            </a:pPr>
            <a:r>
              <a:rPr lang="en-US" sz="1800" dirty="0"/>
              <a:t>Available internet drafts and related documents</a:t>
            </a:r>
          </a:p>
          <a:p>
            <a:pPr lvl="1">
              <a:lnSpc>
                <a:spcPct val="80000"/>
              </a:lnSpc>
              <a:buFont typeface="Arial" panose="020B0604020202020204" pitchFamily="34" charset="0"/>
              <a:buChar char="•"/>
            </a:pPr>
            <a:r>
              <a:rPr lang="en-US" sz="1400" dirty="0">
                <a:hlinkClick r:id="rId5"/>
              </a:rPr>
              <a:t>http://datatracker.ietf.org/doc/draft-mcbride-mboned-wifi-mcast-problem-statement/</a:t>
            </a:r>
            <a:r>
              <a:rPr lang="en-US" sz="1400" dirty="0"/>
              <a:t> </a:t>
            </a:r>
          </a:p>
          <a:p>
            <a:pPr lvl="1">
              <a:lnSpc>
                <a:spcPct val="80000"/>
              </a:lnSpc>
              <a:buFont typeface="Arial" panose="020B0604020202020204" pitchFamily="34" charset="0"/>
              <a:buChar char="•"/>
            </a:pPr>
            <a:r>
              <a:rPr lang="en-US" sz="1400" dirty="0">
                <a:hlinkClick r:id="rId6"/>
              </a:rPr>
              <a:t>http://www.ipv6council.be/IMG/pdf/20141212-08_vyncke_-_ipv6_multicast_issues-pptx.pdf</a:t>
            </a:r>
            <a:r>
              <a:rPr lang="en-US" sz="1400" dirty="0"/>
              <a:t> </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Tree>
    <p:extLst>
      <p:ext uri="{BB962C8B-B14F-4D97-AF65-F5344CB8AC3E}">
        <p14:creationId xmlns:p14="http://schemas.microsoft.com/office/powerpoint/2010/main" val="104788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74" name="Title 1"/>
          <p:cNvSpPr>
            <a:spLocks noGrp="1"/>
          </p:cNvSpPr>
          <p:nvPr>
            <p:ph type="title"/>
          </p:nvPr>
        </p:nvSpPr>
        <p:spPr/>
        <p:txBody>
          <a:bodyPr/>
          <a:lstStyle/>
          <a:p>
            <a:pPr eaLnBrk="1" hangingPunct="1"/>
            <a:r>
              <a:rPr lang="en-US" altLang="en-US" dirty="0" smtClean="0">
                <a:ea typeface="ＭＳ Ｐゴシック" pitchFamily="34" charset="-128"/>
              </a:rPr>
              <a:t>IEEE-SA Individual and Corporate Standards Development</a:t>
            </a:r>
          </a:p>
        </p:txBody>
      </p:sp>
      <p:sp>
        <p:nvSpPr>
          <p:cNvPr id="28675" name="Content Placeholder 2"/>
          <p:cNvSpPr>
            <a:spLocks noGrp="1"/>
          </p:cNvSpPr>
          <p:nvPr>
            <p:ph idx="4294967295"/>
          </p:nvPr>
        </p:nvSpPr>
        <p:spPr>
          <a:xfrm>
            <a:off x="956628" y="1905000"/>
            <a:ext cx="7772400" cy="4648200"/>
          </a:xfrm>
        </p:spPr>
        <p:txBody>
          <a:bodyPr/>
          <a:lstStyle/>
          <a:p>
            <a:pPr eaLnBrk="1" hangingPunct="1">
              <a:buFont typeface="Wingdings" pitchFamily="2" charset="2"/>
              <a:buNone/>
            </a:pPr>
            <a:r>
              <a:rPr lang="en-US" altLang="en-US" sz="2400" i="1" dirty="0" smtClean="0">
                <a:ea typeface="ＭＳ Ｐゴシック" pitchFamily="34" charset="-128"/>
              </a:rPr>
              <a:t>Open, consensus-based process</a:t>
            </a:r>
          </a:p>
          <a:p>
            <a:pPr eaLnBrk="1" hangingPunct="1">
              <a:lnSpc>
                <a:spcPct val="90000"/>
              </a:lnSpc>
            </a:pPr>
            <a:r>
              <a:rPr lang="en-US" altLang="en-US" sz="2000" dirty="0" smtClean="0">
                <a:ea typeface="ＭＳ Ｐゴシック" pitchFamily="34" charset="-128"/>
              </a:rPr>
              <a:t>Open – anybody can participate (payment of meeting fees may be needed)</a:t>
            </a:r>
          </a:p>
          <a:p>
            <a:pPr eaLnBrk="1" hangingPunct="1">
              <a:lnSpc>
                <a:spcPct val="90000"/>
              </a:lnSpc>
            </a:pPr>
            <a:r>
              <a:rPr lang="en-US" altLang="en-US" sz="2000" dirty="0" smtClean="0">
                <a:ea typeface="ＭＳ Ｐゴシック" pitchFamily="34" charset="-128"/>
              </a:rPr>
              <a:t>Individual standards development</a:t>
            </a:r>
          </a:p>
          <a:p>
            <a:pPr lvl="1" eaLnBrk="1" hangingPunct="1">
              <a:lnSpc>
                <a:spcPct val="90000"/>
              </a:lnSpc>
            </a:pPr>
            <a:r>
              <a:rPr lang="en-US" altLang="en-US" sz="2000" dirty="0" smtClean="0">
                <a:ea typeface="ＭＳ Ｐゴシック" pitchFamily="34" charset="-128"/>
              </a:rPr>
              <a:t>Each individual has one vote</a:t>
            </a:r>
            <a:endParaRPr lang="en-US" altLang="en-US" sz="2200" b="1" dirty="0" smtClean="0">
              <a:ea typeface="ＭＳ Ｐゴシック" pitchFamily="34" charset="-128"/>
            </a:endParaRPr>
          </a:p>
          <a:p>
            <a:pPr eaLnBrk="1" hangingPunct="1"/>
            <a:r>
              <a:rPr lang="en-US" altLang="en-US" sz="2000" dirty="0" smtClean="0">
                <a:ea typeface="ＭＳ Ｐゴシック" pitchFamily="34" charset="-128"/>
              </a:rPr>
              <a:t>Corporate standards development</a:t>
            </a:r>
          </a:p>
          <a:p>
            <a:pPr lvl="1" eaLnBrk="1" hangingPunct="1"/>
            <a:r>
              <a:rPr lang="en-US" altLang="en-US" sz="2000" dirty="0" smtClean="0">
                <a:ea typeface="ＭＳ Ｐゴシック" pitchFamily="34" charset="-128"/>
              </a:rPr>
              <a:t>One company/one vote</a:t>
            </a:r>
          </a:p>
          <a:p>
            <a:pPr eaLnBrk="1" hangingPunct="1">
              <a:lnSpc>
                <a:spcPct val="90000"/>
              </a:lnSpc>
            </a:pPr>
            <a:r>
              <a:rPr lang="en-US" altLang="en-US" sz="2000" dirty="0" smtClean="0">
                <a:ea typeface="ＭＳ Ｐゴシック" pitchFamily="34" charset="-128"/>
              </a:rPr>
              <a:t>Results frequently adopted by national, regional, and international standards bodies</a:t>
            </a:r>
          </a:p>
          <a:p>
            <a:pPr marL="342900" lvl="1" indent="-342900">
              <a:lnSpc>
                <a:spcPct val="90000"/>
              </a:lnSpc>
              <a:spcBef>
                <a:spcPts val="600"/>
              </a:spcBef>
            </a:pPr>
            <a:r>
              <a:rPr lang="en-US" altLang="en-US" sz="2000" dirty="0">
                <a:ea typeface="ＭＳ Ｐゴシック" pitchFamily="34" charset="-128"/>
              </a:rPr>
              <a:t>	</a:t>
            </a:r>
            <a:r>
              <a:rPr lang="en-US" altLang="en-US" dirty="0">
                <a:ea typeface="ＭＳ Ｐゴシック" pitchFamily="34" charset="-128"/>
              </a:rPr>
              <a:t>IEEE 802 standards are submitted to ISO/IEC JTC1 SC6</a:t>
            </a:r>
          </a:p>
          <a:p>
            <a:pPr eaLnBrk="1" hangingPunct="1"/>
            <a:endParaRPr lang="en-US" altLang="en-US" sz="1200" dirty="0" smtClean="0">
              <a:ea typeface="ＭＳ Ｐゴシック" pitchFamily="34" charset="-128"/>
            </a:endParaRPr>
          </a:p>
          <a:p>
            <a:pPr eaLnBrk="1" hangingPunct="1"/>
            <a:endParaRPr lang="en-US" altLang="en-US" sz="1800" dirty="0" smtClean="0">
              <a:ea typeface="ＭＳ Ｐゴシック" pitchFamily="34" charset="-128"/>
            </a:endParaRPr>
          </a:p>
          <a:p>
            <a:pPr marL="342900" lvl="1" indent="-342900">
              <a:spcBef>
                <a:spcPts val="600"/>
              </a:spcBef>
            </a:pPr>
            <a:r>
              <a:rPr lang="en-US" altLang="en-US" dirty="0" smtClean="0">
                <a:ea typeface="ＭＳ Ｐゴシック" pitchFamily="34" charset="-128"/>
              </a:rPr>
              <a:t>Indicates 802.11</a:t>
            </a:r>
            <a:endParaRPr lang="en-US" altLang="en-US" dirty="0">
              <a:ea typeface="ＭＳ Ｐゴシック" pitchFamily="34" charset="-128"/>
            </a:endParaRPr>
          </a:p>
          <a:p>
            <a:pPr eaLnBrk="1" hangingPunct="1"/>
            <a:endParaRPr lang="en-US" altLang="en-US" sz="1800" dirty="0" smtClean="0">
              <a:ea typeface="ＭＳ Ｐゴシック" pitchFamily="34" charset="-128"/>
            </a:endParaRPr>
          </a:p>
        </p:txBody>
      </p:sp>
      <p:sp>
        <p:nvSpPr>
          <p:cNvPr id="4" name="Date Placeholder 3"/>
          <p:cNvSpPr>
            <a:spLocks noGrp="1"/>
          </p:cNvSpPr>
          <p:nvPr>
            <p:ph type="dt" sz="half" idx="11"/>
          </p:nvPr>
        </p:nvSpPr>
        <p:spPr/>
        <p:txBody>
          <a:bodyPr/>
          <a:lstStyle/>
          <a:p>
            <a:pPr>
              <a:defRPr/>
            </a:pPr>
            <a:r>
              <a:rPr lang="en-US" altLang="ja-JP" smtClean="0"/>
              <a:t>March 2016</a:t>
            </a:r>
            <a:endParaRPr lang="en-US" dirty="0"/>
          </a:p>
        </p:txBody>
      </p:sp>
      <p:sp>
        <p:nvSpPr>
          <p:cNvPr id="5" name="Slide Number Placeholder 4"/>
          <p:cNvSpPr>
            <a:spLocks noGrp="1"/>
          </p:cNvSpPr>
          <p:nvPr>
            <p:ph type="sldNum" sz="quarter" idx="10"/>
          </p:nvPr>
        </p:nvSpPr>
        <p:spPr/>
        <p:txBody>
          <a:bodyPr/>
          <a:lstStyle/>
          <a:p>
            <a:pPr>
              <a:defRPr/>
            </a:pPr>
            <a:fld id="{F0540D16-EBF5-0D44-A21F-B32E9F609578}" type="slidenum">
              <a:rPr lang="en-US" smtClean="0"/>
              <a:pPr>
                <a:defRPr/>
              </a:pPr>
              <a:t>4</a:t>
            </a:fld>
            <a:endParaRPr lang="en-US" dirty="0"/>
          </a:p>
        </p:txBody>
      </p:sp>
      <p:sp>
        <p:nvSpPr>
          <p:cNvPr id="3" name="Left Arrow 2"/>
          <p:cNvSpPr/>
          <p:nvPr/>
        </p:nvSpPr>
        <p:spPr bwMode="auto">
          <a:xfrm rot="10800000">
            <a:off x="198120" y="306324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9" name="Left Arrow 8"/>
          <p:cNvSpPr/>
          <p:nvPr/>
        </p:nvSpPr>
        <p:spPr bwMode="auto">
          <a:xfrm rot="10800000">
            <a:off x="228600" y="243840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10" name="Left Arrow 9"/>
          <p:cNvSpPr/>
          <p:nvPr/>
        </p:nvSpPr>
        <p:spPr bwMode="auto">
          <a:xfrm rot="10800000">
            <a:off x="228600" y="449580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11" name="Left Arrow 10"/>
          <p:cNvSpPr/>
          <p:nvPr/>
        </p:nvSpPr>
        <p:spPr bwMode="auto">
          <a:xfrm rot="10800000">
            <a:off x="228600" y="609600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12"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3125664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Multicast - 2</a:t>
            </a:r>
            <a:endParaRPr lang="en-US" dirty="0"/>
          </a:p>
        </p:txBody>
      </p:sp>
      <p:sp>
        <p:nvSpPr>
          <p:cNvPr id="3" name="Content Placeholder 2"/>
          <p:cNvSpPr>
            <a:spLocks noGrp="1"/>
          </p:cNvSpPr>
          <p:nvPr>
            <p:ph idx="1"/>
          </p:nvPr>
        </p:nvSpPr>
        <p:spPr>
          <a:xfrm>
            <a:off x="685800" y="1600200"/>
            <a:ext cx="7770813" cy="4495800"/>
          </a:xfrm>
        </p:spPr>
        <p:txBody>
          <a:bodyPr/>
          <a:lstStyle/>
          <a:p>
            <a:pPr>
              <a:lnSpc>
                <a:spcPct val="80000"/>
              </a:lnSpc>
              <a:buFont typeface="Arial" panose="020B0604020202020204" pitchFamily="34" charset="0"/>
              <a:buChar char="•"/>
            </a:pPr>
            <a:r>
              <a:rPr lang="en-US" sz="2000" dirty="0" smtClean="0">
                <a:ea typeface="Arial Unicode MS" pitchFamily="34" charset="-128"/>
                <a:cs typeface="Arial Unicode MS" pitchFamily="34" charset="-128"/>
              </a:rPr>
              <a:t>PIM</a:t>
            </a:r>
            <a:r>
              <a:rPr lang="en-US" sz="2000" dirty="0">
                <a:ea typeface="Arial Unicode MS" pitchFamily="34" charset="-128"/>
                <a:cs typeface="Arial Unicode MS" pitchFamily="34" charset="-128"/>
              </a:rPr>
              <a:t>: </a:t>
            </a:r>
            <a:r>
              <a:rPr lang="en-US" sz="2000" dirty="0">
                <a:ea typeface="Arial Unicode MS" pitchFamily="34" charset="-128"/>
                <a:cs typeface="Arial Unicode MS" pitchFamily="34" charset="-128"/>
                <a:hlinkClick r:id="rId3"/>
              </a:rPr>
              <a:t>http://datatracker.ietf.org/wg/pim/charter/</a:t>
            </a:r>
            <a:r>
              <a:rPr lang="en-US" sz="2000" dirty="0">
                <a:ea typeface="Arial Unicode MS" pitchFamily="34" charset="-128"/>
                <a:cs typeface="Arial Unicode MS" pitchFamily="34" charset="-128"/>
              </a:rPr>
              <a:t> </a:t>
            </a:r>
            <a:endParaRPr lang="en-US" sz="2000" dirty="0" smtClean="0">
              <a:ea typeface="Arial Unicode MS" pitchFamily="34" charset="-128"/>
              <a:cs typeface="Arial Unicode MS" pitchFamily="34" charset="-128"/>
            </a:endParaRPr>
          </a:p>
          <a:p>
            <a:pPr lvl="1">
              <a:lnSpc>
                <a:spcPct val="80000"/>
              </a:lnSpc>
              <a:buFont typeface="Arial" panose="020B0604020202020204" pitchFamily="34" charset="0"/>
              <a:buChar char="•"/>
            </a:pPr>
            <a:r>
              <a:rPr lang="en-US" sz="1400" dirty="0"/>
              <a:t>The Working Group charter includes: “Optimization approaches for IGMP and MLD to adapt to link conditions in wireless and mobile networks and be more robust to packet loss.”</a:t>
            </a:r>
          </a:p>
          <a:p>
            <a:pPr lvl="1">
              <a:lnSpc>
                <a:spcPct val="80000"/>
              </a:lnSpc>
              <a:buFont typeface="Arial" panose="020B0604020202020204" pitchFamily="34" charset="0"/>
              <a:buChar char="•"/>
            </a:pPr>
            <a:r>
              <a:rPr lang="en-US" sz="1400" dirty="0"/>
              <a:t>And a work item (April 2016) “submit solutions for IGMP and MLD to adapt to wireless link conditions”</a:t>
            </a:r>
          </a:p>
          <a:p>
            <a:pPr>
              <a:lnSpc>
                <a:spcPct val="80000"/>
              </a:lnSpc>
              <a:buFont typeface="Arial" panose="020B0604020202020204" pitchFamily="34" charset="0"/>
              <a:buChar char="•"/>
            </a:pPr>
            <a:r>
              <a:rPr lang="en-US" sz="1800" dirty="0" smtClean="0"/>
              <a:t>New </a:t>
            </a:r>
            <a:r>
              <a:rPr lang="en-US" sz="1800" dirty="0"/>
              <a:t>internet draft: </a:t>
            </a:r>
            <a:r>
              <a:rPr lang="en-US" sz="1800" dirty="0">
                <a:hlinkClick r:id="rId4"/>
              </a:rPr>
              <a:t>https://</a:t>
            </a:r>
            <a:r>
              <a:rPr lang="en-US" sz="1800" dirty="0" smtClean="0">
                <a:hlinkClick r:id="rId4"/>
              </a:rPr>
              <a:t>tools.ietf.org/id/draft-perkins-intarea-multicast-ieee802-00.txt</a:t>
            </a:r>
            <a:r>
              <a:rPr lang="en-US" sz="1800" dirty="0" smtClean="0"/>
              <a:t> </a:t>
            </a:r>
          </a:p>
          <a:p>
            <a:pPr lvl="1">
              <a:lnSpc>
                <a:spcPct val="80000"/>
              </a:lnSpc>
              <a:buFont typeface="Arial" panose="020B0604020202020204" pitchFamily="34" charset="0"/>
              <a:buChar char="•"/>
            </a:pPr>
            <a:r>
              <a:rPr lang="en-US" sz="1400" i="1" dirty="0" smtClean="0"/>
              <a:t>“This </a:t>
            </a:r>
            <a:r>
              <a:rPr lang="en-US" sz="1400" i="1" dirty="0"/>
              <a:t>document describes some performance issues that have been observed when multicast packet transmission is attempted over IEEE 802 wireless media. Multicast features specified for IEEE 802 wireless media related to multicast are also described, along with explanations about how these features can help ameliorate the observed performance issues. IETF protocols that are likely to be affected by the observed performance issues are identified, and workarounds are proposed in some cases. The performance of multicast over wireless media often can be quite different than the performance of unicast. This draft describes the nature of the differences and the effects on representative IETF protocols. We also describe some efforts that have been made by IEEE 802 Wireless groups to ameliorate the performance differences</a:t>
            </a:r>
            <a:r>
              <a:rPr lang="en-US" sz="1400" i="1" dirty="0" smtClean="0"/>
              <a:t>.”</a:t>
            </a:r>
            <a:endParaRPr lang="en-US" sz="1400" i="1" dirty="0"/>
          </a:p>
          <a:p>
            <a:pPr>
              <a:lnSpc>
                <a:spcPct val="80000"/>
              </a:lnSpc>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40</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Tree>
    <p:extLst>
      <p:ext uri="{BB962C8B-B14F-4D97-AF65-F5344CB8AC3E}">
        <p14:creationId xmlns:p14="http://schemas.microsoft.com/office/powerpoint/2010/main" val="40097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topics of mutual interest</a:t>
            </a:r>
            <a:endParaRPr lang="en-US" dirty="0"/>
          </a:p>
        </p:txBody>
      </p:sp>
      <p:sp>
        <p:nvSpPr>
          <p:cNvPr id="3" name="Content Placeholder 2"/>
          <p:cNvSpPr>
            <a:spLocks noGrp="1"/>
          </p:cNvSpPr>
          <p:nvPr>
            <p:ph idx="1"/>
          </p:nvPr>
        </p:nvSpPr>
        <p:spPr>
          <a:xfrm>
            <a:off x="685800" y="1905000"/>
            <a:ext cx="7770813" cy="4495800"/>
          </a:xfrm>
        </p:spPr>
        <p:txBody>
          <a:bodyPr/>
          <a:lstStyle/>
          <a:p>
            <a:pPr>
              <a:lnSpc>
                <a:spcPct val="80000"/>
              </a:lnSpc>
              <a:buFont typeface="Arial" panose="020B0604020202020204" pitchFamily="34" charset="0"/>
              <a:buChar char="•"/>
            </a:pPr>
            <a:r>
              <a:rPr lang="en-US" sz="1800" dirty="0" smtClean="0"/>
              <a:t>Quality of Service and DSCP code mapping</a:t>
            </a:r>
          </a:p>
          <a:p>
            <a:pPr lvl="1">
              <a:lnSpc>
                <a:spcPct val="80000"/>
              </a:lnSpc>
              <a:buFont typeface="Arial" panose="020B0604020202020204" pitchFamily="34" charset="0"/>
              <a:buChar char="•"/>
            </a:pPr>
            <a:r>
              <a:rPr lang="en-US" sz="1400" dirty="0"/>
              <a:t>RFC </a:t>
            </a:r>
            <a:r>
              <a:rPr lang="en-US" sz="1400" dirty="0" smtClean="0"/>
              <a:t>7561: Mapping </a:t>
            </a:r>
            <a:r>
              <a:rPr lang="en-US" sz="1400" dirty="0"/>
              <a:t>PMIPv6 </a:t>
            </a:r>
            <a:r>
              <a:rPr lang="en-US" sz="1400" dirty="0" err="1"/>
              <a:t>QoS</a:t>
            </a:r>
            <a:r>
              <a:rPr lang="en-US" sz="1400" dirty="0"/>
              <a:t> Procedures with WLAN </a:t>
            </a:r>
            <a:r>
              <a:rPr lang="en-US" sz="1400" dirty="0" err="1"/>
              <a:t>QoS</a:t>
            </a:r>
            <a:r>
              <a:rPr lang="en-US" sz="1400" dirty="0"/>
              <a:t> </a:t>
            </a:r>
            <a:r>
              <a:rPr lang="en-US" sz="1400" dirty="0" smtClean="0"/>
              <a:t>Procedures</a:t>
            </a:r>
            <a:r>
              <a:rPr lang="en-US" sz="1400" dirty="0"/>
              <a:t>, see </a:t>
            </a:r>
            <a:r>
              <a:rPr lang="en-US" sz="1400" dirty="0">
                <a:hlinkClick r:id="rId3"/>
              </a:rPr>
              <a:t>http://datatracker.ietf.org/doc/rfc7561/</a:t>
            </a:r>
            <a:r>
              <a:rPr lang="en-US" sz="1400" dirty="0"/>
              <a:t> </a:t>
            </a:r>
          </a:p>
          <a:p>
            <a:pPr lvl="1">
              <a:lnSpc>
                <a:spcPct val="80000"/>
              </a:lnSpc>
              <a:buFont typeface="Arial" panose="020B0604020202020204" pitchFamily="34" charset="0"/>
              <a:buChar char="•"/>
            </a:pPr>
            <a:r>
              <a:rPr lang="en-US" sz="1400" u="sng" dirty="0" smtClean="0">
                <a:hlinkClick r:id="rId4"/>
              </a:rPr>
              <a:t>https</a:t>
            </a:r>
            <a:r>
              <a:rPr lang="en-US" sz="1400" u="sng" dirty="0">
                <a:hlinkClick r:id="rId4"/>
              </a:rPr>
              <a:t>://tools.ietf.org/html/draft-szigeti-tsvwg-ieee-802-11-01</a:t>
            </a:r>
            <a:r>
              <a:rPr lang="en-US" sz="1400" dirty="0"/>
              <a:t>. </a:t>
            </a:r>
            <a:endParaRPr lang="en-US" sz="1400" dirty="0" smtClean="0"/>
          </a:p>
          <a:p>
            <a:pPr lvl="1">
              <a:lnSpc>
                <a:spcPct val="80000"/>
              </a:lnSpc>
              <a:buFont typeface="Arial" panose="020B0604020202020204" pitchFamily="34" charset="0"/>
              <a:buChar char="•"/>
            </a:pPr>
            <a:endParaRPr lang="en-US" sz="1400" dirty="0" smtClean="0"/>
          </a:p>
          <a:p>
            <a:pPr>
              <a:lnSpc>
                <a:spcPct val="80000"/>
              </a:lnSpc>
              <a:buFont typeface="Arial" panose="020B0604020202020204" pitchFamily="34" charset="0"/>
              <a:buChar char="•"/>
            </a:pPr>
            <a:r>
              <a:rPr lang="en-US" sz="1800" dirty="0" smtClean="0"/>
              <a:t>White-Space database access</a:t>
            </a:r>
          </a:p>
          <a:p>
            <a:pPr lvl="1">
              <a:lnSpc>
                <a:spcPct val="80000"/>
              </a:lnSpc>
              <a:buFont typeface="Arial" panose="020B0604020202020204" pitchFamily="34" charset="0"/>
              <a:buChar char="•"/>
            </a:pPr>
            <a:r>
              <a:rPr lang="en-US" sz="1400" dirty="0" smtClean="0"/>
              <a:t>RFC 7545: </a:t>
            </a:r>
            <a:r>
              <a:rPr lang="en-US" sz="1400" b="1" dirty="0"/>
              <a:t>Protocol to Access White-Space (PAWS) Databases, see </a:t>
            </a:r>
            <a:r>
              <a:rPr lang="en-US" sz="1400" b="1" dirty="0">
                <a:hlinkClick r:id="rId5"/>
              </a:rPr>
              <a:t>https://datatracker.ietf.org/doc/rfc7545</a:t>
            </a:r>
            <a:r>
              <a:rPr lang="en-US" sz="1400" b="1" dirty="0" smtClean="0">
                <a:hlinkClick r:id="rId5"/>
              </a:rPr>
              <a:t>/</a:t>
            </a:r>
            <a:r>
              <a:rPr lang="en-US" sz="1400" b="1" dirty="0" smtClean="0"/>
              <a:t> </a:t>
            </a:r>
            <a:endParaRPr lang="en-US" sz="1400" b="1" dirty="0"/>
          </a:p>
          <a:p>
            <a:pPr lvl="1">
              <a:lnSpc>
                <a:spcPct val="80000"/>
              </a:lnSpc>
              <a:buFont typeface="Arial" panose="020B0604020202020204" pitchFamily="34" charset="0"/>
              <a:buChar char="•"/>
            </a:pPr>
            <a:endParaRPr lang="en-US" sz="1400" dirty="0" smtClean="0"/>
          </a:p>
          <a:p>
            <a:pPr>
              <a:lnSpc>
                <a:spcPct val="80000"/>
              </a:lnSpc>
              <a:buFont typeface="Arial" panose="020B0604020202020204" pitchFamily="34" charset="0"/>
              <a:buChar char="•"/>
            </a:pPr>
            <a:r>
              <a:rPr lang="en-US" sz="1800" dirty="0" smtClean="0"/>
              <a:t>CAPWAP protocol and extensions</a:t>
            </a:r>
          </a:p>
          <a:p>
            <a:pPr>
              <a:lnSpc>
                <a:spcPct val="80000"/>
              </a:lnSpc>
              <a:buFont typeface="Arial" panose="020B0604020202020204" pitchFamily="34" charset="0"/>
              <a:buChar char="•"/>
            </a:pPr>
            <a:r>
              <a:rPr lang="en-US" sz="1800" dirty="0" smtClean="0"/>
              <a:t>RADIUS Extensions</a:t>
            </a:r>
          </a:p>
          <a:p>
            <a:pPr>
              <a:lnSpc>
                <a:spcPct val="80000"/>
              </a:lnSpc>
              <a:buFont typeface="Arial" panose="020B0604020202020204" pitchFamily="34" charset="0"/>
              <a:buChar char="•"/>
            </a:pPr>
            <a:r>
              <a:rPr lang="en-US" sz="1800" dirty="0" smtClean="0"/>
              <a:t>Additional EAP methods</a:t>
            </a:r>
          </a:p>
          <a:p>
            <a:pPr>
              <a:lnSpc>
                <a:spcPct val="80000"/>
              </a:lnSpc>
              <a:buFont typeface="Arial" panose="020B0604020202020204" pitchFamily="34" charset="0"/>
              <a:buChar char="•"/>
            </a:pPr>
            <a:r>
              <a:rPr lang="en-US" sz="1800" dirty="0" smtClean="0"/>
              <a:t>EAP Method Requirements</a:t>
            </a:r>
          </a:p>
          <a:p>
            <a:pPr>
              <a:lnSpc>
                <a:spcPct val="80000"/>
              </a:lnSpc>
              <a:buFont typeface="Arial" panose="020B0604020202020204" pitchFamily="34" charset="0"/>
              <a:buChar char="•"/>
            </a:pPr>
            <a:r>
              <a:rPr lang="en-US" sz="1800" dirty="0" smtClean="0"/>
              <a:t>IEEE 802.11 uses </a:t>
            </a:r>
            <a:r>
              <a:rPr lang="en-US" sz="1800" dirty="0"/>
              <a:t>IANA registry to </a:t>
            </a:r>
            <a:r>
              <a:rPr lang="en-US" sz="1800" dirty="0" smtClean="0"/>
              <a:t>define domain </a:t>
            </a:r>
            <a:r>
              <a:rPr lang="en-US" sz="1800" dirty="0"/>
              <a:t>parameter sets for DH.</a:t>
            </a:r>
          </a:p>
          <a:p>
            <a:pPr>
              <a:lnSpc>
                <a:spcPct val="80000"/>
              </a:lnSpc>
              <a:buFont typeface="Arial" panose="020B0604020202020204" pitchFamily="34" charset="0"/>
              <a:buChar char="•"/>
            </a:pPr>
            <a:endParaRPr lang="en-US" sz="1800" dirty="0" smtClean="0"/>
          </a:p>
          <a:p>
            <a:pPr>
              <a:lnSpc>
                <a:spcPct val="80000"/>
              </a:lnSpc>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March 2016</a:t>
            </a:r>
            <a:endParaRPr lang="en-GB" dirty="0"/>
          </a:p>
        </p:txBody>
      </p:sp>
    </p:spTree>
    <p:extLst>
      <p:ext uri="{BB962C8B-B14F-4D97-AF65-F5344CB8AC3E}">
        <p14:creationId xmlns:p14="http://schemas.microsoft.com/office/powerpoint/2010/main" val="982530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March 2016</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dirty="0">
                <a:hlinkClick r:id="rId3"/>
              </a:rPr>
              <a:t>http://www.ieee802.org/11</a:t>
            </a:r>
            <a:r>
              <a:rPr lang="en-US" dirty="0" smtClean="0">
                <a:hlinkClick r:id="rId3"/>
              </a:rPr>
              <a:t>/</a:t>
            </a:r>
            <a:r>
              <a:rPr lang="en-US" dirty="0" smtClean="0"/>
              <a:t> </a:t>
            </a:r>
            <a:endParaRPr lang="en-US" dirty="0" smtClean="0"/>
          </a:p>
          <a:p>
            <a:pPr>
              <a:buFont typeface="Arial" panose="020B0604020202020204" pitchFamily="34" charset="0"/>
              <a:buChar char="•"/>
            </a:pPr>
            <a:r>
              <a:rPr lang="en-US" dirty="0"/>
              <a:t>Documents: </a:t>
            </a:r>
            <a:r>
              <a:rPr lang="en-US" dirty="0">
                <a:hlinkClick r:id="rId4"/>
              </a:rPr>
              <a:t>https://</a:t>
            </a:r>
            <a:r>
              <a:rPr lang="en-US" dirty="0" smtClean="0">
                <a:hlinkClick r:id="rId4"/>
              </a:rPr>
              <a:t>mentor.ieee.org/802.11/documents</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EU Spectrum for 802.11ah</a:t>
            </a:r>
            <a:endParaRPr lang="en-US" b="1" dirty="0"/>
          </a:p>
        </p:txBody>
      </p:sp>
      <p:pic>
        <p:nvPicPr>
          <p:cNvPr id="6" name="Content Placeholder 5"/>
          <p:cNvPicPr>
            <a:picLocks noGrp="1" noChangeAspect="1"/>
          </p:cNvPicPr>
          <p:nvPr>
            <p:ph idx="1"/>
          </p:nvPr>
        </p:nvPicPr>
        <p:blipFill>
          <a:blip r:embed="rId3"/>
          <a:stretch>
            <a:fillRect/>
          </a:stretch>
        </p:blipFill>
        <p:spPr>
          <a:xfrm>
            <a:off x="628650" y="2388625"/>
            <a:ext cx="7886700" cy="3225338"/>
          </a:xfrm>
          <a:prstGeom prst="rect">
            <a:avLst/>
          </a:prstGeom>
        </p:spPr>
      </p:pic>
      <p:pic>
        <p:nvPicPr>
          <p:cNvPr id="7" name="Picture 6"/>
          <p:cNvPicPr>
            <a:picLocks noChangeAspect="1"/>
          </p:cNvPicPr>
          <p:nvPr/>
        </p:nvPicPr>
        <p:blipFill>
          <a:blip r:embed="rId4"/>
          <a:stretch>
            <a:fillRect/>
          </a:stretch>
        </p:blipFill>
        <p:spPr>
          <a:xfrm>
            <a:off x="628650" y="1690688"/>
            <a:ext cx="7886700" cy="685800"/>
          </a:xfrm>
          <a:prstGeom prst="rect">
            <a:avLst/>
          </a:prstGeom>
        </p:spPr>
      </p:pic>
      <p:sp>
        <p:nvSpPr>
          <p:cNvPr id="2" name="Date Placeholder 1"/>
          <p:cNvSpPr>
            <a:spLocks noGrp="1"/>
          </p:cNvSpPr>
          <p:nvPr>
            <p:ph type="dt" idx="15"/>
          </p:nvPr>
        </p:nvSpPr>
        <p:spPr/>
        <p:txBody>
          <a:bodyPr/>
          <a:lstStyle/>
          <a:p>
            <a:r>
              <a:rPr lang="en-US" smtClean="0"/>
              <a:t>March 2016</a:t>
            </a:r>
            <a:endParaRPr lang="en-GB" dirty="0"/>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Tree>
    <p:extLst>
      <p:ext uri="{BB962C8B-B14F-4D97-AF65-F5344CB8AC3E}">
        <p14:creationId xmlns:p14="http://schemas.microsoft.com/office/powerpoint/2010/main" val="1048876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 Spectrum for 802.11ah [2]</a:t>
            </a:r>
            <a:endParaRPr lang="en-US" dirty="0"/>
          </a:p>
        </p:txBody>
      </p:sp>
      <p:pic>
        <p:nvPicPr>
          <p:cNvPr id="4" name="Content Placeholder 3"/>
          <p:cNvPicPr>
            <a:picLocks noGrp="1" noChangeAspect="1"/>
          </p:cNvPicPr>
          <p:nvPr>
            <p:ph idx="1"/>
          </p:nvPr>
        </p:nvPicPr>
        <p:blipFill>
          <a:blip r:embed="rId3"/>
          <a:stretch>
            <a:fillRect/>
          </a:stretch>
        </p:blipFill>
        <p:spPr>
          <a:xfrm>
            <a:off x="628651" y="1825625"/>
            <a:ext cx="7886699" cy="4351338"/>
          </a:xfrm>
          <a:prstGeom prst="rect">
            <a:avLst/>
          </a:prstGeom>
        </p:spPr>
      </p:pic>
      <p:sp>
        <p:nvSpPr>
          <p:cNvPr id="3" name="Date Placeholder 2"/>
          <p:cNvSpPr>
            <a:spLocks noGrp="1"/>
          </p:cNvSpPr>
          <p:nvPr>
            <p:ph type="dt" idx="15"/>
          </p:nvPr>
        </p:nvSpPr>
        <p:spPr/>
        <p:txBody>
          <a:bodyPr/>
          <a:lstStyle/>
          <a:p>
            <a:r>
              <a:rPr lang="en-US" smtClean="0"/>
              <a:t>March 2016</a:t>
            </a:r>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Tree>
    <p:extLst>
      <p:ext uri="{BB962C8B-B14F-4D97-AF65-F5344CB8AC3E}">
        <p14:creationId xmlns:p14="http://schemas.microsoft.com/office/powerpoint/2010/main" val="878172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Spectrum for IEEE 802.11ah (FCC 15.247)</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a:t>Systems using digital modulation techniques may operate in the 902-928 MHz, 2400-2483.5 MHz, and 5725-5850 MHz bands. The minimum 6 dB bandwidth shall be at least 500 kHz.</a:t>
            </a:r>
            <a:endParaRPr lang="en-US" b="1" dirty="0" smtClean="0"/>
          </a:p>
          <a:p>
            <a:r>
              <a:rPr lang="en-US" b="1" dirty="0" smtClean="0"/>
              <a:t>The </a:t>
            </a:r>
            <a:r>
              <a:rPr lang="en-US" b="1" dirty="0"/>
              <a:t>maximum peak conducted output power of the intentional radiator shall not exceed the following:</a:t>
            </a:r>
            <a:endParaRPr lang="en-US" b="1" dirty="0" smtClean="0"/>
          </a:p>
          <a:p>
            <a:pPr lvl="1"/>
            <a:r>
              <a:rPr lang="en-US" dirty="0" smtClean="0"/>
              <a:t>For </a:t>
            </a:r>
            <a:r>
              <a:rPr lang="en-US" dirty="0"/>
              <a:t>systems using digital modulation in the 902-928 MHz, 2400-2483.5 MHz, and 5725-5850 MHz bands: 1 Watt. As an alternative to a peak power measurement, compliance with the one Watt limit can be based on a measurement of the maximum conducted output power. Maximum Conducted Output Power is defined as the total transmit power delivered to all antennas and antenna elements averaged across all symbols in the signaling alphabet when the transmitter is operating at its maximum power control level. Power must be summed across all antennas and antenna elements. The average must not include any time intervals during which the transmitter is off or is transmitting at a reduced power level. If multiple modes of operation are possible (e.g., alternative modulation methods), the </a:t>
            </a:r>
            <a:r>
              <a:rPr lang="en-US" i="1" dirty="0"/>
              <a:t>maximum conducted output power</a:t>
            </a:r>
            <a:r>
              <a:rPr lang="en-US" dirty="0"/>
              <a:t> is the highest total transmit power occurring in any mode.</a:t>
            </a:r>
          </a:p>
        </p:txBody>
      </p:sp>
      <p:sp>
        <p:nvSpPr>
          <p:cNvPr id="4" name="Date Placeholder 3"/>
          <p:cNvSpPr>
            <a:spLocks noGrp="1"/>
          </p:cNvSpPr>
          <p:nvPr>
            <p:ph type="dt" idx="15"/>
          </p:nvPr>
        </p:nvSpPr>
        <p:spPr/>
        <p:txBody>
          <a:bodyPr/>
          <a:lstStyle/>
          <a:p>
            <a:r>
              <a:rPr lang="en-US" smtClean="0"/>
              <a:t>March 2016</a:t>
            </a:r>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Tree>
    <p:extLst>
      <p:ext uri="{BB962C8B-B14F-4D97-AF65-F5344CB8AC3E}">
        <p14:creationId xmlns:p14="http://schemas.microsoft.com/office/powerpoint/2010/main" val="258070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9698" name="Rectangle 2"/>
          <p:cNvSpPr>
            <a:spLocks noGrp="1" noChangeArrowheads="1"/>
          </p:cNvSpPr>
          <p:nvPr>
            <p:ph type="title"/>
          </p:nvPr>
        </p:nvSpPr>
        <p:spPr>
          <a:xfrm>
            <a:off x="685800" y="609600"/>
            <a:ext cx="7770813" cy="1065213"/>
          </a:xfrm>
        </p:spPr>
        <p:txBody>
          <a:bodyPr lIns="90488" tIns="44450" rIns="90488" bIns="44450"/>
          <a:lstStyle/>
          <a:p>
            <a:pPr eaLnBrk="1" hangingPunct="1"/>
            <a:r>
              <a:rPr lang="en-US" altLang="en-US" dirty="0" smtClean="0">
                <a:ea typeface="ＭＳ Ｐゴシック" pitchFamily="34" charset="-128"/>
              </a:rPr>
              <a:t>IEEE Standards Development: Process Flow</a:t>
            </a:r>
            <a:endParaRPr lang="en-US" altLang="en-US" sz="2000" dirty="0" smtClean="0">
              <a:ea typeface="ＭＳ Ｐゴシック" pitchFamily="34" charset="-128"/>
            </a:endParaRPr>
          </a:p>
        </p:txBody>
      </p:sp>
      <p:grpSp>
        <p:nvGrpSpPr>
          <p:cNvPr id="3" name="Group 2"/>
          <p:cNvGrpSpPr/>
          <p:nvPr/>
        </p:nvGrpSpPr>
        <p:grpSpPr>
          <a:xfrm>
            <a:off x="92336" y="1104145"/>
            <a:ext cx="8933554" cy="5306973"/>
            <a:chOff x="114300" y="760452"/>
            <a:chExt cx="8933554" cy="5306973"/>
          </a:xfrm>
        </p:grpSpPr>
        <p:sp>
          <p:nvSpPr>
            <p:cNvPr id="14" name="Rounded Rectangle 13"/>
            <p:cNvSpPr/>
            <p:nvPr/>
          </p:nvSpPr>
          <p:spPr>
            <a:xfrm>
              <a:off x="5802630" y="760452"/>
              <a:ext cx="3245224" cy="248770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699" name="Flowchart: Preparation 4"/>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dirty="0"/>
                <a:t>Idea!</a:t>
              </a:r>
            </a:p>
          </p:txBody>
        </p:sp>
        <p:sp>
          <p:nvSpPr>
            <p:cNvPr id="29700" name="Flowchart: Process 5"/>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dirty="0"/>
                <a:t>Project Approval Process</a:t>
              </a:r>
            </a:p>
          </p:txBody>
        </p:sp>
        <p:sp>
          <p:nvSpPr>
            <p:cNvPr id="29701" name="Flowchart: Process 7"/>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a:t>Develop Draft Standard </a:t>
              </a:r>
              <a:endParaRPr lang="en-US" altLang="en-US" sz="1600" b="1" dirty="0" smtClean="0"/>
            </a:p>
            <a:p>
              <a:r>
                <a:rPr lang="en-US" altLang="en-US" sz="1400" b="1" dirty="0" smtClean="0"/>
                <a:t>(</a:t>
              </a:r>
              <a:r>
                <a:rPr lang="en-US" altLang="en-US" sz="1400" b="1" dirty="0"/>
                <a:t>in Working Group)</a:t>
              </a:r>
            </a:p>
          </p:txBody>
        </p:sp>
        <p:sp>
          <p:nvSpPr>
            <p:cNvPr id="9" name="Flowchart: Process 8"/>
            <p:cNvSpPr/>
            <p:nvPr/>
          </p:nvSpPr>
          <p:spPr bwMode="auto">
            <a:xfrm>
              <a:off x="3962400" y="3960813"/>
              <a:ext cx="1371600" cy="688975"/>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b="1" dirty="0">
                  <a:solidFill>
                    <a:schemeClr val="tx1"/>
                  </a:solidFill>
                  <a:latin typeface="Arial" pitchFamily="28" charset="0"/>
                  <a:ea typeface="ＭＳ Ｐゴシック" pitchFamily="28" charset="-128"/>
                  <a:cs typeface="ＭＳ Ｐゴシック" pitchFamily="28" charset="-128"/>
                </a:rPr>
                <a:t>Sponsor Ballot</a:t>
              </a:r>
            </a:p>
          </p:txBody>
        </p:sp>
        <p:sp>
          <p:nvSpPr>
            <p:cNvPr id="29703" name="Flowchart: Process 9"/>
            <p:cNvSpPr>
              <a:spLocks noChangeArrowheads="1"/>
            </p:cNvSpPr>
            <p:nvPr/>
          </p:nvSpPr>
          <p:spPr bwMode="auto">
            <a:xfrm>
              <a:off x="5715000" y="3886200"/>
              <a:ext cx="1752600" cy="838200"/>
            </a:xfrm>
            <a:prstGeom prst="flowChartProcess">
              <a:avLst/>
            </a:prstGeom>
            <a:solidFill>
              <a:schemeClr val="accent2"/>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IEEE-SA Standards Board Approval Process</a:t>
              </a:r>
            </a:p>
          </p:txBody>
        </p:sp>
        <p:sp>
          <p:nvSpPr>
            <p:cNvPr id="29704" name="Flowchart: Process 10"/>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Publish Standard</a:t>
              </a:r>
            </a:p>
          </p:txBody>
        </p:sp>
        <p:cxnSp>
          <p:nvCxnSpPr>
            <p:cNvPr id="29705" name="Straight Arrow Connector 12"/>
            <p:cNvCxnSpPr>
              <a:cxnSpLocks noChangeShapeType="1"/>
              <a:stCxn id="29699" idx="2"/>
            </p:cNvCxnSpPr>
            <p:nvPr/>
          </p:nvCxnSpPr>
          <p:spPr bwMode="auto">
            <a:xfrm>
              <a:off x="762000" y="2667000"/>
              <a:ext cx="0" cy="1219200"/>
            </a:xfrm>
            <a:prstGeom prst="straightConnector1">
              <a:avLst/>
            </a:prstGeom>
            <a:noFill/>
            <a:ln w="9525" algn="ctr">
              <a:solidFill>
                <a:schemeClr val="tx1"/>
              </a:solidFill>
              <a:round/>
              <a:headEnd/>
              <a:tailEnd type="arrow" w="med" len="med"/>
            </a:ln>
          </p:spPr>
        </p:cxnSp>
        <p:cxnSp>
          <p:nvCxnSpPr>
            <p:cNvPr id="29706" name="Straight Arrow Connector 14" descr="Maximum 4 Years"/>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p:spPr>
        </p:cxnSp>
        <p:cxnSp>
          <p:nvCxnSpPr>
            <p:cNvPr id="29707" name="Straight Arrow Connector 22"/>
            <p:cNvCxnSpPr>
              <a:cxnSpLocks noChangeShapeType="1"/>
              <a:stCxn id="29700" idx="3"/>
              <a:endCxn id="29701" idx="1"/>
            </p:cNvCxnSpPr>
            <p:nvPr/>
          </p:nvCxnSpPr>
          <p:spPr bwMode="auto">
            <a:xfrm>
              <a:off x="1181100" y="4305300"/>
              <a:ext cx="419100" cy="0"/>
            </a:xfrm>
            <a:prstGeom prst="straightConnector1">
              <a:avLst/>
            </a:prstGeom>
            <a:noFill/>
            <a:ln w="9525" algn="ctr">
              <a:solidFill>
                <a:schemeClr val="tx1"/>
              </a:solidFill>
              <a:round/>
              <a:headEnd/>
              <a:tailEnd type="arrow" w="med" len="med"/>
            </a:ln>
          </p:spPr>
        </p:cxnSp>
        <p:cxnSp>
          <p:nvCxnSpPr>
            <p:cNvPr id="29708" name="Straight Arrow Connector 40"/>
            <p:cNvCxnSpPr>
              <a:cxnSpLocks noChangeShapeType="1"/>
              <a:stCxn id="29701" idx="3"/>
              <a:endCxn id="9" idx="1"/>
            </p:cNvCxnSpPr>
            <p:nvPr/>
          </p:nvCxnSpPr>
          <p:spPr bwMode="auto">
            <a:xfrm>
              <a:off x="3429000" y="4305300"/>
              <a:ext cx="533400" cy="0"/>
            </a:xfrm>
            <a:prstGeom prst="straightConnector1">
              <a:avLst/>
            </a:prstGeom>
            <a:noFill/>
            <a:ln w="9525" algn="ctr">
              <a:solidFill>
                <a:schemeClr val="tx1"/>
              </a:solidFill>
              <a:round/>
              <a:headEnd/>
              <a:tailEnd type="arrow" w="med" len="med"/>
            </a:ln>
          </p:spPr>
        </p:cxnSp>
        <p:cxnSp>
          <p:nvCxnSpPr>
            <p:cNvPr id="29709" name="Straight Arrow Connector 51"/>
            <p:cNvCxnSpPr>
              <a:cxnSpLocks noChangeShapeType="1"/>
              <a:stCxn id="9" idx="3"/>
              <a:endCxn id="29703" idx="1"/>
            </p:cNvCxnSpPr>
            <p:nvPr/>
          </p:nvCxnSpPr>
          <p:spPr bwMode="auto">
            <a:xfrm>
              <a:off x="5334000" y="4305300"/>
              <a:ext cx="381000" cy="0"/>
            </a:xfrm>
            <a:prstGeom prst="straightConnector1">
              <a:avLst/>
            </a:prstGeom>
            <a:noFill/>
            <a:ln w="9525" algn="ctr">
              <a:solidFill>
                <a:schemeClr val="tx1"/>
              </a:solidFill>
              <a:round/>
              <a:headEnd/>
              <a:tailEnd type="arrow" w="med" len="med"/>
            </a:ln>
          </p:spPr>
        </p:cxnSp>
        <p:sp>
          <p:nvSpPr>
            <p:cNvPr id="29710" name="Rectangle 67"/>
            <p:cNvSpPr>
              <a:spLocks noChangeArrowheads="1"/>
            </p:cNvSpPr>
            <p:nvPr/>
          </p:nvSpPr>
          <p:spPr bwMode="auto">
            <a:xfrm>
              <a:off x="2667000" y="3124200"/>
              <a:ext cx="3048000" cy="304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dirty="0" smtClean="0"/>
                <a:t>Typical project lifetime: 4 </a:t>
              </a:r>
              <a:r>
                <a:rPr lang="en-US" altLang="en-US" sz="1400" b="1" dirty="0"/>
                <a:t>years</a:t>
              </a:r>
            </a:p>
          </p:txBody>
        </p:sp>
        <p:cxnSp>
          <p:nvCxnSpPr>
            <p:cNvPr id="29711" name="Straight Arrow Connector 75"/>
            <p:cNvCxnSpPr>
              <a:cxnSpLocks noChangeShapeType="1"/>
              <a:stCxn id="29703" idx="3"/>
              <a:endCxn id="29704" idx="1"/>
            </p:cNvCxnSpPr>
            <p:nvPr/>
          </p:nvCxnSpPr>
          <p:spPr bwMode="auto">
            <a:xfrm>
              <a:off x="7467600" y="4305300"/>
              <a:ext cx="457200" cy="0"/>
            </a:xfrm>
            <a:prstGeom prst="straightConnector1">
              <a:avLst/>
            </a:prstGeom>
            <a:noFill/>
            <a:ln w="9525" algn="ctr">
              <a:solidFill>
                <a:schemeClr val="tx1"/>
              </a:solidFill>
              <a:round/>
              <a:headEnd/>
              <a:tailEnd type="arrow" w="med" len="med"/>
            </a:ln>
          </p:spPr>
        </p:cxnSp>
        <p:sp>
          <p:nvSpPr>
            <p:cNvPr id="97" name="Flowchart: Process 96"/>
            <p:cNvSpPr/>
            <p:nvPr/>
          </p:nvSpPr>
          <p:spPr bwMode="auto">
            <a:xfrm>
              <a:off x="2667000" y="5457825"/>
              <a:ext cx="3200400" cy="609600"/>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tx1"/>
                  </a:solidFill>
                  <a:latin typeface="Arial" pitchFamily="28" charset="0"/>
                  <a:ea typeface="ＭＳ Ｐゴシック" pitchFamily="28" charset="-128"/>
                  <a:cs typeface="ＭＳ Ｐゴシック" pitchFamily="28" charset="-128"/>
                </a:rPr>
                <a:t>Revise or Withdraw Standards</a:t>
              </a:r>
            </a:p>
          </p:txBody>
        </p:sp>
        <p:cxnSp>
          <p:nvCxnSpPr>
            <p:cNvPr id="29713" name="Straight Arrow Connector 103"/>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p:spPr>
        </p:cxnSp>
        <p:cxnSp>
          <p:nvCxnSpPr>
            <p:cNvPr id="29714" name="Elbow Connector 131"/>
            <p:cNvCxnSpPr>
              <a:cxnSpLocks noChangeShapeType="1"/>
              <a:stCxn id="97" idx="1"/>
              <a:endCxn id="29700"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p:spPr>
        </p:cxnSp>
        <p:cxnSp>
          <p:nvCxnSpPr>
            <p:cNvPr id="29715" name="Shape 137"/>
            <p:cNvCxnSpPr>
              <a:cxnSpLocks noChangeShapeType="1"/>
              <a:stCxn id="29704"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p:spPr>
        </p:cxnSp>
        <p:sp>
          <p:nvSpPr>
            <p:cNvPr id="29716" name="Rectangle 142"/>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200" b="1"/>
                <a:t>Maximum of 10 years</a:t>
              </a:r>
            </a:p>
          </p:txBody>
        </p:sp>
        <p:sp>
          <p:nvSpPr>
            <p:cNvPr id="25" name="Flowchart: Process 24"/>
            <p:cNvSpPr/>
            <p:nvPr/>
          </p:nvSpPr>
          <p:spPr bwMode="auto">
            <a:xfrm>
              <a:off x="6324599" y="880575"/>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Decide / Choose Technology</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26" name="Flowchart: Process 25"/>
            <p:cNvSpPr/>
            <p:nvPr/>
          </p:nvSpPr>
          <p:spPr bwMode="auto">
            <a:xfrm>
              <a:off x="6282241" y="1211031"/>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Write / update a Draft</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27" name="Flowchart: Process 26"/>
            <p:cNvSpPr/>
            <p:nvPr/>
          </p:nvSpPr>
          <p:spPr bwMode="auto">
            <a:xfrm>
              <a:off x="6324599" y="1636200"/>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Ballot Draft</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28" name="Flowchart: Process 27"/>
            <p:cNvSpPr/>
            <p:nvPr/>
          </p:nvSpPr>
          <p:spPr bwMode="auto">
            <a:xfrm>
              <a:off x="6324599" y="2023574"/>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Resolve Comments</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4" name="Diamond 3"/>
            <p:cNvSpPr/>
            <p:nvPr/>
          </p:nvSpPr>
          <p:spPr>
            <a:xfrm>
              <a:off x="7077635" y="2426823"/>
              <a:ext cx="779929" cy="670696"/>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solidFill>
                    <a:schemeClr val="tx1"/>
                  </a:solidFill>
                </a:rPr>
                <a:t>Done?</a:t>
              </a:r>
              <a:endParaRPr lang="en-GB" sz="900" dirty="0">
                <a:solidFill>
                  <a:schemeClr val="tx1"/>
                </a:solidFill>
              </a:endParaRPr>
            </a:p>
          </p:txBody>
        </p:sp>
        <p:cxnSp>
          <p:nvCxnSpPr>
            <p:cNvPr id="8" name="Elbow Connector 7"/>
            <p:cNvCxnSpPr>
              <a:stCxn id="4" idx="3"/>
              <a:endCxn id="26" idx="3"/>
            </p:cNvCxnSpPr>
            <p:nvPr/>
          </p:nvCxnSpPr>
          <p:spPr>
            <a:xfrm flipV="1">
              <a:off x="7857564" y="1350988"/>
              <a:ext cx="710678" cy="1411183"/>
            </a:xfrm>
            <a:prstGeom prst="bentConnector3">
              <a:avLst>
                <a:gd name="adj1" fmla="val 132166"/>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5" idx="2"/>
              <a:endCxn id="26" idx="0"/>
            </p:cNvCxnSpPr>
            <p:nvPr/>
          </p:nvCxnSpPr>
          <p:spPr>
            <a:xfrm flipH="1">
              <a:off x="7425242" y="1160488"/>
              <a:ext cx="42358" cy="5054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467600" y="1541487"/>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470775" y="1922488"/>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4" idx="0"/>
            </p:cNvCxnSpPr>
            <p:nvPr/>
          </p:nvCxnSpPr>
          <p:spPr>
            <a:xfrm flipH="1">
              <a:off x="7467600" y="2303487"/>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7464425" y="3097519"/>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600200" y="1401531"/>
              <a:ext cx="4202430" cy="24846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429000" y="3233692"/>
              <a:ext cx="2895599" cy="6525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Date Placeholder 5"/>
          <p:cNvSpPr>
            <a:spLocks noGrp="1"/>
          </p:cNvSpPr>
          <p:nvPr>
            <p:ph type="dt" sz="half" idx="11"/>
          </p:nvPr>
        </p:nvSpPr>
        <p:spPr/>
        <p:txBody>
          <a:bodyPr/>
          <a:lstStyle/>
          <a:p>
            <a:pPr>
              <a:defRPr/>
            </a:pPr>
            <a:r>
              <a:rPr lang="en-US" altLang="ja-JP" smtClean="0"/>
              <a:t>March 2016</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5</a:t>
            </a:fld>
            <a:endParaRPr lang="en-US" dirty="0"/>
          </a:p>
        </p:txBody>
      </p:sp>
      <p:sp>
        <p:nvSpPr>
          <p:cNvPr id="41"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35089283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1" name="Object 3"/>
          <p:cNvGraphicFramePr>
            <a:graphicFrameLocks noGrp="1" noChangeAspect="1"/>
          </p:cNvGraphicFramePr>
          <p:nvPr>
            <p:ph idx="1"/>
            <p:extLst>
              <p:ext uri="{D42A27DB-BD31-4B8C-83A1-F6EECF244321}">
                <p14:modId xmlns:p14="http://schemas.microsoft.com/office/powerpoint/2010/main" val="2036102795"/>
              </p:ext>
            </p:extLst>
          </p:nvPr>
        </p:nvGraphicFramePr>
        <p:xfrm>
          <a:off x="1236663" y="1295400"/>
          <a:ext cx="6594475" cy="5102225"/>
        </p:xfrm>
        <a:graphic>
          <a:graphicData uri="http://schemas.openxmlformats.org/presentationml/2006/ole">
            <mc:AlternateContent xmlns:mc="http://schemas.openxmlformats.org/markup-compatibility/2006">
              <mc:Choice xmlns:v="urn:schemas-microsoft-com:vml" Requires="v">
                <p:oleObj spid="_x0000_s5174" name="Visio" r:id="rId4" imgW="8893046" imgH="6879600" progId="Visio.Drawing.11">
                  <p:embed/>
                </p:oleObj>
              </mc:Choice>
              <mc:Fallback>
                <p:oleObj name="Visio" r:id="rId4" imgW="8893046" imgH="6879600" progId="Visio.Drawing.11">
                  <p:embed/>
                  <p:pic>
                    <p:nvPicPr>
                      <p:cNvPr id="0" name=""/>
                      <p:cNvPicPr>
                        <a:picLocks noGrp="1" noChangeAspect="1" noChangeArrowheads="1"/>
                      </p:cNvPicPr>
                      <p:nvPr/>
                    </p:nvPicPr>
                    <p:blipFill>
                      <a:blip r:embed="rId5"/>
                      <a:srcRect/>
                      <a:stretch>
                        <a:fillRect/>
                      </a:stretch>
                    </p:blipFill>
                    <p:spPr bwMode="auto">
                      <a:xfrm>
                        <a:off x="1236663" y="1295400"/>
                        <a:ext cx="65944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724693" y="457200"/>
            <a:ext cx="7770813" cy="1065213"/>
          </a:xfrm>
        </p:spPr>
        <p:txBody>
          <a:bodyPr/>
          <a:lstStyle/>
          <a:p>
            <a:pPr eaLnBrk="1" hangingPunct="1">
              <a:defRPr/>
            </a:pPr>
            <a:r>
              <a:rPr lang="en-US" sz="3600" b="1" dirty="0" smtClean="0">
                <a:solidFill>
                  <a:srgbClr val="0000FF"/>
                </a:solidFill>
                <a:cs typeface="+mj-cs"/>
              </a:rPr>
              <a:t>IEEE 802 Wireless</a:t>
            </a:r>
          </a:p>
        </p:txBody>
      </p:sp>
      <p:sp>
        <p:nvSpPr>
          <p:cNvPr id="4" name="Date Placeholder 3"/>
          <p:cNvSpPr>
            <a:spLocks noGrp="1"/>
          </p:cNvSpPr>
          <p:nvPr>
            <p:ph type="dt" sz="quarter" idx="4294967295"/>
          </p:nvPr>
        </p:nvSpPr>
        <p:spPr>
          <a:xfrm>
            <a:off x="685800" y="133350"/>
            <a:ext cx="2133600" cy="476250"/>
          </a:xfrm>
          <a:prstGeom prst="rect">
            <a:avLst/>
          </a:prstGeom>
          <a:extLst>
            <a:ext uri="{FAA26D3D-D897-4be2-8F04-BA451C77F1D7}">
              <ma14:placeholderFlag xmlns:ma14="http://schemas.microsoft.com/office/mac/drawingml/2011/main" xmlns="" val="1"/>
            </a:ext>
          </a:extLst>
        </p:spPr>
        <p:txBody>
          <a:bodyPr/>
          <a:lstStyle/>
          <a:p>
            <a:pPr>
              <a:defRPr/>
            </a:pPr>
            <a:r>
              <a:rPr lang="en-US" smtClean="0"/>
              <a:t>March 2016</a:t>
            </a:r>
            <a:endParaRPr lang="en-US" dirty="0"/>
          </a:p>
        </p:txBody>
      </p:sp>
      <p:sp>
        <p:nvSpPr>
          <p:cNvPr id="5" name="Footer Placeholder 4"/>
          <p:cNvSpPr>
            <a:spLocks noGrp="1"/>
          </p:cNvSpPr>
          <p:nvPr>
            <p:ph type="ftr" sz="quarter" idx="4294967295"/>
          </p:nvPr>
        </p:nvSpPr>
        <p:spPr>
          <a:xfrm>
            <a:off x="5715000" y="6477000"/>
            <a:ext cx="2895600" cy="228600"/>
          </a:xfrm>
          <a:prstGeom prst="rect">
            <a:avLst/>
          </a:prstGeom>
          <a:extLst>
            <a:ext uri="{FAA26D3D-D897-4be2-8F04-BA451C77F1D7}">
              <ma14:placeholderFlag xmlns:ma14="http://schemas.microsoft.com/office/mac/drawingml/2011/main" xmlns="" val="1"/>
            </a:ext>
          </a:extLst>
        </p:spPr>
        <p:txBody>
          <a:bodyPr/>
          <a:lstStyle/>
          <a:p>
            <a:pPr>
              <a:defRPr/>
            </a:pPr>
            <a:r>
              <a:rPr lang="en-US" dirty="0" smtClean="0"/>
              <a:t>Dorothy Stanley, HP Enterprise</a:t>
            </a:r>
            <a:endParaRPr lang="en-US" dirty="0"/>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CFAF2C-9488-4BB2-8924-95A521479942}" type="slidenum">
              <a:rPr lang="en-US" altLang="en-US" sz="1400"/>
              <a:pPr eaLnBrk="1" hangingPunct="1"/>
              <a:t>6</a:t>
            </a:fld>
            <a:endParaRPr lang="en-US" altLang="en-US" sz="1400"/>
          </a:p>
        </p:txBody>
      </p:sp>
    </p:spTree>
    <p:extLst>
      <p:ext uri="{BB962C8B-B14F-4D97-AF65-F5344CB8AC3E}">
        <p14:creationId xmlns:p14="http://schemas.microsoft.com/office/powerpoint/2010/main" val="1082278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IEEE 802.11 Scope</a:t>
            </a:r>
            <a:endParaRPr lang="en-GB" dirty="0"/>
          </a:p>
        </p:txBody>
      </p:sp>
      <p:sp>
        <p:nvSpPr>
          <p:cNvPr id="3" name="Content Placeholder 2"/>
          <p:cNvSpPr>
            <a:spLocks noGrp="1"/>
          </p:cNvSpPr>
          <p:nvPr>
            <p:ph sz="quarter" idx="14"/>
          </p:nvPr>
        </p:nvSpPr>
        <p:spPr>
          <a:xfrm>
            <a:off x="487680" y="1828800"/>
            <a:ext cx="4419600" cy="3226752"/>
          </a:xfrm>
        </p:spPr>
        <p:txBody>
          <a:bodyPr/>
          <a:lstStyle/>
          <a:p>
            <a:r>
              <a:rPr lang="en-GB" sz="1800" dirty="0" smtClean="0"/>
              <a:t>Wireless local area networks</a:t>
            </a:r>
          </a:p>
          <a:p>
            <a:r>
              <a:rPr lang="en-GB" sz="1800" dirty="0" smtClean="0"/>
              <a:t>Typical range up to 100m, can be much </a:t>
            </a:r>
            <a:br>
              <a:rPr lang="en-GB" sz="1800" dirty="0" smtClean="0"/>
            </a:br>
            <a:r>
              <a:rPr lang="en-GB" sz="1800" dirty="0" smtClean="0"/>
              <a:t>higher with directional antennas</a:t>
            </a:r>
          </a:p>
          <a:p>
            <a:r>
              <a:rPr lang="en-GB" sz="1800" dirty="0" smtClean="0"/>
              <a:t>Generally use unlicensed spectrum</a:t>
            </a:r>
          </a:p>
          <a:p>
            <a:pPr lvl="1"/>
            <a:r>
              <a:rPr lang="en-GB" sz="1400" dirty="0" smtClean="0"/>
              <a:t>Exception for 802.11y:  “lightly licensed”</a:t>
            </a:r>
          </a:p>
          <a:p>
            <a:pPr lvl="1"/>
            <a:r>
              <a:rPr lang="en-GB" sz="1400" dirty="0" smtClean="0"/>
              <a:t>Exception for TV whitespace</a:t>
            </a:r>
          </a:p>
          <a:p>
            <a:r>
              <a:rPr lang="en-GB" sz="1800" u="sng" dirty="0" smtClean="0"/>
              <a:t>Ubiquitous Deployments</a:t>
            </a:r>
            <a:r>
              <a:rPr lang="en-GB" sz="1800" dirty="0"/>
              <a:t>: Broadband network access, </a:t>
            </a:r>
            <a:r>
              <a:rPr lang="en-GB" sz="1800" dirty="0" smtClean="0"/>
              <a:t>public </a:t>
            </a:r>
            <a:r>
              <a:rPr lang="en-GB" sz="1800" dirty="0"/>
              <a:t>venue access, sensor networks, </a:t>
            </a:r>
            <a:r>
              <a:rPr lang="en-GB" sz="1800" dirty="0" smtClean="0"/>
              <a:t>mesh </a:t>
            </a:r>
            <a:r>
              <a:rPr lang="en-GB" sz="1800" dirty="0"/>
              <a:t>networks, automotive</a:t>
            </a:r>
            <a:r>
              <a:rPr lang="en-GB" sz="1800" dirty="0" smtClean="0"/>
              <a:t>.</a:t>
            </a:r>
          </a:p>
          <a:p>
            <a:endParaRPr lang="en-GB" sz="2000" dirty="0"/>
          </a:p>
        </p:txBody>
      </p:sp>
      <p:sp>
        <p:nvSpPr>
          <p:cNvPr id="7" name="Date Placeholder 6"/>
          <p:cNvSpPr>
            <a:spLocks noGrp="1"/>
          </p:cNvSpPr>
          <p:nvPr>
            <p:ph type="dt" sz="half" idx="16"/>
          </p:nvPr>
        </p:nvSpPr>
        <p:spPr/>
        <p:txBody>
          <a:bodyPr/>
          <a:lstStyle/>
          <a:p>
            <a:pPr>
              <a:defRPr/>
            </a:pPr>
            <a:r>
              <a:rPr lang="en-US" altLang="ja-JP" smtClean="0"/>
              <a:t>March 2016</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114800" cy="29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5943600"/>
            <a:ext cx="4127925" cy="338554"/>
          </a:xfrm>
          <a:prstGeom prst="rect">
            <a:avLst/>
          </a:prstGeom>
          <a:noFill/>
        </p:spPr>
        <p:txBody>
          <a:bodyPr wrap="none" rtlCol="0">
            <a:spAutoFit/>
          </a:bodyPr>
          <a:lstStyle/>
          <a:p>
            <a:r>
              <a:rPr lang="en-US" sz="1600" dirty="0" smtClean="0">
                <a:solidFill>
                  <a:schemeClr val="tx1"/>
                </a:solidFill>
              </a:rPr>
              <a:t>Photo credit: Slide 36 in Donald’s presentation</a:t>
            </a:r>
            <a:endParaRPr lang="en-US" sz="1600" dirty="0">
              <a:solidFill>
                <a:schemeClr val="tx1"/>
              </a:solidFill>
            </a:endParaRPr>
          </a:p>
        </p:txBody>
      </p:sp>
      <p:sp>
        <p:nvSpPr>
          <p:cNvPr id="11"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3252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525000" cy="1065213"/>
          </a:xfrm>
        </p:spPr>
        <p:txBody>
          <a:bodyPr/>
          <a:lstStyle/>
          <a:p>
            <a:r>
              <a:rPr lang="en-US" sz="2800" dirty="0" smtClean="0"/>
              <a:t>802.11 technology is serving high density applications today </a:t>
            </a:r>
            <a:endParaRPr lang="en-US" sz="2800" dirty="0"/>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8</a:t>
            </a:fld>
            <a:endParaRPr lang="en-US" dirty="0"/>
          </a:p>
        </p:txBody>
      </p:sp>
      <p:sp>
        <p:nvSpPr>
          <p:cNvPr id="5" name="Date Placeholder 4"/>
          <p:cNvSpPr>
            <a:spLocks noGrp="1"/>
          </p:cNvSpPr>
          <p:nvPr>
            <p:ph type="dt" sz="half" idx="16"/>
          </p:nvPr>
        </p:nvSpPr>
        <p:spPr/>
        <p:txBody>
          <a:bodyPr/>
          <a:lstStyle/>
          <a:p>
            <a:pPr>
              <a:defRPr/>
            </a:pPr>
            <a:r>
              <a:rPr lang="en-US" altLang="ja-JP" smtClean="0"/>
              <a:t>March 2016</a:t>
            </a:r>
            <a:endParaRPr lang="en-US" dirty="0"/>
          </a:p>
        </p:txBody>
      </p:sp>
      <p:pic>
        <p:nvPicPr>
          <p:cNvPr id="717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54550" y="1219200"/>
            <a:ext cx="8408450" cy="474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692310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172357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2449A1-F771-4069-85DC-1A9EBBF6664A}" type="slidenum">
              <a:rPr lang="en-GB" smtClean="0"/>
              <a:pPr>
                <a:defRPr/>
              </a:pPr>
              <a:t>9</a:t>
            </a:fld>
            <a:endParaRPr lang="en-GB"/>
          </a:p>
        </p:txBody>
      </p:sp>
      <p:sp>
        <p:nvSpPr>
          <p:cNvPr id="2" name="Title 1"/>
          <p:cNvSpPr>
            <a:spLocks noGrp="1"/>
          </p:cNvSpPr>
          <p:nvPr>
            <p:ph type="title" idx="4294967295"/>
          </p:nvPr>
        </p:nvSpPr>
        <p:spPr>
          <a:xfrm>
            <a:off x="228600" y="685800"/>
            <a:ext cx="8382000" cy="1066800"/>
          </a:xfrm>
        </p:spPr>
        <p:txBody>
          <a:bodyPr/>
          <a:lstStyle/>
          <a:p>
            <a:r>
              <a:rPr lang="en-GB" dirty="0" smtClean="0">
                <a:solidFill>
                  <a:srgbClr val="C00000"/>
                </a:solidFill>
              </a:rPr>
              <a:t>In 2014 Wi-Fi traffic was 16 times cellular one</a:t>
            </a:r>
            <a:endParaRPr lang="en-GB" dirty="0">
              <a:solidFill>
                <a:srgbClr val="C00000"/>
              </a:solidFill>
            </a:endParaRPr>
          </a:p>
        </p:txBody>
      </p:sp>
      <p:graphicFrame>
        <p:nvGraphicFramePr>
          <p:cNvPr id="3" name="Chart 2"/>
          <p:cNvGraphicFramePr/>
          <p:nvPr>
            <p:extLst/>
          </p:nvPr>
        </p:nvGraphicFramePr>
        <p:xfrm>
          <a:off x="506931" y="2081276"/>
          <a:ext cx="8637069" cy="3834934"/>
        </p:xfrm>
        <a:graphic>
          <a:graphicData uri="http://schemas.openxmlformats.org/drawingml/2006/chart">
            <c:chart xmlns:c="http://schemas.openxmlformats.org/drawingml/2006/chart" xmlns:r="http://schemas.openxmlformats.org/officeDocument/2006/relationships" r:id="rId3"/>
          </a:graphicData>
        </a:graphic>
      </p:graphicFrame>
      <p:sp>
        <p:nvSpPr>
          <p:cNvPr id="13" name="XAxis"/>
          <p:cNvSpPr txBox="1">
            <a:spLocks/>
          </p:cNvSpPr>
          <p:nvPr/>
        </p:nvSpPr>
        <p:spPr>
          <a:xfrm>
            <a:off x="7608" y="1752600"/>
            <a:ext cx="8244000" cy="215444"/>
          </a:xfrm>
          <a:prstGeom prst="rect">
            <a:avLst/>
          </a:prstGeom>
        </p:spPr>
        <p:txBody>
          <a:bodyPr/>
          <a:lstStyle>
            <a:lvl1pPr marL="273050" indent="-273050" algn="l" rtl="0" eaLnBrk="1" fontAlgn="base" hangingPunct="1">
              <a:spcBef>
                <a:spcPct val="0"/>
              </a:spcBef>
              <a:spcAft>
                <a:spcPct val="0"/>
              </a:spcAft>
              <a:buChar char="•"/>
              <a:defRPr sz="1600">
                <a:solidFill>
                  <a:schemeClr val="tx1"/>
                </a:solidFill>
                <a:latin typeface="+mn-lt"/>
                <a:ea typeface="+mn-ea"/>
                <a:cs typeface="+mn-cs"/>
              </a:defRPr>
            </a:lvl1pPr>
            <a:lvl2pPr marL="536575" indent="-261938" algn="l" rtl="0" eaLnBrk="1" fontAlgn="base" hangingPunct="1">
              <a:spcBef>
                <a:spcPct val="0"/>
              </a:spcBef>
              <a:spcAft>
                <a:spcPct val="0"/>
              </a:spcAft>
              <a:buChar char="–"/>
              <a:defRPr sz="1600">
                <a:solidFill>
                  <a:schemeClr val="tx1"/>
                </a:solidFill>
                <a:latin typeface="+mn-lt"/>
                <a:cs typeface="+mn-cs"/>
              </a:defRPr>
            </a:lvl2pPr>
            <a:lvl3pPr marL="808038" indent="-269875" algn="l" rtl="0" eaLnBrk="1" fontAlgn="base" hangingPunct="1">
              <a:spcBef>
                <a:spcPct val="0"/>
              </a:spcBef>
              <a:spcAft>
                <a:spcPct val="0"/>
              </a:spcAft>
              <a:buChar char="•"/>
              <a:defRPr sz="1600">
                <a:solidFill>
                  <a:schemeClr val="tx1"/>
                </a:solidFill>
                <a:latin typeface="+mn-lt"/>
                <a:cs typeface="+mn-cs"/>
              </a:defRPr>
            </a:lvl3pPr>
            <a:lvl4pPr marL="1082675" indent="-273050" algn="l" rtl="0" eaLnBrk="1" fontAlgn="base" hangingPunct="1">
              <a:spcBef>
                <a:spcPct val="0"/>
              </a:spcBef>
              <a:spcAft>
                <a:spcPct val="0"/>
              </a:spcAft>
              <a:buChar char="–"/>
              <a:defRPr sz="1600">
                <a:solidFill>
                  <a:schemeClr val="tx1"/>
                </a:solidFill>
                <a:latin typeface="+mn-lt"/>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marL="0" indent="0">
              <a:buNone/>
            </a:pPr>
            <a:r>
              <a:rPr lang="en-GB" sz="1300" kern="0" dirty="0" smtClean="0"/>
              <a:t>UK Data carried in PB per month</a:t>
            </a:r>
          </a:p>
          <a:p>
            <a:pPr marL="0" indent="0">
              <a:buNone/>
            </a:pPr>
            <a:endParaRPr lang="en-GB" sz="1300" kern="0" dirty="0"/>
          </a:p>
        </p:txBody>
      </p:sp>
      <p:cxnSp>
        <p:nvCxnSpPr>
          <p:cNvPr id="11" name="Straight Connector 10"/>
          <p:cNvCxnSpPr/>
          <p:nvPr/>
        </p:nvCxnSpPr>
        <p:spPr bwMode="auto">
          <a:xfrm>
            <a:off x="4481332" y="2413000"/>
            <a:ext cx="28500" cy="3492500"/>
          </a:xfrm>
          <a:prstGeom prst="line">
            <a:avLst/>
          </a:prstGeom>
          <a:solidFill>
            <a:schemeClr val="bg1"/>
          </a:solidFill>
          <a:ln w="19050" cap="flat" cmpd="sng" algn="ctr">
            <a:solidFill>
              <a:srgbClr val="000000"/>
            </a:solidFill>
            <a:prstDash val="dash"/>
            <a:round/>
            <a:headEnd type="none" w="med" len="med"/>
            <a:tailEnd type="none" w="lg" len="med"/>
          </a:ln>
          <a:effectLst/>
        </p:spPr>
      </p:cxnSp>
      <p:sp>
        <p:nvSpPr>
          <p:cNvPr id="16" name="TextBox 15"/>
          <p:cNvSpPr txBox="1"/>
          <p:nvPr/>
        </p:nvSpPr>
        <p:spPr>
          <a:xfrm>
            <a:off x="4454270" y="5806978"/>
            <a:ext cx="3509923" cy="307777"/>
          </a:xfrm>
          <a:prstGeom prst="rect">
            <a:avLst/>
          </a:prstGeom>
          <a:noFill/>
        </p:spPr>
        <p:txBody>
          <a:bodyPr wrap="square" rtlCol="0">
            <a:spAutoFit/>
          </a:bodyPr>
          <a:lstStyle/>
          <a:p>
            <a:pPr algn="ctr"/>
            <a:r>
              <a:rPr lang="en-GB" dirty="0" smtClean="0"/>
              <a:t>Infrastructure Report, June 2014</a:t>
            </a:r>
            <a:endParaRPr lang="en-GB" dirty="0" smtClean="0">
              <a:solidFill>
                <a:srgbClr val="FF0000"/>
              </a:solidFill>
            </a:endParaRPr>
          </a:p>
        </p:txBody>
      </p:sp>
      <p:sp>
        <p:nvSpPr>
          <p:cNvPr id="17" name="TextBox 16"/>
          <p:cNvSpPr txBox="1"/>
          <p:nvPr/>
        </p:nvSpPr>
        <p:spPr>
          <a:xfrm>
            <a:off x="835585" y="5806979"/>
            <a:ext cx="3509923" cy="307777"/>
          </a:xfrm>
          <a:prstGeom prst="rect">
            <a:avLst/>
          </a:prstGeom>
          <a:noFill/>
        </p:spPr>
        <p:txBody>
          <a:bodyPr wrap="square" rtlCol="0">
            <a:spAutoFit/>
          </a:bodyPr>
          <a:lstStyle/>
          <a:p>
            <a:pPr algn="ctr"/>
            <a:r>
              <a:rPr lang="en-GB" dirty="0" smtClean="0"/>
              <a:t>Cisco VNI, 2014 average</a:t>
            </a:r>
            <a:endParaRPr lang="en-GB" dirty="0" smtClean="0">
              <a:solidFill>
                <a:srgbClr val="FF0000"/>
              </a:solidFill>
            </a:endParaRPr>
          </a:p>
        </p:txBody>
      </p:sp>
      <p:sp>
        <p:nvSpPr>
          <p:cNvPr id="5" name="TextBox 4"/>
          <p:cNvSpPr txBox="1"/>
          <p:nvPr/>
        </p:nvSpPr>
        <p:spPr>
          <a:xfrm>
            <a:off x="6162875" y="4864099"/>
            <a:ext cx="869149" cy="523220"/>
          </a:xfrm>
          <a:prstGeom prst="rect">
            <a:avLst/>
          </a:prstGeom>
          <a:noFill/>
        </p:spPr>
        <p:txBody>
          <a:bodyPr wrap="none" rtlCol="0">
            <a:spAutoFit/>
          </a:bodyPr>
          <a:lstStyle/>
          <a:p>
            <a:r>
              <a:rPr lang="en-GB" sz="1400" dirty="0" smtClean="0">
                <a:solidFill>
                  <a:schemeClr val="tx1"/>
                </a:solidFill>
              </a:rPr>
              <a:t>602 MHz</a:t>
            </a:r>
          </a:p>
          <a:p>
            <a:r>
              <a:rPr lang="en-GB" sz="1400" dirty="0" smtClean="0">
                <a:solidFill>
                  <a:schemeClr val="tx1"/>
                </a:solidFill>
              </a:rPr>
              <a:t>available</a:t>
            </a:r>
            <a:endParaRPr lang="en-GB" sz="1400" dirty="0">
              <a:solidFill>
                <a:schemeClr val="tx1"/>
              </a:solidFill>
            </a:endParaRPr>
          </a:p>
        </p:txBody>
      </p:sp>
      <p:sp>
        <p:nvSpPr>
          <p:cNvPr id="15" name="TextBox 14"/>
          <p:cNvSpPr txBox="1"/>
          <p:nvPr/>
        </p:nvSpPr>
        <p:spPr>
          <a:xfrm>
            <a:off x="2853688" y="4851400"/>
            <a:ext cx="869149" cy="523220"/>
          </a:xfrm>
          <a:prstGeom prst="rect">
            <a:avLst/>
          </a:prstGeom>
          <a:noFill/>
        </p:spPr>
        <p:txBody>
          <a:bodyPr wrap="none" rtlCol="0">
            <a:spAutoFit/>
          </a:bodyPr>
          <a:lstStyle/>
          <a:p>
            <a:r>
              <a:rPr lang="en-GB" sz="1400" dirty="0" smtClean="0">
                <a:solidFill>
                  <a:schemeClr val="tx1"/>
                </a:solidFill>
              </a:rPr>
              <a:t>602 MHz</a:t>
            </a:r>
          </a:p>
          <a:p>
            <a:r>
              <a:rPr lang="en-GB" sz="1400" dirty="0" smtClean="0">
                <a:solidFill>
                  <a:schemeClr val="tx1"/>
                </a:solidFill>
              </a:rPr>
              <a:t>available</a:t>
            </a:r>
            <a:endParaRPr lang="en-GB" sz="1400" dirty="0">
              <a:solidFill>
                <a:schemeClr val="tx1"/>
              </a:solidFill>
            </a:endParaRPr>
          </a:p>
        </p:txBody>
      </p:sp>
      <p:sp>
        <p:nvSpPr>
          <p:cNvPr id="19" name="TextBox 18"/>
          <p:cNvSpPr txBox="1"/>
          <p:nvPr/>
        </p:nvSpPr>
        <p:spPr>
          <a:xfrm>
            <a:off x="1803400" y="2566888"/>
            <a:ext cx="1119217" cy="584775"/>
          </a:xfrm>
          <a:prstGeom prst="rect">
            <a:avLst/>
          </a:prstGeom>
          <a:noFill/>
        </p:spPr>
        <p:txBody>
          <a:bodyPr wrap="none" rtlCol="0">
            <a:spAutoFit/>
          </a:bodyPr>
          <a:lstStyle/>
          <a:p>
            <a:r>
              <a:rPr lang="en-GB" sz="1600" dirty="0">
                <a:solidFill>
                  <a:schemeClr val="tx1"/>
                </a:solidFill>
              </a:rPr>
              <a:t>538.5 </a:t>
            </a:r>
            <a:r>
              <a:rPr lang="en-GB" sz="1600" dirty="0" smtClean="0">
                <a:solidFill>
                  <a:schemeClr val="tx1"/>
                </a:solidFill>
              </a:rPr>
              <a:t>MHz</a:t>
            </a:r>
          </a:p>
          <a:p>
            <a:r>
              <a:rPr lang="en-GB" sz="1600" dirty="0" smtClean="0">
                <a:solidFill>
                  <a:schemeClr val="tx1"/>
                </a:solidFill>
              </a:rPr>
              <a:t>available</a:t>
            </a:r>
            <a:endParaRPr lang="en-GB" sz="1600" dirty="0">
              <a:solidFill>
                <a:schemeClr val="tx1"/>
              </a:solidFill>
            </a:endParaRPr>
          </a:p>
        </p:txBody>
      </p:sp>
      <p:sp>
        <p:nvSpPr>
          <p:cNvPr id="20" name="TextBox 19"/>
          <p:cNvSpPr txBox="1"/>
          <p:nvPr/>
        </p:nvSpPr>
        <p:spPr>
          <a:xfrm>
            <a:off x="5158943" y="2074698"/>
            <a:ext cx="1119217" cy="584775"/>
          </a:xfrm>
          <a:prstGeom prst="rect">
            <a:avLst/>
          </a:prstGeom>
          <a:noFill/>
        </p:spPr>
        <p:txBody>
          <a:bodyPr wrap="none" rtlCol="0">
            <a:spAutoFit/>
          </a:bodyPr>
          <a:lstStyle/>
          <a:p>
            <a:r>
              <a:rPr lang="en-GB" sz="1600" dirty="0">
                <a:solidFill>
                  <a:schemeClr val="tx1"/>
                </a:solidFill>
              </a:rPr>
              <a:t>538.5 </a:t>
            </a:r>
            <a:r>
              <a:rPr lang="en-GB" sz="1600" dirty="0" smtClean="0">
                <a:solidFill>
                  <a:schemeClr val="tx1"/>
                </a:solidFill>
              </a:rPr>
              <a:t>MHz</a:t>
            </a:r>
          </a:p>
          <a:p>
            <a:r>
              <a:rPr lang="en-GB" sz="1600" dirty="0" smtClean="0">
                <a:solidFill>
                  <a:schemeClr val="tx1"/>
                </a:solidFill>
              </a:rPr>
              <a:t>available</a:t>
            </a:r>
            <a:endParaRPr lang="en-GB" sz="1600" dirty="0">
              <a:solidFill>
                <a:schemeClr val="tx1"/>
              </a:solidFill>
            </a:endParaRPr>
          </a:p>
        </p:txBody>
      </p:sp>
      <p:sp>
        <p:nvSpPr>
          <p:cNvPr id="6" name="Rectangle 5"/>
          <p:cNvSpPr/>
          <p:nvPr/>
        </p:nvSpPr>
        <p:spPr>
          <a:xfrm>
            <a:off x="1768294" y="147965"/>
            <a:ext cx="5426075" cy="307777"/>
          </a:xfrm>
          <a:prstGeom prst="rect">
            <a:avLst/>
          </a:prstGeom>
        </p:spPr>
        <p:txBody>
          <a:bodyPr wrap="square">
            <a:spAutoFit/>
          </a:bodyPr>
          <a:lstStyle/>
          <a:p>
            <a:r>
              <a:rPr lang="en-US" dirty="0" smtClean="0">
                <a:solidFill>
                  <a:schemeClr val="bg1"/>
                </a:solidFill>
              </a:rPr>
              <a:t>(2) </a:t>
            </a:r>
            <a:r>
              <a:rPr lang="en-US" dirty="0">
                <a:solidFill>
                  <a:schemeClr val="bg1"/>
                </a:solidFill>
              </a:rPr>
              <a:t>Spectrum trends below </a:t>
            </a:r>
            <a:r>
              <a:rPr lang="en-US" dirty="0" smtClean="0">
                <a:solidFill>
                  <a:schemeClr val="bg1"/>
                </a:solidFill>
              </a:rPr>
              <a:t>6GHz</a:t>
            </a:r>
            <a:endParaRPr lang="en-GB" dirty="0">
              <a:solidFill>
                <a:schemeClr val="bg1"/>
              </a:solidFill>
            </a:endParaRPr>
          </a:p>
        </p:txBody>
      </p:sp>
      <p:sp>
        <p:nvSpPr>
          <p:cNvPr id="8" name="Date Placeholder 7"/>
          <p:cNvSpPr>
            <a:spLocks noGrp="1"/>
          </p:cNvSpPr>
          <p:nvPr>
            <p:ph type="dt" sz="half" idx="10"/>
          </p:nvPr>
        </p:nvSpPr>
        <p:spPr/>
        <p:txBody>
          <a:bodyPr/>
          <a:lstStyle/>
          <a:p>
            <a:pPr>
              <a:defRPr/>
            </a:pPr>
            <a:r>
              <a:rPr lang="en-US" smtClean="0"/>
              <a:t>March 2016</a:t>
            </a:r>
            <a:endParaRPr lang="en-US" dirty="0"/>
          </a:p>
        </p:txBody>
      </p:sp>
      <p:sp>
        <p:nvSpPr>
          <p:cNvPr id="9" name="Footer Placeholder 8"/>
          <p:cNvSpPr>
            <a:spLocks noGrp="1"/>
          </p:cNvSpPr>
          <p:nvPr>
            <p:ph type="ftr" sz="quarter" idx="11"/>
          </p:nvPr>
        </p:nvSpPr>
        <p:spPr/>
        <p:txBody>
          <a:bodyPr/>
          <a:lstStyle/>
          <a:p>
            <a:pPr>
              <a:defRPr/>
            </a:pPr>
            <a:r>
              <a:rPr lang="en-US" smtClean="0"/>
              <a:t>Dorothy Stanley, HP Enterprise</a:t>
            </a:r>
            <a:endParaRPr lang="en-US"/>
          </a:p>
        </p:txBody>
      </p:sp>
      <p:sp>
        <p:nvSpPr>
          <p:cNvPr id="7" name="TextBox 6"/>
          <p:cNvSpPr txBox="1"/>
          <p:nvPr/>
        </p:nvSpPr>
        <p:spPr>
          <a:xfrm>
            <a:off x="762001" y="6114756"/>
            <a:ext cx="8001000" cy="461665"/>
          </a:xfrm>
          <a:prstGeom prst="rect">
            <a:avLst/>
          </a:prstGeom>
          <a:noFill/>
        </p:spPr>
        <p:txBody>
          <a:bodyPr wrap="square" rtlCol="0">
            <a:spAutoFit/>
          </a:bodyPr>
          <a:lstStyle/>
          <a:p>
            <a:r>
              <a:rPr lang="en-US" sz="1200" dirty="0" smtClean="0">
                <a:solidFill>
                  <a:schemeClr val="tx1"/>
                </a:solidFill>
              </a:rPr>
              <a:t>Source: Andy </a:t>
            </a:r>
            <a:r>
              <a:rPr lang="en-US" sz="1200" dirty="0" err="1" smtClean="0">
                <a:solidFill>
                  <a:schemeClr val="tx1"/>
                </a:solidFill>
              </a:rPr>
              <a:t>Gowans</a:t>
            </a:r>
            <a:r>
              <a:rPr lang="en-US" sz="1200" dirty="0" smtClean="0">
                <a:solidFill>
                  <a:schemeClr val="tx1"/>
                </a:solidFill>
              </a:rPr>
              <a:t> (UK regulator</a:t>
            </a:r>
            <a:r>
              <a:rPr lang="en-US" sz="1200" dirty="0">
                <a:solidFill>
                  <a:schemeClr val="tx1"/>
                </a:solidFill>
              </a:rPr>
              <a:t>) presentation: </a:t>
            </a:r>
            <a:r>
              <a:rPr lang="en-US" sz="1200" dirty="0">
                <a:solidFill>
                  <a:schemeClr val="tx1"/>
                </a:solidFill>
                <a:hlinkClick r:id="rId4"/>
              </a:rPr>
              <a:t>https://</a:t>
            </a:r>
            <a:r>
              <a:rPr lang="en-US" sz="1200" dirty="0" smtClean="0">
                <a:solidFill>
                  <a:schemeClr val="tx1"/>
                </a:solidFill>
                <a:hlinkClick r:id="rId4"/>
              </a:rPr>
              <a:t>mentor.ieee.org/802.18/dcn/16/18-16-0016-01-0000-ofcom-future-spectrum-requirements.pptx</a:t>
            </a:r>
            <a:r>
              <a:rPr lang="en-US" sz="1200" dirty="0" smtClean="0">
                <a:solidFill>
                  <a:schemeClr val="tx1"/>
                </a:solidFill>
              </a:rPr>
              <a:t> </a:t>
            </a:r>
            <a:endParaRPr lang="en-US" sz="1200" dirty="0">
              <a:solidFill>
                <a:schemeClr val="tx1"/>
              </a:solidFill>
            </a:endParaRPr>
          </a:p>
        </p:txBody>
      </p:sp>
    </p:spTree>
    <p:extLst>
      <p:ext uri="{BB962C8B-B14F-4D97-AF65-F5344CB8AC3E}">
        <p14:creationId xmlns:p14="http://schemas.microsoft.com/office/powerpoint/2010/main" val="1145587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6950</TotalTime>
  <Words>4616</Words>
  <Application>Microsoft Office PowerPoint</Application>
  <PresentationFormat>On-screen Show (4:3)</PresentationFormat>
  <Paragraphs>995</Paragraphs>
  <Slides>45</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802-11-Submission</vt:lpstr>
      <vt:lpstr>Document</vt:lpstr>
      <vt:lpstr>Visio</vt:lpstr>
      <vt:lpstr>IETF 95-Wireless Tutorial: IEEE 802.11</vt:lpstr>
      <vt:lpstr>Abstract</vt:lpstr>
      <vt:lpstr>Topics and Agenda</vt:lpstr>
      <vt:lpstr>IEEE-SA Individual and Corporate Standards Development</vt:lpstr>
      <vt:lpstr>IEEE Standards Development: Process Flow</vt:lpstr>
      <vt:lpstr>IEEE 802 Wireless</vt:lpstr>
      <vt:lpstr>IEEE 802.11 Scope</vt:lpstr>
      <vt:lpstr>802.11 technology is serving high density applications today </vt:lpstr>
      <vt:lpstr>In 2014 Wi-Fi traffic was 16 times cellular one</vt:lpstr>
      <vt:lpstr>Wi-Fi Alliance</vt:lpstr>
      <vt:lpstr>http://www.wi-fi.org/discover-wi-fi/15-years-of-wi-fi </vt:lpstr>
      <vt:lpstr>Topics and Agenda</vt:lpstr>
      <vt:lpstr>IEEE 802.11 Revisions</vt:lpstr>
      <vt:lpstr>IEEE 802.11:Types of Groups</vt:lpstr>
      <vt:lpstr>802.11  Groups</vt:lpstr>
      <vt:lpstr>IEEE 802.11 subgroup status</vt:lpstr>
      <vt:lpstr>Market demands and new technology drive innovation (Current projects)</vt:lpstr>
      <vt:lpstr>Topics and Agenda</vt:lpstr>
      <vt:lpstr>PowerPoint Presentation</vt:lpstr>
      <vt:lpstr>PowerPoint Presentation</vt:lpstr>
      <vt:lpstr>TGai Technical Highlights</vt:lpstr>
      <vt:lpstr>PowerPoint Presentation</vt:lpstr>
      <vt:lpstr>PowerPoint Presentation</vt:lpstr>
      <vt:lpstr>PowerPoint Presentation</vt:lpstr>
      <vt:lpstr>TGaq Technical Highlights</vt:lpstr>
      <vt:lpstr>PowerPoint Presentation</vt:lpstr>
      <vt:lpstr>BSS Coloring enables additional channel re-use </vt:lpstr>
      <vt:lpstr>OFDMA enables further AP customization of channel use to match client and traffic demands</vt:lpstr>
      <vt:lpstr>PowerPoint Presentation</vt:lpstr>
      <vt:lpstr>PowerPoint Presentation</vt:lpstr>
      <vt:lpstr>Standing Committees (SCs) and Topic Interest Groups (TIGs)</vt:lpstr>
      <vt:lpstr>Architecture Standing Committee Overview</vt:lpstr>
      <vt:lpstr>802.11 Architecture Overview</vt:lpstr>
      <vt:lpstr>802.11/802.15 Regulatory SC and &amp; 802.18 Regulatory Technical Advisory Group</vt:lpstr>
      <vt:lpstr>802.19 Coexistence and related liaison activity</vt:lpstr>
      <vt:lpstr>PowerPoint Presentation</vt:lpstr>
      <vt:lpstr>Topics and Agenda</vt:lpstr>
      <vt:lpstr>IETF- IEEE 802 Liaison Activity  </vt:lpstr>
      <vt:lpstr>Topic: Multicast</vt:lpstr>
      <vt:lpstr>Topic: Multicast - 2</vt:lpstr>
      <vt:lpstr>Additional topics of mutual interest</vt:lpstr>
      <vt:lpstr>References</vt:lpstr>
      <vt:lpstr>EU Spectrum for 802.11ah</vt:lpstr>
      <vt:lpstr>EU Spectrum for 802.11ah [2]</vt:lpstr>
      <vt:lpstr>US Spectrum for IEEE 802.11ah (FCC 15.247)</vt:lpstr>
    </vt:vector>
  </TitlesOfParts>
  <Company>HP Enterprise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IETF 95 Wireless Tutorial IEEE 802.11 status</dc:title>
  <dc:creator>Dorothy Stanley</dc:creator>
  <cp:lastModifiedBy>Dorothy Stanley</cp:lastModifiedBy>
  <cp:revision>61</cp:revision>
  <cp:lastPrinted>1601-01-01T00:00:00Z</cp:lastPrinted>
  <dcterms:created xsi:type="dcterms:W3CDTF">2016-03-24T22:14:52Z</dcterms:created>
  <dcterms:modified xsi:type="dcterms:W3CDTF">2016-03-30T14:54:22Z</dcterms:modified>
</cp:coreProperties>
</file>