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6"/>
  </p:notesMasterIdLst>
  <p:handoutMasterIdLst>
    <p:handoutMasterId r:id="rId27"/>
  </p:handoutMasterIdLst>
  <p:sldIdLst>
    <p:sldId id="269" r:id="rId3"/>
    <p:sldId id="370" r:id="rId4"/>
    <p:sldId id="419" r:id="rId5"/>
    <p:sldId id="405" r:id="rId6"/>
    <p:sldId id="371" r:id="rId7"/>
    <p:sldId id="407" r:id="rId8"/>
    <p:sldId id="409" r:id="rId9"/>
    <p:sldId id="372" r:id="rId10"/>
    <p:sldId id="373" r:id="rId11"/>
    <p:sldId id="378" r:id="rId12"/>
    <p:sldId id="374" r:id="rId13"/>
    <p:sldId id="418" r:id="rId14"/>
    <p:sldId id="421" r:id="rId15"/>
    <p:sldId id="397" r:id="rId16"/>
    <p:sldId id="398" r:id="rId17"/>
    <p:sldId id="379" r:id="rId18"/>
    <p:sldId id="383" r:id="rId19"/>
    <p:sldId id="381" r:id="rId20"/>
    <p:sldId id="395" r:id="rId21"/>
    <p:sldId id="393" r:id="rId22"/>
    <p:sldId id="420" r:id="rId23"/>
    <p:sldId id="403" r:id="rId24"/>
    <p:sldId id="394" r:id="rId2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5" autoAdjust="0"/>
    <p:restoredTop sz="95514" autoAdjust="0"/>
  </p:normalViewPr>
  <p:slideViewPr>
    <p:cSldViewPr>
      <p:cViewPr varScale="1">
        <p:scale>
          <a:sx n="105" d="100"/>
          <a:sy n="105" d="100"/>
        </p:scale>
        <p:origin x="14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5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3825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0263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802.11-16/496r0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48-00-0000-liaison-from-3gpp-ran2-on-elwa.doc" TargetMode="External"/><Relationship Id="rId2" Type="http://schemas.openxmlformats.org/officeDocument/2006/relationships/hyperlink" Target="https://mentor.ieee.org/802.11/dcn/16/11-16-0489-02-0000-liaison-to-3gpp-on-lwa-and-lwip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secmail/pdf4YpkiF0bD5.pdf" TargetMode="External"/><Relationship Id="rId4" Type="http://schemas.openxmlformats.org/officeDocument/2006/relationships/hyperlink" Target="http://www.ieee802.org/secmail/msg20088.html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6-0497" TargetMode="External"/><Relationship Id="rId3" Type="http://schemas.openxmlformats.org/officeDocument/2006/relationships/hyperlink" Target="https://mentor.ieee.org/802.11/dcn/11-16-0496" TargetMode="External"/><Relationship Id="rId7" Type="http://schemas.openxmlformats.org/officeDocument/2006/relationships/hyperlink" Target="https://mentor.ieee.org/802.11/dcn/11-16-0525" TargetMode="External"/><Relationship Id="rId12" Type="http://schemas.openxmlformats.org/officeDocument/2006/relationships/hyperlink" Target="https://mentor.ieee.org/802.11/dcn/11-16-0293" TargetMode="External"/><Relationship Id="rId2" Type="http://schemas.openxmlformats.org/officeDocument/2006/relationships/hyperlink" Target="https://mentor.ieee.org/802.11/dcn/11-16-049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6-0528" TargetMode="External"/><Relationship Id="rId11" Type="http://schemas.openxmlformats.org/officeDocument/2006/relationships/hyperlink" Target="https://mentor.ieee.org/802.11/dcn/11-16-0524" TargetMode="External"/><Relationship Id="rId5" Type="http://schemas.openxmlformats.org/officeDocument/2006/relationships/hyperlink" Target="https://mentor.ieee.org/802.11/dcn/11-16-0526" TargetMode="External"/><Relationship Id="rId10" Type="http://schemas.openxmlformats.org/officeDocument/2006/relationships/hyperlink" Target="https://mentor.ieee.org/802.11/dcn/11-16-0530" TargetMode="External"/><Relationship Id="rId4" Type="http://schemas.openxmlformats.org/officeDocument/2006/relationships/hyperlink" Target="https://mentor.ieee.org/802.11/dcn/11-16-0527" TargetMode="External"/><Relationship Id="rId9" Type="http://schemas.openxmlformats.org/officeDocument/2006/relationships/hyperlink" Target="https://mentor.ieee.org/802.11/dcn/11-16-0529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May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7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812413"/>
              </p:ext>
            </p:extLst>
          </p:nvPr>
        </p:nvGraphicFramePr>
        <p:xfrm>
          <a:off x="1981200" y="1347989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Robert Stacey</a:t>
            </a:r>
          </a:p>
          <a:p>
            <a:pPr>
              <a:defRPr/>
            </a:pPr>
            <a:r>
              <a:rPr lang="en-US" sz="2600" dirty="0" smtClean="0"/>
              <a:t>WG Technical Editors – Robert Stacey,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1868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Changed since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338579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4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042482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Changed for </a:t>
            </a:r>
            <a:r>
              <a:rPr lang="en-US" sz="1400" smtClean="0"/>
              <a:t>this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687149"/>
              </p:ext>
            </p:extLst>
          </p:nvPr>
        </p:nvGraphicFramePr>
        <p:xfrm>
          <a:off x="76200" y="668890"/>
          <a:ext cx="8915400" cy="5773981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(Acting)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1199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3816195" y="1761071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3810000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44014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4943929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201481"/>
              </p:ext>
            </p:extLst>
          </p:nvPr>
        </p:nvGraphicFramePr>
        <p:xfrm>
          <a:off x="40575" y="2073367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04-06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17+0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TGax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03-21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2919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N/A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2016-03-08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822418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125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43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372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9776566"/>
              </p:ext>
            </p:extLst>
          </p:nvPr>
        </p:nvGraphicFramePr>
        <p:xfrm>
          <a:off x="1371600" y="1219200"/>
          <a:ext cx="5861050" cy="492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73" name="Binary Worksheet" r:id="rId5" imgW="8134243" imgH="6810443" progId="Excel.SheetBinaryMacroEnabled.12">
                  <p:embed/>
                </p:oleObj>
              </mc:Choice>
              <mc:Fallback>
                <p:oleObj name="Binary Worksheet" r:id="rId5" imgW="8134243" imgH="68104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219200"/>
                        <a:ext cx="5861050" cy="492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May 2016.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4907" y="1560787"/>
            <a:ext cx="4359018" cy="46089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33488"/>
            <a:ext cx="3454681" cy="51515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153" y="1524000"/>
            <a:ext cx="6773694" cy="492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040" y="1219200"/>
            <a:ext cx="8345920" cy="507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25528"/>
              </p:ext>
            </p:extLst>
          </p:nvPr>
        </p:nvGraphicFramePr>
        <p:xfrm>
          <a:off x="228600" y="1191491"/>
          <a:ext cx="8582383" cy="515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7" name="Worksheet" r:id="rId4" imgW="7934345" imgH="4771957" progId="Excel.Sheet.12">
                  <p:embed/>
                </p:oleObj>
              </mc:Choice>
              <mc:Fallback>
                <p:oleObj name="Worksheet" r:id="rId4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191491"/>
                        <a:ext cx="8582383" cy="515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smtClean="0"/>
              <a:t>M1.3 Meeting </a:t>
            </a:r>
            <a:r>
              <a:rPr lang="en-GB" dirty="0" smtClean="0"/>
              <a:t>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51727"/>
            <a:ext cx="7772400" cy="4114800"/>
          </a:xfrm>
        </p:spPr>
        <p:txBody>
          <a:bodyPr/>
          <a:lstStyle/>
          <a:p>
            <a:pPr lvl="0"/>
            <a:r>
              <a:rPr lang="en-GB" sz="2000" dirty="0"/>
              <a:t>Photography or recording by permission only (December 2014 IEEE-SA Standards Board Ops Manual 5.3.3.2)</a:t>
            </a:r>
            <a:endParaRPr lang="en-GB" sz="1200" dirty="0"/>
          </a:p>
          <a:p>
            <a:pPr lvl="0"/>
            <a:r>
              <a:rPr lang="en-GB" sz="2000" dirty="0"/>
              <a:t>Press (i.e., anyone reporting publicly on this meeting) are to announce their presence (</a:t>
            </a:r>
            <a:r>
              <a:rPr lang="en-GB" sz="2000"/>
              <a:t>December </a:t>
            </a:r>
            <a:r>
              <a:rPr lang="en-GB" sz="2000" smtClean="0"/>
              <a:t>2015 </a:t>
            </a:r>
            <a:r>
              <a:rPr lang="en-GB" sz="2000" dirty="0"/>
              <a:t>IEEE-SA Standards Board Ops Manual 5.3.3.3)</a:t>
            </a:r>
            <a:endParaRPr lang="en-GB" sz="1200" dirty="0"/>
          </a:p>
          <a:p>
            <a:pPr lvl="0"/>
            <a:r>
              <a:rPr lang="en-GB" sz="2000" dirty="0" smtClean="0"/>
              <a:t>Laptop speakers, cell phone / tablet </a:t>
            </a:r>
            <a:r>
              <a:rPr lang="en-GB" sz="2000" dirty="0"/>
              <a:t>ringers off</a:t>
            </a:r>
            <a:endParaRPr lang="en-GB" sz="1200" dirty="0"/>
          </a:p>
          <a:p>
            <a:pPr lvl="0"/>
            <a:r>
              <a:rPr lang="en-GB" sz="2000" dirty="0"/>
              <a:t>Wear your badges at all times in meeting areas</a:t>
            </a:r>
            <a:endParaRPr lang="en-GB" sz="1200" dirty="0"/>
          </a:p>
          <a:p>
            <a:pPr lvl="1"/>
            <a:r>
              <a:rPr lang="en-GB" sz="1800" dirty="0"/>
              <a:t>Help the hotel security staff improve the general security of the meeting rooms</a:t>
            </a:r>
            <a:endParaRPr lang="en-GB" sz="1200" dirty="0"/>
          </a:p>
          <a:p>
            <a:pPr lvl="1"/>
            <a:r>
              <a:rPr lang="en-GB" sz="1800" b="1" dirty="0" smtClean="0"/>
              <a:t>Laptops </a:t>
            </a:r>
            <a:r>
              <a:rPr lang="en-GB" sz="1800" b="1" dirty="0"/>
              <a:t>HAVE BEEN STOLEN </a:t>
            </a:r>
            <a:r>
              <a:rPr lang="en-GB" sz="1800" dirty="0"/>
              <a:t>at previous meetings </a:t>
            </a:r>
            <a:endParaRPr lang="en-GB" sz="1800" dirty="0" smtClean="0"/>
          </a:p>
          <a:p>
            <a:pPr lvl="1"/>
            <a:r>
              <a:rPr lang="en-GB" sz="1800" b="1" dirty="0" smtClean="0"/>
              <a:t>DO </a:t>
            </a:r>
            <a:r>
              <a:rPr lang="en-GB" sz="1800" b="1" dirty="0"/>
              <a:t>NOT </a:t>
            </a:r>
            <a:r>
              <a:rPr lang="en-GB" sz="1800" dirty="0"/>
              <a:t>assume that meeting areas are secure</a:t>
            </a:r>
            <a:endParaRPr lang="en-GB" sz="1200" dirty="0"/>
          </a:p>
          <a:p>
            <a:pPr lvl="0"/>
            <a:r>
              <a:rPr lang="en-GB" sz="2000" dirty="0"/>
              <a:t>Please observe proper decorum in meetings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200" y="1143000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effectLst/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383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6609196" y="1064591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9050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1800" dirty="0" smtClean="0"/>
              <a:t>Outgoing: </a:t>
            </a:r>
            <a:r>
              <a:rPr lang="en-GB" altLang="en-US" sz="1800" dirty="0" smtClean="0">
                <a:hlinkClick r:id="rId2"/>
              </a:rPr>
              <a:t>11-16/0489r2</a:t>
            </a:r>
            <a:r>
              <a:rPr lang="en-GB" altLang="en-US" sz="1800" dirty="0" smtClean="0"/>
              <a:t> was liaised to 3GPP, as approved in the March session.</a:t>
            </a:r>
          </a:p>
          <a:p>
            <a:pPr marL="0" indent="0">
              <a:buNone/>
            </a:pPr>
            <a:endParaRPr lang="en-GB" altLang="en-US" sz="1800" dirty="0"/>
          </a:p>
          <a:p>
            <a:pPr marL="0" indent="0">
              <a:buNone/>
            </a:pPr>
            <a:r>
              <a:rPr lang="en-GB" altLang="en-US" sz="1800" dirty="0" smtClean="0"/>
              <a:t>Incoming: </a:t>
            </a:r>
            <a:r>
              <a:rPr lang="en-GB" altLang="en-US" sz="1800" dirty="0" smtClean="0">
                <a:hlinkClick r:id="rId3"/>
              </a:rPr>
              <a:t>11-16/548r0</a:t>
            </a:r>
            <a:r>
              <a:rPr lang="en-GB" altLang="en-US" sz="1800" dirty="0" smtClean="0"/>
              <a:t> was received from 3GPP, requesting input on 60 GHz measurements to be used by their </a:t>
            </a:r>
            <a:r>
              <a:rPr lang="en-GB" altLang="en-US" sz="1800" dirty="0" err="1" smtClean="0"/>
              <a:t>eLWA</a:t>
            </a:r>
            <a:r>
              <a:rPr lang="en-GB" altLang="en-US" sz="1800" dirty="0" smtClean="0"/>
              <a:t> work item.</a:t>
            </a:r>
          </a:p>
          <a:p>
            <a:r>
              <a:rPr lang="en-GB" altLang="en-US" sz="1800" dirty="0" smtClean="0"/>
              <a:t>As this relates to 60 GHz, </a:t>
            </a:r>
            <a:r>
              <a:rPr lang="en-GB" altLang="en-US" sz="1800" dirty="0" err="1" smtClean="0"/>
              <a:t>TGay</a:t>
            </a:r>
            <a:r>
              <a:rPr lang="en-GB" altLang="en-US" sz="1800" dirty="0" smtClean="0"/>
              <a:t> have agreed to generate a response.</a:t>
            </a:r>
          </a:p>
          <a:p>
            <a:r>
              <a:rPr lang="en-GB" altLang="en-US" sz="1800" dirty="0" err="1" smtClean="0"/>
              <a:t>TGay</a:t>
            </a:r>
            <a:r>
              <a:rPr lang="en-GB" altLang="en-US" sz="1800" dirty="0" smtClean="0"/>
              <a:t> will generate an initial response in their Monday pm1 slot, with approval on Tue am1 (subject to approval of the </a:t>
            </a:r>
            <a:r>
              <a:rPr lang="en-GB" altLang="en-US" sz="1800" dirty="0" err="1" smtClean="0"/>
              <a:t>TGay</a:t>
            </a:r>
            <a:r>
              <a:rPr lang="en-GB" altLang="en-US" sz="1800" dirty="0" smtClean="0"/>
              <a:t> agenda).</a:t>
            </a:r>
          </a:p>
          <a:p>
            <a:endParaRPr lang="en-GB" altLang="en-US" sz="1800" dirty="0"/>
          </a:p>
          <a:p>
            <a:pPr marL="0" indent="0">
              <a:buNone/>
            </a:pPr>
            <a:r>
              <a:rPr lang="en-GB" altLang="en-US" sz="1800" dirty="0" smtClean="0"/>
              <a:t>802 was copied on a letter from New York City to 3GPP on the topic of “LTE-Unlicensed” technologies and concerns about coexistence. </a:t>
            </a:r>
            <a:r>
              <a:rPr lang="en-GB" altLang="en-US" sz="1800" dirty="0"/>
              <a:t>See: </a:t>
            </a:r>
            <a:r>
              <a:rPr lang="en-GB" altLang="en-US" sz="1800" dirty="0">
                <a:hlinkClick r:id="rId4"/>
              </a:rPr>
              <a:t>http://</a:t>
            </a:r>
            <a:r>
              <a:rPr lang="en-GB" altLang="en-US" sz="1800" dirty="0" smtClean="0">
                <a:hlinkClick r:id="rId4"/>
              </a:rPr>
              <a:t>www.ieee802.org/secmail/msg20088.html</a:t>
            </a:r>
            <a:r>
              <a:rPr lang="en-GB" altLang="en-US" sz="1800" dirty="0"/>
              <a:t> and </a:t>
            </a:r>
            <a:r>
              <a:rPr lang="en-GB" altLang="en-US" sz="1800" dirty="0">
                <a:hlinkClick r:id="rId5"/>
              </a:rPr>
              <a:t>http://</a:t>
            </a:r>
            <a:r>
              <a:rPr lang="en-GB" altLang="en-US" sz="1800" dirty="0" smtClean="0">
                <a:hlinkClick r:id="rId5"/>
              </a:rPr>
              <a:t>www.ieee802.org/secmail/pdf4YpkiF0bD5.pdf</a:t>
            </a:r>
            <a:endParaRPr lang="en-GB" altLang="en-US" sz="1800" dirty="0" smtClean="0"/>
          </a:p>
          <a:p>
            <a:r>
              <a:rPr lang="en-GB" altLang="en-US" sz="1800" dirty="0" smtClean="0"/>
              <a:t>Any response from 802 will come from 802.19</a:t>
            </a:r>
            <a:endParaRPr lang="en-GB" altLang="en-US" sz="1800" dirty="0"/>
          </a:p>
          <a:p>
            <a:pPr marL="0" indent="0">
              <a:buNone/>
            </a:pPr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044868"/>
              </p:ext>
            </p:extLst>
          </p:nvPr>
        </p:nvGraphicFramePr>
        <p:xfrm>
          <a:off x="533400" y="1752600"/>
          <a:ext cx="8225692" cy="3047996"/>
        </p:xfrm>
        <a:graphic>
          <a:graphicData uri="http://schemas.openxmlformats.org/drawingml/2006/table">
            <a:tbl>
              <a:tblPr/>
              <a:tblGrid>
                <a:gridCol w="2445740"/>
                <a:gridCol w="5779952"/>
              </a:tblGrid>
              <a:tr h="249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i="1" u="none" strike="noStrike">
                          <a:effectLst/>
                          <a:latin typeface="Arial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1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2"/>
                        </a:rPr>
                        <a:t>https://mentor.ieee.org/802.11/dcn/11-16-0495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3"/>
                        </a:rPr>
                        <a:t>https://mentor.ieee.org/802.11/dcn/11-16-0496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4"/>
                        </a:rPr>
                        <a:t>https://mentor.ieee.org/802.11/dcn/11-16-0527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78423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st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5"/>
                        </a:rPr>
                        <a:t>https://mentor.ieee.org/802.11/dcn/11-16-0526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78423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2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nd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6"/>
                        </a:rPr>
                        <a:t>https://mentor.ieee.org/802.11/dcn/11-16-0528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7"/>
                        </a:rPr>
                        <a:t>https://mentor.ieee.org/802.11/dcn/11-16-0525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8"/>
                        </a:rPr>
                        <a:t>https://mentor.ieee.org/802.11/dcn/11-16-0497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9"/>
                        </a:rPr>
                        <a:t>https://mentor.ieee.org/802.11/dcn/11-16-0529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10"/>
                        </a:rPr>
                        <a:t>https://mentor.ieee.org/802.11/dcn/11-16-0530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Current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11"/>
                        </a:rPr>
                        <a:t>https://mentor.ieee.org/802.11/dcn/11-16-0524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115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12"/>
                        </a:rPr>
                        <a:t>https://mentor.ieee.org/802.11/dcn/11-16-0293</a:t>
                      </a:r>
                      <a:endParaRPr lang="en-GB" sz="1500" b="0" i="0" u="sng" strike="noStrike" dirty="0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3733800"/>
          </a:xfrm>
        </p:spPr>
        <p:txBody>
          <a:bodyPr/>
          <a:lstStyle/>
          <a:p>
            <a:r>
              <a:rPr lang="en-GB" altLang="en-US" dirty="0" smtClean="0"/>
              <a:t>Internal Joint Meetings</a:t>
            </a:r>
          </a:p>
          <a:p>
            <a:pPr lvl="1"/>
            <a:r>
              <a:rPr lang="en-GB" altLang="en-US" dirty="0" smtClean="0"/>
              <a:t>Thu am1: </a:t>
            </a:r>
            <a:r>
              <a:rPr lang="en-GB" altLang="en-US" dirty="0" err="1" smtClean="0"/>
              <a:t>TGak</a:t>
            </a:r>
            <a:r>
              <a:rPr lang="en-GB" altLang="en-US" dirty="0" smtClean="0"/>
              <a:t>, ARC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Reciprocal credit is provided to 802.11 voters for attendance at:  802.18, 802.19, 802.24, 802.1 </a:t>
            </a:r>
          </a:p>
          <a:p>
            <a:pPr lvl="1"/>
            <a:r>
              <a:rPr lang="en-GB" altLang="en-US" dirty="0" smtClean="0"/>
              <a:t>Reciprocal credit for 802.1 is for 801.1Qbz, 802.1CF, 802E, 802c</a:t>
            </a:r>
          </a:p>
          <a:p>
            <a:endParaRPr lang="en-GB" altLang="en-US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M3.10 802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dirty="0" smtClean="0"/>
              <a:t>None</a:t>
            </a:r>
          </a:p>
          <a:p>
            <a:pPr lvl="1"/>
            <a:endParaRPr lang="en-GB" alt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2016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1066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749657"/>
              </p:ext>
            </p:extLst>
          </p:nvPr>
        </p:nvGraphicFramePr>
        <p:xfrm>
          <a:off x="304800" y="609601"/>
          <a:ext cx="8534400" cy="5784505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LRLP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Long Range Low Power (LRLP)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89011</TotalTime>
  <Words>1653</Words>
  <Application>Microsoft Office PowerPoint</Application>
  <PresentationFormat>On-screen Show (4:3)</PresentationFormat>
  <Paragraphs>636</Paragraphs>
  <Slides>23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MS PGothic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May 2016</vt:lpstr>
      <vt:lpstr>Introduction</vt:lpstr>
      <vt:lpstr>M1.3 Meeting Decorum</vt:lpstr>
      <vt:lpstr>M2.3.1 Summary of Liaisons</vt:lpstr>
      <vt:lpstr>M3.1 802.11 Working Group Session Documents</vt:lpstr>
      <vt:lpstr>M3.2 Joint meetings and Reciprocal Credit</vt:lpstr>
      <vt:lpstr>M3.10 802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1674</cp:revision>
  <cp:lastPrinted>1998-02-10T13:28:06Z</cp:lastPrinted>
  <dcterms:created xsi:type="dcterms:W3CDTF">1998-02-10T13:07:52Z</dcterms:created>
  <dcterms:modified xsi:type="dcterms:W3CDTF">2016-05-16T17:56:51Z</dcterms:modified>
  <cp:category>Adrian Stephens, Intel Corporation</cp:category>
</cp:coreProperties>
</file>