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6"/>
  </p:notesMasterIdLst>
  <p:handoutMasterIdLst>
    <p:handoutMasterId r:id="rId27"/>
  </p:handoutMasterIdLst>
  <p:sldIdLst>
    <p:sldId id="269" r:id="rId3"/>
    <p:sldId id="370" r:id="rId4"/>
    <p:sldId id="419" r:id="rId5"/>
    <p:sldId id="405" r:id="rId6"/>
    <p:sldId id="371" r:id="rId7"/>
    <p:sldId id="407" r:id="rId8"/>
    <p:sldId id="409" r:id="rId9"/>
    <p:sldId id="372" r:id="rId10"/>
    <p:sldId id="373" r:id="rId11"/>
    <p:sldId id="378" r:id="rId12"/>
    <p:sldId id="374" r:id="rId13"/>
    <p:sldId id="418" r:id="rId14"/>
    <p:sldId id="421" r:id="rId15"/>
    <p:sldId id="397" r:id="rId16"/>
    <p:sldId id="398" r:id="rId17"/>
    <p:sldId id="379" r:id="rId18"/>
    <p:sldId id="383" r:id="rId19"/>
    <p:sldId id="381" r:id="rId20"/>
    <p:sldId id="395" r:id="rId21"/>
    <p:sldId id="393" r:id="rId22"/>
    <p:sldId id="420" r:id="rId23"/>
    <p:sldId id="403" r:id="rId24"/>
    <p:sldId id="394" r:id="rId2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CC"/>
    <a:srgbClr val="FF97DA"/>
    <a:srgbClr val="99FF66"/>
    <a:srgbClr val="99CCFF"/>
    <a:srgbClr val="85FFE0"/>
    <a:srgbClr val="00CC99"/>
    <a:srgbClr val="FFCC00"/>
    <a:srgbClr val="86AF8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5" autoAdjust="0"/>
    <p:restoredTop sz="95514" autoAdjust="0"/>
  </p:normalViewPr>
  <p:slideViewPr>
    <p:cSldViewPr>
      <p:cViewPr varScale="1">
        <p:scale>
          <a:sx n="105" d="100"/>
          <a:sy n="105" d="100"/>
        </p:scale>
        <p:origin x="14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5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9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3825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0263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14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15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17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802.11-16/496r0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Excel_Binary_Worksheet1.xlsb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2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548-00-0000-liaison-from-3gpp-ran2-on-elwa.doc" TargetMode="External"/><Relationship Id="rId2" Type="http://schemas.openxmlformats.org/officeDocument/2006/relationships/hyperlink" Target="https://mentor.ieee.org/802.11/dcn/16/11-16-0489-02-0000-liaison-to-3gpp-on-lwa-and-lwip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ee802.org/secmail/pdf4YpkiF0bD5.pdf" TargetMode="External"/><Relationship Id="rId4" Type="http://schemas.openxmlformats.org/officeDocument/2006/relationships/hyperlink" Target="http://www.ieee802.org/secmail/msg20088.html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6-0497" TargetMode="External"/><Relationship Id="rId3" Type="http://schemas.openxmlformats.org/officeDocument/2006/relationships/hyperlink" Target="https://mentor.ieee.org/802.11/dcn/11-16-0496" TargetMode="External"/><Relationship Id="rId7" Type="http://schemas.openxmlformats.org/officeDocument/2006/relationships/hyperlink" Target="https://mentor.ieee.org/802.11/dcn/11-16-0525" TargetMode="External"/><Relationship Id="rId12" Type="http://schemas.openxmlformats.org/officeDocument/2006/relationships/hyperlink" Target="https://mentor.ieee.org/802.11/dcn/11-16-0293" TargetMode="External"/><Relationship Id="rId2" Type="http://schemas.openxmlformats.org/officeDocument/2006/relationships/hyperlink" Target="https://mentor.ieee.org/802.11/dcn/11-16-049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6-0528" TargetMode="External"/><Relationship Id="rId11" Type="http://schemas.openxmlformats.org/officeDocument/2006/relationships/hyperlink" Target="https://mentor.ieee.org/802.11/dcn/11-16-0524" TargetMode="External"/><Relationship Id="rId5" Type="http://schemas.openxmlformats.org/officeDocument/2006/relationships/hyperlink" Target="https://mentor.ieee.org/802.11/dcn/11-16-0526" TargetMode="External"/><Relationship Id="rId10" Type="http://schemas.openxmlformats.org/officeDocument/2006/relationships/hyperlink" Target="https://mentor.ieee.org/802.11/dcn/11-16-0530" TargetMode="External"/><Relationship Id="rId4" Type="http://schemas.openxmlformats.org/officeDocument/2006/relationships/hyperlink" Target="https://mentor.ieee.org/802.11/dcn/11-16-0527" TargetMode="External"/><Relationship Id="rId9" Type="http://schemas.openxmlformats.org/officeDocument/2006/relationships/hyperlink" Target="https://mentor.ieee.org/802.11/dcn/11-16-0529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May 2016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2016-05-16</a:t>
            </a:r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7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812413"/>
              </p:ext>
            </p:extLst>
          </p:nvPr>
        </p:nvGraphicFramePr>
        <p:xfrm>
          <a:off x="1981200" y="1347989"/>
          <a:ext cx="5384800" cy="4573086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035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ANA Authority – Robert Stacey</a:t>
            </a:r>
          </a:p>
          <a:p>
            <a:pPr>
              <a:defRPr/>
            </a:pPr>
            <a:r>
              <a:rPr lang="en-US" sz="2600" dirty="0" smtClean="0"/>
              <a:t>WG Technical Editors – Robert Stacey,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2390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2186817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Changed since last session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2338579"/>
              </p:ext>
            </p:extLst>
          </p:nvPr>
        </p:nvGraphicFramePr>
        <p:xfrm>
          <a:off x="76200" y="668890"/>
          <a:ext cx="8915400" cy="5755770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254519"/>
                <a:gridCol w="1981200"/>
                <a:gridCol w="16764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(acting)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sng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2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Shiwen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HE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SangHyun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CHANG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ALDANA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4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2390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2042482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Changed for </a:t>
            </a:r>
            <a:r>
              <a:rPr lang="en-US" sz="1400" smtClean="0"/>
              <a:t>this session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1687149"/>
              </p:ext>
            </p:extLst>
          </p:nvPr>
        </p:nvGraphicFramePr>
        <p:xfrm>
          <a:off x="76200" y="668890"/>
          <a:ext cx="8915400" cy="5773981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254519"/>
                <a:gridCol w="1981200"/>
                <a:gridCol w="16764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(Acting)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(Acting)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sng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2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Shiwen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HE (subeditor)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SangHyun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CHANG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ALDANA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5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0" y="3200400"/>
            <a:ext cx="9144000" cy="163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>
            <a:off x="1180690" y="739083"/>
            <a:ext cx="1164003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-2003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4419600" y="706218"/>
            <a:ext cx="2797854" cy="5211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31199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IEEE 802.11 Revisions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5933769" y="2362200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11w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88408" y="14478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1997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222227" y="5488763"/>
            <a:ext cx="5886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</a:p>
          <a:p>
            <a:pPr algn="ctr"/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&amp;</a:t>
            </a:r>
            <a:endParaRPr lang="en-US" sz="14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201315" y="956225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90845" y="97155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11k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90845" y="2758931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11r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1335530" y="4015172"/>
            <a:ext cx="833438" cy="53657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 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54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1316503" y="4905622"/>
            <a:ext cx="838200" cy="606426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11b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1334038" y="2118109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11d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951231" y="1526951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11v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942500" y="971056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11s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4490845" y="1521618"/>
            <a:ext cx="975544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11u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5933769" y="4881563"/>
            <a:ext cx="999331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11y</a:t>
            </a:r>
            <a:endParaRPr lang="en-US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Contention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Protocol</a:t>
            </a:r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5264551" y="3843133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11n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508865" y="2160984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11z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90839" y="4890112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11p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7391400" y="706218"/>
            <a:ext cx="1676400" cy="5218420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 (TBC)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2717240" y="739083"/>
            <a:ext cx="1463004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896746" y="4954486"/>
            <a:ext cx="990897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11g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936107" y="1066800"/>
            <a:ext cx="990896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11e</a:t>
            </a:r>
          </a:p>
          <a:p>
            <a:pPr algn="ctr"/>
            <a:r>
              <a:rPr lang="en-US" sz="10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920265" y="2116931"/>
            <a:ext cx="969802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11i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937449" y="1515293"/>
            <a:ext cx="989554" cy="52278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11h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917522" y="4092342"/>
            <a:ext cx="990896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11j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922200" y="2699543"/>
            <a:ext cx="998408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11f </a:t>
            </a:r>
            <a:endParaRPr lang="en-US" sz="1000" b="1" dirty="0">
              <a:solidFill>
                <a:schemeClr val="bg2">
                  <a:lumMod val="75000"/>
                </a:schemeClr>
              </a:solidFill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>
              <a:defRPr/>
            </a:pPr>
            <a:r>
              <a:rPr lang="en-US" sz="1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530420" y="887490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11aa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530420" y="1740054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11ae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517720" y="4523791"/>
            <a:ext cx="1308100" cy="4511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11ac -VHT</a:t>
            </a:r>
          </a:p>
          <a:p>
            <a:pPr algn="ctr"/>
            <a:r>
              <a:rPr lang="en-US" sz="105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5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@ 5GHz</a:t>
            </a:r>
            <a:endParaRPr lang="en-US" sz="105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524070" y="5098509"/>
            <a:ext cx="1295400" cy="436602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11ad - VHT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510463" y="396000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11af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108040" y="3194469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2286032" y="31736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847060" y="313977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7076313" y="3169460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6019800" y="1419225"/>
            <a:ext cx="1789093" cy="4448175"/>
          </a:xfrm>
          <a:prstGeom prst="ellipse">
            <a:avLst/>
          </a:prstGeom>
          <a:solidFill>
            <a:srgbClr val="99FF66">
              <a:alpha val="76000"/>
            </a:srgbClr>
          </a:solidFill>
          <a:ln w="12700" cap="flat" cmpd="sng" algn="ctr">
            <a:solidFill>
              <a:schemeClr val="tx1">
                <a:alpha val="43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4888705" y="1477179"/>
            <a:ext cx="1025528" cy="565129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-2016</a:t>
            </a:r>
            <a:endParaRPr lang="en-US" sz="14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1260" y="5182745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5491" y="5965581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6724" y="152603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347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01000" y="5939135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808135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03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382796" y="4203414"/>
            <a:ext cx="1085850" cy="4254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8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84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84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5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6337" y="595947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401846" y="3706504"/>
            <a:ext cx="1085850" cy="4349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4953000" y="2990055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410325" y="2786063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382796" y="4724400"/>
            <a:ext cx="1085850" cy="5334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3816195" y="1761071"/>
            <a:ext cx="981141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3810000" y="4978401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3795420" y="2440144"/>
            <a:ext cx="992464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2680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2680912" y="437038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6419850" y="2133600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8001000" y="1436914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-2012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8458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06DC2-A86B-4567-B1B6-4A779827CDB5}" type="slidenum">
              <a:rPr lang="en-US" sz="800" b="1">
                <a:latin typeface="+mj-l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lang="en-US" sz="800" b="1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2680912" y="3146973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1554773" y="3283856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LRLP TIG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Long Range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Low Power</a:t>
            </a:r>
          </a:p>
        </p:txBody>
      </p:sp>
      <p:cxnSp>
        <p:nvCxnSpPr>
          <p:cNvPr id="3" name="Straight Arrow Connector 2"/>
          <p:cNvCxnSpPr>
            <a:stCxn id="40" idx="5"/>
          </p:cNvCxnSpPr>
          <p:nvPr/>
        </p:nvCxnSpPr>
        <p:spPr bwMode="auto">
          <a:xfrm>
            <a:off x="5914233" y="1747068"/>
            <a:ext cx="468563" cy="1257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4943929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 smtClean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201481"/>
              </p:ext>
            </p:extLst>
          </p:nvPr>
        </p:nvGraphicFramePr>
        <p:xfrm>
          <a:off x="40575" y="2073367"/>
          <a:ext cx="9103425" cy="35232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828178"/>
                <a:gridCol w="533400"/>
                <a:gridCol w="647700"/>
                <a:gridCol w="647700"/>
                <a:gridCol w="647700"/>
                <a:gridCol w="820387"/>
                <a:gridCol w="609600"/>
                <a:gridCol w="513113"/>
                <a:gridCol w="647700"/>
                <a:gridCol w="647700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</a:p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(mm-</a:t>
                      </a:r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dd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Pool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TGaq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04-06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357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17+0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2462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CC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TGax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03-21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2919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N/A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19918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2016-03-08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25475" y="3849688"/>
            <a:ext cx="7772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</a:t>
            </a:r>
            <a:r>
              <a:rPr lang="en-GB" sz="1800" b="0" dirty="0" smtClean="0"/>
              <a:t>802.11</a:t>
            </a: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822418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125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43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372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dirty="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9776566"/>
              </p:ext>
            </p:extLst>
          </p:nvPr>
        </p:nvGraphicFramePr>
        <p:xfrm>
          <a:off x="1371600" y="1219200"/>
          <a:ext cx="5861050" cy="492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73" name="Binary Worksheet" r:id="rId5" imgW="8134243" imgH="6810443" progId="Excel.SheetBinaryMacroEnabled.12">
                  <p:embed/>
                </p:oleObj>
              </mc:Choice>
              <mc:Fallback>
                <p:oleObj name="Binary Worksheet" r:id="rId5" imgW="8134243" imgH="6810443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219200"/>
                        <a:ext cx="5861050" cy="492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dirty="0" smtClean="0"/>
              <a:t>This presentation, together with the reports cited on the next slide, forms the opening report of the IEEE 802.11 Working Group for May 2016.</a:t>
            </a:r>
          </a:p>
          <a:p>
            <a:r>
              <a:rPr lang="en-GB" sz="2800" b="0" dirty="0" smtClean="0"/>
              <a:t>Subgroup status is reported in the “Snapshots” submission (see next slide for link).  This is incorporated by reference into this opening report.</a:t>
            </a:r>
          </a:p>
          <a:p>
            <a:r>
              <a:rPr lang="en-GB" sz="2800" b="0" dirty="0" smtClean="0"/>
              <a:t>“</a:t>
            </a:r>
            <a:r>
              <a:rPr lang="en-GB" sz="2800" b="0" i="1" dirty="0" err="1" smtClean="0"/>
              <a:t>Mx.y.z</a:t>
            </a:r>
            <a:r>
              <a:rPr lang="en-GB" sz="2800" b="0" dirty="0" smtClean="0"/>
              <a:t>” terminology indicates that the item was on the tentative agenda for the </a:t>
            </a:r>
            <a:r>
              <a:rPr lang="en-GB" sz="2800" b="0" i="1" dirty="0" smtClean="0"/>
              <a:t>M</a:t>
            </a:r>
            <a:r>
              <a:rPr lang="en-GB" sz="2800" b="0" dirty="0" smtClean="0"/>
              <a:t>onday 802.11 plenary, and was agenda item </a:t>
            </a:r>
            <a:r>
              <a:rPr lang="en-GB" sz="2800" b="0" i="1" dirty="0" err="1" smtClean="0"/>
              <a:t>x.y.z</a:t>
            </a:r>
            <a:r>
              <a:rPr lang="en-GB" sz="2800" b="0" dirty="0" smtClean="0"/>
              <a:t>.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4907" y="1560787"/>
            <a:ext cx="4359018" cy="46089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233488"/>
            <a:ext cx="3454681" cy="51515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Members by Affiliation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153" y="1524000"/>
            <a:ext cx="6773694" cy="492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4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dirty="0" smtClean="0"/>
              <a:t>Meeting Attendance – Historic Data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040" y="1219200"/>
            <a:ext cx="8345920" cy="507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25528"/>
              </p:ext>
            </p:extLst>
          </p:nvPr>
        </p:nvGraphicFramePr>
        <p:xfrm>
          <a:off x="228600" y="1191491"/>
          <a:ext cx="8582383" cy="515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7" name="Worksheet" r:id="rId4" imgW="7934345" imgH="4771957" progId="Excel.Sheet.12">
                  <p:embed/>
                </p:oleObj>
              </mc:Choice>
              <mc:Fallback>
                <p:oleObj name="Worksheet" r:id="rId4" imgW="7934345" imgH="4771957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191491"/>
                        <a:ext cx="8582383" cy="5157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GB" smtClean="0"/>
              <a:t>M1.3 Meeting </a:t>
            </a:r>
            <a:r>
              <a:rPr lang="en-GB" dirty="0" smtClean="0"/>
              <a:t>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51727"/>
            <a:ext cx="7772400" cy="4114800"/>
          </a:xfrm>
        </p:spPr>
        <p:txBody>
          <a:bodyPr/>
          <a:lstStyle/>
          <a:p>
            <a:pPr lvl="0"/>
            <a:r>
              <a:rPr lang="en-GB" sz="2000" dirty="0"/>
              <a:t>Photography or recording by permission only (December 2014 IEEE-SA Standards Board Ops Manual 5.3.3.2)</a:t>
            </a:r>
            <a:endParaRPr lang="en-GB" sz="1200" dirty="0"/>
          </a:p>
          <a:p>
            <a:pPr lvl="0"/>
            <a:r>
              <a:rPr lang="en-GB" sz="2000" dirty="0"/>
              <a:t>Press (i.e., anyone reporting publicly on this meeting) are to announce their presence (</a:t>
            </a:r>
            <a:r>
              <a:rPr lang="en-GB" sz="2000"/>
              <a:t>December </a:t>
            </a:r>
            <a:r>
              <a:rPr lang="en-GB" sz="2000" smtClean="0"/>
              <a:t>2015 </a:t>
            </a:r>
            <a:r>
              <a:rPr lang="en-GB" sz="2000" dirty="0"/>
              <a:t>IEEE-SA Standards Board Ops Manual 5.3.3.3)</a:t>
            </a:r>
            <a:endParaRPr lang="en-GB" sz="1200" dirty="0"/>
          </a:p>
          <a:p>
            <a:pPr lvl="0"/>
            <a:r>
              <a:rPr lang="en-GB" sz="2000" dirty="0" smtClean="0"/>
              <a:t>Laptop speakers, cell phone / tablet </a:t>
            </a:r>
            <a:r>
              <a:rPr lang="en-GB" sz="2000" dirty="0"/>
              <a:t>ringers off</a:t>
            </a:r>
            <a:endParaRPr lang="en-GB" sz="1200" dirty="0"/>
          </a:p>
          <a:p>
            <a:pPr lvl="0"/>
            <a:r>
              <a:rPr lang="en-GB" sz="2000" dirty="0"/>
              <a:t>Wear your badges at all times in meeting areas</a:t>
            </a:r>
            <a:endParaRPr lang="en-GB" sz="1200" dirty="0"/>
          </a:p>
          <a:p>
            <a:pPr lvl="1"/>
            <a:r>
              <a:rPr lang="en-GB" sz="1800" dirty="0"/>
              <a:t>Help the hotel security staff improve the general security of the meeting rooms</a:t>
            </a:r>
            <a:endParaRPr lang="en-GB" sz="1200" dirty="0"/>
          </a:p>
          <a:p>
            <a:pPr lvl="1"/>
            <a:r>
              <a:rPr lang="en-GB" sz="1800" b="1" dirty="0" smtClean="0"/>
              <a:t>Laptops </a:t>
            </a:r>
            <a:r>
              <a:rPr lang="en-GB" sz="1800" b="1" dirty="0"/>
              <a:t>HAVE BEEN STOLEN </a:t>
            </a:r>
            <a:r>
              <a:rPr lang="en-GB" sz="1800" dirty="0"/>
              <a:t>at previous meetings </a:t>
            </a:r>
            <a:endParaRPr lang="en-GB" sz="1800" dirty="0" smtClean="0"/>
          </a:p>
          <a:p>
            <a:pPr lvl="1"/>
            <a:r>
              <a:rPr lang="en-GB" sz="1800" b="1" dirty="0" smtClean="0"/>
              <a:t>DO </a:t>
            </a:r>
            <a:r>
              <a:rPr lang="en-GB" sz="1800" b="1" dirty="0"/>
              <a:t>NOT </a:t>
            </a:r>
            <a:r>
              <a:rPr lang="en-GB" sz="1800" dirty="0"/>
              <a:t>assume that meeting areas are secure</a:t>
            </a:r>
            <a:endParaRPr lang="en-GB" sz="1200" dirty="0"/>
          </a:p>
          <a:p>
            <a:pPr lvl="0"/>
            <a:r>
              <a:rPr lang="en-GB" sz="2000" dirty="0"/>
              <a:t>Please observe proper decorum in meetings</a:t>
            </a:r>
            <a:endParaRPr lang="en-GB" sz="12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7200" y="1143000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effectLst/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383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6609196" y="1064591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GB" altLang="en-US" dirty="0" smtClean="0"/>
              <a:t>M2.3.1 Summary of Liaisons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06438" y="1905000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1800" dirty="0" smtClean="0"/>
              <a:t>Outgoing: </a:t>
            </a:r>
            <a:r>
              <a:rPr lang="en-GB" altLang="en-US" sz="1800" dirty="0" smtClean="0">
                <a:hlinkClick r:id="rId2"/>
              </a:rPr>
              <a:t>11-16/0489r2</a:t>
            </a:r>
            <a:r>
              <a:rPr lang="en-GB" altLang="en-US" sz="1800" dirty="0" smtClean="0"/>
              <a:t> was liaised to 3GPP, as approved in the March session.</a:t>
            </a:r>
          </a:p>
          <a:p>
            <a:pPr marL="0" indent="0">
              <a:buNone/>
            </a:pPr>
            <a:endParaRPr lang="en-GB" altLang="en-US" sz="1800" dirty="0"/>
          </a:p>
          <a:p>
            <a:pPr marL="0" indent="0">
              <a:buNone/>
            </a:pPr>
            <a:r>
              <a:rPr lang="en-GB" altLang="en-US" sz="1800" dirty="0" smtClean="0"/>
              <a:t>Incoming: </a:t>
            </a:r>
            <a:r>
              <a:rPr lang="en-GB" altLang="en-US" sz="1800" dirty="0" smtClean="0">
                <a:hlinkClick r:id="rId3"/>
              </a:rPr>
              <a:t>11-16/548r0</a:t>
            </a:r>
            <a:r>
              <a:rPr lang="en-GB" altLang="en-US" sz="1800" dirty="0" smtClean="0"/>
              <a:t> was received from 3GPP, requesting input on 60 GHz measurements to be used by their </a:t>
            </a:r>
            <a:r>
              <a:rPr lang="en-GB" altLang="en-US" sz="1800" dirty="0" err="1" smtClean="0"/>
              <a:t>eLWA</a:t>
            </a:r>
            <a:r>
              <a:rPr lang="en-GB" altLang="en-US" sz="1800" dirty="0" smtClean="0"/>
              <a:t> work item.</a:t>
            </a:r>
          </a:p>
          <a:p>
            <a:r>
              <a:rPr lang="en-GB" altLang="en-US" sz="1800" dirty="0" smtClean="0"/>
              <a:t>As this relates to 60 GHz, </a:t>
            </a:r>
            <a:r>
              <a:rPr lang="en-GB" altLang="en-US" sz="1800" dirty="0" err="1" smtClean="0"/>
              <a:t>TGay</a:t>
            </a:r>
            <a:r>
              <a:rPr lang="en-GB" altLang="en-US" sz="1800" dirty="0" smtClean="0"/>
              <a:t> have agreed to generate a response.</a:t>
            </a:r>
          </a:p>
          <a:p>
            <a:r>
              <a:rPr lang="en-GB" altLang="en-US" sz="1800" dirty="0" err="1" smtClean="0"/>
              <a:t>TGay</a:t>
            </a:r>
            <a:r>
              <a:rPr lang="en-GB" altLang="en-US" sz="1800" dirty="0" smtClean="0"/>
              <a:t> will generate an initial response in their Monday pm1 slot, with approval on Tue am1 (subject to approval of the </a:t>
            </a:r>
            <a:r>
              <a:rPr lang="en-GB" altLang="en-US" sz="1800" dirty="0" err="1" smtClean="0"/>
              <a:t>TGay</a:t>
            </a:r>
            <a:r>
              <a:rPr lang="en-GB" altLang="en-US" sz="1800" dirty="0" smtClean="0"/>
              <a:t> agenda).</a:t>
            </a:r>
          </a:p>
          <a:p>
            <a:endParaRPr lang="en-GB" altLang="en-US" sz="1800" dirty="0"/>
          </a:p>
          <a:p>
            <a:pPr marL="0" indent="0">
              <a:buNone/>
            </a:pPr>
            <a:r>
              <a:rPr lang="en-GB" altLang="en-US" sz="1800" dirty="0" smtClean="0"/>
              <a:t>802 was copied on a letter from New York City to 3GPP on the topic of “LTE-Unlicensed” technologies and concerns about coexistence. </a:t>
            </a:r>
            <a:r>
              <a:rPr lang="en-GB" altLang="en-US" sz="1800" dirty="0"/>
              <a:t>See: </a:t>
            </a:r>
            <a:r>
              <a:rPr lang="en-GB" altLang="en-US" sz="1800" dirty="0">
                <a:hlinkClick r:id="rId4"/>
              </a:rPr>
              <a:t>http://</a:t>
            </a:r>
            <a:r>
              <a:rPr lang="en-GB" altLang="en-US" sz="1800" dirty="0" smtClean="0">
                <a:hlinkClick r:id="rId4"/>
              </a:rPr>
              <a:t>www.ieee802.org/secmail/msg20088.html</a:t>
            </a:r>
            <a:r>
              <a:rPr lang="en-GB" altLang="en-US" sz="1800" dirty="0"/>
              <a:t> and </a:t>
            </a:r>
            <a:r>
              <a:rPr lang="en-GB" altLang="en-US" sz="1800" dirty="0">
                <a:hlinkClick r:id="rId5"/>
              </a:rPr>
              <a:t>http://</a:t>
            </a:r>
            <a:r>
              <a:rPr lang="en-GB" altLang="en-US" sz="1800" dirty="0" smtClean="0">
                <a:hlinkClick r:id="rId5"/>
              </a:rPr>
              <a:t>www.ieee802.org/secmail/pdf4YpkiF0bD5.pdf</a:t>
            </a:r>
            <a:endParaRPr lang="en-GB" altLang="en-US" sz="1800" dirty="0" smtClean="0"/>
          </a:p>
          <a:p>
            <a:r>
              <a:rPr lang="en-GB" altLang="en-US" sz="1800" dirty="0" smtClean="0"/>
              <a:t>Any response from 802 will come from 802.19</a:t>
            </a:r>
            <a:endParaRPr lang="en-GB" altLang="en-US" sz="1800" dirty="0"/>
          </a:p>
          <a:p>
            <a:pPr marL="0" indent="0">
              <a:buNone/>
            </a:pPr>
            <a:endParaRPr lang="en-GB" altLang="en-US" sz="18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2016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4F43EDCA-41FC-4839-BEEE-DD7331424CE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9247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044868"/>
              </p:ext>
            </p:extLst>
          </p:nvPr>
        </p:nvGraphicFramePr>
        <p:xfrm>
          <a:off x="533400" y="1752600"/>
          <a:ext cx="8225692" cy="3047996"/>
        </p:xfrm>
        <a:graphic>
          <a:graphicData uri="http://schemas.openxmlformats.org/drawingml/2006/table">
            <a:tbl>
              <a:tblPr/>
              <a:tblGrid>
                <a:gridCol w="2445740"/>
                <a:gridCol w="5779952"/>
              </a:tblGrid>
              <a:tr h="249115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i="1" u="none" strike="noStrike">
                          <a:effectLst/>
                          <a:latin typeface="Arial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1" u="sng" strike="noStrike">
                          <a:solidFill>
                            <a:srgbClr val="0000D4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49115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/>
                          <a:hlinkClick r:id="rId2"/>
                        </a:rPr>
                        <a:t>https://mentor.ieee.org/802.11/dcn/11-16-0495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49115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/>
                          <a:hlinkClick r:id="rId3"/>
                        </a:rPr>
                        <a:t>https://mentor.ieee.org/802.11/dcn/11-16-0496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49115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/>
                          <a:hlinkClick r:id="rId4"/>
                        </a:rPr>
                        <a:t>https://mentor.ieee.org/802.11/dcn/11-16-0527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78423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/>
                        </a:rPr>
                        <a:t>1</a:t>
                      </a:r>
                      <a:r>
                        <a:rPr lang="en-GB" sz="15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/>
                        </a:rPr>
                        <a:t>st</a:t>
                      </a:r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/>
                          <a:hlinkClick r:id="rId5"/>
                        </a:rPr>
                        <a:t>https://mentor.ieee.org/802.11/dcn/11-16-0526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78423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/>
                        </a:rPr>
                        <a:t>2</a:t>
                      </a:r>
                      <a:r>
                        <a:rPr lang="en-GB" sz="15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/>
                        </a:rPr>
                        <a:t>nd</a:t>
                      </a:r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/>
                          <a:hlinkClick r:id="rId6"/>
                        </a:rPr>
                        <a:t>https://mentor.ieee.org/802.11/dcn/11-16-0528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49115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/>
                          <a:hlinkClick r:id="rId7"/>
                        </a:rPr>
                        <a:t>https://mentor.ieee.org/802.11/dcn/11-16-0525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49115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/>
                        </a:rPr>
                        <a:t>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/>
                          <a:hlinkClick r:id="rId8"/>
                        </a:rPr>
                        <a:t>https://mentor.ieee.org/802.11/dcn/11-16-0497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49115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/>
                          <a:hlinkClick r:id="rId9"/>
                        </a:rPr>
                        <a:t>https://mentor.ieee.org/802.11/dcn/11-16-0529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49115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/>
                          <a:hlinkClick r:id="rId10"/>
                        </a:rPr>
                        <a:t>https://mentor.ieee.org/802.11/dcn/11-16-0530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49115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/>
                        </a:rPr>
                        <a:t>Current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/>
                          <a:hlinkClick r:id="rId11"/>
                        </a:rPr>
                        <a:t>https://mentor.ieee.org/802.11/dcn/11-16-0524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49115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/>
                          <a:hlinkClick r:id="rId12"/>
                        </a:rPr>
                        <a:t>https://mentor.ieee.org/802.11/dcn/11-16-0293</a:t>
                      </a:r>
                      <a:endParaRPr lang="en-GB" sz="1500" b="0" i="0" u="sng" strike="noStrike" dirty="0">
                        <a:solidFill>
                          <a:srgbClr val="0000D4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538163" y="1447800"/>
            <a:ext cx="7772400" cy="3733800"/>
          </a:xfrm>
        </p:spPr>
        <p:txBody>
          <a:bodyPr/>
          <a:lstStyle/>
          <a:p>
            <a:r>
              <a:rPr lang="en-GB" altLang="en-US" dirty="0" smtClean="0"/>
              <a:t>Internal Joint Meetings</a:t>
            </a:r>
          </a:p>
          <a:p>
            <a:pPr lvl="1"/>
            <a:r>
              <a:rPr lang="en-GB" altLang="en-US" dirty="0" smtClean="0"/>
              <a:t>Thu am1: </a:t>
            </a:r>
            <a:r>
              <a:rPr lang="en-GB" altLang="en-US" dirty="0" err="1" smtClean="0"/>
              <a:t>TGak</a:t>
            </a:r>
            <a:r>
              <a:rPr lang="en-GB" altLang="en-US" dirty="0" smtClean="0"/>
              <a:t>, ARC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Reciprocal credit is provided to 802.11 voters for attendance at:  802.18, 802.19, 802.24, 802.1 </a:t>
            </a:r>
          </a:p>
          <a:p>
            <a:pPr lvl="1"/>
            <a:r>
              <a:rPr lang="en-GB" altLang="en-US" dirty="0" smtClean="0"/>
              <a:t>Reciprocal credit for 802.1 is for 801.1Qbz, 802.1CF, 802E, 802c</a:t>
            </a:r>
          </a:p>
          <a:p>
            <a:endParaRPr lang="en-GB" altLang="en-US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2016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377445D-CAD8-4A94-8654-0D209EAFDAF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M3.10 802 EC and IEEE-SA Standards Board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728787"/>
            <a:ext cx="7758112" cy="4746626"/>
          </a:xfrm>
        </p:spPr>
        <p:txBody>
          <a:bodyPr/>
          <a:lstStyle/>
          <a:p>
            <a:r>
              <a:rPr lang="en-GB" altLang="en-US" dirty="0" smtClean="0"/>
              <a:t>PARS</a:t>
            </a:r>
          </a:p>
          <a:p>
            <a:pPr lvl="1"/>
            <a:r>
              <a:rPr lang="en-GB" altLang="en-US" dirty="0" smtClean="0"/>
              <a:t>None</a:t>
            </a:r>
          </a:p>
          <a:p>
            <a:r>
              <a:rPr lang="en-GB" altLang="en-US" dirty="0" smtClean="0"/>
              <a:t>Approval of draft standards</a:t>
            </a:r>
          </a:p>
          <a:p>
            <a:pPr lvl="1"/>
            <a:r>
              <a:rPr lang="en-GB" altLang="en-US" dirty="0" smtClean="0"/>
              <a:t>None</a:t>
            </a:r>
          </a:p>
          <a:p>
            <a:pPr lvl="1"/>
            <a:endParaRPr lang="en-GB" alt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2016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88ABBDBE-F32C-4C21-AF8C-3645DFF1AB7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953999"/>
              </p:ext>
            </p:extLst>
          </p:nvPr>
        </p:nvGraphicFramePr>
        <p:xfrm>
          <a:off x="1066800" y="1828800"/>
          <a:ext cx="7391400" cy="3973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TIG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749657"/>
              </p:ext>
            </p:extLst>
          </p:nvPr>
        </p:nvGraphicFramePr>
        <p:xfrm>
          <a:off x="304800" y="609601"/>
          <a:ext cx="8534400" cy="5784505"/>
        </p:xfrm>
        <a:graphic>
          <a:graphicData uri="http://schemas.openxmlformats.org/drawingml/2006/table">
            <a:tbl>
              <a:tblPr/>
              <a:tblGrid>
                <a:gridCol w="1003764"/>
                <a:gridCol w="2303316"/>
                <a:gridCol w="5227320"/>
              </a:tblGrid>
              <a:tr h="3784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mc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 (S1G)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 (FILS)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LRLP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Long Range Low Power (LRLP)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89011</TotalTime>
  <Words>1653</Words>
  <Application>Microsoft Office PowerPoint</Application>
  <PresentationFormat>On-screen Show (4:3)</PresentationFormat>
  <Paragraphs>636</Paragraphs>
  <Slides>23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MS PGothic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Binary Worksheet</vt:lpstr>
      <vt:lpstr>Worksheet</vt:lpstr>
      <vt:lpstr>802.11 Working Group Opening Report May 2016</vt:lpstr>
      <vt:lpstr>Introduction</vt:lpstr>
      <vt:lpstr>M1.3 Meeting Decorum</vt:lpstr>
      <vt:lpstr>M2.3.1 Summary of Liaisons</vt:lpstr>
      <vt:lpstr>M3.1 802.11 Working Group Session Documents</vt:lpstr>
      <vt:lpstr>M3.2 Joint meetings and Reciprocal Credit</vt:lpstr>
      <vt:lpstr>M3.10 802 EC and IEEE-SA Standards Board decisions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M4.1.3 Officers</vt:lpstr>
      <vt:lpstr>IEEE 802.11 Revisions</vt:lpstr>
      <vt:lpstr>IEEE 802.11 Standards Pipeline</vt:lpstr>
      <vt:lpstr>M4.1.5 Summary of ballots and comment collections</vt:lpstr>
      <vt:lpstr>M4.1.6 Current Membership Status</vt:lpstr>
      <vt:lpstr>M4.1.6 Recent voting member history</vt:lpstr>
      <vt:lpstr>background data</vt:lpstr>
      <vt:lpstr>Membership by Country and Region</vt:lpstr>
      <vt:lpstr>Members by Affiliation</vt:lpstr>
      <vt:lpstr>Meeting Attendance – Historic Data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Stephens, Adrian P</cp:lastModifiedBy>
  <cp:revision>1674</cp:revision>
  <cp:lastPrinted>1998-02-10T13:28:06Z</cp:lastPrinted>
  <dcterms:created xsi:type="dcterms:W3CDTF">1998-02-10T13:07:52Z</dcterms:created>
  <dcterms:modified xsi:type="dcterms:W3CDTF">2016-05-16T17:56:51Z</dcterms:modified>
  <cp:category>Adrian Stephens, Intel Corporation</cp:category>
</cp:coreProperties>
</file>