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30" r:id="rId20"/>
    <p:sldId id="366" r:id="rId21"/>
    <p:sldId id="387" r:id="rId22"/>
    <p:sldId id="294" r:id="rId23"/>
    <p:sldId id="295" r:id="rId24"/>
    <p:sldId id="296" r:id="rId25"/>
    <p:sldId id="297" r:id="rId26"/>
    <p:sldId id="298" r:id="rId27"/>
    <p:sldId id="382" r:id="rId28"/>
    <p:sldId id="383" r:id="rId29"/>
    <p:sldId id="384" r:id="rId30"/>
    <p:sldId id="385" r:id="rId31"/>
    <p:sldId id="360" r:id="rId32"/>
    <p:sldId id="388" r:id="rId33"/>
    <p:sldId id="389" r:id="rId34"/>
    <p:sldId id="357" r:id="rId35"/>
    <p:sldId id="381" r:id="rId36"/>
    <p:sldId id="291" r:id="rId37"/>
    <p:sldId id="380" r:id="rId38"/>
    <p:sldId id="289" r:id="rId39"/>
    <p:sldId id="288" r:id="rId40"/>
    <p:sldId id="335" r:id="rId41"/>
    <p:sldId id="354" r:id="rId42"/>
    <p:sldId id="343" r:id="rId43"/>
    <p:sldId id="328" r:id="rId44"/>
    <p:sldId id="344" r:id="rId45"/>
    <p:sldId id="345" r:id="rId46"/>
    <p:sldId id="359" r:id="rId47"/>
    <p:sldId id="352" r:id="rId48"/>
    <p:sldId id="341" r:id="rId49"/>
    <p:sldId id="340" r:id="rId50"/>
    <p:sldId id="386" r:id="rId51"/>
    <p:sldId id="339" r:id="rId52"/>
    <p:sldId id="370" r:id="rId53"/>
    <p:sldId id="373" r:id="rId54"/>
    <p:sldId id="374" r:id="rId55"/>
    <p:sldId id="258" r:id="rId56"/>
    <p:sldId id="259" r:id="rId57"/>
    <p:sldId id="260" r:id="rId58"/>
    <p:sldId id="261" r:id="rId59"/>
    <p:sldId id="262" r:id="rId60"/>
    <p:sldId id="263"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30"/>
            <p14:sldId id="366"/>
            <p14:sldId id="387"/>
            <p14:sldId id="294"/>
            <p14:sldId id="295"/>
          </p14:sldIdLst>
        </p14:section>
        <p14:section name="Slot#2" id="{D9FDAC3C-59EC-4F24-A258-990E5A99524B}">
          <p14:sldIdLst>
            <p14:sldId id="296"/>
            <p14:sldId id="297"/>
            <p14:sldId id="298"/>
            <p14:sldId id="382"/>
            <p14:sldId id="383"/>
            <p14:sldId id="384"/>
            <p14:sldId id="385"/>
            <p14:sldId id="360"/>
            <p14:sldId id="388"/>
            <p14:sldId id="389"/>
          </p14:sldIdLst>
        </p14:section>
        <p14:section name="Slot #3" id="{5C57C424-141A-4963-ADB3-AD1738E3291F}">
          <p14:sldIdLst>
            <p14:sldId id="357"/>
            <p14:sldId id="381"/>
            <p14:sldId id="291"/>
            <p14:sldId id="380"/>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9"/>
            <p14:sldId id="352"/>
            <p14:sldId id="341"/>
            <p14:sldId id="340"/>
            <p14:sldId id="386"/>
            <p14:sldId id="339"/>
          </p14:sldIdLst>
        </p14:section>
        <p14:section name="Template ins." id="{36DBBB44-409E-4E78-B32A-6F729B1C4114}">
          <p14:sldIdLst>
            <p14:sldId id="370"/>
            <p14:sldId id="373"/>
            <p14:sldId id="374"/>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7564" autoAdjust="0"/>
    <p:restoredTop sz="94434" autoAdjust="0"/>
  </p:normalViewPr>
  <p:slideViewPr>
    <p:cSldViewPr>
      <p:cViewPr varScale="1">
        <p:scale>
          <a:sx n="83" d="100"/>
          <a:sy n="83" d="100"/>
        </p:scale>
        <p:origin x="1596" y="9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105" d="100"/>
          <a:sy n="105" d="100"/>
        </p:scale>
        <p:origin x="335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05386128"/>
        <c:axId val="505385736"/>
        <c:axId val="0"/>
      </c:bar3DChart>
      <c:catAx>
        <c:axId val="5053861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05385736"/>
        <c:crosses val="autoZero"/>
        <c:auto val="1"/>
        <c:lblAlgn val="ctr"/>
        <c:lblOffset val="100"/>
        <c:tickLblSkip val="3"/>
        <c:tickMarkSkip val="1"/>
        <c:noMultiLvlLbl val="0"/>
      </c:catAx>
      <c:valAx>
        <c:axId val="505385736"/>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053861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680278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55</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59</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802.11-16/492r03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smtClean="0"/>
              <a:t>May Meeting </a:t>
            </a:r>
            <a:r>
              <a:rPr lang="en-US" altLang="en-US" sz="2800" dirty="0" smtClean="0"/>
              <a:t>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2016-05-18</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50"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23884154"/>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11-16/507</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SFD text.</a:t>
            </a:r>
          </a:p>
          <a:p>
            <a:pPr lvl="1" algn="just">
              <a:spcBef>
                <a:spcPct val="20000"/>
              </a:spcBef>
              <a:buFontTx/>
              <a:buChar char="•"/>
            </a:pPr>
            <a:r>
              <a:rPr lang="en-US" altLang="en-US" sz="1600" dirty="0" smtClean="0"/>
              <a:t>Supportive technical submissions to inform the TG.</a:t>
            </a:r>
            <a:endParaRPr lang="en-US" altLang="en-US" sz="1600" dirty="0"/>
          </a:p>
          <a:p>
            <a:pPr algn="just">
              <a:spcBef>
                <a:spcPct val="20000"/>
              </a:spcBef>
              <a:buFontTx/>
              <a:buChar char="•"/>
            </a:pPr>
            <a:r>
              <a:rPr lang="en-US" altLang="en-US" sz="1800" b="0" dirty="0"/>
              <a:t>TG Leadership </a:t>
            </a:r>
            <a:r>
              <a:rPr lang="en-US" altLang="en-US" sz="1800" b="0" dirty="0" smtClean="0"/>
              <a:t>affirmation.</a:t>
            </a:r>
          </a:p>
          <a:p>
            <a:pPr algn="just">
              <a:spcBef>
                <a:spcPct val="20000"/>
              </a:spcBef>
              <a:buFontTx/>
              <a:buChar char="•"/>
            </a:pPr>
            <a:r>
              <a:rPr lang="en-US" altLang="en-US" sz="1800" b="0" dirty="0" smtClean="0"/>
              <a:t>Schedule teleconference times as needed.</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4947880"/>
              </p:ext>
            </p:extLst>
          </p:nvPr>
        </p:nvGraphicFramePr>
        <p:xfrm>
          <a:off x="380206" y="1231794"/>
          <a:ext cx="8458200" cy="4468350"/>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March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11az positioning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 submission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11-16-579</a:t>
                      </a:r>
                      <a:endParaRPr lang="en-US" sz="1400" dirty="0"/>
                    </a:p>
                  </a:txBody>
                  <a:tcPr marT="45712" marB="45712"/>
                </a:tc>
                <a:tc>
                  <a:txBody>
                    <a:bodyPr/>
                    <a:lstStyle/>
                    <a:p>
                      <a:r>
                        <a:rPr lang="en-US" sz="1400" dirty="0" smtClean="0">
                          <a:effectLst/>
                        </a:rPr>
                        <a:t>Soma Tayamon</a:t>
                      </a:r>
                      <a:endParaRPr lang="en-US" sz="1400" dirty="0"/>
                    </a:p>
                  </a:txBody>
                  <a:tcPr marT="45712" marB="45712"/>
                </a:tc>
                <a:tc>
                  <a:txBody>
                    <a:bodyPr/>
                    <a:lstStyle/>
                    <a:p>
                      <a:r>
                        <a:rPr lang="en-US" sz="1400" dirty="0" smtClean="0">
                          <a:effectLst/>
                        </a:rPr>
                        <a:t>Functional requirements for 802.11az</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contribution</a:t>
                      </a:r>
                    </a:p>
                    <a:p>
                      <a:endParaRPr lang="en-US" sz="1400" dirty="0"/>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93712060"/>
              </p:ext>
            </p:extLst>
          </p:nvPr>
        </p:nvGraphicFramePr>
        <p:xfrm>
          <a:off x="323528" y="1916832"/>
          <a:ext cx="8424935" cy="3809872"/>
        </p:xfrm>
        <a:graphic>
          <a:graphicData uri="http://schemas.openxmlformats.org/drawingml/2006/table">
            <a:tbl>
              <a:tblPr firstRow="1" bandRow="1">
                <a:tableStyleId>{21E4AEA4-8DFA-4A89-87EB-49C32662AFE0}</a:tableStyleId>
              </a:tblPr>
              <a:tblGrid>
                <a:gridCol w="936104"/>
                <a:gridCol w="1080120"/>
                <a:gridCol w="3672408"/>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March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update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11-16-579</a:t>
                      </a:r>
                      <a:endParaRPr lang="en-US" sz="1400" dirty="0"/>
                    </a:p>
                  </a:txBody>
                  <a:tcPr marT="45712" marB="45712"/>
                </a:tc>
                <a:tc>
                  <a:txBody>
                    <a:bodyPr/>
                    <a:lstStyle/>
                    <a:p>
                      <a:r>
                        <a:rPr lang="en-US" sz="1400" dirty="0" smtClean="0">
                          <a:effectLst/>
                        </a:rPr>
                        <a:t>Soma Tayamon</a:t>
                      </a:r>
                      <a:endParaRPr lang="en-US" sz="1400" dirty="0"/>
                    </a:p>
                  </a:txBody>
                  <a:tcPr marT="45712" marB="45712"/>
                </a:tc>
                <a:tc>
                  <a:txBody>
                    <a:bodyPr/>
                    <a:lstStyle/>
                    <a:p>
                      <a:r>
                        <a:rPr lang="en-US" sz="1400" dirty="0" smtClean="0">
                          <a:effectLst/>
                        </a:rPr>
                        <a:t>Functional requirements for 802.11az</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contribution</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25min (as time permits)</a:t>
                      </a:r>
                      <a:endParaRPr lang="en-US" sz="1400" kern="1200" dirty="0">
                        <a:solidFill>
                          <a:schemeClr val="dk1"/>
                        </a:solidFill>
                        <a:latin typeface="+mn-lt"/>
                        <a:ea typeface="+mn-ea"/>
                        <a:cs typeface="+mn-cs"/>
                      </a:endParaRPr>
                    </a:p>
                  </a:txBody>
                  <a:tcPr marT="45712" marB="45712"/>
                </a:tc>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a:t>11-16/507r0 “802.11az Meeting Minutes March 2016 Session” </a:t>
            </a:r>
            <a:r>
              <a:rPr lang="en-US" b="0" dirty="0" smtClean="0"/>
              <a:t>posted to Mentor Apr. 1</a:t>
            </a:r>
            <a:r>
              <a:rPr lang="en-US" b="0" baseline="30000" dirty="0" smtClean="0"/>
              <a:t>st</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11-16/507r0 as TG </a:t>
            </a:r>
            <a:r>
              <a:rPr lang="en-US" b="0" dirty="0"/>
              <a:t>meeting minutes for the </a:t>
            </a:r>
            <a:r>
              <a:rPr lang="en-US" b="0" dirty="0" smtClean="0"/>
              <a:t>Macau meeting</a:t>
            </a:r>
            <a:r>
              <a:rPr lang="en-US" b="0" dirty="0"/>
              <a:t>. </a:t>
            </a:r>
          </a:p>
          <a:p>
            <a:r>
              <a:rPr lang="en-US" b="0" dirty="0"/>
              <a:t>Moved </a:t>
            </a:r>
            <a:r>
              <a:rPr lang="en-US" b="0" dirty="0" smtClean="0"/>
              <a:t>by: Carlos Aldana </a:t>
            </a:r>
          </a:p>
          <a:p>
            <a:r>
              <a:rPr lang="en-US" b="0" dirty="0" smtClean="0"/>
              <a:t>Seconded by: Ganesh </a:t>
            </a:r>
            <a:r>
              <a:rPr lang="en-US" b="0" dirty="0" err="1" smtClean="0"/>
              <a:t>Veakatesan</a:t>
            </a:r>
            <a:r>
              <a:rPr lang="en-US" b="0" dirty="0" smtClean="0"/>
              <a:t> </a:t>
            </a:r>
          </a:p>
          <a:p>
            <a:r>
              <a:rPr lang="en-US" b="0" dirty="0" smtClean="0"/>
              <a:t>Results (Y/N/A): </a:t>
            </a:r>
          </a:p>
          <a:p>
            <a:r>
              <a:rPr lang="en-US" b="0" dirty="0" smtClean="0"/>
              <a:t>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Waikoloa, Hawaii</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May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11-16-0424r2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 Allan Zhu</a:t>
            </a:r>
          </a:p>
          <a:p>
            <a:pPr marL="0" indent="0">
              <a:buNone/>
            </a:pPr>
            <a:r>
              <a:rPr lang="en-US" altLang="en-US" b="0" dirty="0" smtClean="0"/>
              <a:t>2</a:t>
            </a:r>
            <a:r>
              <a:rPr lang="en-US" altLang="en-US" b="0" baseline="30000" dirty="0" smtClean="0"/>
              <a:t>nd</a:t>
            </a:r>
            <a:r>
              <a:rPr lang="en-US" altLang="en-US" b="0" dirty="0" smtClean="0"/>
              <a:t>: Chao-Chun Wang</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Unanimous consent.</a:t>
            </a:r>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on </a:t>
            </a:r>
            <a:r>
              <a:rPr lang="en-US" dirty="0"/>
              <a:t>submission </a:t>
            </a:r>
            <a:r>
              <a:rPr lang="en-US" dirty="0" smtClean="0"/>
              <a:t>593</a:t>
            </a:r>
            <a:endParaRPr lang="en-US" dirty="0"/>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a:t>
            </a:r>
            <a:r>
              <a:rPr lang="en-US" altLang="en-US" dirty="0" smtClean="0"/>
              <a:t>FRD editor </a:t>
            </a:r>
            <a:r>
              <a:rPr lang="en-US" altLang="en-US" dirty="0"/>
              <a:t>to add </a:t>
            </a:r>
            <a:r>
              <a:rPr lang="en-US" altLang="en-US" dirty="0" smtClean="0"/>
              <a:t>functional requirements depicted </a:t>
            </a:r>
            <a:r>
              <a:rPr lang="en-US" altLang="en-US" dirty="0"/>
              <a:t>by </a:t>
            </a:r>
            <a:r>
              <a:rPr lang="en-US" altLang="en-US" dirty="0" smtClean="0"/>
              <a:t>11-16-593r0 slide 5to </a:t>
            </a:r>
            <a:r>
              <a:rPr lang="en-US" altLang="en-US" dirty="0"/>
              <a:t>the </a:t>
            </a:r>
            <a:r>
              <a:rPr lang="en-US" altLang="en-US" dirty="0" smtClean="0"/>
              <a:t>FRD working </a:t>
            </a:r>
            <a:r>
              <a:rPr lang="en-US" altLang="en-US" dirty="0"/>
              <a:t>draft </a:t>
            </a:r>
            <a:r>
              <a:rPr lang="en-US" altLang="en-US" dirty="0" smtClean="0"/>
              <a:t>document, and delegate editing rights to the editor.</a:t>
            </a:r>
          </a:p>
          <a:p>
            <a:pPr marL="0" indent="0">
              <a:buNone/>
            </a:pPr>
            <a:endParaRPr lang="en-US" altLang="en-US" dirty="0"/>
          </a:p>
          <a:p>
            <a:pPr marL="0" indent="0">
              <a:buNone/>
            </a:pPr>
            <a:r>
              <a:rPr lang="en-US" altLang="en-US" dirty="0"/>
              <a:t>Move: </a:t>
            </a:r>
            <a:r>
              <a:rPr lang="en-US" altLang="en-US" dirty="0" smtClean="0"/>
              <a:t>Assaf Kasher</a:t>
            </a:r>
            <a:endParaRPr lang="en-US" altLang="en-US" dirty="0"/>
          </a:p>
          <a:p>
            <a:pPr marL="0" indent="0">
              <a:buNone/>
            </a:pPr>
            <a:r>
              <a:rPr lang="en-US" altLang="en-US" dirty="0"/>
              <a:t>2</a:t>
            </a:r>
            <a:r>
              <a:rPr lang="en-US" altLang="en-US" baseline="30000" dirty="0"/>
              <a:t>nd</a:t>
            </a:r>
            <a:r>
              <a:rPr lang="en-US" altLang="en-US" dirty="0" smtClean="0"/>
              <a:t>: Chao-Chun Wang</a:t>
            </a:r>
          </a:p>
          <a:p>
            <a:pPr marL="0" indent="0">
              <a:buNone/>
            </a:pPr>
            <a:endParaRPr lang="en-US" altLang="en-US" dirty="0"/>
          </a:p>
          <a:p>
            <a:pPr marL="0" indent="0">
              <a:buNone/>
            </a:pPr>
            <a:r>
              <a:rPr lang="en-US" altLang="en-US" dirty="0"/>
              <a:t>Y: 	 </a:t>
            </a:r>
            <a:r>
              <a:rPr lang="en-US" altLang="en-US" dirty="0" smtClean="0"/>
              <a:t>8	</a:t>
            </a:r>
            <a:r>
              <a:rPr lang="en-US" altLang="en-US" dirty="0"/>
              <a:t>	N: 	</a:t>
            </a:r>
            <a:r>
              <a:rPr lang="en-US" altLang="en-US" dirty="0" smtClean="0"/>
              <a:t>1</a:t>
            </a:r>
            <a:r>
              <a:rPr lang="en-US" altLang="en-US" dirty="0"/>
              <a:t>	</a:t>
            </a:r>
            <a:r>
              <a:rPr lang="en-US" altLang="en-US" dirty="0" smtClean="0"/>
              <a:t>	A</a:t>
            </a:r>
            <a:r>
              <a:rPr lang="en-US" altLang="en-US" dirty="0"/>
              <a:t>: </a:t>
            </a:r>
            <a:r>
              <a:rPr lang="en-US" altLang="en-US" dirty="0" smtClean="0"/>
              <a:t>4</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66253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a:t>TG Leadership affirmation </a:t>
            </a:r>
            <a:r>
              <a:rPr lang="en-US" altLang="en-US" sz="2000" b="0" dirty="0" smtClean="0"/>
              <a:t>(10min</a:t>
            </a:r>
            <a:r>
              <a:rPr lang="en-US" altLang="en-US" sz="2000" b="0" dirty="0"/>
              <a:t>) </a:t>
            </a:r>
            <a:endParaRPr lang="en-US" altLang="en-US" sz="2000" b="0" dirty="0" smtClean="0"/>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37961231"/>
              </p:ext>
            </p:extLst>
          </p:nvPr>
        </p:nvGraphicFramePr>
        <p:xfrm>
          <a:off x="656785" y="2420888"/>
          <a:ext cx="7772404" cy="1955672"/>
        </p:xfrm>
        <a:graphic>
          <a:graphicData uri="http://schemas.openxmlformats.org/drawingml/2006/table">
            <a:tbl>
              <a:tblPr firstRow="1" bandRow="1">
                <a:tableStyleId>{21E4AEA4-8DFA-4A89-87EB-49C32662AFE0}</a:tableStyleId>
              </a:tblPr>
              <a:tblGrid>
                <a:gridCol w="1380624"/>
                <a:gridCol w="1454471"/>
                <a:gridCol w="2664296"/>
                <a:gridCol w="1224136"/>
                <a:gridCol w="1048877"/>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Time</a:t>
                      </a:r>
                      <a:r>
                        <a:rPr lang="en-US" sz="1500" baseline="0" dirty="0" smtClean="0"/>
                        <a:t> allocation</a:t>
                      </a:r>
                      <a:endParaRPr lang="en-US" sz="1500" dirty="0" smtClean="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r>
                        <a:rPr lang="en-US" sz="1400" dirty="0" smtClean="0"/>
                        <a:t>30min</a:t>
                      </a:r>
                      <a:endParaRPr lang="en-US" sz="14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11-16-579</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a:spcBef>
                <a:spcPct val="0"/>
              </a:spcBef>
              <a:buFontTx/>
              <a:buNone/>
            </a:pPr>
            <a:r>
              <a:rPr lang="en-US" altLang="zh-CN" sz="2000" i="1" u="sng" dirty="0"/>
              <a:t>Task Group Chair</a:t>
            </a:r>
            <a:endParaRPr lang="en-US" altLang="zh-CN" sz="2000" i="1" dirty="0"/>
          </a:p>
          <a:p>
            <a:pPr marL="0" indent="0">
              <a:spcBef>
                <a:spcPct val="0"/>
              </a:spcBef>
              <a:buFontTx/>
              <a:buNone/>
            </a:pPr>
            <a:r>
              <a:rPr lang="en-US" altLang="zh-CN" sz="2000" b="0" dirty="0"/>
              <a:t>The TG Chair shall be appointed by the WG Chair and confirmed by a WG majority approval. The TG Chair is re-affirmed every 2 years: one session after the WG Chair is elected</a:t>
            </a:r>
            <a:r>
              <a:rPr lang="en-US" altLang="zh-CN" sz="2000" b="0" dirty="0" smtClean="0"/>
              <a:t>. </a:t>
            </a:r>
          </a:p>
          <a:p>
            <a:pPr marL="0" indent="0">
              <a:spcBef>
                <a:spcPct val="0"/>
              </a:spcBef>
              <a:buFontTx/>
              <a:buNone/>
            </a:pPr>
            <a:endParaRPr lang="en-US" altLang="zh-CN" sz="2000" b="0" dirty="0"/>
          </a:p>
          <a:p>
            <a:pPr marL="0" indent="0">
              <a:spcBef>
                <a:spcPct val="0"/>
              </a:spcBef>
              <a:buFontTx/>
              <a:buNone/>
            </a:pPr>
            <a:r>
              <a:rPr lang="en-US" altLang="zh-CN" sz="2000" i="1" u="sng" dirty="0" smtClean="0"/>
              <a:t>Task </a:t>
            </a:r>
            <a:r>
              <a:rPr lang="en-US" altLang="zh-CN" sz="2000" i="1" u="sng" dirty="0"/>
              <a:t>Group Vice-Chair</a:t>
            </a:r>
            <a:endParaRPr lang="en-US" altLang="zh-CN" sz="2000" i="1" dirty="0"/>
          </a:p>
          <a:p>
            <a:pPr marL="0" indent="0">
              <a:spcBef>
                <a:spcPct val="0"/>
              </a:spcBef>
              <a:buFontTx/>
              <a:buNone/>
            </a:pPr>
            <a:r>
              <a:rPr lang="en-US" altLang="zh-CN" sz="2000" b="0" dirty="0"/>
              <a:t>TG Vice-Chair is elected by a TG majority approval and confirmed by a WG majority approval.  The TG Vice-Chair is reaffirmed every 2 years; one session after the WG Chair is elected</a:t>
            </a:r>
            <a:r>
              <a:rPr lang="en-US" altLang="zh-CN" sz="2000" b="0" dirty="0" smtClean="0"/>
              <a:t>.</a:t>
            </a:r>
          </a:p>
          <a:p>
            <a:pPr marL="0" indent="0">
              <a:spcBef>
                <a:spcPct val="0"/>
              </a:spcBef>
              <a:buFontTx/>
              <a:buNone/>
            </a:pPr>
            <a:endParaRPr lang="en-US" altLang="zh-CN" sz="2000" b="0" dirty="0" smtClean="0"/>
          </a:p>
          <a:p>
            <a:pPr marL="0" indent="0">
              <a:spcBef>
                <a:spcPct val="0"/>
              </a:spcBef>
            </a:pPr>
            <a:r>
              <a:rPr lang="en-US" altLang="zh-CN" sz="2000" i="1" u="sng" dirty="0"/>
              <a:t>Task Group </a:t>
            </a:r>
            <a:r>
              <a:rPr lang="en-US" altLang="zh-CN" sz="2000" i="1" u="sng" dirty="0" smtClean="0"/>
              <a:t>Secretary</a:t>
            </a:r>
            <a:endParaRPr lang="en-US" altLang="zh-CN" sz="2000" i="1" dirty="0"/>
          </a:p>
          <a:p>
            <a:pPr marL="0" indent="0">
              <a:spcBef>
                <a:spcPct val="0"/>
              </a:spcBef>
            </a:pPr>
            <a:r>
              <a:rPr lang="en-US" altLang="zh-CN" sz="2000" b="0" dirty="0" smtClean="0"/>
              <a:t>Secretary </a:t>
            </a:r>
            <a:r>
              <a:rPr lang="en-US" altLang="zh-CN" sz="2000" b="0" dirty="0"/>
              <a:t>position for TG is </a:t>
            </a:r>
            <a:r>
              <a:rPr lang="en-US" altLang="zh-CN" sz="2000" b="0" dirty="0" smtClean="0"/>
              <a:t>open.</a:t>
            </a:r>
          </a:p>
          <a:p>
            <a:pPr marL="0" indent="0">
              <a:spcBef>
                <a:spcPct val="0"/>
              </a:spcBef>
              <a:buFontTx/>
              <a:buNone/>
            </a:pPr>
            <a:r>
              <a:rPr lang="en-US" altLang="zh-CN" sz="2000" b="0" dirty="0" smtClean="0"/>
              <a:t>The </a:t>
            </a:r>
            <a:r>
              <a:rPr lang="en-US" altLang="zh-CN" sz="2000" b="0" dirty="0"/>
              <a:t>minutes of meetings taken by the TG Secretary (or designee) are to be provided to the TG Chair in time to be available to the WG Chair for publication 30- days after close of the session</a:t>
            </a:r>
            <a:r>
              <a:rPr lang="en-US" altLang="zh-CN" sz="2000" b="0" dirty="0" smtClean="0"/>
              <a:t>. …</a:t>
            </a:r>
            <a:endParaRPr lang="en-US" altLang="zh-CN"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721733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spcBef>
                <a:spcPct val="0"/>
              </a:spcBef>
              <a:buFontTx/>
              <a:buNone/>
            </a:pPr>
            <a:r>
              <a:rPr lang="en-US" altLang="zh-CN" sz="2000" i="1" u="sng" dirty="0" smtClean="0"/>
              <a:t>Task </a:t>
            </a:r>
            <a:r>
              <a:rPr lang="en-US" altLang="zh-CN" sz="2000" i="1" u="sng" dirty="0"/>
              <a:t>Group Technical Editor</a:t>
            </a:r>
            <a:endParaRPr lang="en-US" altLang="zh-CN" sz="2000" i="1" dirty="0"/>
          </a:p>
          <a:p>
            <a:pPr marL="0" indent="0">
              <a:spcBef>
                <a:spcPct val="0"/>
              </a:spcBef>
              <a:buFontTx/>
              <a:buNone/>
            </a:pPr>
            <a:r>
              <a:rPr lang="en-US" altLang="zh-CN" sz="2000" b="0" dirty="0"/>
              <a:t>The TG Technical Editor shall be appointed by the TG Chair and confirmed by a TG majority approval.</a:t>
            </a:r>
          </a:p>
          <a:p>
            <a:pPr>
              <a:spcBef>
                <a:spcPct val="0"/>
              </a:spcBef>
              <a:buFontTx/>
              <a:buNone/>
            </a:pPr>
            <a:r>
              <a:rPr lang="en-US" altLang="zh-CN" sz="2000" b="0" dirty="0"/>
              <a:t>The TG Technical Editor is responsible for</a:t>
            </a:r>
            <a:r>
              <a:rPr lang="en-US" altLang="zh-CN" sz="2000" b="0" dirty="0" smtClean="0"/>
              <a:t>: </a:t>
            </a:r>
            <a:r>
              <a:rPr lang="en-US" altLang="zh-CN" sz="2000" b="0" dirty="0"/>
              <a:t> </a:t>
            </a:r>
          </a:p>
          <a:p>
            <a:pPr marL="0" indent="0">
              <a:spcBef>
                <a:spcPct val="0"/>
              </a:spcBef>
              <a:buFontTx/>
              <a:buNone/>
            </a:pPr>
            <a:r>
              <a:rPr lang="en-US" altLang="zh-CN" sz="2000" b="0" dirty="0"/>
              <a:t>Organizing, maintaining the draft standards for the TG in the format used by the IEEE standards department.</a:t>
            </a:r>
          </a:p>
          <a:p>
            <a:pPr marL="0" indent="0">
              <a:spcBef>
                <a:spcPct val="0"/>
              </a:spcBef>
              <a:buFontTx/>
              <a:buNone/>
            </a:pPr>
            <a:r>
              <a:rPr lang="en-US" altLang="zh-CN" sz="2000" b="0" dirty="0"/>
              <a:t>Preparing technical drafts following the editor’s guidelines in section 11 of this </a:t>
            </a:r>
            <a:r>
              <a:rPr lang="en-US" altLang="zh-CN" sz="2000" b="0" dirty="0" smtClean="0"/>
              <a:t>document. Preparing </a:t>
            </a:r>
            <a:r>
              <a:rPr lang="en-US" altLang="zh-CN" sz="2000" b="0" dirty="0"/>
              <a:t>an update of the draft standard as soon after a session as possible, as directed by the </a:t>
            </a:r>
            <a:r>
              <a:rPr lang="en-US" altLang="zh-CN" sz="2000" b="0" dirty="0" smtClean="0"/>
              <a:t>TG. Proof </a:t>
            </a:r>
            <a:r>
              <a:rPr lang="en-US" altLang="zh-CN" sz="2000" b="0" dirty="0"/>
              <a:t>reading and coordinating changes of documents edited by IEEE staff.</a:t>
            </a:r>
          </a:p>
          <a:p>
            <a:pPr marL="0" indent="0">
              <a:spcBef>
                <a:spcPct val="0"/>
              </a:spcBef>
              <a:buFontTx/>
              <a:buNone/>
            </a:pPr>
            <a:r>
              <a:rPr lang="en-US" altLang="zh-CN" sz="2000" b="0"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2858764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Leadership re-affirmation -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a:t>Confirmation of the TG Chairs will be done by the WG Chair on Friday</a:t>
            </a:r>
            <a:r>
              <a:rPr lang="en-US" altLang="zh-CN" dirty="0" smtClean="0"/>
              <a:t>.</a:t>
            </a:r>
          </a:p>
          <a:p>
            <a:pPr>
              <a:buFont typeface="Arial" panose="020B0604020202020204" pitchFamily="34" charset="0"/>
              <a:buChar char="•"/>
            </a:pPr>
            <a:r>
              <a:rPr lang="en-US" altLang="zh-CN" dirty="0" smtClean="0"/>
              <a:t>The </a:t>
            </a:r>
            <a:r>
              <a:rPr lang="en-US" altLang="zh-CN" dirty="0"/>
              <a:t>TG </a:t>
            </a:r>
            <a:r>
              <a:rPr lang="en-US" altLang="zh-CN" dirty="0" smtClean="0"/>
              <a:t>needs </a:t>
            </a:r>
            <a:r>
              <a:rPr lang="en-US" altLang="zh-CN" dirty="0"/>
              <a:t>to confirm the Vice </a:t>
            </a:r>
            <a:r>
              <a:rPr lang="en-US" altLang="zh-CN" dirty="0" smtClean="0"/>
              <a:t>Chair and </a:t>
            </a:r>
            <a:r>
              <a:rPr lang="en-US" altLang="zh-CN" dirty="0"/>
              <a:t>Technical </a:t>
            </a:r>
            <a:r>
              <a:rPr lang="en-US" altLang="zh-CN" dirty="0" smtClean="0"/>
              <a:t>Editor.</a:t>
            </a:r>
          </a:p>
          <a:p>
            <a:pPr>
              <a:buFont typeface="Arial" panose="020B0604020202020204" pitchFamily="34" charset="0"/>
              <a:buChar char="•"/>
            </a:pPr>
            <a:r>
              <a:rPr lang="en-US" altLang="zh-CN" dirty="0" smtClean="0"/>
              <a:t>Secretary position for TG is open for candidates.</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953671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May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
        <p:nvSpPr>
          <p:cNvPr id="7" name="Rectangle 3"/>
          <p:cNvSpPr>
            <a:spLocks noGrp="1" noChangeArrowheads="1"/>
          </p:cNvSpPr>
          <p:nvPr>
            <p:ph idx="1"/>
          </p:nvPr>
        </p:nvSpPr>
        <p:spPr>
          <a:xfrm>
            <a:off x="685800" y="1556792"/>
            <a:ext cx="7770813" cy="4537621"/>
          </a:xfrm>
        </p:spPr>
        <p:txBody>
          <a:bodyPr/>
          <a:lstStyle/>
          <a:p>
            <a:pPr marL="400050" algn="just">
              <a:spcBef>
                <a:spcPct val="20000"/>
              </a:spcBef>
              <a:buFontTx/>
              <a:buChar char="•"/>
              <a:defRPr/>
            </a:pPr>
            <a:r>
              <a:rPr lang="en-US" altLang="en-US" dirty="0"/>
              <a:t>Motion</a:t>
            </a:r>
            <a:r>
              <a:rPr lang="en-US" altLang="en-US" dirty="0" smtClean="0"/>
              <a:t>:</a:t>
            </a:r>
          </a:p>
          <a:p>
            <a:pPr marL="442913" lvl="1" indent="14288"/>
            <a:r>
              <a:rPr lang="en-US" altLang="zh-CN" dirty="0"/>
              <a:t>Move to confirm </a:t>
            </a:r>
            <a:r>
              <a:rPr lang="en-US" altLang="zh-CN" dirty="0" smtClean="0"/>
              <a:t>Carlos </a:t>
            </a:r>
            <a:r>
              <a:rPr lang="en-US" altLang="zh-CN" dirty="0" smtClean="0"/>
              <a:t>Aldana </a:t>
            </a:r>
            <a:r>
              <a:rPr lang="en-US" altLang="zh-CN" dirty="0" smtClean="0"/>
              <a:t>and Chao-Chun Wang for </a:t>
            </a:r>
            <a:r>
              <a:rPr lang="en-US" altLang="zh-CN" dirty="0"/>
              <a:t>the positions of </a:t>
            </a:r>
            <a:r>
              <a:rPr lang="en-US" altLang="zh-CN" dirty="0" smtClean="0"/>
              <a:t>Vice Chair </a:t>
            </a:r>
            <a:r>
              <a:rPr lang="en-US" altLang="zh-CN" dirty="0"/>
              <a:t>and Technical Editor </a:t>
            </a:r>
            <a:r>
              <a:rPr lang="en-US" altLang="zh-CN" dirty="0" smtClean="0"/>
              <a:t>respectively.</a:t>
            </a:r>
          </a:p>
          <a:p>
            <a:pPr marL="0" lvl="1" indent="0"/>
            <a:endParaRPr lang="en-US" altLang="zh-CN" dirty="0" smtClean="0"/>
          </a:p>
          <a:p>
            <a:pPr marL="0" lvl="1" indent="0"/>
            <a:r>
              <a:rPr lang="en-US" altLang="zh-CN" dirty="0" smtClean="0"/>
              <a:t>Move</a:t>
            </a:r>
            <a:r>
              <a:rPr lang="en-US" altLang="zh-CN" dirty="0" smtClean="0"/>
              <a:t>: Ganesh </a:t>
            </a:r>
            <a:r>
              <a:rPr lang="en-US" altLang="zh-CN" dirty="0" err="1" smtClean="0"/>
              <a:t>Vekateasan</a:t>
            </a:r>
            <a:r>
              <a:rPr lang="en-US" altLang="zh-CN" dirty="0" smtClean="0"/>
              <a:t> </a:t>
            </a:r>
            <a:endParaRPr lang="en-US" altLang="zh-CN" dirty="0" smtClean="0"/>
          </a:p>
          <a:p>
            <a:pPr marL="0" lvl="1" indent="0"/>
            <a:r>
              <a:rPr lang="en-US" altLang="zh-CN" dirty="0" smtClean="0"/>
              <a:t>2</a:t>
            </a:r>
            <a:r>
              <a:rPr lang="en-US" altLang="zh-CN" baseline="30000" dirty="0" smtClean="0"/>
              <a:t>nd</a:t>
            </a:r>
            <a:r>
              <a:rPr lang="en-US" altLang="zh-CN" dirty="0" smtClean="0"/>
              <a:t>: Qi Wang </a:t>
            </a:r>
            <a:endParaRPr lang="en-US" altLang="zh-CN" dirty="0" smtClean="0"/>
          </a:p>
          <a:p>
            <a:pPr marL="0" lvl="1" indent="0"/>
            <a:r>
              <a:rPr lang="en-US" altLang="zh-CN" dirty="0" smtClean="0"/>
              <a:t>Y/N/A:</a:t>
            </a:r>
            <a:endParaRPr lang="en-US" altLang="zh-CN" dirty="0"/>
          </a:p>
          <a:p>
            <a:pPr marL="57150" indent="0" algn="just">
              <a:spcBef>
                <a:spcPct val="20000"/>
              </a:spcBef>
              <a:defRPr/>
            </a:pPr>
            <a:r>
              <a:rPr lang="en-US" altLang="en-US" b="0" dirty="0" smtClean="0"/>
              <a:t>Unanimous consent </a:t>
            </a:r>
            <a:endParaRPr lang="en-US" altLang="en-US" b="0" dirty="0"/>
          </a:p>
        </p:txBody>
      </p:sp>
    </p:spTree>
    <p:extLst>
      <p:ext uri="{BB962C8B-B14F-4D97-AF65-F5344CB8AC3E}">
        <p14:creationId xmlns:p14="http://schemas.microsoft.com/office/powerpoint/2010/main" val="114331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11-16-448r2 - Motions</a:t>
            </a:r>
            <a:endParaRPr lang="en-US" dirty="0"/>
          </a:p>
        </p:txBody>
      </p:sp>
      <p:sp>
        <p:nvSpPr>
          <p:cNvPr id="3" name="Content Placeholder 2"/>
          <p:cNvSpPr>
            <a:spLocks noGrp="1"/>
          </p:cNvSpPr>
          <p:nvPr>
            <p:ph idx="1"/>
          </p:nvPr>
        </p:nvSpPr>
        <p:spPr>
          <a:xfrm>
            <a:off x="685800" y="1340768"/>
            <a:ext cx="7770813" cy="4753645"/>
          </a:xfrm>
        </p:spPr>
        <p:txBody>
          <a:bodyPr/>
          <a:lstStyle/>
          <a:p>
            <a:endParaRPr lang="en-US" sz="2000" dirty="0" smtClean="0"/>
          </a:p>
          <a:p>
            <a:endParaRPr lang="en-US" sz="2000" dirty="0"/>
          </a:p>
          <a:p>
            <a:pPr marL="0" indent="0">
              <a:buNone/>
            </a:pPr>
            <a:r>
              <a:rPr lang="en-US" altLang="en-US" sz="2000" dirty="0"/>
              <a:t>Motion</a:t>
            </a:r>
          </a:p>
          <a:p>
            <a:pPr marL="0" indent="0">
              <a:buNone/>
            </a:pPr>
            <a:r>
              <a:rPr lang="en-US" altLang="en-US" sz="2000" dirty="0"/>
              <a:t>To instruct the FRD editor to add functional requirements depicted by </a:t>
            </a:r>
            <a:r>
              <a:rPr lang="en-US" altLang="en-US" sz="2000" dirty="0" smtClean="0"/>
              <a:t>11-16-448r2 slide 6 to </a:t>
            </a:r>
            <a:r>
              <a:rPr lang="en-US" altLang="en-US" sz="2000" dirty="0"/>
              <a:t>the FRD working draft document, and delegate editing rights to the editor.</a:t>
            </a:r>
          </a:p>
          <a:p>
            <a:endParaRPr lang="en-US" sz="2000" dirty="0" smtClean="0"/>
          </a:p>
          <a:p>
            <a:r>
              <a:rPr lang="en-US" sz="2000" dirty="0" smtClean="0"/>
              <a:t>Moved: Chao-Chun Wang </a:t>
            </a:r>
            <a:endParaRPr lang="en-US" sz="2000" dirty="0"/>
          </a:p>
          <a:p>
            <a:r>
              <a:rPr lang="en-US" sz="2000" dirty="0"/>
              <a:t>Seconded: </a:t>
            </a:r>
            <a:r>
              <a:rPr lang="en-US" sz="2000" dirty="0" smtClean="0"/>
              <a:t>Allan Zhu</a:t>
            </a:r>
            <a:endParaRPr lang="en-US" sz="2000" dirty="0"/>
          </a:p>
          <a:p>
            <a:r>
              <a:rPr lang="en-US" sz="2000" dirty="0" smtClean="0"/>
              <a:t>Result</a:t>
            </a:r>
            <a:r>
              <a:rPr lang="en-US" sz="2000" dirty="0"/>
              <a:t> </a:t>
            </a:r>
            <a:r>
              <a:rPr lang="en-US" sz="2000" dirty="0" smtClean="0"/>
              <a:t>(Y-N-A): 8 – 0 – 0</a:t>
            </a:r>
          </a:p>
          <a:p>
            <a:r>
              <a:rPr lang="en-US" sz="2000" dirty="0" smtClean="0"/>
              <a:t>Motion passes.</a:t>
            </a:r>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27443701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11-16-579r1 - Motions</a:t>
            </a:r>
            <a:endParaRPr lang="en-US" dirty="0"/>
          </a:p>
        </p:txBody>
      </p:sp>
      <p:sp>
        <p:nvSpPr>
          <p:cNvPr id="3" name="Content Placeholder 2"/>
          <p:cNvSpPr>
            <a:spLocks noGrp="1"/>
          </p:cNvSpPr>
          <p:nvPr>
            <p:ph idx="1"/>
          </p:nvPr>
        </p:nvSpPr>
        <p:spPr>
          <a:xfrm>
            <a:off x="685800" y="1340768"/>
            <a:ext cx="7770813" cy="4753645"/>
          </a:xfrm>
        </p:spPr>
        <p:txBody>
          <a:bodyPr/>
          <a:lstStyle/>
          <a:p>
            <a:endParaRPr lang="en-US" sz="2000" dirty="0" smtClean="0"/>
          </a:p>
          <a:p>
            <a:endParaRPr lang="en-US" sz="2000" dirty="0"/>
          </a:p>
          <a:p>
            <a:pPr marL="0" indent="0">
              <a:buNone/>
            </a:pPr>
            <a:r>
              <a:rPr lang="en-US" altLang="en-US" sz="2000" dirty="0"/>
              <a:t>Motion</a:t>
            </a:r>
          </a:p>
          <a:p>
            <a:pPr marL="0" indent="0">
              <a:buNone/>
            </a:pPr>
            <a:r>
              <a:rPr lang="en-US" altLang="en-US" sz="2000" dirty="0"/>
              <a:t>To instruct the FRD editor to add functional requirements depicted by </a:t>
            </a:r>
            <a:r>
              <a:rPr lang="en-US" altLang="en-US" sz="2000" dirty="0" smtClean="0"/>
              <a:t>11-16-579r2 slides  2-4 to </a:t>
            </a:r>
            <a:r>
              <a:rPr lang="en-US" altLang="en-US" sz="2000" dirty="0"/>
              <a:t>the FRD working draft document, and delegate editing rights to the editor.</a:t>
            </a:r>
          </a:p>
          <a:p>
            <a:endParaRPr lang="en-US" sz="2000" dirty="0" smtClean="0"/>
          </a:p>
          <a:p>
            <a:r>
              <a:rPr lang="en-US" sz="2000" dirty="0" smtClean="0"/>
              <a:t>Moved: Kare Agardh</a:t>
            </a:r>
            <a:endParaRPr lang="en-US" sz="2000" dirty="0"/>
          </a:p>
          <a:p>
            <a:r>
              <a:rPr lang="en-US" sz="2000" dirty="0"/>
              <a:t>Seconded</a:t>
            </a:r>
            <a:r>
              <a:rPr lang="en-US" sz="2000" dirty="0" smtClean="0"/>
              <a:t>: Ganesh </a:t>
            </a:r>
            <a:r>
              <a:rPr lang="en-US" sz="2000" dirty="0" err="1" smtClean="0"/>
              <a:t>Venkateasan</a:t>
            </a:r>
            <a:r>
              <a:rPr lang="en-US" sz="2000" dirty="0" smtClean="0"/>
              <a:t> </a:t>
            </a:r>
            <a:endParaRPr lang="en-US" sz="2000" dirty="0"/>
          </a:p>
          <a:p>
            <a:r>
              <a:rPr lang="en-US" sz="2000" dirty="0" smtClean="0"/>
              <a:t>Result</a:t>
            </a:r>
            <a:r>
              <a:rPr lang="en-US" sz="2000" dirty="0"/>
              <a:t> </a:t>
            </a:r>
            <a:r>
              <a:rPr lang="en-US" sz="2000" dirty="0" smtClean="0"/>
              <a:t>(Y-N-A): 5 – 0 – 4</a:t>
            </a:r>
          </a:p>
          <a:p>
            <a:r>
              <a:rPr lang="en-US" sz="2000" dirty="0" smtClean="0"/>
              <a:t>Motion passes.</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9170414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34</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p:cNvCxnSpPr>
          <p:nvPr/>
        </p:nvCxnSpPr>
        <p:spPr bwMode="auto">
          <a:xfrm>
            <a:off x="1050337" y="2980255"/>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043608" y="4077004"/>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134" name="Oval 133"/>
          <p:cNvSpPr/>
          <p:nvPr/>
        </p:nvSpPr>
        <p:spPr bwMode="auto">
          <a:xfrm>
            <a:off x="1343281" y="1790099"/>
            <a:ext cx="172713" cy="721814"/>
          </a:xfrm>
          <a:prstGeom prst="ellipse">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35</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May meeting</a:t>
            </a:r>
            <a:endParaRPr lang="en-US" kern="0" dirty="0">
              <a:solidFill>
                <a:srgbClr val="FF33CC"/>
              </a:solidFill>
            </a:endParaRPr>
          </a:p>
        </p:txBody>
      </p:sp>
      <p:sp>
        <p:nvSpPr>
          <p:cNvPr id="36" name="Rectangle 35"/>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9" name="Straight Connector 48"/>
          <p:cNvCxnSpPr>
            <a:cxnSpLocks noChangeAspect="1"/>
            <a:stCxn id="36"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41" name="Oval Callout 40"/>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70" name="Oval Callout 69"/>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74" name="Curved Left Arrow 73"/>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Curved Left Arrow 74"/>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Curved Left Arrow 75"/>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35" name="Group 34"/>
          <p:cNvGrpSpPr/>
          <p:nvPr/>
        </p:nvGrpSpPr>
        <p:grpSpPr>
          <a:xfrm flipH="1">
            <a:off x="3246480" y="2293764"/>
            <a:ext cx="518789" cy="3227211"/>
            <a:chOff x="5859942" y="2736929"/>
            <a:chExt cx="537754" cy="3227211"/>
          </a:xfrm>
        </p:grpSpPr>
        <p:sp>
          <p:nvSpPr>
            <p:cNvPr id="77" name="Curved Left Arrow 76"/>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Curved Left Arrow 77"/>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Curved Left Arrow 78"/>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0822679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Motion - timelines</a:t>
            </a:r>
            <a:endParaRPr lang="en-US" dirty="0"/>
          </a:p>
        </p:txBody>
      </p:sp>
      <p:sp>
        <p:nvSpPr>
          <p:cNvPr id="3" name="Content Placeholder 2"/>
          <p:cNvSpPr>
            <a:spLocks noGrp="1"/>
          </p:cNvSpPr>
          <p:nvPr>
            <p:ph idx="1"/>
          </p:nvPr>
        </p:nvSpPr>
        <p:spPr/>
        <p:txBody>
          <a:bodyPr/>
          <a:lstStyle/>
          <a:p>
            <a:pPr marL="0" lvl="0" indent="0"/>
            <a:r>
              <a:rPr lang="en-US" altLang="en-US" dirty="0" smtClean="0"/>
              <a:t>Motion:</a:t>
            </a:r>
          </a:p>
          <a:p>
            <a:pPr marL="0" lvl="0" indent="0"/>
            <a:r>
              <a:rPr lang="en-US" altLang="en-US" dirty="0" smtClean="0"/>
              <a:t>For the purpose of 11az amendment development, we commit to the timelines depicted by slide </a:t>
            </a:r>
            <a:r>
              <a:rPr lang="en-US" altLang="en-US" dirty="0" smtClean="0"/>
              <a:t>35 </a:t>
            </a:r>
            <a:r>
              <a:rPr lang="en-US" altLang="en-US" dirty="0" smtClean="0"/>
              <a:t>of this submission.</a:t>
            </a:r>
          </a:p>
          <a:p>
            <a:pPr marL="0" lvl="0" indent="0"/>
            <a:r>
              <a:rPr lang="en-US" altLang="en-US" dirty="0" smtClean="0"/>
              <a:t>Moved</a:t>
            </a:r>
            <a:r>
              <a:rPr lang="en-US" altLang="en-US" dirty="0" smtClean="0"/>
              <a:t>: Chao-Chun Wang</a:t>
            </a:r>
            <a:endParaRPr lang="en-US" altLang="en-US" dirty="0" smtClean="0"/>
          </a:p>
          <a:p>
            <a:pPr marL="0" lvl="0" indent="0"/>
            <a:r>
              <a:rPr lang="en-US" altLang="en-US" dirty="0" smtClean="0"/>
              <a:t>2</a:t>
            </a:r>
            <a:r>
              <a:rPr lang="en-US" altLang="en-US" baseline="30000" dirty="0" smtClean="0"/>
              <a:t>nd</a:t>
            </a:r>
            <a:r>
              <a:rPr lang="en-US" altLang="en-US" dirty="0" smtClean="0"/>
              <a:t>: Ganesh </a:t>
            </a:r>
            <a:r>
              <a:rPr lang="en-US" altLang="en-US" dirty="0" err="1" smtClean="0"/>
              <a:t>Venkateasan</a:t>
            </a:r>
            <a:r>
              <a:rPr lang="en-US" altLang="en-US" dirty="0" smtClean="0"/>
              <a:t> </a:t>
            </a:r>
            <a:endParaRPr lang="en-US" altLang="en-US" dirty="0" smtClean="0"/>
          </a:p>
          <a:p>
            <a:pPr marL="0" lvl="0" indent="0"/>
            <a:r>
              <a:rPr lang="en-US" altLang="en-US" dirty="0" smtClean="0"/>
              <a:t>Results (Y/N/A): </a:t>
            </a:r>
            <a:endParaRPr lang="en-US" altLang="en-US" dirty="0" smtClean="0"/>
          </a:p>
          <a:p>
            <a:pPr marL="0" lvl="0" indent="0"/>
            <a:r>
              <a:rPr lang="en-US" altLang="en-US" dirty="0" smtClean="0"/>
              <a:t>Unanimous consent </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July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t>
            </a:r>
            <a:r>
              <a:rPr lang="en-US" altLang="en-US" dirty="0" smtClean="0"/>
              <a:t>approaches, protocol proposals etc</a:t>
            </a:r>
            <a:r>
              <a:rPr lang="en-US" altLang="en-US" dirty="0" smtClean="0"/>
              <a:t>. </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666404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June </a:t>
            </a:r>
            <a:r>
              <a:rPr lang="en-US" altLang="en-US" sz="2800" dirty="0" smtClean="0"/>
              <a:t>15</a:t>
            </a:r>
            <a:r>
              <a:rPr lang="en-US" altLang="en-US" sz="2800" baseline="30000" dirty="0" smtClean="0"/>
              <a:t>th</a:t>
            </a:r>
            <a:r>
              <a:rPr lang="en-US" altLang="en-US" sz="2800" dirty="0" smtClean="0"/>
              <a:t> </a:t>
            </a:r>
            <a:r>
              <a:rPr lang="en-US" altLang="en-US" sz="2800" dirty="0" smtClean="0"/>
              <a:t>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May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May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May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a:t>
            </a:r>
            <a:r>
              <a:rPr lang="en-US" altLang="en-US" dirty="0" smtClean="0"/>
              <a:t>FRD editor </a:t>
            </a:r>
            <a:r>
              <a:rPr lang="en-US" altLang="en-US" dirty="0"/>
              <a:t>to add </a:t>
            </a:r>
            <a:r>
              <a:rPr lang="en-US" altLang="en-US" dirty="0" smtClean="0"/>
              <a:t>functional requirements depicted </a:t>
            </a:r>
            <a:r>
              <a:rPr lang="en-US" altLang="en-US" dirty="0"/>
              <a:t>by </a:t>
            </a:r>
            <a:r>
              <a:rPr lang="en-US" altLang="en-US" dirty="0" smtClean="0"/>
              <a:t>XXX slides/ YYY slides of </a:t>
            </a:r>
            <a:r>
              <a:rPr lang="en-US" altLang="en-US" dirty="0"/>
              <a:t>submission </a:t>
            </a:r>
            <a:r>
              <a:rPr lang="en-US" altLang="en-US" dirty="0" smtClean="0"/>
              <a:t>11-16/</a:t>
            </a:r>
            <a:r>
              <a:rPr lang="en-US" altLang="en-US" dirty="0" err="1" smtClean="0"/>
              <a:t>XYZrN</a:t>
            </a:r>
            <a:r>
              <a:rPr lang="en-US" altLang="en-US" dirty="0" smtClean="0"/>
              <a:t> </a:t>
            </a:r>
            <a:r>
              <a:rPr lang="en-US" altLang="en-US" dirty="0"/>
              <a:t>to the </a:t>
            </a:r>
            <a:r>
              <a:rPr lang="en-US" altLang="en-US" dirty="0" smtClean="0"/>
              <a:t>FRD working </a:t>
            </a:r>
            <a:r>
              <a:rPr lang="en-US" altLang="en-US" dirty="0"/>
              <a:t>draft </a:t>
            </a:r>
            <a:r>
              <a:rPr lang="en-US" altLang="en-US" dirty="0" smtClean="0"/>
              <a:t>document, and allow </a:t>
            </a:r>
            <a:endParaRPr lang="en-US" altLang="en-US" dirty="0"/>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949359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Would the group be interested to continue development UC doc., and delay its timelines by a minimum of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having a more elaborate use case is useful for the purpose of spec text development and agree to delay its timelines by a minimum least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724914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it is better to freeze the UC doc. at this point and move to FR doc. Development?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2238743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55</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59</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60</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41285</TotalTime>
  <Words>3532</Words>
  <Application>Microsoft Office PowerPoint</Application>
  <PresentationFormat>On-screen Show (4:3)</PresentationFormat>
  <Paragraphs>816</Paragraphs>
  <Slides>60</Slides>
  <Notes>19</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2"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TGaz Next Generation Positioning  May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Motion on submission 593</vt:lpstr>
      <vt:lpstr>Attendance reminder</vt:lpstr>
      <vt:lpstr>Recess</vt:lpstr>
      <vt:lpstr>PowerPoint Presentation</vt:lpstr>
      <vt:lpstr>Meeting Slot # 2 discussion items</vt:lpstr>
      <vt:lpstr>Submission order – Slot 2</vt:lpstr>
      <vt:lpstr>TG Leadership re-affirmation - Process</vt:lpstr>
      <vt:lpstr>TG Leadership re-affirmation - Process</vt:lpstr>
      <vt:lpstr>TG Leadership re-affirmation - Process</vt:lpstr>
      <vt:lpstr>TG Leadership Re-affirmation</vt:lpstr>
      <vt:lpstr>Presentations</vt:lpstr>
      <vt:lpstr>11-16-448r2 - Motions</vt:lpstr>
      <vt:lpstr>11-16-579r1 - Motions</vt:lpstr>
      <vt:lpstr>PowerPoint Presentation</vt:lpstr>
      <vt:lpstr>PowerPoint Presentation</vt:lpstr>
      <vt:lpstr>Motion - timelines</vt:lpstr>
      <vt:lpstr>Goals for the July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Motions and strawpolls as needed</vt:lpstr>
      <vt:lpstr>Strawpoll#1</vt:lpstr>
      <vt:lpstr>Motions on submission xxx</vt:lpstr>
      <vt:lpstr>Motions on submission xxx</vt:lpstr>
      <vt:lpstr>Strawpoll#1 submission 634</vt:lpstr>
      <vt:lpstr>Some options for TG continued activity</vt:lpstr>
      <vt:lpstr>Some options for TG continued activity</vt:lpstr>
      <vt:lpstr>Some options for TG continued activity</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381</cp:revision>
  <cp:lastPrinted>1601-01-01T00:00:00Z</cp:lastPrinted>
  <dcterms:created xsi:type="dcterms:W3CDTF">2015-08-09T12:22:17Z</dcterms:created>
  <dcterms:modified xsi:type="dcterms:W3CDTF">2016-05-19T18:51:46Z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2016-05-19 18:51:45Z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