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handoutMasterIdLst>
    <p:handoutMasterId r:id="rId65"/>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309" r:id="rId19"/>
    <p:sldId id="330" r:id="rId20"/>
    <p:sldId id="366" r:id="rId21"/>
    <p:sldId id="294" r:id="rId22"/>
    <p:sldId id="295" r:id="rId23"/>
    <p:sldId id="296" r:id="rId24"/>
    <p:sldId id="297" r:id="rId25"/>
    <p:sldId id="298" r:id="rId26"/>
    <p:sldId id="382" r:id="rId27"/>
    <p:sldId id="383" r:id="rId28"/>
    <p:sldId id="384" r:id="rId29"/>
    <p:sldId id="385" r:id="rId30"/>
    <p:sldId id="360" r:id="rId31"/>
    <p:sldId id="361" r:id="rId32"/>
    <p:sldId id="362" r:id="rId33"/>
    <p:sldId id="363" r:id="rId34"/>
    <p:sldId id="364" r:id="rId35"/>
    <p:sldId id="365" r:id="rId36"/>
    <p:sldId id="371" r:id="rId37"/>
    <p:sldId id="357" r:id="rId38"/>
    <p:sldId id="381" r:id="rId39"/>
    <p:sldId id="291" r:id="rId40"/>
    <p:sldId id="380" r:id="rId41"/>
    <p:sldId id="289" r:id="rId42"/>
    <p:sldId id="288" r:id="rId43"/>
    <p:sldId id="335" r:id="rId44"/>
    <p:sldId id="354" r:id="rId45"/>
    <p:sldId id="343" r:id="rId46"/>
    <p:sldId id="328" r:id="rId47"/>
    <p:sldId id="344" r:id="rId48"/>
    <p:sldId id="345" r:id="rId49"/>
    <p:sldId id="359" r:id="rId50"/>
    <p:sldId id="352" r:id="rId51"/>
    <p:sldId id="341" r:id="rId52"/>
    <p:sldId id="340" r:id="rId53"/>
    <p:sldId id="339" r:id="rId54"/>
    <p:sldId id="370" r:id="rId55"/>
    <p:sldId id="373" r:id="rId56"/>
    <p:sldId id="374" r:id="rId57"/>
    <p:sldId id="258" r:id="rId58"/>
    <p:sldId id="259" r:id="rId59"/>
    <p:sldId id="260" r:id="rId60"/>
    <p:sldId id="261" r:id="rId61"/>
    <p:sldId id="262" r:id="rId62"/>
    <p:sldId id="263" r:id="rId6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309"/>
            <p14:sldId id="330"/>
            <p14:sldId id="366"/>
            <p14:sldId id="294"/>
            <p14:sldId id="295"/>
          </p14:sldIdLst>
        </p14:section>
        <p14:section name="Slot#2" id="{D9FDAC3C-59EC-4F24-A258-990E5A99524B}">
          <p14:sldIdLst>
            <p14:sldId id="296"/>
            <p14:sldId id="297"/>
            <p14:sldId id="298"/>
            <p14:sldId id="382"/>
            <p14:sldId id="383"/>
            <p14:sldId id="384"/>
            <p14:sldId id="385"/>
            <p14:sldId id="360"/>
            <p14:sldId id="361"/>
            <p14:sldId id="362"/>
          </p14:sldIdLst>
        </p14:section>
        <p14:section name="Slot #3" id="{5C57C424-141A-4963-ADB3-AD1738E3291F}">
          <p14:sldIdLst>
            <p14:sldId id="363"/>
            <p14:sldId id="364"/>
            <p14:sldId id="365"/>
            <p14:sldId id="371"/>
            <p14:sldId id="357"/>
            <p14:sldId id="381"/>
            <p14:sldId id="291"/>
            <p14:sldId id="380"/>
            <p14:sldId id="289"/>
            <p14:sldId id="288"/>
            <p14:sldId id="335"/>
            <p14:sldId id="354"/>
          </p14:sldIdLst>
        </p14:section>
        <p14:section name="Backup" id="{9FBC3677-2CD2-4DE4-B71A-F5EAB5A48DDF}">
          <p14:sldIdLst>
            <p14:sldId id="343"/>
            <p14:sldId id="328"/>
            <p14:sldId id="344"/>
            <p14:sldId id="345"/>
          </p14:sldIdLst>
        </p14:section>
        <p14:section name="Motions' templates" id="{A00CE131-3A42-486E-8953-DA2CA69571D8}">
          <p14:sldIdLst>
            <p14:sldId id="359"/>
            <p14:sldId id="352"/>
            <p14:sldId id="341"/>
            <p14:sldId id="340"/>
            <p14:sldId id="339"/>
          </p14:sldIdLst>
        </p14:section>
        <p14:section name="Template ins." id="{36DBBB44-409E-4E78-B32A-6F729B1C4114}">
          <p14:sldIdLst>
            <p14:sldId id="370"/>
            <p14:sldId id="373"/>
            <p14:sldId id="374"/>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618" autoAdjust="0"/>
    <p:restoredTop sz="94434" autoAdjust="0"/>
  </p:normalViewPr>
  <p:slideViewPr>
    <p:cSldViewPr>
      <p:cViewPr>
        <p:scale>
          <a:sx n="75" d="100"/>
          <a:sy n="75" d="100"/>
        </p:scale>
        <p:origin x="906" y="54"/>
      </p:cViewPr>
      <p:guideLst>
        <p:guide orient="horz" pos="2160"/>
        <p:guide pos="2880"/>
      </p:guideLst>
    </p:cSldViewPr>
  </p:slideViewPr>
  <p:outlineViewPr>
    <p:cViewPr varScale="1">
      <p:scale>
        <a:sx n="170" d="200"/>
        <a:sy n="170" d="200"/>
      </p:scale>
      <p:origin x="0" y="-134970"/>
    </p:cViewPr>
  </p:outlineViewPr>
  <p:notesTextViewPr>
    <p:cViewPr>
      <p:scale>
        <a:sx n="100" d="100"/>
        <a:sy n="100" d="100"/>
      </p:scale>
      <p:origin x="0" y="0"/>
    </p:cViewPr>
  </p:notesTextViewPr>
  <p:notesViewPr>
    <p:cSldViewPr>
      <p:cViewPr varScale="1">
        <p:scale>
          <a:sx n="105" d="100"/>
          <a:sy n="105" d="100"/>
        </p:scale>
        <p:origin x="3354"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532037712"/>
        <c:axId val="532038104"/>
        <c:axId val="0"/>
      </c:bar3DChart>
      <c:catAx>
        <c:axId val="532037712"/>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532038104"/>
        <c:crosses val="autoZero"/>
        <c:auto val="1"/>
        <c:lblAlgn val="ctr"/>
        <c:lblOffset val="100"/>
        <c:tickLblSkip val="3"/>
        <c:tickMarkSkip val="1"/>
        <c:noMultiLvlLbl val="0"/>
      </c:catAx>
      <c:valAx>
        <c:axId val="532038104"/>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532037712"/>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700908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59023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3906465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35</a:t>
            </a:fld>
            <a:endParaRPr lang="en-US"/>
          </a:p>
        </p:txBody>
      </p:sp>
    </p:spTree>
    <p:extLst>
      <p:ext uri="{BB962C8B-B14F-4D97-AF65-F5344CB8AC3E}">
        <p14:creationId xmlns:p14="http://schemas.microsoft.com/office/powerpoint/2010/main" val="2395788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38</a:t>
            </a:fld>
            <a:endParaRPr lang="en-US"/>
          </a:p>
        </p:txBody>
      </p:sp>
    </p:spTree>
    <p:extLst>
      <p:ext uri="{BB962C8B-B14F-4D97-AF65-F5344CB8AC3E}">
        <p14:creationId xmlns:p14="http://schemas.microsoft.com/office/powerpoint/2010/main" val="26802781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Dec.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57</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59</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659453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May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May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May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802.11-16/492r01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0507-00-00az-802-11az-meeting-minutes-march-2016-sessio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ocuments?is_dcn=DCN,%20Title,%20Author%20or%20Affiliation&amp;is_group=00az"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smtClean="0"/>
              <a:t>May Meeting </a:t>
            </a:r>
            <a:r>
              <a:rPr lang="en-US" altLang="en-US" sz="2800" dirty="0" smtClean="0"/>
              <a:t>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2016-05-15</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May 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40"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2016</a:t>
            </a:r>
            <a:endParaRPr lang="en-US" altLang="en-US" sz="1800" dirty="0"/>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2016</a:t>
            </a:r>
            <a:endParaRPr lang="en-US" altLang="en-US" sz="1800" dirty="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a:solidFill>
                  <a:srgbClr val="000099"/>
                </a:solidFill>
                <a:latin typeface="Arial" panose="020B0604020202020204" pitchFamily="34" charset="0"/>
              </a:rPr>
              <a:t>---------------------------------------------------------------   </a:t>
            </a: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anose="020B0604020202020204" pitchFamily="34" charset="0"/>
              </a:rPr>
              <a:t>See </a:t>
            </a:r>
            <a:r>
              <a:rPr lang="en-US" altLang="en-US" b="1" i="1">
                <a:solidFill>
                  <a:srgbClr val="000099"/>
                </a:solidFill>
                <a:latin typeface="Arial" panose="020B0604020202020204" pitchFamily="34" charset="0"/>
              </a:rPr>
              <a:t>IEEE-SA Standards Board Operations Manual</a:t>
            </a:r>
            <a:r>
              <a:rPr lang="en-US" altLang="en-US" b="1">
                <a:solidFill>
                  <a:srgbClr val="000099"/>
                </a:solidFill>
                <a:latin typeface="Arial" panose="020B0604020202020204" pitchFamily="34" charset="0"/>
              </a:rPr>
              <a:t>, clause 5.3.10 and </a:t>
            </a:r>
            <a:r>
              <a:rPr lang="en-GB" altLang="en-US"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823884154"/>
              </p:ext>
            </p:extLst>
          </p:nvPr>
        </p:nvGraphicFramePr>
        <p:xfrm>
          <a:off x="971598" y="1828800"/>
          <a:ext cx="5184576" cy="2276052"/>
        </p:xfrm>
        <a:graphic>
          <a:graphicData uri="http://schemas.openxmlformats.org/drawingml/2006/table">
            <a:tbl>
              <a:tblPr firstRow="1" bandRow="1">
                <a:tableStyleId>{93296810-A885-4BE3-A3E7-6D5BEEA58F35}</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11-16/507</a:t>
            </a:r>
            <a:r>
              <a:rPr lang="en-US" altLang="en-US" sz="1800" b="0" dirty="0" smtClean="0"/>
              <a:t>).  </a:t>
            </a:r>
            <a:endParaRPr lang="en-US" altLang="en-US" sz="1800" b="0" dirty="0"/>
          </a:p>
          <a:p>
            <a:pPr algn="just">
              <a:spcBef>
                <a:spcPct val="20000"/>
              </a:spcBef>
              <a:buFontTx/>
              <a:buChar char="•"/>
            </a:pPr>
            <a:r>
              <a:rPr lang="en-US" altLang="en-US" sz="1800" b="0" dirty="0" smtClean="0"/>
              <a:t>Review and approve FRD document updated with TG approved functional requirements.</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Submissions towards FRD text. </a:t>
            </a:r>
          </a:p>
          <a:p>
            <a:pPr lvl="1" algn="just">
              <a:spcBef>
                <a:spcPct val="20000"/>
              </a:spcBef>
              <a:buFontTx/>
              <a:buChar char="•"/>
            </a:pPr>
            <a:r>
              <a:rPr lang="en-US" altLang="en-US" sz="1600" dirty="0" smtClean="0"/>
              <a:t>Submissions towards SRD text.</a:t>
            </a:r>
          </a:p>
          <a:p>
            <a:pPr lvl="1" algn="just">
              <a:spcBef>
                <a:spcPct val="20000"/>
              </a:spcBef>
              <a:buFontTx/>
              <a:buChar char="•"/>
            </a:pPr>
            <a:r>
              <a:rPr lang="en-US" altLang="en-US" sz="1600" dirty="0" smtClean="0"/>
              <a:t>Supportive technical submissions to </a:t>
            </a:r>
            <a:r>
              <a:rPr lang="en-US" altLang="en-US" sz="1600" dirty="0" err="1" smtClean="0"/>
              <a:t>to</a:t>
            </a:r>
            <a:r>
              <a:rPr lang="en-US" altLang="en-US" sz="1600" dirty="0" smtClean="0"/>
              <a:t> inform the TG.</a:t>
            </a:r>
            <a:endParaRPr lang="en-US" altLang="en-US" sz="1600" dirty="0"/>
          </a:p>
          <a:p>
            <a:pPr algn="just">
              <a:spcBef>
                <a:spcPct val="20000"/>
              </a:spcBef>
              <a:buFontTx/>
              <a:buChar char="•"/>
            </a:pPr>
            <a:r>
              <a:rPr lang="en-US" altLang="en-US" sz="1800" b="0" dirty="0"/>
              <a:t>TG Leadership </a:t>
            </a:r>
            <a:r>
              <a:rPr lang="en-US" altLang="en-US" sz="1800" b="0" dirty="0" smtClean="0"/>
              <a:t>affirmation.</a:t>
            </a:r>
          </a:p>
          <a:p>
            <a:pPr algn="just">
              <a:spcBef>
                <a:spcPct val="20000"/>
              </a:spcBef>
              <a:buFontTx/>
              <a:buChar char="•"/>
            </a:pPr>
            <a:r>
              <a:rPr lang="en-US" altLang="en-US" sz="1800" b="0" dirty="0" smtClean="0"/>
              <a:t>Schedule teleconference times as needed.</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606425"/>
            <a:ext cx="7770813" cy="654968"/>
          </a:xfrm>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150010514"/>
              </p:ext>
            </p:extLst>
          </p:nvPr>
        </p:nvGraphicFramePr>
        <p:xfrm>
          <a:off x="380206" y="1231794"/>
          <a:ext cx="8458200" cy="4442566"/>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11-16-492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May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11-16-507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March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11-16-595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Stuart Strickland</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Proposed functional requirements</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for network</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based</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positioning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contribution</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11-16-593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11ax derived functional</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requirements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contribution</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11-16-594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11az positioning</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protocol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 </a:t>
                      </a:r>
                      <a:r>
                        <a:rPr lang="en-US" sz="1400" kern="1200" dirty="0" smtClean="0">
                          <a:solidFill>
                            <a:schemeClr val="dk1"/>
                          </a:solidFill>
                          <a:latin typeface="+mn-lt"/>
                          <a:ea typeface="+mn-ea"/>
                          <a:cs typeface="+mn-cs"/>
                        </a:rPr>
                        <a:t>submission</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11-16-0448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 for scalability</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contribution</a:t>
                      </a: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discussion items</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a:t>
            </a:r>
            <a:r>
              <a:rPr lang="en-US" altLang="en-US" sz="2000" b="0" dirty="0" smtClean="0"/>
              <a:t>(1 min</a:t>
            </a:r>
            <a:r>
              <a:rPr lang="en-US" altLang="en-US" sz="2000" b="0" dirty="0"/>
              <a:t>)</a:t>
            </a:r>
          </a:p>
          <a:p>
            <a:pPr algn="just">
              <a:spcBef>
                <a:spcPct val="20000"/>
              </a:spcBef>
              <a:buFontTx/>
              <a:buChar char="•"/>
            </a:pPr>
            <a:r>
              <a:rPr lang="en-US" altLang="en-US" sz="2000" b="0" dirty="0"/>
              <a:t>Patent Policy and Logistics </a:t>
            </a:r>
            <a:r>
              <a:rPr lang="en-US" altLang="en-US" sz="2000" b="0" dirty="0" smtClean="0"/>
              <a:t>(7 min</a:t>
            </a:r>
            <a:r>
              <a:rPr lang="en-US" altLang="en-US" sz="2000" b="0" dirty="0"/>
              <a:t>)</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(2 min</a:t>
            </a:r>
            <a:r>
              <a:rPr lang="en-US" altLang="en-US" sz="2000" b="0" dirty="0"/>
              <a:t>)</a:t>
            </a:r>
          </a:p>
          <a:p>
            <a:pPr algn="just">
              <a:spcBef>
                <a:spcPct val="20000"/>
              </a:spcBef>
              <a:buFontTx/>
              <a:buChar char="•"/>
            </a:pPr>
            <a:r>
              <a:rPr lang="en-US" altLang="en-US" sz="2000" b="0" dirty="0"/>
              <a:t>Agenda Setting </a:t>
            </a:r>
            <a:r>
              <a:rPr lang="en-US" altLang="en-US" sz="2000" b="0" dirty="0" smtClean="0"/>
              <a:t>(10 min)</a:t>
            </a:r>
          </a:p>
          <a:p>
            <a:pPr algn="just">
              <a:spcBef>
                <a:spcPct val="20000"/>
              </a:spcBef>
              <a:buFontTx/>
              <a:buChar char="•"/>
            </a:pPr>
            <a:r>
              <a:rPr lang="en-US" altLang="en-US" sz="2000" b="0" dirty="0" smtClean="0"/>
              <a:t>Approval of previous meeting minutes (</a:t>
            </a:r>
            <a:r>
              <a:rPr lang="en-US" altLang="en-US" sz="2000" b="0" dirty="0"/>
              <a:t>5</a:t>
            </a:r>
            <a:r>
              <a:rPr lang="en-US" altLang="en-US" sz="2000" b="0" dirty="0" smtClean="0"/>
              <a:t>min</a:t>
            </a:r>
            <a:r>
              <a:rPr lang="en-US" altLang="en-US" sz="2000" b="0" dirty="0" smtClean="0"/>
              <a:t>)</a:t>
            </a:r>
          </a:p>
          <a:p>
            <a:pPr algn="just">
              <a:spcBef>
                <a:spcPct val="20000"/>
              </a:spcBef>
              <a:buFontTx/>
              <a:buChar char="•"/>
            </a:pPr>
            <a:r>
              <a:rPr lang="en-US" altLang="en-US" sz="2000" b="0" dirty="0" smtClean="0"/>
              <a:t>Presentations </a:t>
            </a:r>
            <a:r>
              <a:rPr lang="en-US" altLang="en-US" sz="2000" b="0" dirty="0" smtClean="0"/>
              <a:t>(as time permits)</a:t>
            </a:r>
            <a:r>
              <a:rPr lang="en-US" altLang="en-US" sz="1600" dirty="0" smtClean="0"/>
              <a:t>.</a:t>
            </a:r>
          </a:p>
          <a:p>
            <a:pPr marL="457200" lvl="1" indent="0">
              <a:spcBef>
                <a:spcPct val="20000"/>
              </a:spcBef>
            </a:pPr>
            <a:r>
              <a:rPr lang="en-US" altLang="en-US" dirty="0" smtClean="0"/>
              <a:t/>
            </a:r>
            <a:br>
              <a:rPr lang="en-US" altLang="en-US" dirty="0" smtClean="0"/>
            </a:br>
            <a:endParaRPr lang="en-US" altLang="en-US" dirty="0" smtClean="0"/>
          </a:p>
          <a:p>
            <a:pPr lvl="1" algn="just">
              <a:spcBef>
                <a:spcPct val="20000"/>
              </a:spcBef>
              <a:buFontTx/>
              <a:buChar char="•"/>
            </a:pPr>
            <a:endParaRPr lang="en-US" altLang="en-US" sz="1600" b="0" dirty="0" smtClean="0"/>
          </a:p>
          <a:p>
            <a:pPr lvl="1" algn="just">
              <a:spcBef>
                <a:spcPct val="20000"/>
              </a:spcBef>
              <a:buFontTx/>
              <a:buChar char="•"/>
            </a:pPr>
            <a:endParaRPr lang="en-US" altLang="en-US" sz="16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66141459"/>
              </p:ext>
            </p:extLst>
          </p:nvPr>
        </p:nvGraphicFramePr>
        <p:xfrm>
          <a:off x="323528" y="1916832"/>
          <a:ext cx="8424935" cy="4053696"/>
        </p:xfrm>
        <a:graphic>
          <a:graphicData uri="http://schemas.openxmlformats.org/drawingml/2006/table">
            <a:tbl>
              <a:tblPr firstRow="1" bandRow="1">
                <a:tableStyleId>{21E4AEA4-8DFA-4A89-87EB-49C32662AFE0}</a:tableStyleId>
              </a:tblPr>
              <a:tblGrid>
                <a:gridCol w="936104"/>
                <a:gridCol w="1080120"/>
                <a:gridCol w="3672408"/>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11-16-492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May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15min</a:t>
                      </a:r>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11-16-507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kern="1200" dirty="0" smtClean="0">
                          <a:solidFill>
                            <a:schemeClr val="dk1"/>
                          </a:solidFill>
                          <a:latin typeface="+mn-lt"/>
                          <a:ea typeface="+mn-ea"/>
                          <a:cs typeface="+mn-cs"/>
                        </a:rPr>
                        <a:t>March meeting minutes approval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5min</a:t>
                      </a:r>
                    </a:p>
                  </a:txBody>
                  <a:tcPr marT="45712" marB="45712"/>
                </a:tc>
              </a:tr>
              <a:tr h="278917">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update</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301283">
                <a:tc>
                  <a:txBody>
                    <a:bodyPr/>
                    <a:lstStyle/>
                    <a:p>
                      <a:r>
                        <a:rPr lang="en-US" sz="1400" dirty="0" smtClean="0"/>
                        <a:t>11-16-595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Stuart Strickland</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Proposed functional requirements</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for network</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based</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positioning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contribution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11-16-593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11ax derived functional</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requirements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contribution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11-16-0448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 for scalability</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contribution</a:t>
                      </a:r>
                      <a:endParaRPr lang="en-US" sz="1400" kern="1200" dirty="0">
                        <a:solidFill>
                          <a:schemeClr val="dk1"/>
                        </a:solidFill>
                        <a:latin typeface="+mn-lt"/>
                        <a:ea typeface="+mn-ea"/>
                        <a:cs typeface="+mn-cs"/>
                      </a:endParaRPr>
                    </a:p>
                  </a:txBody>
                  <a:tcPr marT="45712" marB="45712"/>
                </a:tc>
                <a:tc>
                  <a:txBody>
                    <a:bodyPr/>
                    <a:lstStyle/>
                    <a:p>
                      <a:r>
                        <a:rPr lang="en-US" dirty="0" smtClean="0"/>
                        <a:t>30min</a:t>
                      </a:r>
                      <a:endParaRPr lang="en-US" dirty="0"/>
                    </a:p>
                  </a:txBody>
                  <a:tcPr marT="45712" marB="45712"/>
                </a:tc>
              </a:tr>
              <a:tr h="25907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b="0" dirty="0" smtClean="0"/>
              <a:t>Document </a:t>
            </a:r>
            <a:r>
              <a:rPr lang="en-US" b="0" dirty="0"/>
              <a:t>11-16/507r0 “802.11az Meeting Minutes March 2016 Session” </a:t>
            </a:r>
            <a:r>
              <a:rPr lang="en-US" b="0" dirty="0" smtClean="0"/>
              <a:t>posted to Mentor Apr. 1</a:t>
            </a:r>
            <a:r>
              <a:rPr lang="en-US" b="0" baseline="30000" dirty="0" smtClean="0"/>
              <a:t>st</a:t>
            </a:r>
            <a:r>
              <a:rPr lang="en-US" b="0" dirty="0" smtClean="0"/>
              <a:t>.</a:t>
            </a:r>
          </a:p>
          <a:p>
            <a:endParaRPr lang="en-US" dirty="0" smtClean="0"/>
          </a:p>
          <a:p>
            <a:r>
              <a:rPr lang="en-US" dirty="0" smtClean="0"/>
              <a:t>Motion:</a:t>
            </a:r>
          </a:p>
          <a:p>
            <a:pPr marL="0" indent="0"/>
            <a:r>
              <a:rPr lang="en-US" b="0" dirty="0" smtClean="0"/>
              <a:t>To </a:t>
            </a:r>
            <a:r>
              <a:rPr lang="en-US" b="0" dirty="0"/>
              <a:t>approve document </a:t>
            </a:r>
            <a:r>
              <a:rPr lang="en-US" b="0" dirty="0" smtClean="0"/>
              <a:t>11-16/507r0 as TG </a:t>
            </a:r>
            <a:r>
              <a:rPr lang="en-US" b="0" dirty="0"/>
              <a:t>meeting minutes for the </a:t>
            </a:r>
            <a:r>
              <a:rPr lang="en-US" b="0" dirty="0" smtClean="0"/>
              <a:t>Macau meeting</a:t>
            </a:r>
            <a:r>
              <a:rPr lang="en-US" b="0" dirty="0"/>
              <a:t>. </a:t>
            </a:r>
          </a:p>
          <a:p>
            <a:r>
              <a:rPr lang="en-US" b="0" dirty="0"/>
              <a:t>Moved </a:t>
            </a:r>
            <a:r>
              <a:rPr lang="en-US" b="0" dirty="0" smtClean="0"/>
              <a:t>by:</a:t>
            </a:r>
          </a:p>
          <a:p>
            <a:r>
              <a:rPr lang="en-US" b="0" dirty="0" smtClean="0"/>
              <a:t>Seconded by:</a:t>
            </a:r>
          </a:p>
          <a:p>
            <a:r>
              <a:rPr lang="en-US" b="0"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AZ</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Waikoloa, Hawaii</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May 15</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-20</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(Qualcomm)</a:t>
            </a:r>
          </a:p>
          <a:p>
            <a:pPr algn="ctr">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 approve FR working draft</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b="0" dirty="0" smtClean="0"/>
              <a:t>We adopt document 11-16-0424r? as Functional Requirement working draft for </a:t>
            </a:r>
            <a:r>
              <a:rPr lang="en-US" altLang="en-US" b="0" dirty="0" err="1" smtClean="0"/>
              <a:t>TGaz</a:t>
            </a:r>
            <a:r>
              <a:rPr lang="en-US" altLang="en-US" b="0" dirty="0" smtClean="0"/>
              <a:t> specification development. </a:t>
            </a:r>
          </a:p>
          <a:p>
            <a:pPr marL="0" indent="0">
              <a:buNone/>
            </a:pPr>
            <a:endParaRPr lang="en-US" altLang="en-US" b="0" dirty="0" smtClean="0"/>
          </a:p>
          <a:p>
            <a:pPr marL="0" indent="0">
              <a:buNone/>
            </a:pPr>
            <a:r>
              <a:rPr lang="en-US" altLang="en-US" b="0" dirty="0" smtClean="0"/>
              <a:t>Move:</a:t>
            </a:r>
          </a:p>
          <a:p>
            <a:pPr marL="0" indent="0">
              <a:buNone/>
            </a:pPr>
            <a:r>
              <a:rPr lang="en-US" altLang="en-US" b="0" dirty="0" smtClean="0"/>
              <a:t>2</a:t>
            </a:r>
            <a:r>
              <a:rPr lang="en-US" altLang="en-US" b="0" baseline="30000" dirty="0" smtClean="0"/>
              <a:t>nd</a:t>
            </a:r>
            <a:r>
              <a:rPr lang="en-US" altLang="en-US" b="0" dirty="0" smtClean="0"/>
              <a:t>:</a:t>
            </a:r>
            <a:endParaRPr lang="en-US" altLang="en-US" b="0" dirty="0"/>
          </a:p>
          <a:p>
            <a:pPr marL="0" indent="0">
              <a:buNone/>
            </a:pPr>
            <a:r>
              <a:rPr lang="en-US" altLang="en-US" b="0" dirty="0" smtClean="0"/>
              <a:t>Results </a:t>
            </a:r>
            <a:r>
              <a:rPr lang="en-US" altLang="en-US" sz="2000" b="0" dirty="0" smtClean="0"/>
              <a:t>(Y/N/A)</a:t>
            </a:r>
            <a:r>
              <a:rPr lang="en-US" altLang="en-US" b="0" dirty="0" smtClean="0"/>
              <a:t>:</a:t>
            </a:r>
          </a:p>
          <a:p>
            <a:pPr marL="0" indent="0">
              <a:buNone/>
            </a:pPr>
            <a:r>
              <a:rPr lang="en-US" altLang="en-US" b="0" dirty="0" smtClean="0"/>
              <a:t>Motion passes. </a:t>
            </a:r>
          </a:p>
          <a:p>
            <a:pPr marL="0" indent="0">
              <a:buNone/>
            </a:pPr>
            <a:endParaRPr lang="en-US" altLang="en-US" b="0" dirty="0" smtClean="0"/>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20</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 Corporation</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May 2016</a:t>
            </a:r>
            <a:endParaRPr lang="en-US" dirty="0"/>
          </a:p>
        </p:txBody>
      </p:sp>
    </p:spTree>
    <p:extLst>
      <p:ext uri="{BB962C8B-B14F-4D97-AF65-F5344CB8AC3E}">
        <p14:creationId xmlns:p14="http://schemas.microsoft.com/office/powerpoint/2010/main" val="1698092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a:t>TG Leadership affirmation </a:t>
            </a:r>
            <a:r>
              <a:rPr lang="en-US" altLang="en-US" sz="2000" b="0" dirty="0" smtClean="0"/>
              <a:t>(10min</a:t>
            </a:r>
            <a:r>
              <a:rPr lang="en-US" altLang="en-US" sz="2000" b="0" dirty="0"/>
              <a:t>) </a:t>
            </a:r>
            <a:endParaRPr lang="en-US" altLang="en-US" sz="2000" b="0" dirty="0" smtClean="0"/>
          </a:p>
          <a:p>
            <a:pPr algn="just">
              <a:spcBef>
                <a:spcPct val="20000"/>
              </a:spcBef>
              <a:buFontTx/>
              <a:buChar char="•"/>
            </a:pPr>
            <a:r>
              <a:rPr lang="en-US" altLang="en-US" sz="2000" b="0" dirty="0" smtClean="0"/>
              <a:t>Presentations </a:t>
            </a:r>
            <a:r>
              <a:rPr lang="en-US" altLang="en-US" sz="2000" b="0" dirty="0" smtClean="0"/>
              <a:t>to inform the TG (as time permits)</a:t>
            </a:r>
          </a:p>
          <a:p>
            <a:pPr algn="just">
              <a:spcBef>
                <a:spcPct val="20000"/>
              </a:spcBef>
              <a:buFontTx/>
              <a:buChar char="•"/>
            </a:pPr>
            <a:r>
              <a:rPr lang="en-US" altLang="en-US" sz="2000" b="0" dirty="0" smtClean="0"/>
              <a:t>Timeline and project progress review (</a:t>
            </a:r>
            <a:r>
              <a:rPr lang="en-US" altLang="en-US" sz="2000" b="0" dirty="0" smtClean="0"/>
              <a:t>10min)</a:t>
            </a:r>
          </a:p>
          <a:p>
            <a:pPr algn="just">
              <a:spcBef>
                <a:spcPct val="20000"/>
              </a:spcBef>
              <a:buFontTx/>
              <a:buChar char="•"/>
            </a:pPr>
            <a:r>
              <a:rPr lang="en-US" altLang="en-US" sz="2000" b="0" dirty="0" err="1" smtClean="0"/>
              <a:t>Telecon</a:t>
            </a:r>
            <a:r>
              <a:rPr lang="en-US" altLang="en-US" sz="2000" b="0" dirty="0" smtClean="0"/>
              <a:t> </a:t>
            </a:r>
            <a:r>
              <a:rPr lang="en-US" altLang="en-US" sz="2000" b="0" dirty="0" smtClean="0"/>
              <a:t>time setting (5min)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37829664"/>
              </p:ext>
            </p:extLst>
          </p:nvPr>
        </p:nvGraphicFramePr>
        <p:xfrm>
          <a:off x="656785" y="2420888"/>
          <a:ext cx="7772404" cy="1742312"/>
        </p:xfrm>
        <a:graphic>
          <a:graphicData uri="http://schemas.openxmlformats.org/drawingml/2006/table">
            <a:tbl>
              <a:tblPr firstRow="1" bandRow="1">
                <a:tableStyleId>{21E4AEA4-8DFA-4A89-87EB-49C32662AFE0}</a:tableStyleId>
              </a:tblPr>
              <a:tblGrid>
                <a:gridCol w="1380624"/>
                <a:gridCol w="1454471"/>
                <a:gridCol w="2664296"/>
                <a:gridCol w="1224136"/>
                <a:gridCol w="1048877"/>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Time</a:t>
                      </a:r>
                      <a:r>
                        <a:rPr lang="en-US" sz="1500" baseline="0" dirty="0" smtClean="0"/>
                        <a:t> allocation</a:t>
                      </a:r>
                      <a:endParaRPr lang="en-US" sz="1500" dirty="0" smtClean="0"/>
                    </a:p>
                  </a:txBody>
                  <a:tcPr marT="45712" marB="45712"/>
                </a:tc>
              </a:tr>
              <a:tr h="370760">
                <a:tc>
                  <a:txBody>
                    <a:bodyPr/>
                    <a:lstStyle/>
                    <a:p>
                      <a:r>
                        <a:rPr lang="en-US" sz="1400" dirty="0" smtClean="0"/>
                        <a:t>11-16-507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May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259072">
                <a:tc>
                  <a:txBody>
                    <a:bodyPr/>
                    <a:lstStyle/>
                    <a:p>
                      <a:r>
                        <a:rPr lang="en-US" sz="1400" dirty="0" smtClean="0"/>
                        <a:t>11-16-594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11az positioning</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protocol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 submission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a:t>
                      </a:r>
                      <a:r>
                        <a:rPr lang="en-US" sz="1400" kern="1200" baseline="0" dirty="0" smtClean="0">
                          <a:solidFill>
                            <a:schemeClr val="dk1"/>
                          </a:solidFill>
                          <a:latin typeface="+mn-lt"/>
                          <a:ea typeface="+mn-ea"/>
                          <a:cs typeface="+mn-cs"/>
                        </a:rPr>
                        <a:t> time permits</a:t>
                      </a:r>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Leadership re-affirmation - Process</a:t>
            </a:r>
            <a:endParaRPr lang="en-US" dirty="0"/>
          </a:p>
        </p:txBody>
      </p:sp>
      <p:sp>
        <p:nvSpPr>
          <p:cNvPr id="3" name="Content Placeholder 2"/>
          <p:cNvSpPr>
            <a:spLocks noGrp="1"/>
          </p:cNvSpPr>
          <p:nvPr>
            <p:ph idx="1"/>
          </p:nvPr>
        </p:nvSpPr>
        <p:spPr>
          <a:xfrm>
            <a:off x="685800" y="1628800"/>
            <a:ext cx="7770813" cy="4465613"/>
          </a:xfrm>
        </p:spPr>
        <p:txBody>
          <a:bodyPr/>
          <a:lstStyle/>
          <a:p>
            <a:pPr>
              <a:spcBef>
                <a:spcPct val="0"/>
              </a:spcBef>
              <a:buFontTx/>
              <a:buNone/>
            </a:pPr>
            <a:r>
              <a:rPr lang="en-US" altLang="zh-CN" sz="2000" i="1" u="sng" dirty="0"/>
              <a:t>Task Group Chair</a:t>
            </a:r>
            <a:endParaRPr lang="en-US" altLang="zh-CN" sz="2000" i="1" dirty="0"/>
          </a:p>
          <a:p>
            <a:pPr marL="0" indent="0">
              <a:spcBef>
                <a:spcPct val="0"/>
              </a:spcBef>
              <a:buFontTx/>
              <a:buNone/>
            </a:pPr>
            <a:r>
              <a:rPr lang="en-US" altLang="zh-CN" sz="2000" b="0" dirty="0"/>
              <a:t>The TG Chair shall be appointed by the WG Chair and confirmed by a WG majority approval. The TG Chair is re-affirmed every 2 years: one session after the WG Chair is elected</a:t>
            </a:r>
            <a:r>
              <a:rPr lang="en-US" altLang="zh-CN" sz="2000" b="0" dirty="0" smtClean="0"/>
              <a:t>. </a:t>
            </a:r>
          </a:p>
          <a:p>
            <a:pPr marL="0" indent="0">
              <a:spcBef>
                <a:spcPct val="0"/>
              </a:spcBef>
              <a:buFontTx/>
              <a:buNone/>
            </a:pPr>
            <a:endParaRPr lang="en-US" altLang="zh-CN" sz="2000" b="0" dirty="0"/>
          </a:p>
          <a:p>
            <a:pPr marL="0" indent="0">
              <a:spcBef>
                <a:spcPct val="0"/>
              </a:spcBef>
              <a:buFontTx/>
              <a:buNone/>
            </a:pPr>
            <a:r>
              <a:rPr lang="en-US" altLang="zh-CN" sz="2000" i="1" u="sng" dirty="0" smtClean="0"/>
              <a:t>Task </a:t>
            </a:r>
            <a:r>
              <a:rPr lang="en-US" altLang="zh-CN" sz="2000" i="1" u="sng" dirty="0"/>
              <a:t>Group Vice-Chair</a:t>
            </a:r>
            <a:endParaRPr lang="en-US" altLang="zh-CN" sz="2000" i="1" dirty="0"/>
          </a:p>
          <a:p>
            <a:pPr marL="0" indent="0">
              <a:spcBef>
                <a:spcPct val="0"/>
              </a:spcBef>
              <a:buFontTx/>
              <a:buNone/>
            </a:pPr>
            <a:r>
              <a:rPr lang="en-US" altLang="zh-CN" sz="2000" b="0" dirty="0"/>
              <a:t>TG Vice-Chair is elected by a TG majority approval and confirmed by a WG majority approval.  The TG Vice-Chair is reaffirmed every 2 years; one session after the WG Chair is elected</a:t>
            </a:r>
            <a:r>
              <a:rPr lang="en-US" altLang="zh-CN" sz="2000" b="0" dirty="0" smtClean="0"/>
              <a:t>.</a:t>
            </a:r>
          </a:p>
          <a:p>
            <a:pPr marL="0" indent="0">
              <a:spcBef>
                <a:spcPct val="0"/>
              </a:spcBef>
              <a:buFontTx/>
              <a:buNone/>
            </a:pPr>
            <a:endParaRPr lang="en-US" altLang="zh-CN" sz="2000" b="0" dirty="0" smtClean="0"/>
          </a:p>
          <a:p>
            <a:pPr marL="0" indent="0">
              <a:spcBef>
                <a:spcPct val="0"/>
              </a:spcBef>
            </a:pPr>
            <a:r>
              <a:rPr lang="en-US" altLang="zh-CN" sz="2000" i="1" u="sng" dirty="0"/>
              <a:t>Task Group </a:t>
            </a:r>
            <a:r>
              <a:rPr lang="en-US" altLang="zh-CN" sz="2000" i="1" u="sng" dirty="0" smtClean="0"/>
              <a:t>Secretary</a:t>
            </a:r>
            <a:endParaRPr lang="en-US" altLang="zh-CN" sz="2000" i="1" dirty="0"/>
          </a:p>
          <a:p>
            <a:pPr marL="0" indent="0">
              <a:spcBef>
                <a:spcPct val="0"/>
              </a:spcBef>
            </a:pPr>
            <a:r>
              <a:rPr lang="en-US" altLang="zh-CN" sz="2000" b="0" dirty="0" smtClean="0"/>
              <a:t>Secretary </a:t>
            </a:r>
            <a:r>
              <a:rPr lang="en-US" altLang="zh-CN" sz="2000" b="0" dirty="0"/>
              <a:t>position for TG is </a:t>
            </a:r>
            <a:r>
              <a:rPr lang="en-US" altLang="zh-CN" sz="2000" b="0" dirty="0" smtClean="0"/>
              <a:t>open.</a:t>
            </a:r>
          </a:p>
          <a:p>
            <a:pPr marL="0" indent="0">
              <a:spcBef>
                <a:spcPct val="0"/>
              </a:spcBef>
              <a:buFontTx/>
              <a:buNone/>
            </a:pPr>
            <a:r>
              <a:rPr lang="en-US" altLang="zh-CN" sz="2000" b="0" dirty="0" smtClean="0"/>
              <a:t>The </a:t>
            </a:r>
            <a:r>
              <a:rPr lang="en-US" altLang="zh-CN" sz="2000" b="0" dirty="0"/>
              <a:t>minutes of meetings taken by the TG Secretary (or designee) are to be provided to the TG Chair in time to be available to the WG Chair for publication 30- days after close of the session</a:t>
            </a:r>
            <a:r>
              <a:rPr lang="en-US" altLang="zh-CN" sz="2000" b="0" dirty="0" smtClean="0"/>
              <a:t>. …</a:t>
            </a:r>
            <a:endParaRPr lang="en-US" altLang="zh-CN"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2016</a:t>
            </a:r>
            <a:endParaRPr lang="en-GB" dirty="0"/>
          </a:p>
        </p:txBody>
      </p:sp>
    </p:spTree>
    <p:extLst>
      <p:ext uri="{BB962C8B-B14F-4D97-AF65-F5344CB8AC3E}">
        <p14:creationId xmlns:p14="http://schemas.microsoft.com/office/powerpoint/2010/main" val="7217339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Leadership re-affirmation - Process</a:t>
            </a:r>
            <a:endParaRPr lang="en-US" dirty="0"/>
          </a:p>
        </p:txBody>
      </p:sp>
      <p:sp>
        <p:nvSpPr>
          <p:cNvPr id="3" name="Content Placeholder 2"/>
          <p:cNvSpPr>
            <a:spLocks noGrp="1"/>
          </p:cNvSpPr>
          <p:nvPr>
            <p:ph idx="1"/>
          </p:nvPr>
        </p:nvSpPr>
        <p:spPr>
          <a:xfrm>
            <a:off x="685800" y="1628800"/>
            <a:ext cx="7770813" cy="4465613"/>
          </a:xfrm>
        </p:spPr>
        <p:txBody>
          <a:bodyPr/>
          <a:lstStyle/>
          <a:p>
            <a:pPr marL="0" indent="0">
              <a:spcBef>
                <a:spcPct val="0"/>
              </a:spcBef>
              <a:buFontTx/>
              <a:buNone/>
            </a:pPr>
            <a:r>
              <a:rPr lang="en-US" altLang="zh-CN" sz="2000" i="1" u="sng" dirty="0" smtClean="0"/>
              <a:t>Task </a:t>
            </a:r>
            <a:r>
              <a:rPr lang="en-US" altLang="zh-CN" sz="2000" i="1" u="sng" dirty="0"/>
              <a:t>Group Technical Editor</a:t>
            </a:r>
            <a:endParaRPr lang="en-US" altLang="zh-CN" sz="2000" i="1" dirty="0"/>
          </a:p>
          <a:p>
            <a:pPr marL="0" indent="0">
              <a:spcBef>
                <a:spcPct val="0"/>
              </a:spcBef>
              <a:buFontTx/>
              <a:buNone/>
            </a:pPr>
            <a:r>
              <a:rPr lang="en-US" altLang="zh-CN" sz="2000" b="0" dirty="0"/>
              <a:t>The TG Technical Editor shall be appointed by the TG Chair and confirmed by a TG majority approval.</a:t>
            </a:r>
          </a:p>
          <a:p>
            <a:pPr>
              <a:spcBef>
                <a:spcPct val="0"/>
              </a:spcBef>
              <a:buFontTx/>
              <a:buNone/>
            </a:pPr>
            <a:r>
              <a:rPr lang="en-US" altLang="zh-CN" sz="2000" b="0" dirty="0"/>
              <a:t>The TG Technical Editor is responsible for</a:t>
            </a:r>
            <a:r>
              <a:rPr lang="en-US" altLang="zh-CN" sz="2000" b="0" dirty="0" smtClean="0"/>
              <a:t>: </a:t>
            </a:r>
            <a:r>
              <a:rPr lang="en-US" altLang="zh-CN" sz="2000" b="0" dirty="0"/>
              <a:t> </a:t>
            </a:r>
          </a:p>
          <a:p>
            <a:pPr marL="0" indent="0">
              <a:spcBef>
                <a:spcPct val="0"/>
              </a:spcBef>
              <a:buFontTx/>
              <a:buNone/>
            </a:pPr>
            <a:r>
              <a:rPr lang="en-US" altLang="zh-CN" sz="2000" b="0" dirty="0"/>
              <a:t>Organizing, maintaining the draft standards for the TG in the format used by the IEEE standards department.</a:t>
            </a:r>
          </a:p>
          <a:p>
            <a:pPr marL="0" indent="0">
              <a:spcBef>
                <a:spcPct val="0"/>
              </a:spcBef>
              <a:buFontTx/>
              <a:buNone/>
            </a:pPr>
            <a:r>
              <a:rPr lang="en-US" altLang="zh-CN" sz="2000" b="0" dirty="0"/>
              <a:t>Preparing technical drafts following the editor’s guidelines in section 11 of this </a:t>
            </a:r>
            <a:r>
              <a:rPr lang="en-US" altLang="zh-CN" sz="2000" b="0" dirty="0" smtClean="0"/>
              <a:t>document. Preparing </a:t>
            </a:r>
            <a:r>
              <a:rPr lang="en-US" altLang="zh-CN" sz="2000" b="0" dirty="0"/>
              <a:t>an update of the draft standard as soon after a session as possible, as directed by the </a:t>
            </a:r>
            <a:r>
              <a:rPr lang="en-US" altLang="zh-CN" sz="2000" b="0" dirty="0" smtClean="0"/>
              <a:t>TG. Proof </a:t>
            </a:r>
            <a:r>
              <a:rPr lang="en-US" altLang="zh-CN" sz="2000" b="0" dirty="0"/>
              <a:t>reading and coordinating changes of documents edited by IEEE staff.</a:t>
            </a:r>
          </a:p>
          <a:p>
            <a:pPr marL="0" indent="0">
              <a:spcBef>
                <a:spcPct val="0"/>
              </a:spcBef>
              <a:buFontTx/>
              <a:buNone/>
            </a:pPr>
            <a:r>
              <a:rPr lang="en-US" altLang="zh-CN" sz="2000" b="0" dirty="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2016</a:t>
            </a:r>
            <a:endParaRPr lang="en-GB" dirty="0"/>
          </a:p>
        </p:txBody>
      </p:sp>
    </p:spTree>
    <p:extLst>
      <p:ext uri="{BB962C8B-B14F-4D97-AF65-F5344CB8AC3E}">
        <p14:creationId xmlns:p14="http://schemas.microsoft.com/office/powerpoint/2010/main" val="28587641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Leadership re-affirmation -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dirty="0"/>
              <a:t>Confirmation of the TG Chairs will be done by the WG Chair on Friday</a:t>
            </a:r>
            <a:r>
              <a:rPr lang="en-US" altLang="zh-CN" dirty="0" smtClean="0"/>
              <a:t>.</a:t>
            </a:r>
          </a:p>
          <a:p>
            <a:pPr>
              <a:buFont typeface="Arial" panose="020B0604020202020204" pitchFamily="34" charset="0"/>
              <a:buChar char="•"/>
            </a:pPr>
            <a:r>
              <a:rPr lang="en-US" altLang="zh-CN" dirty="0" smtClean="0"/>
              <a:t>The </a:t>
            </a:r>
            <a:r>
              <a:rPr lang="en-US" altLang="zh-CN" dirty="0"/>
              <a:t>TG </a:t>
            </a:r>
            <a:r>
              <a:rPr lang="en-US" altLang="zh-CN" dirty="0" smtClean="0"/>
              <a:t>needs </a:t>
            </a:r>
            <a:r>
              <a:rPr lang="en-US" altLang="zh-CN" dirty="0"/>
              <a:t>to confirm the Vice </a:t>
            </a:r>
            <a:r>
              <a:rPr lang="en-US" altLang="zh-CN" dirty="0" smtClean="0"/>
              <a:t>Chair and </a:t>
            </a:r>
            <a:r>
              <a:rPr lang="en-US" altLang="zh-CN" dirty="0"/>
              <a:t>Technical </a:t>
            </a:r>
            <a:r>
              <a:rPr lang="en-US" altLang="zh-CN" dirty="0" smtClean="0"/>
              <a:t>Editor.</a:t>
            </a:r>
          </a:p>
          <a:p>
            <a:pPr>
              <a:buFont typeface="Arial" panose="020B0604020202020204" pitchFamily="34" charset="0"/>
              <a:buChar char="•"/>
            </a:pPr>
            <a:r>
              <a:rPr lang="en-US" altLang="zh-CN" dirty="0" smtClean="0"/>
              <a:t>Secretary position for TG is open for candidates.</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2016</a:t>
            </a:r>
            <a:endParaRPr lang="en-GB" dirty="0"/>
          </a:p>
        </p:txBody>
      </p:sp>
    </p:spTree>
    <p:extLst>
      <p:ext uri="{BB962C8B-B14F-4D97-AF65-F5344CB8AC3E}">
        <p14:creationId xmlns:p14="http://schemas.microsoft.com/office/powerpoint/2010/main" val="19536715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Leadership Re-affirmation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2016</a:t>
            </a:r>
            <a:endParaRPr lang="en-GB" dirty="0"/>
          </a:p>
        </p:txBody>
      </p:sp>
      <p:sp>
        <p:nvSpPr>
          <p:cNvPr id="7" name="Rectangle 3"/>
          <p:cNvSpPr>
            <a:spLocks noGrp="1" noChangeArrowheads="1"/>
          </p:cNvSpPr>
          <p:nvPr>
            <p:ph idx="1"/>
          </p:nvPr>
        </p:nvSpPr>
        <p:spPr>
          <a:xfrm>
            <a:off x="685800" y="1556792"/>
            <a:ext cx="7770813" cy="4537621"/>
          </a:xfrm>
        </p:spPr>
        <p:txBody>
          <a:bodyPr/>
          <a:lstStyle/>
          <a:p>
            <a:pPr marL="400050" algn="just">
              <a:spcBef>
                <a:spcPct val="20000"/>
              </a:spcBef>
              <a:buFontTx/>
              <a:buChar char="•"/>
              <a:defRPr/>
            </a:pPr>
            <a:r>
              <a:rPr lang="en-US" altLang="en-US" dirty="0"/>
              <a:t>Motion</a:t>
            </a:r>
            <a:r>
              <a:rPr lang="en-US" altLang="en-US" dirty="0" smtClean="0"/>
              <a:t>:</a:t>
            </a:r>
          </a:p>
          <a:p>
            <a:pPr marL="442913" lvl="1" indent="14288"/>
            <a:r>
              <a:rPr lang="en-US" altLang="zh-CN" dirty="0"/>
              <a:t>Move to confirm </a:t>
            </a:r>
            <a:r>
              <a:rPr lang="en-US" altLang="zh-CN" dirty="0" smtClean="0"/>
              <a:t>Carlos Aldan and Chao-Chun Wang for </a:t>
            </a:r>
            <a:r>
              <a:rPr lang="en-US" altLang="zh-CN" dirty="0"/>
              <a:t>the positions of </a:t>
            </a:r>
            <a:r>
              <a:rPr lang="en-US" altLang="zh-CN" dirty="0" smtClean="0"/>
              <a:t>Vice Chair </a:t>
            </a:r>
            <a:r>
              <a:rPr lang="en-US" altLang="zh-CN" dirty="0"/>
              <a:t>and Technical Editor </a:t>
            </a:r>
            <a:r>
              <a:rPr lang="en-US" altLang="zh-CN" dirty="0" smtClean="0"/>
              <a:t>respectively.</a:t>
            </a:r>
          </a:p>
          <a:p>
            <a:pPr marL="0" lvl="1" indent="0"/>
            <a:endParaRPr lang="en-US" altLang="zh-CN" dirty="0" smtClean="0"/>
          </a:p>
          <a:p>
            <a:pPr marL="0" lvl="1" indent="0"/>
            <a:r>
              <a:rPr lang="en-US" altLang="zh-CN" dirty="0" smtClean="0"/>
              <a:t>Move:</a:t>
            </a:r>
          </a:p>
          <a:p>
            <a:pPr marL="0" lvl="1" indent="0"/>
            <a:r>
              <a:rPr lang="en-US" altLang="zh-CN" dirty="0" smtClean="0"/>
              <a:t>2</a:t>
            </a:r>
            <a:r>
              <a:rPr lang="en-US" altLang="zh-CN" baseline="30000" dirty="0" smtClean="0"/>
              <a:t>nd</a:t>
            </a:r>
            <a:r>
              <a:rPr lang="en-US" altLang="zh-CN" dirty="0" smtClean="0"/>
              <a:t>:</a:t>
            </a:r>
          </a:p>
          <a:p>
            <a:pPr marL="0" lvl="1" indent="0"/>
            <a:r>
              <a:rPr lang="en-US" altLang="zh-CN" dirty="0" smtClean="0"/>
              <a:t>Y/N/A:</a:t>
            </a:r>
            <a:endParaRPr lang="en-US" altLang="zh-CN" dirty="0"/>
          </a:p>
          <a:p>
            <a:pPr marL="57150" indent="0" algn="just">
              <a:spcBef>
                <a:spcPct val="20000"/>
              </a:spcBef>
              <a:defRPr/>
            </a:pPr>
            <a:endParaRPr lang="en-US" altLang="en-US" dirty="0"/>
          </a:p>
        </p:txBody>
      </p:sp>
    </p:spTree>
    <p:extLst>
      <p:ext uri="{BB962C8B-B14F-4D97-AF65-F5344CB8AC3E}">
        <p14:creationId xmlns:p14="http://schemas.microsoft.com/office/powerpoint/2010/main" val="114331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Next Generation Positioning agenda </a:t>
            </a:r>
            <a:r>
              <a:rPr lang="en-US" altLang="en-US" dirty="0"/>
              <a:t>for the </a:t>
            </a:r>
            <a:r>
              <a:rPr lang="en-US" altLang="en-US" dirty="0" smtClean="0"/>
              <a:t>March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3129467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0689802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5366148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#3</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8693875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 – special order)</a:t>
            </a:r>
          </a:p>
          <a:p>
            <a:pPr algn="just">
              <a:spcBef>
                <a:spcPct val="20000"/>
              </a:spcBef>
              <a:buFontTx/>
              <a:buChar char="•"/>
            </a:pPr>
            <a:r>
              <a:rPr lang="en-US" altLang="en-US" sz="2000" b="0" dirty="0" err="1" smtClean="0"/>
              <a:t>Telecon</a:t>
            </a:r>
            <a:r>
              <a:rPr lang="en-US" altLang="en-US" sz="2000" b="0" dirty="0" smtClean="0"/>
              <a:t> time setting (5min – special order)</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7766970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01299283"/>
              </p:ext>
            </p:extLst>
          </p:nvPr>
        </p:nvGraphicFramePr>
        <p:xfrm>
          <a:off x="656785" y="2420888"/>
          <a:ext cx="7772404" cy="1655872"/>
        </p:xfrm>
        <a:graphic>
          <a:graphicData uri="http://schemas.openxmlformats.org/drawingml/2006/table">
            <a:tbl>
              <a:tblPr firstRow="1" bandRow="1">
                <a:tableStyleId>{21E4AEA4-8DFA-4A89-87EB-49C32662AFE0}</a:tableStyleId>
              </a:tblPr>
              <a:tblGrid>
                <a:gridCol w="1380624"/>
                <a:gridCol w="2124576"/>
                <a:gridCol w="2210215"/>
                <a:gridCol w="125688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11-16-507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May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15239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5239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040186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8471752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May 2016</a:t>
            </a:r>
            <a:endParaRPr lang="en-GB" dirty="0"/>
          </a:p>
        </p:txBody>
      </p:sp>
      <p:sp>
        <p:nvSpPr>
          <p:cNvPr id="3" name="Footer Placeholder 2"/>
          <p:cNvSpPr>
            <a:spLocks noGrp="1"/>
          </p:cNvSpPr>
          <p:nvPr>
            <p:ph type="ftr" idx="11"/>
          </p:nvPr>
        </p:nvSpPr>
        <p:spPr/>
        <p:txBody>
          <a:bodyPr/>
          <a:lstStyle/>
          <a:p>
            <a:r>
              <a:rPr lang="en-GB" smtClean="0"/>
              <a:t>Jonathan Segev, Intel Corporation</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37</a:t>
            </a:fld>
            <a:endParaRPr lang="en-GB"/>
          </a:p>
        </p:txBody>
      </p:sp>
      <p:sp>
        <p:nvSpPr>
          <p:cNvPr id="5"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Rectangle 8"/>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6" name="Rectangle 15"/>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7"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8" name="Text Box 29"/>
          <p:cNvSpPr txBox="1">
            <a:spLocks noChangeArrowheads="1"/>
          </p:cNvSpPr>
          <p:nvPr/>
        </p:nvSpPr>
        <p:spPr bwMode="auto">
          <a:xfrm flipH="1">
            <a:off x="6005060"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629917"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1987657"/>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1" name="Rectangle 30"/>
          <p:cNvSpPr/>
          <p:nvPr/>
        </p:nvSpPr>
        <p:spPr>
          <a:xfrm>
            <a:off x="2947114" y="1986005"/>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2" name="Rectangle 31"/>
          <p:cNvSpPr/>
          <p:nvPr/>
        </p:nvSpPr>
        <p:spPr>
          <a:xfrm>
            <a:off x="1155353" y="1987658"/>
            <a:ext cx="690122"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3" name="Text Box 24"/>
          <p:cNvSpPr txBox="1">
            <a:spLocks noChangeArrowheads="1"/>
          </p:cNvSpPr>
          <p:nvPr/>
        </p:nvSpPr>
        <p:spPr bwMode="auto">
          <a:xfrm>
            <a:off x="1814377" y="22278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5/16-3/17 (10M)</a:t>
            </a:r>
            <a:endParaRPr lang="en-US" altLang="en-US" sz="700" b="1" dirty="0">
              <a:latin typeface="Arial" panose="020B0604020202020204" pitchFamily="34" charset="0"/>
              <a:cs typeface="Arial" panose="020B0604020202020204" pitchFamily="34" charset="0"/>
            </a:endParaRPr>
          </a:p>
        </p:txBody>
      </p:sp>
      <p:sp>
        <p:nvSpPr>
          <p:cNvPr id="34"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6" name="Rectangle 35"/>
          <p:cNvSpPr/>
          <p:nvPr/>
        </p:nvSpPr>
        <p:spPr>
          <a:xfrm>
            <a:off x="1050337" y="2818437"/>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37" name="Rectangle 36"/>
          <p:cNvSpPr/>
          <p:nvPr/>
        </p:nvSpPr>
        <p:spPr>
          <a:xfrm>
            <a:off x="1477523" y="3141770"/>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38" name="Rectangle 37"/>
          <p:cNvSpPr/>
          <p:nvPr/>
        </p:nvSpPr>
        <p:spPr>
          <a:xfrm>
            <a:off x="2364745" y="3465405"/>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39" name="TextBox 38"/>
          <p:cNvSpPr txBox="1"/>
          <p:nvPr/>
        </p:nvSpPr>
        <p:spPr>
          <a:xfrm>
            <a:off x="155334" y="2824157"/>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40" name="TextBox 39"/>
          <p:cNvSpPr txBox="1"/>
          <p:nvPr/>
        </p:nvSpPr>
        <p:spPr>
          <a:xfrm>
            <a:off x="255918" y="3833342"/>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42" name="Rectangle 41"/>
          <p:cNvSpPr/>
          <p:nvPr/>
        </p:nvSpPr>
        <p:spPr>
          <a:xfrm>
            <a:off x="1034983" y="3892146"/>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3" name="Rectangle 42"/>
          <p:cNvSpPr/>
          <p:nvPr/>
        </p:nvSpPr>
        <p:spPr>
          <a:xfrm>
            <a:off x="1553338" y="4217268"/>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4" name="Rectangle 43"/>
          <p:cNvSpPr/>
          <p:nvPr/>
        </p:nvSpPr>
        <p:spPr>
          <a:xfrm>
            <a:off x="2435204" y="4560243"/>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5" name="Rectangle 44"/>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46"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47" name="Isosceles Triangle 4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49" name="Straight Connector 48"/>
          <p:cNvCxnSpPr>
            <a:cxnSpLocks noChangeAspect="1"/>
            <a:stCxn id="36" idx="1"/>
          </p:cNvCxnSpPr>
          <p:nvPr/>
        </p:nvCxnSpPr>
        <p:spPr bwMode="auto">
          <a:xfrm>
            <a:off x="1050337" y="2980255"/>
            <a:ext cx="50300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a:stCxn id="30" idx="1"/>
            <a:endCxn id="32" idx="1"/>
          </p:cNvCxnSpPr>
          <p:nvPr/>
        </p:nvCxnSpPr>
        <p:spPr bwMode="auto">
          <a:xfrm>
            <a:off x="444625" y="2120214"/>
            <a:ext cx="93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a:cxnSpLocks noChangeAspect="1"/>
          </p:cNvCxnSpPr>
          <p:nvPr/>
        </p:nvCxnSpPr>
        <p:spPr bwMode="auto">
          <a:xfrm>
            <a:off x="1043608" y="4077004"/>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itle 1"/>
          <p:cNvSpPr txBox="1">
            <a:spLocks/>
          </p:cNvSpPr>
          <p:nvPr/>
        </p:nvSpPr>
        <p:spPr>
          <a:xfrm>
            <a:off x="681024" y="585883"/>
            <a:ext cx="8462976" cy="543345"/>
          </a:xfrm>
          <a:prstGeom prst="rect">
            <a:avLst/>
          </a:prstGeom>
        </p:spPr>
        <p:txBody>
          <a:bodyPr lIns="0" tIns="0" rIns="0" bIns="0"/>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Activity timelines post the Macau meeting</a:t>
            </a:r>
            <a:endParaRPr lang="en-US" kern="0" dirty="0">
              <a:solidFill>
                <a:srgbClr val="FF33CC"/>
              </a:solidFill>
            </a:endParaRPr>
          </a:p>
        </p:txBody>
      </p:sp>
      <p:sp>
        <p:nvSpPr>
          <p:cNvPr id="62" name="TextBox 61"/>
          <p:cNvSpPr txBox="1"/>
          <p:nvPr/>
        </p:nvSpPr>
        <p:spPr>
          <a:xfrm>
            <a:off x="107504" y="4869160"/>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64" name="Rectangle 63"/>
          <p:cNvSpPr/>
          <p:nvPr/>
        </p:nvSpPr>
        <p:spPr>
          <a:xfrm>
            <a:off x="1050337" y="4883878"/>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65" name="Rectangle 64"/>
          <p:cNvSpPr/>
          <p:nvPr/>
        </p:nvSpPr>
        <p:spPr>
          <a:xfrm>
            <a:off x="1490847" y="5207211"/>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66" name="Rectangle 65"/>
          <p:cNvSpPr/>
          <p:nvPr/>
        </p:nvSpPr>
        <p:spPr>
          <a:xfrm>
            <a:off x="2378069" y="5530846"/>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67" name="Straight Connector 66"/>
          <p:cNvCxnSpPr>
            <a:cxnSpLocks noChangeAspect="1"/>
            <a:stCxn id="64" idx="1"/>
          </p:cNvCxnSpPr>
          <p:nvPr/>
        </p:nvCxnSpPr>
        <p:spPr bwMode="auto">
          <a:xfrm>
            <a:off x="1050337" y="5045696"/>
            <a:ext cx="432000"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56"/>
          <p:cNvCxnSpPr>
            <a:cxnSpLocks noChangeShapeType="1"/>
            <a:stCxn id="82" idx="0"/>
          </p:cNvCxnSpPr>
          <p:nvPr/>
        </p:nvCxnSpPr>
        <p:spPr bwMode="auto">
          <a:xfrm flipV="1">
            <a:off x="828214" y="2276209"/>
            <a:ext cx="625523" cy="2030293"/>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82" name="TextBox 57"/>
          <p:cNvSpPr txBox="1">
            <a:spLocks noChangeArrowheads="1"/>
          </p:cNvSpPr>
          <p:nvPr/>
        </p:nvSpPr>
        <p:spPr bwMode="auto">
          <a:xfrm>
            <a:off x="368632" y="4306502"/>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134" name="Oval 133"/>
          <p:cNvSpPr/>
          <p:nvPr/>
        </p:nvSpPr>
        <p:spPr bwMode="auto">
          <a:xfrm>
            <a:off x="1343281" y="1790099"/>
            <a:ext cx="172713" cy="721814"/>
          </a:xfrm>
          <a:prstGeom prst="ellipse">
            <a:avLst/>
          </a:prstGeom>
          <a:noFill/>
          <a:ln w="9525"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078699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May 2016</a:t>
            </a:r>
            <a:endParaRPr lang="en-GB" dirty="0"/>
          </a:p>
        </p:txBody>
      </p:sp>
      <p:sp>
        <p:nvSpPr>
          <p:cNvPr id="3" name="Footer Placeholder 2"/>
          <p:cNvSpPr>
            <a:spLocks noGrp="1"/>
          </p:cNvSpPr>
          <p:nvPr>
            <p:ph type="ftr" idx="11"/>
          </p:nvPr>
        </p:nvSpPr>
        <p:spPr/>
        <p:txBody>
          <a:bodyPr/>
          <a:lstStyle/>
          <a:p>
            <a:r>
              <a:rPr lang="en-GB" smtClean="0"/>
              <a:t>Jonathan Segev, Intel Corporation</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38</a:t>
            </a:fld>
            <a:endParaRPr lang="en-GB"/>
          </a:p>
        </p:txBody>
      </p:sp>
      <p:sp>
        <p:nvSpPr>
          <p:cNvPr id="5"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Rectangle 8"/>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6" name="Rectangle 15"/>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7"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8" name="Text Box 29"/>
          <p:cNvSpPr txBox="1">
            <a:spLocks noChangeArrowheads="1"/>
          </p:cNvSpPr>
          <p:nvPr/>
        </p:nvSpPr>
        <p:spPr bwMode="auto">
          <a:xfrm flipH="1">
            <a:off x="6629342"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701460"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2272912"/>
            <a:ext cx="1647264" cy="24344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1" name="Rectangle 30"/>
          <p:cNvSpPr/>
          <p:nvPr/>
        </p:nvSpPr>
        <p:spPr>
          <a:xfrm>
            <a:off x="2947113" y="2524562"/>
            <a:ext cx="3840583" cy="29697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2" name="Rectangle 31"/>
          <p:cNvSpPr/>
          <p:nvPr/>
        </p:nvSpPr>
        <p:spPr>
          <a:xfrm>
            <a:off x="1155353" y="1987658"/>
            <a:ext cx="1512000"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3" name="Text Box 24"/>
          <p:cNvSpPr txBox="1">
            <a:spLocks noChangeArrowheads="1"/>
          </p:cNvSpPr>
          <p:nvPr/>
        </p:nvSpPr>
        <p:spPr bwMode="auto">
          <a:xfrm>
            <a:off x="1814377" y="2518345"/>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5/16-9/17 (??10M</a:t>
            </a:r>
            <a:r>
              <a:rPr lang="en-US" altLang="en-US" sz="700" b="1" dirty="0" smtClean="0">
                <a:latin typeface="Arial" panose="020B0604020202020204" pitchFamily="34" charset="0"/>
                <a:cs typeface="Arial" panose="020B0604020202020204" pitchFamily="34" charset="0"/>
              </a:rPr>
              <a:t>)</a:t>
            </a:r>
            <a:endParaRPr lang="en-US" altLang="en-US" sz="700" b="1" dirty="0">
              <a:latin typeface="Arial" panose="020B0604020202020204" pitchFamily="34" charset="0"/>
              <a:cs typeface="Arial" panose="020B0604020202020204" pitchFamily="34" charset="0"/>
            </a:endParaRPr>
          </a:p>
        </p:txBody>
      </p:sp>
      <p:sp>
        <p:nvSpPr>
          <p:cNvPr id="34"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45" name="Rectangle 44"/>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46"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47" name="Isosceles Triangle 4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0" name="Straight Connector 49"/>
          <p:cNvCxnSpPr>
            <a:stCxn id="30" idx="1"/>
            <a:endCxn id="32"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itle 1"/>
          <p:cNvSpPr txBox="1">
            <a:spLocks/>
          </p:cNvSpPr>
          <p:nvPr/>
        </p:nvSpPr>
        <p:spPr>
          <a:xfrm>
            <a:off x="681024" y="585883"/>
            <a:ext cx="8462976" cy="543345"/>
          </a:xfrm>
          <a:prstGeom prst="rect">
            <a:avLst/>
          </a:prstGeom>
        </p:spPr>
        <p:txBody>
          <a:bodyPr lIns="0" tIns="0" rIns="0" bIns="0"/>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Activity timelines post the </a:t>
            </a:r>
            <a:r>
              <a:rPr lang="en-US" kern="0" dirty="0" smtClean="0"/>
              <a:t>May meeting</a:t>
            </a:r>
            <a:endParaRPr lang="en-US" kern="0" dirty="0">
              <a:solidFill>
                <a:srgbClr val="FF33CC"/>
              </a:solidFill>
            </a:endParaRPr>
          </a:p>
        </p:txBody>
      </p:sp>
      <p:sp>
        <p:nvSpPr>
          <p:cNvPr id="36" name="Rectangle 35"/>
          <p:cNvSpPr/>
          <p:nvPr/>
        </p:nvSpPr>
        <p:spPr>
          <a:xfrm>
            <a:off x="1209226" y="2924944"/>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37" name="Rectangle 36"/>
          <p:cNvSpPr/>
          <p:nvPr/>
        </p:nvSpPr>
        <p:spPr>
          <a:xfrm>
            <a:off x="1835696" y="3248277"/>
            <a:ext cx="164882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38" name="Rectangle 37"/>
          <p:cNvSpPr/>
          <p:nvPr/>
        </p:nvSpPr>
        <p:spPr>
          <a:xfrm>
            <a:off x="2942904" y="3554539"/>
            <a:ext cx="365589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39" name="TextBox 38"/>
          <p:cNvSpPr txBox="1"/>
          <p:nvPr/>
        </p:nvSpPr>
        <p:spPr>
          <a:xfrm>
            <a:off x="155334" y="2930664"/>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40" name="TextBox 39"/>
          <p:cNvSpPr txBox="1"/>
          <p:nvPr/>
        </p:nvSpPr>
        <p:spPr>
          <a:xfrm>
            <a:off x="255918" y="3939849"/>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42" name="Rectangle 41"/>
          <p:cNvSpPr/>
          <p:nvPr/>
        </p:nvSpPr>
        <p:spPr>
          <a:xfrm>
            <a:off x="1193872" y="3998653"/>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3" name="Rectangle 42"/>
          <p:cNvSpPr/>
          <p:nvPr/>
        </p:nvSpPr>
        <p:spPr>
          <a:xfrm>
            <a:off x="1911510" y="4323775"/>
            <a:ext cx="157301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4" name="Rectangle 43"/>
          <p:cNvSpPr/>
          <p:nvPr/>
        </p:nvSpPr>
        <p:spPr>
          <a:xfrm>
            <a:off x="3013363" y="4649377"/>
            <a:ext cx="355918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49" name="Straight Connector 48"/>
          <p:cNvCxnSpPr>
            <a:cxnSpLocks noChangeAspect="1"/>
            <a:stCxn id="36" idx="1"/>
          </p:cNvCxnSpPr>
          <p:nvPr/>
        </p:nvCxnSpPr>
        <p:spPr bwMode="auto">
          <a:xfrm>
            <a:off x="1209226" y="3086762"/>
            <a:ext cx="50300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a:cxnSpLocks noChangeAspect="1"/>
          </p:cNvCxnSpPr>
          <p:nvPr/>
        </p:nvCxnSpPr>
        <p:spPr bwMode="auto">
          <a:xfrm>
            <a:off x="1202497" y="4183511"/>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TextBox 61"/>
          <p:cNvSpPr txBox="1"/>
          <p:nvPr/>
        </p:nvSpPr>
        <p:spPr>
          <a:xfrm>
            <a:off x="107504" y="4975667"/>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64" name="Rectangle 63"/>
          <p:cNvSpPr/>
          <p:nvPr/>
        </p:nvSpPr>
        <p:spPr>
          <a:xfrm>
            <a:off x="1209226" y="4990385"/>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65" name="Rectangle 64"/>
          <p:cNvSpPr/>
          <p:nvPr/>
        </p:nvSpPr>
        <p:spPr>
          <a:xfrm>
            <a:off x="1849020" y="5313718"/>
            <a:ext cx="162515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66" name="Rectangle 65"/>
          <p:cNvSpPr/>
          <p:nvPr/>
        </p:nvSpPr>
        <p:spPr>
          <a:xfrm>
            <a:off x="2956228" y="5619980"/>
            <a:ext cx="364257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67" name="Straight Connector 66"/>
          <p:cNvCxnSpPr>
            <a:cxnSpLocks noChangeAspect="1"/>
            <a:stCxn id="64" idx="1"/>
          </p:cNvCxnSpPr>
          <p:nvPr/>
        </p:nvCxnSpPr>
        <p:spPr bwMode="auto">
          <a:xfrm>
            <a:off x="1209226" y="5152203"/>
            <a:ext cx="432000"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Text Box 24"/>
          <p:cNvSpPr txBox="1">
            <a:spLocks noChangeArrowheads="1"/>
          </p:cNvSpPr>
          <p:nvPr/>
        </p:nvSpPr>
        <p:spPr bwMode="auto">
          <a:xfrm>
            <a:off x="1865535" y="1515749"/>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5-2016</a:t>
            </a:r>
            <a:endParaRPr lang="en-US" altLang="en-US" sz="800" dirty="0">
              <a:latin typeface="Arial" panose="020B0604020202020204" pitchFamily="34" charset="0"/>
              <a:cs typeface="Arial" panose="020B0604020202020204" pitchFamily="34" charset="0"/>
            </a:endParaRPr>
          </a:p>
        </p:txBody>
      </p:sp>
      <p:sp>
        <p:nvSpPr>
          <p:cNvPr id="41" name="Oval Callout 40"/>
          <p:cNvSpPr/>
          <p:nvPr/>
        </p:nvSpPr>
        <p:spPr bwMode="auto">
          <a:xfrm>
            <a:off x="3484524" y="1987657"/>
            <a:ext cx="2167596" cy="287285"/>
          </a:xfrm>
          <a:prstGeom prst="wedgeEllipseCallout">
            <a:avLst>
              <a:gd name="adj1" fmla="val -49921"/>
              <a:gd name="adj2" fmla="val 11829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SFD feature  Freeze</a:t>
            </a:r>
            <a:endParaRPr kumimoji="0" lang="en-US" sz="1100" b="1" i="0" u="none" strike="noStrike" cap="none" normalizeH="0" baseline="0" dirty="0" smtClean="0">
              <a:ln>
                <a:noFill/>
              </a:ln>
              <a:solidFill>
                <a:srgbClr val="002060"/>
              </a:solidFill>
              <a:effectLst/>
              <a:latin typeface="Times New Roman" pitchFamily="16" charset="0"/>
              <a:ea typeface="MS Gothic" charset="-128"/>
            </a:endParaRPr>
          </a:p>
        </p:txBody>
      </p:sp>
      <p:sp>
        <p:nvSpPr>
          <p:cNvPr id="70" name="Oval Callout 69"/>
          <p:cNvSpPr/>
          <p:nvPr/>
        </p:nvSpPr>
        <p:spPr bwMode="auto">
          <a:xfrm>
            <a:off x="35940" y="2625205"/>
            <a:ext cx="2167596" cy="287285"/>
          </a:xfrm>
          <a:prstGeom prst="wedgeEllipseCallout">
            <a:avLst>
              <a:gd name="adj1" fmla="val 71520"/>
              <a:gd name="adj2" fmla="val -180706"/>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FRD Freeze</a:t>
            </a:r>
            <a:endParaRPr kumimoji="0" lang="en-US" sz="1100" b="1" i="0" u="none" strike="noStrike" cap="none" normalizeH="0" baseline="0" dirty="0" smtClean="0">
              <a:ln>
                <a:noFill/>
              </a:ln>
              <a:solidFill>
                <a:srgbClr val="002060"/>
              </a:solidFill>
              <a:effectLst/>
              <a:latin typeface="Times New Roman" pitchFamily="16" charset="0"/>
              <a:ea typeface="MS Gothic" charset="-128"/>
            </a:endParaRPr>
          </a:p>
        </p:txBody>
      </p:sp>
      <p:sp>
        <p:nvSpPr>
          <p:cNvPr id="74" name="Curved Left Arrow 73"/>
          <p:cNvSpPr/>
          <p:nvPr/>
        </p:nvSpPr>
        <p:spPr bwMode="auto">
          <a:xfrm rot="10800000">
            <a:off x="5796136" y="2584529"/>
            <a:ext cx="449160" cy="1256804"/>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5" name="Curved Left Arrow 74"/>
          <p:cNvSpPr/>
          <p:nvPr/>
        </p:nvSpPr>
        <p:spPr bwMode="auto">
          <a:xfrm rot="10800000">
            <a:off x="5707543" y="25845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6" name="Curved Left Arrow 75"/>
          <p:cNvSpPr/>
          <p:nvPr/>
        </p:nvSpPr>
        <p:spPr bwMode="auto">
          <a:xfrm rot="10800000">
            <a:off x="5707542" y="25845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35" name="Group 34"/>
          <p:cNvGrpSpPr/>
          <p:nvPr/>
        </p:nvGrpSpPr>
        <p:grpSpPr>
          <a:xfrm flipH="1">
            <a:off x="3246480" y="2293764"/>
            <a:ext cx="518789" cy="3227211"/>
            <a:chOff x="5859942" y="2736929"/>
            <a:chExt cx="537754" cy="3227211"/>
          </a:xfrm>
        </p:grpSpPr>
        <p:sp>
          <p:nvSpPr>
            <p:cNvPr id="77" name="Curved Left Arrow 76"/>
            <p:cNvSpPr/>
            <p:nvPr/>
          </p:nvSpPr>
          <p:spPr bwMode="auto">
            <a:xfrm rot="10800000">
              <a:off x="5948536" y="2736929"/>
              <a:ext cx="449160" cy="1170175"/>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8" name="Curved Left Arrow 77"/>
            <p:cNvSpPr/>
            <p:nvPr/>
          </p:nvSpPr>
          <p:spPr bwMode="auto">
            <a:xfrm rot="10800000">
              <a:off x="5859943" y="27369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9" name="Curved Left Arrow 78"/>
            <p:cNvSpPr/>
            <p:nvPr/>
          </p:nvSpPr>
          <p:spPr bwMode="auto">
            <a:xfrm rot="10800000">
              <a:off x="5859942" y="27369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0822679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tx2"/>
                </a:solidFill>
              </a:rPr>
              <a:t>Motion - timelines</a:t>
            </a:r>
            <a:endParaRPr lang="en-US" dirty="0"/>
          </a:p>
        </p:txBody>
      </p:sp>
      <p:sp>
        <p:nvSpPr>
          <p:cNvPr id="3" name="Content Placeholder 2"/>
          <p:cNvSpPr>
            <a:spLocks noGrp="1"/>
          </p:cNvSpPr>
          <p:nvPr>
            <p:ph idx="1"/>
          </p:nvPr>
        </p:nvSpPr>
        <p:spPr/>
        <p:txBody>
          <a:bodyPr/>
          <a:lstStyle/>
          <a:p>
            <a:pPr marL="0" lvl="0" indent="0"/>
            <a:r>
              <a:rPr lang="en-US" altLang="en-US" dirty="0" smtClean="0"/>
              <a:t>Motion:</a:t>
            </a:r>
          </a:p>
          <a:p>
            <a:pPr marL="0" lvl="0" indent="0"/>
            <a:r>
              <a:rPr lang="en-US" altLang="en-US" dirty="0" smtClean="0"/>
              <a:t>For the purpose of 11az amendment development, we commit to the timelines depicted by slide 38 of this submission.</a:t>
            </a:r>
          </a:p>
          <a:p>
            <a:pPr marL="0" lvl="0" indent="0"/>
            <a:r>
              <a:rPr lang="en-US" altLang="en-US" dirty="0" smtClean="0"/>
              <a:t>Moved:</a:t>
            </a:r>
          </a:p>
          <a:p>
            <a:pPr marL="0" lvl="0" indent="0"/>
            <a:r>
              <a:rPr lang="en-US" altLang="en-US" dirty="0" smtClean="0"/>
              <a:t>2</a:t>
            </a:r>
            <a:r>
              <a:rPr lang="en-US" altLang="en-US" baseline="30000" dirty="0" smtClean="0"/>
              <a:t>nd</a:t>
            </a:r>
            <a:r>
              <a:rPr lang="en-US" altLang="en-US" dirty="0" smtClean="0"/>
              <a:t>:</a:t>
            </a:r>
          </a:p>
          <a:p>
            <a:pPr marL="0" lvl="0" indent="0"/>
            <a:r>
              <a:rPr lang="en-US" altLang="en-US" dirty="0" smtClean="0"/>
              <a:t>Results (Y/N/A): </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a:t>
            </a:r>
            <a:r>
              <a:rPr lang="en-US" altLang="en-US" dirty="0" err="1"/>
              <a:t>Rosdahl</a:t>
            </a:r>
            <a:r>
              <a:rPr lang="en-US" altLang="en-US" dirty="0"/>
              <a:t> </a:t>
            </a:r>
            <a:r>
              <a:rPr lang="en-US" altLang="en-US" dirty="0" smtClean="0"/>
              <a:t>– </a:t>
            </a:r>
            <a:r>
              <a:rPr lang="en-US" altLang="en-US" dirty="0" smtClean="0">
                <a:hlinkClick r:id="rId2"/>
              </a:rPr>
              <a:t>jrosdahl@ieee.org</a:t>
            </a:r>
            <a:r>
              <a:rPr lang="en-US" altLang="en-US" dirty="0" smtClean="0"/>
              <a:t> </a:t>
            </a:r>
            <a:endParaRPr lang="en-US" altLang="en-US" sz="1800" dirty="0" smtClean="0">
              <a:solidFill>
                <a:srgbClr val="FF0000"/>
              </a:solidFill>
            </a:endParaRPr>
          </a:p>
          <a:p>
            <a:pPr>
              <a:lnSpc>
                <a:spcPct val="150000"/>
              </a:lnSpc>
              <a:buFont typeface="Arial" panose="020B0604020202020204" pitchFamily="34" charset="0"/>
              <a:buChar char="•"/>
            </a:pPr>
            <a:r>
              <a:rPr lang="en-US" altLang="en-US" sz="2000" b="0" dirty="0" smtClean="0"/>
              <a:t>Cell Phones Silent or Off</a:t>
            </a:r>
            <a:endParaRPr lang="en-US" altLang="en-US" sz="1800" dirty="0" smtClean="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July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on Functional Requirement Document development.</a:t>
            </a:r>
          </a:p>
          <a:p>
            <a:pPr algn="just">
              <a:spcBef>
                <a:spcPts val="1225"/>
              </a:spcBef>
              <a:buFontTx/>
              <a:buChar char="•"/>
            </a:pPr>
            <a:r>
              <a:rPr lang="en-US" altLang="en-US" dirty="0" smtClean="0"/>
              <a:t>Approve submissions of technical material towards SFD text.</a:t>
            </a:r>
          </a:p>
          <a:p>
            <a:pPr algn="just">
              <a:spcBef>
                <a:spcPts val="1225"/>
              </a:spcBef>
              <a:buFontTx/>
              <a:buChar char="•"/>
            </a:pPr>
            <a:r>
              <a:rPr lang="en-US" altLang="en-US" dirty="0" smtClean="0"/>
              <a:t>Review technical submissions on channel models, proposed technical approaches etc. </a:t>
            </a:r>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6666404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June 8</a:t>
            </a:r>
            <a:r>
              <a:rPr lang="en-US" altLang="en-US" sz="2800" baseline="30000" dirty="0" smtClean="0"/>
              <a:t>th</a:t>
            </a:r>
            <a:r>
              <a:rPr lang="en-US" altLang="en-US" sz="2800" dirty="0" smtClean="0"/>
              <a:t> 10:00AM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9800997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6123357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48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0070355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1065213"/>
          </a:xfrm>
        </p:spPr>
        <p:txBody>
          <a:bodyPr/>
          <a:lstStyle/>
          <a:p>
            <a:r>
              <a:rPr lang="en-US" dirty="0" smtClean="0"/>
              <a:t>Previously: Review </a:t>
            </a:r>
            <a:r>
              <a:rPr lang="en-US" dirty="0" err="1" smtClean="0"/>
              <a:t>TGaz</a:t>
            </a:r>
            <a:r>
              <a:rPr lang="en-US" dirty="0" smtClean="0"/>
              <a:t> Timeline progress (Nov.)</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(May.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May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May 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Historical timelines data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62271713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02151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91047441"/>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355490906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85800" y="1830388"/>
            <a:ext cx="7770813" cy="4264025"/>
          </a:xfrm>
        </p:spPr>
        <p:txBody>
          <a:bodyPr/>
          <a:lstStyle/>
          <a:p>
            <a:r>
              <a:rPr lang="en-US" b="0" dirty="0" smtClean="0"/>
              <a:t>Document 11-16/xxxr0 “</a:t>
            </a:r>
            <a:r>
              <a:rPr lang="en-US" b="0" dirty="0" err="1"/>
              <a:t>TGaz</a:t>
            </a:r>
            <a:r>
              <a:rPr lang="en-US" b="0" dirty="0"/>
              <a:t> teleconference minutes - February 17th, 2016</a:t>
            </a:r>
            <a:r>
              <a:rPr lang="en-US" b="0" dirty="0" smtClean="0"/>
              <a:t>” posted to Mentor May ???.</a:t>
            </a:r>
          </a:p>
          <a:p>
            <a:endParaRPr lang="en-US" sz="1100" b="0" dirty="0" smtClean="0"/>
          </a:p>
          <a:p>
            <a:r>
              <a:rPr lang="en-US" dirty="0" smtClean="0"/>
              <a:t>Motion:</a:t>
            </a:r>
          </a:p>
          <a:p>
            <a:pPr marL="0" indent="0"/>
            <a:r>
              <a:rPr lang="en-US" b="0" dirty="0" smtClean="0"/>
              <a:t>To </a:t>
            </a:r>
            <a:r>
              <a:rPr lang="en-US" b="0" dirty="0"/>
              <a:t>approve document </a:t>
            </a:r>
            <a:r>
              <a:rPr lang="en-US" b="0" dirty="0" smtClean="0"/>
              <a:t>11-16/267r0 as TG minutes </a:t>
            </a:r>
            <a:r>
              <a:rPr lang="en-US" b="0" dirty="0"/>
              <a:t>for the </a:t>
            </a:r>
            <a:r>
              <a:rPr lang="en-US" b="0" dirty="0" smtClean="0"/>
              <a:t>Feb. 17</a:t>
            </a:r>
            <a:r>
              <a:rPr lang="en-US" b="0" baseline="30000" dirty="0" smtClean="0"/>
              <a:t>th</a:t>
            </a:r>
            <a:r>
              <a:rPr lang="en-US" b="0" dirty="0" smtClean="0"/>
              <a:t> teleconference. </a:t>
            </a:r>
          </a:p>
          <a:p>
            <a:pPr marL="0" indent="0"/>
            <a:endParaRPr lang="en-US" b="0" dirty="0"/>
          </a:p>
          <a:p>
            <a:r>
              <a:rPr lang="en-US" b="0" dirty="0"/>
              <a:t>Moved </a:t>
            </a:r>
            <a:r>
              <a:rPr lang="en-US" b="0" dirty="0" smtClean="0"/>
              <a:t>by:  </a:t>
            </a:r>
          </a:p>
          <a:p>
            <a:r>
              <a:rPr lang="en-US" b="0" dirty="0" smtClean="0"/>
              <a:t>Seconded by:</a:t>
            </a:r>
          </a:p>
          <a:p>
            <a:r>
              <a:rPr lang="en-US" b="0" dirty="0" smtClean="0"/>
              <a:t>Results (Y/N/A):</a:t>
            </a:r>
          </a:p>
          <a:p>
            <a:endParaRPr lang="en-US" b="0"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494184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smtClean="0">
                <a:hlinkClick r:id="rId3"/>
              </a:rPr>
              <a:t>https://mentor.ieee.org/802.11/documents</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activity.</a:t>
            </a:r>
          </a:p>
          <a:p>
            <a:pPr lvl="1"/>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9562008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8702692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8528771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634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
        <p:nvSpPr>
          <p:cNvPr id="7" name="Content Placeholder 2"/>
          <p:cNvSpPr txBox="1">
            <a:spLocks/>
          </p:cNvSpPr>
          <p:nvPr/>
        </p:nvSpPr>
        <p:spPr bwMode="auto">
          <a:xfrm>
            <a:off x="838200" y="21336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kern="0" dirty="0" smtClean="0"/>
              <a:t>We support the addition of use cases depicted by slides </a:t>
            </a:r>
            <a:r>
              <a:rPr lang="en-US" altLang="en-US" kern="0" dirty="0" err="1" smtClean="0"/>
              <a:t>a,b,c</a:t>
            </a:r>
            <a:r>
              <a:rPr lang="en-US" altLang="en-US" kern="0" dirty="0" smtClean="0"/>
              <a:t> of submission 11-15/</a:t>
            </a:r>
            <a:r>
              <a:rPr lang="en-US" altLang="en-US" kern="0" dirty="0" err="1" smtClean="0"/>
              <a:t>XYZrN</a:t>
            </a:r>
            <a:r>
              <a:rPr lang="en-US" altLang="en-US" kern="0" dirty="0" smtClean="0"/>
              <a:t> to the use case working draft document.</a:t>
            </a:r>
          </a:p>
          <a:p>
            <a:pPr marL="0" indent="0"/>
            <a:endParaRPr lang="en-US" altLang="en-US" kern="0" dirty="0" smtClean="0"/>
          </a:p>
          <a:p>
            <a:pPr marL="0" indent="0"/>
            <a:endParaRPr lang="en-US" altLang="en-US" kern="0" dirty="0" smtClean="0"/>
          </a:p>
          <a:p>
            <a:pPr marL="0" indent="0"/>
            <a:r>
              <a:rPr lang="en-US" altLang="en-US" kern="0" dirty="0" smtClean="0"/>
              <a:t>Y: 	 	N: 		A: </a:t>
            </a:r>
          </a:p>
        </p:txBody>
      </p:sp>
    </p:spTree>
    <p:extLst>
      <p:ext uri="{BB962C8B-B14F-4D97-AF65-F5344CB8AC3E}">
        <p14:creationId xmlns:p14="http://schemas.microsoft.com/office/powerpoint/2010/main" val="34458636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options for TG continued activity</a:t>
            </a:r>
            <a:endParaRPr lang="en-US" dirty="0"/>
          </a:p>
        </p:txBody>
      </p:sp>
      <p:sp>
        <p:nvSpPr>
          <p:cNvPr id="3" name="Content Placeholder 2"/>
          <p:cNvSpPr>
            <a:spLocks noGrp="1"/>
          </p:cNvSpPr>
          <p:nvPr>
            <p:ph idx="1"/>
          </p:nvPr>
        </p:nvSpPr>
        <p:spPr>
          <a:xfrm>
            <a:off x="685799" y="1556792"/>
            <a:ext cx="7770813" cy="4113213"/>
          </a:xfrm>
        </p:spPr>
        <p:txBody>
          <a:bodyPr/>
          <a:lstStyle/>
          <a:p>
            <a:pPr>
              <a:buFont typeface="Arial" panose="020B0604020202020204" pitchFamily="34" charset="0"/>
              <a:buChar char="•"/>
            </a:pPr>
            <a:r>
              <a:rPr lang="en-US" dirty="0" smtClean="0"/>
              <a:t>Would the group be interested to continue development UC doc., and delay its timelines by a minimum of 3 months?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6374758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options for TG continued activity</a:t>
            </a:r>
            <a:endParaRPr lang="en-US" dirty="0"/>
          </a:p>
        </p:txBody>
      </p:sp>
      <p:sp>
        <p:nvSpPr>
          <p:cNvPr id="3" name="Content Placeholder 2"/>
          <p:cNvSpPr>
            <a:spLocks noGrp="1"/>
          </p:cNvSpPr>
          <p:nvPr>
            <p:ph idx="1"/>
          </p:nvPr>
        </p:nvSpPr>
        <p:spPr>
          <a:xfrm>
            <a:off x="685799" y="1556792"/>
            <a:ext cx="7770813" cy="4113213"/>
          </a:xfrm>
        </p:spPr>
        <p:txBody>
          <a:bodyPr/>
          <a:lstStyle/>
          <a:p>
            <a:pPr>
              <a:buFont typeface="Arial" panose="020B0604020202020204" pitchFamily="34" charset="0"/>
              <a:buChar char="•"/>
            </a:pPr>
            <a:r>
              <a:rPr lang="en-US" dirty="0" smtClean="0"/>
              <a:t>Does the group feel having a more elaborate use case is useful for the purpose of spec text development and agree to delay its timelines by a minimum least 3 months.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724914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options for TG continued activity</a:t>
            </a:r>
            <a:endParaRPr lang="en-US" dirty="0"/>
          </a:p>
        </p:txBody>
      </p:sp>
      <p:sp>
        <p:nvSpPr>
          <p:cNvPr id="3" name="Content Placeholder 2"/>
          <p:cNvSpPr>
            <a:spLocks noGrp="1"/>
          </p:cNvSpPr>
          <p:nvPr>
            <p:ph idx="1"/>
          </p:nvPr>
        </p:nvSpPr>
        <p:spPr>
          <a:xfrm>
            <a:off x="685799" y="1556792"/>
            <a:ext cx="7770813" cy="4113213"/>
          </a:xfrm>
        </p:spPr>
        <p:txBody>
          <a:bodyPr/>
          <a:lstStyle/>
          <a:p>
            <a:pPr>
              <a:buFont typeface="Arial" panose="020B0604020202020204" pitchFamily="34" charset="0"/>
              <a:buChar char="•"/>
            </a:pPr>
            <a:r>
              <a:rPr lang="en-US" dirty="0" smtClean="0"/>
              <a:t>Does the group feel it is better to freeze the UC doc. at this point and move to FR doc. Development?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2238743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57</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58</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59</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2016</a:t>
            </a:r>
            <a:endParaRPr lang="en-US" altLang="en-US" sz="1800" dirty="0"/>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60</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61</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62</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2016</a:t>
            </a:r>
            <a:endParaRPr lang="en-US" altLang="en-US" sz="1800" dirty="0"/>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2016</a:t>
            </a:r>
            <a:endParaRPr lang="en-US" altLang="en-US" sz="1800" dirty="0"/>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2016</a:t>
            </a:r>
            <a:endParaRPr lang="en-US" altLang="en-US" sz="1800" dirty="0"/>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38625</TotalTime>
  <Words>3412</Words>
  <Application>Microsoft Office PowerPoint</Application>
  <PresentationFormat>On-screen Show (4:3)</PresentationFormat>
  <Paragraphs>801</Paragraphs>
  <Slides>62</Slides>
  <Notes>20</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74" baseType="lpstr">
      <vt:lpstr>Arial Unicode MS</vt:lpstr>
      <vt:lpstr>MS Gothic</vt:lpstr>
      <vt:lpstr>MS PGothic</vt:lpstr>
      <vt:lpstr>MS PGothic</vt:lpstr>
      <vt:lpstr>Arial</vt:lpstr>
      <vt:lpstr>Helvetica</vt:lpstr>
      <vt:lpstr>Monotype Sorts</vt:lpstr>
      <vt:lpstr>Times</vt:lpstr>
      <vt:lpstr>Times New Roman</vt:lpstr>
      <vt:lpstr>Wingdings</vt:lpstr>
      <vt:lpstr>Office Theme</vt:lpstr>
      <vt:lpstr>Document</vt:lpstr>
      <vt:lpstr>TGaz Next Generation Positioning  May Meeting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discussion items</vt:lpstr>
      <vt:lpstr>Submission order – Slot 1</vt:lpstr>
      <vt:lpstr>Approval of previous meeting minutes</vt:lpstr>
      <vt:lpstr>Presentations</vt:lpstr>
      <vt:lpstr>Motion – approve FR working draft</vt:lpstr>
      <vt:lpstr>Attendance reminder</vt:lpstr>
      <vt:lpstr>Recess</vt:lpstr>
      <vt:lpstr>PowerPoint Presentation</vt:lpstr>
      <vt:lpstr>Meeting Slot # 2 discussion items</vt:lpstr>
      <vt:lpstr>Submission order – Slot 2</vt:lpstr>
      <vt:lpstr>TG Leadership re-affirmation - Process</vt:lpstr>
      <vt:lpstr>TG Leadership re-affirmation - Process</vt:lpstr>
      <vt:lpstr>TG Leadership re-affirmation - Process</vt:lpstr>
      <vt:lpstr>TG Leadership Re-affirmation</vt:lpstr>
      <vt:lpstr>Presentations</vt:lpstr>
      <vt:lpstr>Attendance reminder</vt:lpstr>
      <vt:lpstr>Recess</vt:lpstr>
      <vt:lpstr>PowerPoint Presentation</vt:lpstr>
      <vt:lpstr>Meeting Slot # 3 discussion items</vt:lpstr>
      <vt:lpstr>Submission order – Slot 3</vt:lpstr>
      <vt:lpstr>presentations</vt:lpstr>
      <vt:lpstr>PowerPoint Presentation</vt:lpstr>
      <vt:lpstr>PowerPoint Presentation</vt:lpstr>
      <vt:lpstr>Motion - timelines</vt:lpstr>
      <vt:lpstr>Goals for the July meeting </vt:lpstr>
      <vt:lpstr>Teleconference Schedule</vt:lpstr>
      <vt:lpstr>Reminder to do attendance</vt:lpstr>
      <vt:lpstr>AOB?</vt:lpstr>
      <vt:lpstr>Adjourn</vt:lpstr>
      <vt:lpstr>PowerPoint Presentation</vt:lpstr>
      <vt:lpstr>Previously: Review TGaz Timeline progress (Nov.)</vt:lpstr>
      <vt:lpstr>Historical timelines data</vt:lpstr>
      <vt:lpstr>Historical performance data</vt:lpstr>
      <vt:lpstr>Approval of Telecon Minutes</vt:lpstr>
      <vt:lpstr>Motions and strawpolls as needed</vt:lpstr>
      <vt:lpstr>Strawpoll#1</vt:lpstr>
      <vt:lpstr>Motions on submission xxx</vt:lpstr>
      <vt:lpstr>Strawpoll#1 submission 634</vt:lpstr>
      <vt:lpstr>Some options for TG continued activity</vt:lpstr>
      <vt:lpstr>Some options for TG continued activity</vt:lpstr>
      <vt:lpstr>Some options for TG continued activity</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May Agenda</dc:title>
  <dc:creator>Segev, Jonathan</dc:creator>
  <cp:keywords>CTPClassification=CTP_PUBLIC:VisualMarkings=</cp:keywords>
  <cp:lastModifiedBy>Segev, Jonathan</cp:lastModifiedBy>
  <cp:revision>358</cp:revision>
  <cp:lastPrinted>1601-01-01T00:00:00Z</cp:lastPrinted>
  <dcterms:created xsi:type="dcterms:W3CDTF">2015-08-09T12:22:17Z</dcterms:created>
  <dcterms:modified xsi:type="dcterms:W3CDTF">2016-05-17T22:08:28Z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d88e0fbc-2c0f-4b3e-a85a-94b68e0fb04e</vt:lpwstr>
  </property>
  <property fmtid="{D5CDD505-2E9C-101B-9397-08002B2CF9AE}" pid="3" name="CTP_TimeStamp">
    <vt:lpwstr>2016-05-17 22:08:17Z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