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256" r:id="rId2"/>
    <p:sldId id="265" r:id="rId3"/>
    <p:sldId id="257" r:id="rId4"/>
    <p:sldId id="266" r:id="rId5"/>
    <p:sldId id="267" r:id="rId6"/>
    <p:sldId id="299" r:id="rId7"/>
    <p:sldId id="300" r:id="rId8"/>
    <p:sldId id="301" r:id="rId9"/>
    <p:sldId id="302" r:id="rId10"/>
    <p:sldId id="303" r:id="rId11"/>
    <p:sldId id="304" r:id="rId12"/>
    <p:sldId id="273" r:id="rId13"/>
    <p:sldId id="274" r:id="rId14"/>
    <p:sldId id="278" r:id="rId15"/>
    <p:sldId id="275" r:id="rId16"/>
    <p:sldId id="276" r:id="rId17"/>
    <p:sldId id="277" r:id="rId18"/>
    <p:sldId id="309" r:id="rId19"/>
    <p:sldId id="359" r:id="rId20"/>
    <p:sldId id="330" r:id="rId21"/>
    <p:sldId id="366" r:id="rId22"/>
    <p:sldId id="294" r:id="rId23"/>
    <p:sldId id="295" r:id="rId24"/>
    <p:sldId id="296" r:id="rId25"/>
    <p:sldId id="297" r:id="rId26"/>
    <p:sldId id="298" r:id="rId27"/>
    <p:sldId id="360" r:id="rId28"/>
    <p:sldId id="361" r:id="rId29"/>
    <p:sldId id="362" r:id="rId30"/>
    <p:sldId id="363" r:id="rId31"/>
    <p:sldId id="364" r:id="rId32"/>
    <p:sldId id="365" r:id="rId33"/>
    <p:sldId id="371" r:id="rId34"/>
    <p:sldId id="358" r:id="rId35"/>
    <p:sldId id="357" r:id="rId36"/>
    <p:sldId id="370" r:id="rId37"/>
    <p:sldId id="373" r:id="rId38"/>
    <p:sldId id="374" r:id="rId39"/>
    <p:sldId id="291" r:id="rId40"/>
    <p:sldId id="289" r:id="rId41"/>
    <p:sldId id="288" r:id="rId42"/>
    <p:sldId id="335" r:id="rId43"/>
    <p:sldId id="354" r:id="rId44"/>
    <p:sldId id="343" r:id="rId45"/>
    <p:sldId id="328" r:id="rId46"/>
    <p:sldId id="344" r:id="rId47"/>
    <p:sldId id="345" r:id="rId48"/>
    <p:sldId id="352" r:id="rId49"/>
    <p:sldId id="341" r:id="rId50"/>
    <p:sldId id="340" r:id="rId51"/>
    <p:sldId id="339" r:id="rId52"/>
    <p:sldId id="258" r:id="rId53"/>
    <p:sldId id="259" r:id="rId54"/>
    <p:sldId id="260" r:id="rId55"/>
    <p:sldId id="261" r:id="rId56"/>
    <p:sldId id="262" r:id="rId57"/>
    <p:sldId id="263" r:id="rId5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265"/>
            <p14:sldId id="257"/>
            <p14:sldId id="266"/>
            <p14:sldId id="267"/>
            <p14:sldId id="299"/>
            <p14:sldId id="300"/>
            <p14:sldId id="301"/>
            <p14:sldId id="302"/>
            <p14:sldId id="303"/>
            <p14:sldId id="304"/>
            <p14:sldId id="273"/>
            <p14:sldId id="274"/>
            <p14:sldId id="278"/>
          </p14:sldIdLst>
        </p14:section>
        <p14:section name="Slot #1" id="{8011746D-81A9-49E2-ACB8-98A4477292B3}">
          <p14:sldIdLst>
            <p14:sldId id="275"/>
            <p14:sldId id="276"/>
            <p14:sldId id="277"/>
            <p14:sldId id="309"/>
            <p14:sldId id="359"/>
            <p14:sldId id="330"/>
            <p14:sldId id="366"/>
            <p14:sldId id="294"/>
            <p14:sldId id="295"/>
          </p14:sldIdLst>
        </p14:section>
        <p14:section name="Slot#2" id="{D9FDAC3C-59EC-4F24-A258-990E5A99524B}">
          <p14:sldIdLst>
            <p14:sldId id="296"/>
            <p14:sldId id="297"/>
            <p14:sldId id="298"/>
            <p14:sldId id="360"/>
            <p14:sldId id="361"/>
            <p14:sldId id="362"/>
          </p14:sldIdLst>
        </p14:section>
        <p14:section name="Slot #3" id="{5C57C424-141A-4963-ADB3-AD1738E3291F}">
          <p14:sldIdLst>
            <p14:sldId id="363"/>
            <p14:sldId id="364"/>
            <p14:sldId id="365"/>
            <p14:sldId id="371"/>
            <p14:sldId id="358"/>
            <p14:sldId id="357"/>
            <p14:sldId id="370"/>
            <p14:sldId id="373"/>
            <p14:sldId id="374"/>
            <p14:sldId id="291"/>
            <p14:sldId id="289"/>
            <p14:sldId id="288"/>
            <p14:sldId id="335"/>
            <p14:sldId id="354"/>
          </p14:sldIdLst>
        </p14:section>
        <p14:section name="Backup" id="{9FBC3677-2CD2-4DE4-B71A-F5EAB5A48DDF}">
          <p14:sldIdLst>
            <p14:sldId id="343"/>
            <p14:sldId id="328"/>
            <p14:sldId id="344"/>
            <p14:sldId id="345"/>
          </p14:sldIdLst>
        </p14:section>
        <p14:section name="Motions' templates" id="{A00CE131-3A42-486E-8953-DA2CA69571D8}">
          <p14:sldIdLst>
            <p14:sldId id="352"/>
            <p14:sldId id="341"/>
            <p14:sldId id="340"/>
            <p14:sldId id="339"/>
          </p14:sldIdLst>
        </p14:section>
        <p14:section name="Template ins." id="{36DBBB44-409E-4E78-B32A-6F729B1C4114}">
          <p14:sldIdLst>
            <p14:sldId id="258"/>
            <p14:sldId id="259"/>
            <p14:sldId id="260"/>
            <p14:sldId id="261"/>
            <p14:sldId id="262"/>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ferSingleView="1">
    <p:restoredLeft sz="7576" autoAdjust="0"/>
    <p:restoredTop sz="94434" autoAdjust="0"/>
  </p:normalViewPr>
  <p:slideViewPr>
    <p:cSldViewPr>
      <p:cViewPr varScale="1">
        <p:scale>
          <a:sx n="129" d="100"/>
          <a:sy n="129" d="100"/>
        </p:scale>
        <p:origin x="1488" y="120"/>
      </p:cViewPr>
      <p:guideLst>
        <p:guide orient="horz" pos="2160"/>
        <p:guide pos="2880"/>
      </p:guideLst>
    </p:cSldViewPr>
  </p:slideViewPr>
  <p:outlineViewPr>
    <p:cViewPr varScale="1">
      <p:scale>
        <a:sx n="170" d="200"/>
        <a:sy n="170" d="200"/>
      </p:scale>
      <p:origin x="0" y="-134970"/>
    </p:cViewPr>
  </p:outlineViewPr>
  <p:notesTextViewPr>
    <p:cViewPr>
      <p:scale>
        <a:sx n="100" d="100"/>
        <a:sy n="100" d="100"/>
      </p:scale>
      <p:origin x="0" y="0"/>
    </p:cViewPr>
  </p:notesTextViewPr>
  <p:notesViewPr>
    <p:cSldViewPr>
      <p:cViewPr varScale="1">
        <p:scale>
          <a:sx n="105" d="100"/>
          <a:sy n="105" d="100"/>
        </p:scale>
        <p:origin x="3354"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586280952"/>
        <c:axId val="586284088"/>
        <c:axId val="0"/>
      </c:bar3DChart>
      <c:catAx>
        <c:axId val="586280952"/>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586284088"/>
        <c:crosses val="autoZero"/>
        <c:auto val="1"/>
        <c:lblAlgn val="ctr"/>
        <c:lblOffset val="100"/>
        <c:tickLblSkip val="3"/>
        <c:tickMarkSkip val="1"/>
        <c:noMultiLvlLbl val="0"/>
      </c:catAx>
      <c:valAx>
        <c:axId val="586284088"/>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586280952"/>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802.11-15/1466r0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4/4/2016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802.11-15/1466r0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Dec.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May </a:t>
            </a:r>
            <a:r>
              <a:rPr lang="en-US" dirty="0" smtClean="0"/>
              <a:t>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27009084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59023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26</a:t>
            </a:fld>
            <a:endParaRPr lang="en-US"/>
          </a:p>
        </p:txBody>
      </p:sp>
    </p:spTree>
    <p:extLst>
      <p:ext uri="{BB962C8B-B14F-4D97-AF65-F5344CB8AC3E}">
        <p14:creationId xmlns:p14="http://schemas.microsoft.com/office/powerpoint/2010/main" val="39064659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32</a:t>
            </a:fld>
            <a:endParaRPr lang="en-US"/>
          </a:p>
        </p:txBody>
      </p:sp>
    </p:spTree>
    <p:extLst>
      <p:ext uri="{BB962C8B-B14F-4D97-AF65-F5344CB8AC3E}">
        <p14:creationId xmlns:p14="http://schemas.microsoft.com/office/powerpoint/2010/main" val="23957884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Dec.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52</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54</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May </a:t>
            </a:r>
            <a:r>
              <a:rPr lang="en-US" dirty="0" smtClean="0"/>
              <a:t>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68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954ED42D-D056-467B-823A-98B3B3BE9EFD}" type="slidenum">
              <a:rPr lang="en-US" altLang="en-US"/>
              <a:pPr/>
              <a:t>6</a:t>
            </a:fld>
            <a:endParaRPr lang="en-US"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574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78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78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78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C4F2CEBB-AF98-4562-A90F-B2F56959C40D}" type="slidenum">
              <a:rPr lang="en-US" altLang="en-US"/>
              <a:pPr/>
              <a:t>7</a:t>
            </a:fld>
            <a:endParaRPr lang="en-US" altLang="en-US"/>
          </a:p>
        </p:txBody>
      </p:sp>
      <p:sp>
        <p:nvSpPr>
          <p:cNvPr id="37894"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37895"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054827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8915"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4C8F9A-5616-4419-A76B-B6BE77CA352E}" type="slidenum">
              <a:rPr lang="en-US" altLang="en-US"/>
              <a:pPr/>
              <a:t>8</a:t>
            </a:fld>
            <a:endParaRPr lang="en-US" altLang="en-US"/>
          </a:p>
        </p:txBody>
      </p:sp>
      <p:sp>
        <p:nvSpPr>
          <p:cNvPr id="38918" name="Rectangle 2"/>
          <p:cNvSpPr>
            <a:spLocks noGrp="1" noRot="1" noChangeAspect="1" noChangeArrowheads="1" noTextEdit="1"/>
          </p:cNvSpPr>
          <p:nvPr>
            <p:ph type="sldImg"/>
          </p:nvPr>
        </p:nvSpPr>
        <p:spPr>
          <a:xfrm>
            <a:off x="1149350" y="696913"/>
            <a:ext cx="4637088" cy="3478212"/>
          </a:xfrm>
          <a:ln/>
        </p:spPr>
      </p:sp>
      <p:sp>
        <p:nvSpPr>
          <p:cNvPr id="38919"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0606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993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99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C949E98-44DF-4ACA-A38E-62CBC32CF9D8}" type="slidenum">
              <a:rPr lang="en-US" altLang="en-US"/>
              <a:pPr/>
              <a:t>9</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44901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4096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4FF3AD7-108E-49C9-8BBE-D022AF9AF718}" type="slidenum">
              <a:rPr lang="en-US" altLang="en-US"/>
              <a:pPr/>
              <a:t>10</a:t>
            </a:fld>
            <a:endParaRPr lang="en-US" alt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08410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4198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19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0B488EA2-B5E1-4352-ACFF-66FBD4827B42}" type="slidenum">
              <a:rPr lang="en-US" altLang="en-US"/>
              <a:pPr/>
              <a:t>11</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07267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3659453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May </a:t>
            </a:r>
            <a:r>
              <a:rPr lang="en-US" dirty="0" smtClean="0"/>
              <a:t>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May </a:t>
            </a:r>
            <a:r>
              <a:rPr lang="en-US" dirty="0" smtClean="0"/>
              <a:t>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May </a:t>
            </a:r>
            <a:r>
              <a:rPr lang="en-US" dirty="0" smtClean="0"/>
              <a:t>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May </a:t>
            </a:r>
            <a:r>
              <a:rPr lang="en-US" dirty="0" smtClean="0"/>
              <a:t>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May </a:t>
            </a:r>
            <a:r>
              <a:rPr lang="en-US" dirty="0" smtClean="0"/>
              <a:t>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May </a:t>
            </a:r>
            <a:r>
              <a:rPr lang="en-US" dirty="0" smtClean="0"/>
              <a:t>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May </a:t>
            </a:r>
            <a:r>
              <a:rPr lang="en-US" dirty="0" smtClean="0"/>
              <a:t>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802.11-16/492r0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6/11-16-0507-00-00az-802-11az-meeting-minutes-march-2016-session.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ocuments?is_dcn=DCN%2C%20Title%2C%20Author%20or%20Affiliation&amp;is_group=00az"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95536" y="685800"/>
            <a:ext cx="84969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err="1" smtClean="0"/>
              <a:t>TGaz</a:t>
            </a:r>
            <a:r>
              <a:rPr lang="en-US" altLang="en-US" sz="2800" dirty="0" smtClean="0"/>
              <a:t> Next Generation Positioning </a:t>
            </a:r>
            <a:br>
              <a:rPr lang="en-US" altLang="en-US" sz="2800" dirty="0" smtClean="0"/>
            </a:br>
            <a:r>
              <a:rPr lang="en-US" altLang="en-US" sz="2800" smtClean="0"/>
              <a:t>May </a:t>
            </a:r>
            <a:r>
              <a:rPr lang="en-US" altLang="en-US" sz="2800" smtClean="0"/>
              <a:t>Meeting </a:t>
            </a:r>
            <a:r>
              <a:rPr lang="en-US" altLang="en-US" sz="2800" dirty="0" smtClean="0"/>
              <a:t>Agenda</a:t>
            </a:r>
            <a:endParaRPr lang="en-GB" sz="2800" dirty="0"/>
          </a:p>
        </p:txBody>
      </p:sp>
      <p:sp>
        <p:nvSpPr>
          <p:cNvPr id="3074" name="Rectangle 2"/>
          <p:cNvSpPr>
            <a:spLocks noGrp="1" noChangeArrowheads="1"/>
          </p:cNvSpPr>
          <p:nvPr>
            <p:ph idx="1"/>
          </p:nvPr>
        </p:nvSpPr>
        <p:spPr>
          <a:xfrm>
            <a:off x="696912" y="172401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2016-04-03</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May </a:t>
            </a:r>
            <a:r>
              <a:rPr lang="en-US" dirty="0" smtClean="0"/>
              <a:t>2016</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27"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2016</a:t>
            </a:r>
            <a:endParaRPr lang="en-US" altLang="en-US" sz="1800" dirty="0"/>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2C574D9-590B-4592-B945-C53340F3C18E}" type="slidenum">
              <a:rPr lang="en-US" altLang="en-US"/>
              <a:pPr/>
              <a:t>10</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1270"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a:t>
            </a:r>
            <a:r>
              <a:rPr lang="en-GB" sz="1100" dirty="0" smtClean="0">
                <a:solidFill>
                  <a:schemeClr val="tx1"/>
                </a:solidFill>
              </a:rPr>
              <a:t>Corporation</a:t>
            </a:r>
            <a:endParaRPr lang="en-GB" sz="1200" dirty="0">
              <a:solidFill>
                <a:schemeClr val="tx1"/>
              </a:solidFill>
            </a:endParaRPr>
          </a:p>
        </p:txBody>
      </p:sp>
    </p:spTree>
    <p:extLst>
      <p:ext uri="{BB962C8B-B14F-4D97-AF65-F5344CB8AC3E}">
        <p14:creationId xmlns:p14="http://schemas.microsoft.com/office/powerpoint/2010/main" val="3145680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2016</a:t>
            </a:r>
            <a:endParaRPr lang="en-US" altLang="en-US" sz="1800" dirty="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986FA895-9E28-4809-A88E-804690EC3545}" type="slidenum">
              <a:rPr lang="en-US" altLang="en-US"/>
              <a:pPr/>
              <a:t>11</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12294"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#4</a:t>
            </a:r>
            <a:endParaRPr lang="en-US" altLang="en-US" sz="2400"/>
          </a:p>
        </p:txBody>
      </p:sp>
      <p:sp>
        <p:nvSpPr>
          <p:cNvPr id="12295"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Clr>
                <a:srgbClr val="CC3300"/>
              </a:buClr>
              <a:buSzPct val="50000"/>
              <a:buFont typeface="Monotype Sorts"/>
              <a:buChar char="l"/>
            </a:pPr>
            <a:endParaRPr lang="en-US" altLang="en-US" sz="700" u="sng">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b="1">
                <a:solidFill>
                  <a:srgbClr val="000099"/>
                </a:solidFill>
                <a:latin typeface="Arial" panose="020B0604020202020204" pitchFamily="34" charset="0"/>
              </a:rPr>
              <a:t>---------------------------------------------------------------   </a:t>
            </a: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anose="020B0604020202020204" pitchFamily="34" charset="0"/>
              </a:rPr>
              <a:t>See </a:t>
            </a:r>
            <a:r>
              <a:rPr lang="en-US" altLang="en-US" b="1" i="1">
                <a:solidFill>
                  <a:srgbClr val="000099"/>
                </a:solidFill>
                <a:latin typeface="Arial" panose="020B0604020202020204" pitchFamily="34" charset="0"/>
              </a:rPr>
              <a:t>IEEE-SA Standards Board Operations Manual</a:t>
            </a:r>
            <a:r>
              <a:rPr lang="en-US" altLang="en-US" b="1">
                <a:solidFill>
                  <a:srgbClr val="000099"/>
                </a:solidFill>
                <a:latin typeface="Arial" panose="020B0604020202020204" pitchFamily="34" charset="0"/>
              </a:rPr>
              <a:t>, clause 5.3.10 and </a:t>
            </a:r>
            <a:r>
              <a:rPr lang="en-GB" altLang="en-US" b="1">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b="1">
                <a:solidFill>
                  <a:srgbClr val="000099"/>
                </a:solidFill>
                <a:latin typeface="Arial" panose="020B0604020202020204" pitchFamily="34" charset="0"/>
              </a:rPr>
              <a:t> for more details.</a:t>
            </a:r>
          </a:p>
        </p:txBody>
      </p:sp>
      <p:sp>
        <p:nvSpPr>
          <p:cNvPr id="9" name="Footer Placeholder 4"/>
          <p:cNvSpPr>
            <a:spLocks noGrp="1"/>
          </p:cNvSpPr>
          <p:nvPr>
            <p:ph type="ftr" idx="4294967295"/>
          </p:nvPr>
        </p:nvSpPr>
        <p:spPr>
          <a:xfrm>
            <a:off x="5357818" y="6475413"/>
            <a:ext cx="3184520" cy="180975"/>
          </a:xfrm>
          <a:prstGeom prst="rect">
            <a:avLst/>
          </a:prstGeom>
        </p:spPr>
        <p:txBody>
          <a:bodyPr/>
          <a:lstStyle/>
          <a:p>
            <a:pPr algn="r"/>
            <a:r>
              <a:rPr lang="en-GB" dirty="0" smtClean="0">
                <a:solidFill>
                  <a:schemeClr val="tx1"/>
                </a:solidFill>
              </a:rPr>
              <a:t>Jonathan</a:t>
            </a:r>
            <a:r>
              <a:rPr lang="en-GB" sz="1400" dirty="0" smtClean="0">
                <a:solidFill>
                  <a:schemeClr val="tx1"/>
                </a:solidFill>
              </a:rPr>
              <a:t> Segev, Intel </a:t>
            </a:r>
            <a:r>
              <a:rPr lang="en-GB" dirty="0" smtClean="0">
                <a:solidFill>
                  <a:schemeClr val="tx1"/>
                </a:solidFill>
              </a:rPr>
              <a:t>Corporation</a:t>
            </a:r>
            <a:endParaRPr lang="en-GB" sz="1400" dirty="0">
              <a:solidFill>
                <a:schemeClr val="tx1"/>
              </a:solidFill>
            </a:endParaRPr>
          </a:p>
        </p:txBody>
      </p:sp>
    </p:spTree>
    <p:extLst>
      <p:ext uri="{BB962C8B-B14F-4D97-AF65-F5344CB8AC3E}">
        <p14:creationId xmlns:p14="http://schemas.microsoft.com/office/powerpoint/2010/main" val="145085556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solidFill>
                  <a:schemeClr val="tx2"/>
                </a:solidFill>
              </a:rPr>
              <a:t>TGaz</a:t>
            </a:r>
            <a:r>
              <a:rPr lang="en-US" altLang="en-US" dirty="0" smtClean="0">
                <a:solidFill>
                  <a:schemeClr val="tx2"/>
                </a:solidFill>
              </a:rPr>
              <a:t> - Schedule </a:t>
            </a:r>
            <a:r>
              <a:rPr lang="en-US" altLang="en-US" dirty="0">
                <a:solidFill>
                  <a:schemeClr val="tx2"/>
                </a:solidFill>
              </a:rPr>
              <a:t>in a </a:t>
            </a:r>
            <a:r>
              <a:rPr lang="en-US" altLang="en-US" dirty="0" smtClean="0">
                <a:solidFill>
                  <a:schemeClr val="tx2"/>
                </a:solidFill>
              </a:rPr>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05340886"/>
              </p:ext>
            </p:extLst>
          </p:nvPr>
        </p:nvGraphicFramePr>
        <p:xfrm>
          <a:off x="971598" y="1828800"/>
          <a:ext cx="5184576" cy="2362252"/>
        </p:xfrm>
        <a:graphic>
          <a:graphicData uri="http://schemas.openxmlformats.org/drawingml/2006/table">
            <a:tbl>
              <a:tblPr firstRow="1" bandRow="1">
                <a:tableStyleId>{93296810-A885-4BE3-A3E7-6D5BEEA58F35}</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endParaRPr lang="en-US" sz="1800" dirty="0" smtClean="0"/>
                    </a:p>
                  </a:txBody>
                  <a:tcPr marT="45746" marB="45746">
                    <a:solidFill>
                      <a:srgbClr val="92D050"/>
                    </a:solidFill>
                  </a:tcPr>
                </a:tc>
                <a:tc>
                  <a:txBody>
                    <a:bodyPr/>
                    <a:lstStyle/>
                    <a:p>
                      <a:pPr algn="ctr"/>
                      <a:endParaRPr lang="en-US" sz="1800" dirty="0"/>
                    </a:p>
                  </a:txBody>
                  <a:tcPr marT="45746" marB="45746"/>
                </a:tc>
                <a:tc>
                  <a:txBody>
                    <a:bodyPr/>
                    <a:lstStyle/>
                    <a:p>
                      <a:r>
                        <a:rPr lang="en-US" sz="1200" dirty="0" smtClean="0"/>
                        <a:t>Joint </a:t>
                      </a:r>
                      <a:r>
                        <a:rPr lang="en-US" sz="1200" baseline="0" dirty="0" smtClean="0"/>
                        <a:t>AZ</a:t>
                      </a:r>
                      <a:r>
                        <a:rPr lang="en-US" sz="1200" dirty="0" smtClean="0"/>
                        <a:t>/AY</a:t>
                      </a:r>
                      <a:endParaRPr lang="en-US" dirty="0"/>
                    </a:p>
                  </a:txBody>
                  <a:tcPr marT="45746" marB="45746">
                    <a:pattFill prst="pct90">
                      <a:fgClr>
                        <a:srgbClr val="92D050"/>
                      </a:fgClr>
                      <a:bgClr>
                        <a:schemeClr val="bg1"/>
                      </a:bgClr>
                    </a:patt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531594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altLang="en-US" dirty="0">
                <a:solidFill>
                  <a:schemeClr val="tx2"/>
                </a:solidFill>
              </a:rPr>
              <a:t>Agenda Items for the </a:t>
            </a:r>
            <a:r>
              <a:rPr lang="en-US" altLang="en-US" dirty="0" smtClean="0">
                <a:solidFill>
                  <a:schemeClr val="tx2"/>
                </a:solidFill>
              </a:rPr>
              <a:t>Week</a:t>
            </a:r>
            <a:endParaRPr lang="en-US" dirty="0"/>
          </a:p>
        </p:txBody>
      </p:sp>
      <p:sp>
        <p:nvSpPr>
          <p:cNvPr id="3" name="Content Placeholder 2"/>
          <p:cNvSpPr>
            <a:spLocks noGrp="1"/>
          </p:cNvSpPr>
          <p:nvPr>
            <p:ph idx="1"/>
          </p:nvPr>
        </p:nvSpPr>
        <p:spPr>
          <a:xfrm>
            <a:off x="685800" y="1628800"/>
            <a:ext cx="7918648" cy="44656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a:t>
            </a:r>
            <a:r>
              <a:rPr lang="en-US" altLang="en-US" sz="1800" b="0" dirty="0" smtClean="0">
                <a:hlinkClick r:id="rId2"/>
              </a:rPr>
              <a:t>11-16/507</a:t>
            </a:r>
            <a:r>
              <a:rPr lang="en-US" altLang="en-US" sz="1800" b="0" dirty="0" smtClean="0"/>
              <a:t>).  </a:t>
            </a:r>
            <a:endParaRPr lang="en-US" altLang="en-US" sz="1800" b="0" dirty="0"/>
          </a:p>
          <a:p>
            <a:pPr algn="just">
              <a:spcBef>
                <a:spcPct val="20000"/>
              </a:spcBef>
              <a:buFontTx/>
              <a:buChar char="•"/>
            </a:pPr>
            <a:r>
              <a:rPr lang="en-US" altLang="en-US" sz="1800" b="0" dirty="0" smtClean="0"/>
              <a:t>Review and approve </a:t>
            </a:r>
            <a:r>
              <a:rPr lang="en-US" altLang="en-US" sz="1800" b="0" dirty="0" smtClean="0"/>
              <a:t>FRD </a:t>
            </a:r>
            <a:r>
              <a:rPr lang="en-US" altLang="en-US" sz="1800" b="0" dirty="0" smtClean="0"/>
              <a:t>document </a:t>
            </a:r>
            <a:r>
              <a:rPr lang="en-US" altLang="en-US" sz="1800" b="0" dirty="0" smtClean="0"/>
              <a:t>updated with TG approved functional requirements.</a:t>
            </a:r>
            <a:endParaRPr lang="en-US" altLang="en-US" sz="1800" b="0" dirty="0" smtClean="0"/>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 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smtClean="0"/>
              <a:t>Submissions towards FRD text. </a:t>
            </a:r>
            <a:endParaRPr lang="en-US" altLang="en-US" sz="1600" dirty="0" smtClean="0"/>
          </a:p>
          <a:p>
            <a:pPr lvl="1" algn="just">
              <a:spcBef>
                <a:spcPct val="20000"/>
              </a:spcBef>
              <a:buFontTx/>
              <a:buChar char="•"/>
            </a:pPr>
            <a:r>
              <a:rPr lang="en-US" altLang="en-US" sz="1600" dirty="0" smtClean="0"/>
              <a:t>Submissions towards SRD text.</a:t>
            </a:r>
          </a:p>
          <a:p>
            <a:pPr lvl="1" algn="just">
              <a:spcBef>
                <a:spcPct val="20000"/>
              </a:spcBef>
              <a:buFontTx/>
              <a:buChar char="•"/>
            </a:pPr>
            <a:r>
              <a:rPr lang="en-US" altLang="en-US" sz="1600" dirty="0" smtClean="0"/>
              <a:t>Supportive technical submissions </a:t>
            </a:r>
            <a:r>
              <a:rPr lang="en-US" altLang="en-US" sz="1600" dirty="0" smtClean="0"/>
              <a:t>to </a:t>
            </a:r>
            <a:r>
              <a:rPr lang="en-US" altLang="en-US" sz="1600" dirty="0" err="1" smtClean="0"/>
              <a:t>to</a:t>
            </a:r>
            <a:r>
              <a:rPr lang="en-US" altLang="en-US" sz="1600" dirty="0" smtClean="0"/>
              <a:t> </a:t>
            </a:r>
            <a:r>
              <a:rPr lang="en-US" altLang="en-US" sz="1600" dirty="0" smtClean="0"/>
              <a:t>inform the TG.</a:t>
            </a:r>
            <a:endParaRPr lang="en-US" altLang="en-US" sz="1600" dirty="0"/>
          </a:p>
          <a:p>
            <a:pPr algn="just">
              <a:spcBef>
                <a:spcPct val="20000"/>
              </a:spcBef>
              <a:buFontTx/>
              <a:buChar char="•"/>
            </a:pPr>
            <a:r>
              <a:rPr lang="en-US" altLang="en-US" sz="1800" b="0" dirty="0" smtClean="0"/>
              <a:t>Schedule </a:t>
            </a:r>
            <a:r>
              <a:rPr lang="en-US" altLang="en-US" sz="1800" b="0" dirty="0"/>
              <a:t>teleconference times as needed</a:t>
            </a:r>
            <a:r>
              <a:rPr lang="en-US" altLang="en-US" sz="1800" b="0" dirty="0" smtClean="0"/>
              <a:t>.</a:t>
            </a:r>
            <a:endParaRPr lang="en-US" alt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spTree>
    <p:extLst>
      <p:ext uri="{BB962C8B-B14F-4D97-AF65-F5344CB8AC3E}">
        <p14:creationId xmlns:p14="http://schemas.microsoft.com/office/powerpoint/2010/main" val="167643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2" y="606425"/>
            <a:ext cx="7770813" cy="654968"/>
          </a:xfrm>
        </p:spPr>
        <p:txBody>
          <a:bodyPr/>
          <a:lstStyle/>
          <a:p>
            <a:r>
              <a:rPr lang="en-US" altLang="en-US" dirty="0">
                <a:solidFill>
                  <a:schemeClr val="tx2"/>
                </a:solidFill>
              </a:rPr>
              <a:t>Submission List for the </a:t>
            </a:r>
            <a:r>
              <a:rPr lang="en-US" altLang="en-US" dirty="0" smtClean="0">
                <a:solidFill>
                  <a:schemeClr val="tx2"/>
                </a:solidFill>
              </a:rPr>
              <a:t>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97190498"/>
              </p:ext>
            </p:extLst>
          </p:nvPr>
        </p:nvGraphicFramePr>
        <p:xfrm>
          <a:off x="380206" y="1231794"/>
          <a:ext cx="8458200" cy="4934926"/>
        </p:xfrm>
        <a:graphic>
          <a:graphicData uri="http://schemas.openxmlformats.org/drawingml/2006/table">
            <a:tbl>
              <a:tblPr firstRow="1" bandRow="1">
                <a:tableStyleId>{21E4AEA4-8DFA-4A89-87EB-49C32662AFE0}</a:tableStyleId>
              </a:tblPr>
              <a:tblGrid>
                <a:gridCol w="1326776"/>
                <a:gridCol w="1645024"/>
                <a:gridCol w="3076872"/>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11-16-492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a:t>
                      </a:r>
                      <a:r>
                        <a:rPr lang="en-US" sz="1400" dirty="0" smtClean="0"/>
                        <a:t>May </a:t>
                      </a:r>
                      <a:r>
                        <a:rPr lang="en-US" sz="1400" dirty="0" smtClean="0"/>
                        <a:t>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11-16-507</a:t>
                      </a: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dirty="0" smtClean="0"/>
                        <a:t>March </a:t>
                      </a:r>
                      <a:r>
                        <a:rPr lang="en-US" sz="1400" dirty="0" smtClean="0"/>
                        <a:t>meeting </a:t>
                      </a:r>
                      <a:r>
                        <a:rPr lang="en-US" sz="1400" dirty="0" smtClean="0"/>
                        <a:t>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r>
                        <a:rPr lang="en-US" sz="1400" dirty="0" smtClean="0"/>
                        <a:t>TBD</a:t>
                      </a:r>
                      <a:endParaRPr lang="en-US" sz="1400" dirty="0"/>
                    </a:p>
                  </a:txBody>
                  <a:tcPr marT="45712" marB="45712"/>
                </a:tc>
                <a:tc>
                  <a:txBody>
                    <a:bodyPr/>
                    <a:lstStyle/>
                    <a:p>
                      <a:r>
                        <a:rPr lang="en-US" sz="1400" dirty="0" smtClean="0"/>
                        <a:t>TBD</a:t>
                      </a:r>
                      <a:endParaRPr lang="en-US" sz="1400" dirty="0" smtClean="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teleconference minutes – May 4</a:t>
                      </a:r>
                      <a:r>
                        <a:rPr lang="en-US" sz="1400" kern="1200" baseline="30000" dirty="0" smtClean="0">
                          <a:solidFill>
                            <a:schemeClr val="dk1"/>
                          </a:solidFill>
                          <a:latin typeface="+mn-lt"/>
                          <a:ea typeface="+mn-ea"/>
                          <a:cs typeface="+mn-cs"/>
                        </a:rPr>
                        <a:t>th</a:t>
                      </a:r>
                      <a:r>
                        <a:rPr lang="en-US" sz="1400" kern="1200" dirty="0" smtClean="0">
                          <a:solidFill>
                            <a:schemeClr val="dk1"/>
                          </a:solidFill>
                          <a:latin typeface="+mn-lt"/>
                          <a:ea typeface="+mn-ea"/>
                          <a:cs typeface="+mn-cs"/>
                        </a:rPr>
                        <a:t>, 2016</a:t>
                      </a:r>
                      <a:endParaRPr lang="en-US" sz="1400" kern="1200" dirty="0">
                        <a:solidFill>
                          <a:schemeClr val="dk1"/>
                        </a:solidFill>
                        <a:latin typeface="+mn-lt"/>
                        <a:ea typeface="+mn-ea"/>
                        <a:cs typeface="+mn-cs"/>
                      </a:endParaRPr>
                    </a:p>
                  </a:txBody>
                  <a:tcPr marT="45712" marB="45712"/>
                </a:tc>
                <a:tc>
                  <a:txBody>
                    <a:bodyPr/>
                    <a:lstStyle/>
                    <a:p>
                      <a:r>
                        <a:rPr lang="en-US" sz="1400" kern="1200" dirty="0" err="1" smtClean="0">
                          <a:solidFill>
                            <a:schemeClr val="dk1"/>
                          </a:solidFill>
                          <a:latin typeface="+mn-lt"/>
                          <a:ea typeface="+mn-ea"/>
                          <a:cs typeface="+mn-cs"/>
                        </a:rPr>
                        <a:t>Telecon</a:t>
                      </a:r>
                      <a:r>
                        <a:rPr lang="en-US" sz="1400" kern="1200" dirty="0" smtClean="0">
                          <a:solidFill>
                            <a:schemeClr val="dk1"/>
                          </a:solidFill>
                          <a:latin typeface="+mn-lt"/>
                          <a:ea typeface="+mn-ea"/>
                          <a:cs typeface="+mn-cs"/>
                        </a:rPr>
                        <a:t> minutes</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11-16-424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working draft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a:t>
                      </a:r>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23417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#1</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spTree>
    <p:extLst>
      <p:ext uri="{BB962C8B-B14F-4D97-AF65-F5344CB8AC3E}">
        <p14:creationId xmlns:p14="http://schemas.microsoft.com/office/powerpoint/2010/main" val="685555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a:t>
            </a:r>
            <a:r>
              <a:rPr lang="en-US" altLang="en-US" dirty="0" smtClean="0">
                <a:solidFill>
                  <a:schemeClr val="tx2"/>
                </a:solidFill>
              </a:rPr>
              <a:t>discussion items</a:t>
            </a:r>
            <a:endParaRPr lang="en-US" dirty="0"/>
          </a:p>
        </p:txBody>
      </p:sp>
      <p:sp>
        <p:nvSpPr>
          <p:cNvPr id="3" name="Content Placeholder 2"/>
          <p:cNvSpPr>
            <a:spLocks noGrp="1"/>
          </p:cNvSpPr>
          <p:nvPr>
            <p:ph idx="1"/>
          </p:nvPr>
        </p:nvSpPr>
        <p:spPr>
          <a:xfrm>
            <a:off x="685800" y="1830388"/>
            <a:ext cx="7990656" cy="4406924"/>
          </a:xfrm>
        </p:spPr>
        <p:txBody>
          <a:bodyPr/>
          <a:lstStyle/>
          <a:p>
            <a:pPr algn="just">
              <a:spcBef>
                <a:spcPct val="20000"/>
              </a:spcBef>
              <a:buFontTx/>
              <a:buChar char="•"/>
            </a:pPr>
            <a:r>
              <a:rPr lang="en-US" altLang="en-US" sz="2000" b="0" dirty="0"/>
              <a:t>Call Meeting to Order </a:t>
            </a:r>
            <a:r>
              <a:rPr lang="en-US" altLang="en-US" sz="2000" b="0" dirty="0" smtClean="0"/>
              <a:t>(1 min</a:t>
            </a:r>
            <a:r>
              <a:rPr lang="en-US" altLang="en-US" sz="2000" b="0" dirty="0"/>
              <a:t>)</a:t>
            </a:r>
          </a:p>
          <a:p>
            <a:pPr algn="just">
              <a:spcBef>
                <a:spcPct val="20000"/>
              </a:spcBef>
              <a:buFontTx/>
              <a:buChar char="•"/>
            </a:pPr>
            <a:r>
              <a:rPr lang="en-US" altLang="en-US" sz="2000" b="0" dirty="0"/>
              <a:t>Patent Policy and Logistics </a:t>
            </a:r>
            <a:r>
              <a:rPr lang="en-US" altLang="en-US" sz="2000" b="0" dirty="0" smtClean="0"/>
              <a:t>(</a:t>
            </a:r>
            <a:r>
              <a:rPr lang="en-US" altLang="en-US" sz="2000" b="0" dirty="0" smtClean="0"/>
              <a:t>7 min</a:t>
            </a:r>
            <a:r>
              <a:rPr lang="en-US" altLang="en-US" sz="2000" b="0" dirty="0"/>
              <a:t>)</a:t>
            </a:r>
          </a:p>
          <a:p>
            <a:pPr algn="just">
              <a:spcBef>
                <a:spcPct val="20000"/>
              </a:spcBef>
              <a:buFontTx/>
              <a:buChar char="•"/>
            </a:pPr>
            <a:r>
              <a:rPr lang="en-US" altLang="en-US" sz="2000" b="0" dirty="0" smtClean="0"/>
              <a:t>Last call </a:t>
            </a:r>
            <a:r>
              <a:rPr lang="en-US" altLang="en-US" sz="2000" b="0" dirty="0"/>
              <a:t>for Submission </a:t>
            </a:r>
            <a:r>
              <a:rPr lang="en-US" altLang="en-US" sz="2000" b="0" dirty="0" smtClean="0"/>
              <a:t>(2 min</a:t>
            </a:r>
            <a:r>
              <a:rPr lang="en-US" altLang="en-US" sz="2000" b="0" dirty="0"/>
              <a:t>)</a:t>
            </a:r>
          </a:p>
          <a:p>
            <a:pPr algn="just">
              <a:spcBef>
                <a:spcPct val="20000"/>
              </a:spcBef>
              <a:buFontTx/>
              <a:buChar char="•"/>
            </a:pPr>
            <a:r>
              <a:rPr lang="en-US" altLang="en-US" sz="2000" b="0" dirty="0"/>
              <a:t>Agenda Setting </a:t>
            </a:r>
            <a:r>
              <a:rPr lang="en-US" altLang="en-US" sz="2000" b="0" dirty="0" smtClean="0"/>
              <a:t>(10 min</a:t>
            </a:r>
            <a:r>
              <a:rPr lang="en-US" altLang="en-US" sz="2000" b="0" dirty="0" smtClean="0"/>
              <a:t>)</a:t>
            </a:r>
          </a:p>
          <a:p>
            <a:pPr algn="just">
              <a:spcBef>
                <a:spcPct val="20000"/>
              </a:spcBef>
              <a:buFontTx/>
              <a:buChar char="•"/>
            </a:pPr>
            <a:r>
              <a:rPr lang="en-US" altLang="en-US" sz="2000" b="0" dirty="0" smtClean="0"/>
              <a:t>Approval of previous meeting minutes (</a:t>
            </a:r>
            <a:r>
              <a:rPr lang="en-US" altLang="en-US" sz="2000" b="0" dirty="0"/>
              <a:t>5</a:t>
            </a:r>
            <a:r>
              <a:rPr lang="en-US" altLang="en-US" sz="2000" b="0" dirty="0" smtClean="0"/>
              <a:t>min)</a:t>
            </a:r>
          </a:p>
          <a:p>
            <a:pPr algn="just">
              <a:spcBef>
                <a:spcPct val="20000"/>
              </a:spcBef>
              <a:buFontTx/>
              <a:buChar char="•"/>
            </a:pPr>
            <a:r>
              <a:rPr lang="en-US" altLang="en-US" sz="2000" b="0" dirty="0" smtClean="0"/>
              <a:t>Presentations (as tim</a:t>
            </a:r>
            <a:r>
              <a:rPr lang="en-US" altLang="en-US" sz="2000" b="0" dirty="0" smtClean="0"/>
              <a:t>e permits)</a:t>
            </a:r>
            <a:r>
              <a:rPr lang="en-US" altLang="en-US" sz="1600" dirty="0" smtClean="0"/>
              <a:t>.</a:t>
            </a:r>
            <a:endParaRPr lang="en-US" altLang="en-US" sz="1600" dirty="0" smtClean="0"/>
          </a:p>
          <a:p>
            <a:pPr marL="457200" lvl="1" indent="0">
              <a:spcBef>
                <a:spcPct val="20000"/>
              </a:spcBef>
            </a:pPr>
            <a:r>
              <a:rPr lang="en-US" altLang="en-US" dirty="0" smtClean="0"/>
              <a:t/>
            </a:r>
            <a:br>
              <a:rPr lang="en-US" altLang="en-US" dirty="0" smtClean="0"/>
            </a:br>
            <a:endParaRPr lang="en-US" altLang="en-US" dirty="0" smtClean="0"/>
          </a:p>
          <a:p>
            <a:pPr lvl="1" algn="just">
              <a:spcBef>
                <a:spcPct val="20000"/>
              </a:spcBef>
              <a:buFontTx/>
              <a:buChar char="•"/>
            </a:pPr>
            <a:endParaRPr lang="en-US" altLang="en-US" sz="1600" b="0" dirty="0" smtClean="0"/>
          </a:p>
          <a:p>
            <a:pPr lvl="1" algn="just">
              <a:spcBef>
                <a:spcPct val="20000"/>
              </a:spcBef>
              <a:buFontTx/>
              <a:buChar char="•"/>
            </a:pPr>
            <a:endParaRPr lang="en-US" altLang="en-US" sz="1600" b="0" dirty="0">
              <a:solidFill>
                <a:srgbClr val="FF33CC"/>
              </a:solidFill>
            </a:endParaRP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spTree>
    <p:extLst>
      <p:ext uri="{BB962C8B-B14F-4D97-AF65-F5344CB8AC3E}">
        <p14:creationId xmlns:p14="http://schemas.microsoft.com/office/powerpoint/2010/main" val="4227729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552660042"/>
              </p:ext>
            </p:extLst>
          </p:nvPr>
        </p:nvGraphicFramePr>
        <p:xfrm>
          <a:off x="323528" y="1916832"/>
          <a:ext cx="8424935" cy="3414240"/>
        </p:xfrm>
        <a:graphic>
          <a:graphicData uri="http://schemas.openxmlformats.org/drawingml/2006/table">
            <a:tbl>
              <a:tblPr firstRow="1" bandRow="1">
                <a:tableStyleId>{21E4AEA4-8DFA-4A89-87EB-49C32662AFE0}</a:tableStyleId>
              </a:tblPr>
              <a:tblGrid>
                <a:gridCol w="936104"/>
                <a:gridCol w="1080120"/>
                <a:gridCol w="3672408"/>
                <a:gridCol w="1584176"/>
                <a:gridCol w="1152127"/>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400" dirty="0" smtClean="0"/>
                        <a:t>11-16-492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a:t>
                      </a:r>
                      <a:r>
                        <a:rPr lang="en-US" sz="1400" kern="1200" dirty="0" smtClean="0">
                          <a:solidFill>
                            <a:schemeClr val="dk1"/>
                          </a:solidFill>
                          <a:latin typeface="+mn-lt"/>
                          <a:ea typeface="+mn-ea"/>
                          <a:cs typeface="+mn-cs"/>
                        </a:rPr>
                        <a:t>May </a:t>
                      </a:r>
                      <a:r>
                        <a:rPr lang="en-US" sz="1400" kern="1200" dirty="0" smtClean="0">
                          <a:solidFill>
                            <a:schemeClr val="dk1"/>
                          </a:solidFill>
                          <a:latin typeface="+mn-lt"/>
                          <a:ea typeface="+mn-ea"/>
                          <a:cs typeface="+mn-cs"/>
                        </a:rPr>
                        <a:t>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11-16-507</a:t>
                      </a: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kern="1200" dirty="0" smtClean="0">
                          <a:solidFill>
                            <a:schemeClr val="dk1"/>
                          </a:solidFill>
                          <a:latin typeface="+mn-lt"/>
                          <a:ea typeface="+mn-ea"/>
                          <a:cs typeface="+mn-cs"/>
                        </a:rPr>
                        <a:t>March meeting </a:t>
                      </a:r>
                      <a:r>
                        <a:rPr lang="en-US" sz="1400" kern="1200" dirty="0" smtClean="0">
                          <a:solidFill>
                            <a:schemeClr val="dk1"/>
                          </a:solidFill>
                          <a:latin typeface="+mn-lt"/>
                          <a:ea typeface="+mn-ea"/>
                          <a:cs typeface="+mn-cs"/>
                        </a:rPr>
                        <a:t>minutes approval</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5min</a:t>
                      </a:r>
                      <a:endParaRPr lang="en-US" sz="1400" kern="1200" dirty="0" smtClean="0">
                        <a:solidFill>
                          <a:schemeClr val="dk1"/>
                        </a:solidFill>
                        <a:latin typeface="+mn-lt"/>
                        <a:ea typeface="+mn-ea"/>
                        <a:cs typeface="+mn-cs"/>
                      </a:endParaRPr>
                    </a:p>
                  </a:txBody>
                  <a:tcPr marT="45712" marB="45712"/>
                </a:tc>
              </a:tr>
              <a:tr h="305408">
                <a:tc>
                  <a:txBody>
                    <a:bodyPr/>
                    <a:lstStyle/>
                    <a:p>
                      <a:r>
                        <a:rPr lang="en-US" sz="1400" dirty="0" smtClean="0"/>
                        <a:t>TBD</a:t>
                      </a:r>
                      <a:endParaRPr lang="en-US" sz="1400" dirty="0"/>
                    </a:p>
                  </a:txBody>
                  <a:tcPr marT="45712" marB="45712"/>
                </a:tc>
                <a:tc>
                  <a:txBody>
                    <a:bodyPr/>
                    <a:lstStyle/>
                    <a:p>
                      <a:r>
                        <a:rPr lang="en-US" sz="1400" dirty="0" smtClean="0"/>
                        <a:t>TBD</a:t>
                      </a:r>
                      <a:endParaRPr lang="en-US" sz="1400" dirty="0" smtClean="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teleconference minutes </a:t>
                      </a:r>
                      <a:r>
                        <a:rPr lang="en-US" sz="1400" kern="1200" dirty="0" smtClean="0">
                          <a:solidFill>
                            <a:schemeClr val="dk1"/>
                          </a:solidFill>
                          <a:latin typeface="+mn-lt"/>
                          <a:ea typeface="+mn-ea"/>
                          <a:cs typeface="+mn-cs"/>
                        </a:rPr>
                        <a:t>– May 4</a:t>
                      </a:r>
                      <a:r>
                        <a:rPr lang="en-US" sz="1400" kern="1200" baseline="30000" dirty="0" smtClean="0">
                          <a:solidFill>
                            <a:schemeClr val="dk1"/>
                          </a:solidFill>
                          <a:latin typeface="+mn-lt"/>
                          <a:ea typeface="+mn-ea"/>
                          <a:cs typeface="+mn-cs"/>
                        </a:rPr>
                        <a:t>th</a:t>
                      </a:r>
                      <a:r>
                        <a:rPr lang="en-US" sz="1400" kern="1200" dirty="0" smtClean="0">
                          <a:solidFill>
                            <a:schemeClr val="dk1"/>
                          </a:solidFill>
                          <a:latin typeface="+mn-lt"/>
                          <a:ea typeface="+mn-ea"/>
                          <a:cs typeface="+mn-cs"/>
                        </a:rPr>
                        <a:t>, </a:t>
                      </a:r>
                      <a:r>
                        <a:rPr lang="en-US" sz="1400" kern="1200" dirty="0" smtClean="0">
                          <a:solidFill>
                            <a:schemeClr val="dk1"/>
                          </a:solidFill>
                          <a:latin typeface="+mn-lt"/>
                          <a:ea typeface="+mn-ea"/>
                          <a:cs typeface="+mn-cs"/>
                        </a:rPr>
                        <a:t>2016</a:t>
                      </a:r>
                      <a:endParaRPr lang="en-US" sz="1400" kern="1200" dirty="0">
                        <a:solidFill>
                          <a:schemeClr val="dk1"/>
                        </a:solidFill>
                        <a:latin typeface="+mn-lt"/>
                        <a:ea typeface="+mn-ea"/>
                        <a:cs typeface="+mn-cs"/>
                      </a:endParaRPr>
                    </a:p>
                  </a:txBody>
                  <a:tcPr marT="45712" marB="45712"/>
                </a:tc>
                <a:tc>
                  <a:txBody>
                    <a:bodyPr/>
                    <a:lstStyle/>
                    <a:p>
                      <a:r>
                        <a:rPr lang="en-US" sz="1400" kern="1200" dirty="0" err="1" smtClean="0">
                          <a:solidFill>
                            <a:schemeClr val="dk1"/>
                          </a:solidFill>
                          <a:latin typeface="+mn-lt"/>
                          <a:ea typeface="+mn-ea"/>
                          <a:cs typeface="+mn-cs"/>
                        </a:rPr>
                        <a:t>Telecon</a:t>
                      </a:r>
                      <a:r>
                        <a:rPr lang="en-US" sz="1400" kern="1200" dirty="0" smtClean="0">
                          <a:solidFill>
                            <a:schemeClr val="dk1"/>
                          </a:solidFill>
                          <a:latin typeface="+mn-lt"/>
                          <a:ea typeface="+mn-ea"/>
                          <a:cs typeface="+mn-cs"/>
                        </a:rPr>
                        <a:t> minutes</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5min</a:t>
                      </a:r>
                      <a:endParaRPr lang="en-US" sz="1400" kern="1200" dirty="0">
                        <a:solidFill>
                          <a:schemeClr val="dk1"/>
                        </a:solidFill>
                        <a:latin typeface="+mn-lt"/>
                        <a:ea typeface="+mn-ea"/>
                        <a:cs typeface="+mn-cs"/>
                      </a:endParaRPr>
                    </a:p>
                  </a:txBody>
                  <a:tcPr marT="45712" marB="45712"/>
                </a:tc>
              </a:tr>
              <a:tr h="278917">
                <a:tc>
                  <a:txBody>
                    <a:bodyPr/>
                    <a:lstStyle/>
                    <a:p>
                      <a:r>
                        <a:rPr lang="en-US" sz="1400" dirty="0" smtClean="0"/>
                        <a:t>11-16-424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working </a:t>
                      </a:r>
                      <a:r>
                        <a:rPr lang="en-US" sz="1400" kern="1200" dirty="0" smtClean="0">
                          <a:solidFill>
                            <a:schemeClr val="dk1"/>
                          </a:solidFill>
                          <a:latin typeface="+mn-lt"/>
                          <a:ea typeface="+mn-ea"/>
                          <a:cs typeface="+mn-cs"/>
                        </a:rPr>
                        <a:t>draft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update</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20min</a:t>
                      </a:r>
                      <a:endParaRPr lang="en-US" sz="1400" kern="1200" dirty="0">
                        <a:solidFill>
                          <a:schemeClr val="dk1"/>
                        </a:solidFill>
                        <a:latin typeface="+mn-lt"/>
                        <a:ea typeface="+mn-ea"/>
                        <a:cs typeface="+mn-cs"/>
                      </a:endParaRPr>
                    </a:p>
                  </a:txBody>
                  <a:tcPr marT="45712" marB="45712"/>
                </a:tc>
              </a:tr>
              <a:tr h="301283">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15239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15239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63247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b="0" dirty="0" smtClean="0"/>
              <a:t>Document </a:t>
            </a:r>
            <a:r>
              <a:rPr lang="en-US" b="0" dirty="0"/>
              <a:t>11-16/507r0 “802.11az Meeting Minutes March 2016 Session” </a:t>
            </a:r>
            <a:r>
              <a:rPr lang="en-US" b="0" dirty="0" smtClean="0"/>
              <a:t>posted to Mentor </a:t>
            </a:r>
            <a:r>
              <a:rPr lang="en-US" b="0" dirty="0" smtClean="0"/>
              <a:t>Apr. 1</a:t>
            </a:r>
            <a:r>
              <a:rPr lang="en-US" b="0" baseline="30000" dirty="0" smtClean="0"/>
              <a:t>st</a:t>
            </a:r>
            <a:r>
              <a:rPr lang="en-US" b="0" dirty="0" smtClean="0"/>
              <a:t>.</a:t>
            </a:r>
          </a:p>
          <a:p>
            <a:endParaRPr lang="en-US" dirty="0" smtClean="0"/>
          </a:p>
          <a:p>
            <a:r>
              <a:rPr lang="en-US" dirty="0" smtClean="0"/>
              <a:t>Motion:</a:t>
            </a:r>
          </a:p>
          <a:p>
            <a:pPr marL="0" indent="0"/>
            <a:r>
              <a:rPr lang="en-US" b="0" dirty="0" smtClean="0"/>
              <a:t>To </a:t>
            </a:r>
            <a:r>
              <a:rPr lang="en-US" b="0" dirty="0"/>
              <a:t>approve document </a:t>
            </a:r>
            <a:r>
              <a:rPr lang="en-US" b="0" dirty="0" smtClean="0"/>
              <a:t>11-16/507r0 </a:t>
            </a:r>
            <a:r>
              <a:rPr lang="en-US" b="0" dirty="0" smtClean="0"/>
              <a:t>as TG </a:t>
            </a:r>
            <a:r>
              <a:rPr lang="en-US" b="0" dirty="0"/>
              <a:t>meeting minutes for the </a:t>
            </a:r>
            <a:r>
              <a:rPr lang="en-US" b="0" dirty="0" smtClean="0"/>
              <a:t>Macau meeting</a:t>
            </a:r>
            <a:r>
              <a:rPr lang="en-US" b="0" dirty="0"/>
              <a:t>. </a:t>
            </a:r>
          </a:p>
          <a:p>
            <a:r>
              <a:rPr lang="en-US" b="0" dirty="0"/>
              <a:t>Moved </a:t>
            </a:r>
            <a:r>
              <a:rPr lang="en-US" b="0" dirty="0" smtClean="0"/>
              <a:t>by</a:t>
            </a:r>
            <a:r>
              <a:rPr lang="en-US" b="0" dirty="0" smtClean="0"/>
              <a:t>:</a:t>
            </a:r>
            <a:endParaRPr lang="en-US" b="0" dirty="0" smtClean="0"/>
          </a:p>
          <a:p>
            <a:r>
              <a:rPr lang="en-US" b="0" dirty="0" smtClean="0"/>
              <a:t>Seconded by</a:t>
            </a:r>
            <a:r>
              <a:rPr lang="en-US" b="0" dirty="0" smtClean="0"/>
              <a:t>:</a:t>
            </a:r>
            <a:endParaRPr lang="en-US" b="0" dirty="0" smtClean="0"/>
          </a:p>
          <a:p>
            <a:r>
              <a:rPr lang="en-US" b="0" dirty="0" smtClean="0"/>
              <a:t>Results (Y/N/A</a:t>
            </a:r>
            <a:r>
              <a:rPr lang="en-US" b="0" dirty="0" smtClean="0"/>
              <a:t>):</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spTree>
    <p:extLst>
      <p:ext uri="{BB962C8B-B14F-4D97-AF65-F5344CB8AC3E}">
        <p14:creationId xmlns:p14="http://schemas.microsoft.com/office/powerpoint/2010/main" val="3356021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85800" y="1830388"/>
            <a:ext cx="7770813" cy="4264025"/>
          </a:xfrm>
        </p:spPr>
        <p:txBody>
          <a:bodyPr/>
          <a:lstStyle/>
          <a:p>
            <a:r>
              <a:rPr lang="en-US" b="0" dirty="0" smtClean="0"/>
              <a:t>Document </a:t>
            </a:r>
            <a:r>
              <a:rPr lang="en-US" b="0" dirty="0" smtClean="0"/>
              <a:t>11-16/xxxr0 </a:t>
            </a:r>
            <a:r>
              <a:rPr lang="en-US" b="0" dirty="0" smtClean="0"/>
              <a:t>“</a:t>
            </a:r>
            <a:r>
              <a:rPr lang="en-US" b="0" dirty="0" err="1"/>
              <a:t>TGaz</a:t>
            </a:r>
            <a:r>
              <a:rPr lang="en-US" b="0" dirty="0"/>
              <a:t> teleconference minutes - February 17th, 2016</a:t>
            </a:r>
            <a:r>
              <a:rPr lang="en-US" b="0" dirty="0" smtClean="0"/>
              <a:t>” posted to Mentor </a:t>
            </a:r>
            <a:r>
              <a:rPr lang="en-US" b="0" dirty="0" smtClean="0"/>
              <a:t>May ???.</a:t>
            </a:r>
            <a:endParaRPr lang="en-US" b="0" dirty="0" smtClean="0"/>
          </a:p>
          <a:p>
            <a:endParaRPr lang="en-US" sz="1100" b="0" dirty="0" smtClean="0"/>
          </a:p>
          <a:p>
            <a:r>
              <a:rPr lang="en-US" dirty="0" smtClean="0"/>
              <a:t>Motion:</a:t>
            </a:r>
          </a:p>
          <a:p>
            <a:pPr marL="0" indent="0"/>
            <a:r>
              <a:rPr lang="en-US" b="0" dirty="0" smtClean="0"/>
              <a:t>To </a:t>
            </a:r>
            <a:r>
              <a:rPr lang="en-US" b="0" dirty="0"/>
              <a:t>approve document </a:t>
            </a:r>
            <a:r>
              <a:rPr lang="en-US" b="0" dirty="0" smtClean="0"/>
              <a:t>11-16/267r0 as TG minutes </a:t>
            </a:r>
            <a:r>
              <a:rPr lang="en-US" b="0" dirty="0"/>
              <a:t>for the </a:t>
            </a:r>
            <a:r>
              <a:rPr lang="en-US" b="0" dirty="0" smtClean="0"/>
              <a:t>Feb. 17</a:t>
            </a:r>
            <a:r>
              <a:rPr lang="en-US" b="0" baseline="30000" dirty="0" smtClean="0"/>
              <a:t>th</a:t>
            </a:r>
            <a:r>
              <a:rPr lang="en-US" b="0" dirty="0" smtClean="0"/>
              <a:t> teleconference. </a:t>
            </a:r>
          </a:p>
          <a:p>
            <a:pPr marL="0" indent="0"/>
            <a:endParaRPr lang="en-US" b="0" dirty="0"/>
          </a:p>
          <a:p>
            <a:r>
              <a:rPr lang="en-US" b="0" dirty="0"/>
              <a:t>Moved </a:t>
            </a:r>
            <a:r>
              <a:rPr lang="en-US" b="0" dirty="0" smtClean="0"/>
              <a:t>by: </a:t>
            </a:r>
            <a:r>
              <a:rPr lang="en-US" b="0" dirty="0" smtClean="0"/>
              <a:t> </a:t>
            </a:r>
          </a:p>
          <a:p>
            <a:r>
              <a:rPr lang="en-US" b="0" dirty="0" smtClean="0"/>
              <a:t>Seconded </a:t>
            </a:r>
            <a:r>
              <a:rPr lang="en-US" b="0" dirty="0" smtClean="0"/>
              <a:t>by</a:t>
            </a:r>
            <a:r>
              <a:rPr lang="en-US" b="0" dirty="0" smtClean="0"/>
              <a:t>:</a:t>
            </a:r>
            <a:endParaRPr lang="en-US" b="0" dirty="0" smtClean="0"/>
          </a:p>
          <a:p>
            <a:r>
              <a:rPr lang="en-US" b="0" dirty="0" smtClean="0"/>
              <a:t>Results (Y/N/A</a:t>
            </a:r>
            <a:r>
              <a:rPr lang="en-US" b="0" dirty="0" smtClean="0"/>
              <a:t>):</a:t>
            </a:r>
            <a:endParaRPr lang="en-US" b="0" dirty="0" smtClean="0"/>
          </a:p>
          <a:p>
            <a:endParaRPr lang="en-US" b="0" dirty="0" smtClean="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spTree>
    <p:extLst>
      <p:ext uri="{BB962C8B-B14F-4D97-AF65-F5344CB8AC3E}">
        <p14:creationId xmlns:p14="http://schemas.microsoft.com/office/powerpoint/2010/main" val="3494184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AZ</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3"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Waikoloa, Hawaii</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May 15</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-20</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2016</a:t>
            </a:r>
            <a:endParaRPr lang="en-US" altLang="en-US" sz="3600" dirty="0">
              <a:cs typeface="Times New Roman" panose="02020603050405020304" pitchFamily="18" charset="0"/>
            </a:endParaRP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a:t>
            </a:r>
            <a:r>
              <a:rPr lang="en-US" altLang="en-US" sz="16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Vice-chair:</a:t>
            </a:r>
            <a:r>
              <a:rPr lang="en-US" altLang="en-US" sz="2000" b="0" dirty="0" smtClean="0">
                <a:cs typeface="Times New Roman" panose="02020603050405020304" pitchFamily="18" charset="0"/>
              </a:rPr>
              <a:t> Carlos Aldana </a:t>
            </a:r>
            <a:r>
              <a:rPr lang="en-US" altLang="en-US" sz="1600" b="0" dirty="0" smtClean="0">
                <a:cs typeface="Times New Roman" panose="02020603050405020304" pitchFamily="18" charset="0"/>
              </a:rPr>
              <a:t>(Qualcomm)</a:t>
            </a:r>
          </a:p>
          <a:p>
            <a:pPr algn="ctr">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smtClean="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spTree>
    <p:extLst>
      <p:ext uri="{BB962C8B-B14F-4D97-AF65-F5344CB8AC3E}">
        <p14:creationId xmlns:p14="http://schemas.microsoft.com/office/powerpoint/2010/main" val="1171640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spTree>
    <p:extLst>
      <p:ext uri="{BB962C8B-B14F-4D97-AF65-F5344CB8AC3E}">
        <p14:creationId xmlns:p14="http://schemas.microsoft.com/office/powerpoint/2010/main" val="32660175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 – approve FR working draft</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b="0" dirty="0" smtClean="0"/>
              <a:t>We adopt document </a:t>
            </a:r>
            <a:r>
              <a:rPr lang="en-US" altLang="en-US" b="0" dirty="0" smtClean="0"/>
              <a:t>11-16-0424r? </a:t>
            </a:r>
            <a:r>
              <a:rPr lang="en-US" altLang="en-US" b="0" dirty="0" smtClean="0"/>
              <a:t>as Functional Requirement working draft for </a:t>
            </a:r>
            <a:r>
              <a:rPr lang="en-US" altLang="en-US" b="0" dirty="0" err="1" smtClean="0"/>
              <a:t>TGaz</a:t>
            </a:r>
            <a:r>
              <a:rPr lang="en-US" altLang="en-US" b="0" dirty="0" smtClean="0"/>
              <a:t> specification development. </a:t>
            </a:r>
          </a:p>
          <a:p>
            <a:pPr marL="0" indent="0">
              <a:buNone/>
            </a:pPr>
            <a:endParaRPr lang="en-US" altLang="en-US" b="0" dirty="0" smtClean="0"/>
          </a:p>
          <a:p>
            <a:pPr marL="0" indent="0">
              <a:buNone/>
            </a:pPr>
            <a:r>
              <a:rPr lang="en-US" altLang="en-US" b="0" dirty="0" smtClean="0"/>
              <a:t>Move</a:t>
            </a:r>
            <a:r>
              <a:rPr lang="en-US" altLang="en-US" b="0" dirty="0" smtClean="0"/>
              <a:t>:</a:t>
            </a:r>
            <a:endParaRPr lang="en-US" altLang="en-US" b="0" dirty="0" smtClean="0"/>
          </a:p>
          <a:p>
            <a:pPr marL="0" indent="0">
              <a:buNone/>
            </a:pPr>
            <a:r>
              <a:rPr lang="en-US" altLang="en-US" b="0" dirty="0" smtClean="0"/>
              <a:t>2</a:t>
            </a:r>
            <a:r>
              <a:rPr lang="en-US" altLang="en-US" b="0" baseline="30000" dirty="0" smtClean="0"/>
              <a:t>nd</a:t>
            </a:r>
            <a:r>
              <a:rPr lang="en-US" altLang="en-US" b="0" dirty="0" smtClean="0"/>
              <a:t>:</a:t>
            </a:r>
            <a:endParaRPr lang="en-US" altLang="en-US" b="0" dirty="0"/>
          </a:p>
          <a:p>
            <a:pPr marL="0" indent="0">
              <a:buNone/>
            </a:pPr>
            <a:r>
              <a:rPr lang="en-US" altLang="en-US" b="0" dirty="0" smtClean="0"/>
              <a:t>Results </a:t>
            </a:r>
            <a:r>
              <a:rPr lang="en-US" altLang="en-US" sz="2000" b="0" dirty="0" smtClean="0"/>
              <a:t>(Y/N/A)</a:t>
            </a:r>
            <a:r>
              <a:rPr lang="en-US" altLang="en-US" b="0" dirty="0" smtClean="0"/>
              <a:t>:</a:t>
            </a:r>
            <a:endParaRPr lang="en-US" altLang="en-US" b="0" dirty="0" smtClean="0"/>
          </a:p>
          <a:p>
            <a:pPr marL="0" indent="0">
              <a:buNone/>
            </a:pPr>
            <a:r>
              <a:rPr lang="en-US" altLang="en-US" b="0" dirty="0" smtClean="0"/>
              <a:t>Motion passes. </a:t>
            </a:r>
          </a:p>
          <a:p>
            <a:pPr marL="0" indent="0">
              <a:buNone/>
            </a:pPr>
            <a:endParaRPr lang="en-US" altLang="en-US" b="0" dirty="0" smtClean="0"/>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21</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 Corporation</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May </a:t>
            </a:r>
            <a:r>
              <a:rPr lang="en-US" dirty="0" smtClean="0"/>
              <a:t>2016</a:t>
            </a:r>
            <a:endParaRPr lang="en-US" dirty="0"/>
          </a:p>
        </p:txBody>
      </p:sp>
    </p:spTree>
    <p:extLst>
      <p:ext uri="{BB962C8B-B14F-4D97-AF65-F5344CB8AC3E}">
        <p14:creationId xmlns:p14="http://schemas.microsoft.com/office/powerpoint/2010/main" val="16980922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spTree>
    <p:extLst>
      <p:ext uri="{BB962C8B-B14F-4D97-AF65-F5344CB8AC3E}">
        <p14:creationId xmlns:p14="http://schemas.microsoft.com/office/powerpoint/2010/main" val="40603657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spTree>
    <p:extLst>
      <p:ext uri="{BB962C8B-B14F-4D97-AF65-F5344CB8AC3E}">
        <p14:creationId xmlns:p14="http://schemas.microsoft.com/office/powerpoint/2010/main" val="31178646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spTree>
    <p:extLst>
      <p:ext uri="{BB962C8B-B14F-4D97-AF65-F5344CB8AC3E}">
        <p14:creationId xmlns:p14="http://schemas.microsoft.com/office/powerpoint/2010/main" val="16142715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 to inform the TG (as time permits)</a:t>
            </a:r>
          </a:p>
          <a:p>
            <a:pPr algn="just">
              <a:spcBef>
                <a:spcPct val="20000"/>
              </a:spcBef>
              <a:buFontTx/>
              <a:buChar char="•"/>
            </a:pPr>
            <a:r>
              <a:rPr lang="en-US" altLang="en-US" sz="2000" b="0" dirty="0" smtClean="0"/>
              <a:t>Timeline and project progress review (10min</a:t>
            </a:r>
            <a:r>
              <a:rPr lang="en-US" altLang="en-US" sz="2000" b="0" dirty="0" smtClean="0"/>
              <a:t>) – As needed</a:t>
            </a:r>
            <a:endParaRPr lang="en-US" altLang="en-US" sz="2000" b="0" dirty="0" smtClean="0"/>
          </a:p>
          <a:p>
            <a:pPr algn="just">
              <a:spcBef>
                <a:spcPct val="20000"/>
              </a:spcBef>
              <a:buFontTx/>
              <a:buChar char="•"/>
            </a:pPr>
            <a:r>
              <a:rPr lang="en-US" altLang="en-US" sz="2000" b="0" dirty="0" err="1" smtClean="0"/>
              <a:t>Telecon</a:t>
            </a:r>
            <a:r>
              <a:rPr lang="en-US" altLang="en-US" sz="2000" b="0" dirty="0" smtClean="0"/>
              <a:t> time setting (5min)</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spTree>
    <p:extLst>
      <p:ext uri="{BB962C8B-B14F-4D97-AF65-F5344CB8AC3E}">
        <p14:creationId xmlns:p14="http://schemas.microsoft.com/office/powerpoint/2010/main" val="23852215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93443653"/>
              </p:ext>
            </p:extLst>
          </p:nvPr>
        </p:nvGraphicFramePr>
        <p:xfrm>
          <a:off x="656785" y="2420888"/>
          <a:ext cx="7772404" cy="1351088"/>
        </p:xfrm>
        <a:graphic>
          <a:graphicData uri="http://schemas.openxmlformats.org/drawingml/2006/table">
            <a:tbl>
              <a:tblPr firstRow="1" bandRow="1">
                <a:tableStyleId>{21E4AEA4-8DFA-4A89-87EB-49C32662AFE0}</a:tableStyleId>
              </a:tblPr>
              <a:tblGrid>
                <a:gridCol w="1380624"/>
                <a:gridCol w="2124576"/>
                <a:gridCol w="1994191"/>
                <a:gridCol w="1472911"/>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11-16-507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a:t>
                      </a:r>
                      <a:r>
                        <a:rPr lang="en-US" sz="1400" dirty="0" smtClean="0"/>
                        <a:t>May </a:t>
                      </a:r>
                      <a:r>
                        <a:rPr lang="en-US" sz="1400" dirty="0" smtClean="0"/>
                        <a:t>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endParaRPr lang="en-US" sz="1400" dirty="0"/>
                    </a:p>
                  </a:txBody>
                  <a:tcPr marT="45712" marB="45712"/>
                </a:tc>
              </a:tr>
              <a:tr h="25907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417333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spTree>
    <p:extLst>
      <p:ext uri="{BB962C8B-B14F-4D97-AF65-F5344CB8AC3E}">
        <p14:creationId xmlns:p14="http://schemas.microsoft.com/office/powerpoint/2010/main" val="13129467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spTree>
    <p:extLst>
      <p:ext uri="{BB962C8B-B14F-4D97-AF65-F5344CB8AC3E}">
        <p14:creationId xmlns:p14="http://schemas.microsoft.com/office/powerpoint/2010/main" val="30689802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spTree>
    <p:extLst>
      <p:ext uri="{BB962C8B-B14F-4D97-AF65-F5344CB8AC3E}">
        <p14:creationId xmlns:p14="http://schemas.microsoft.com/office/powerpoint/2010/main" val="1536614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smtClean="0"/>
              <a:t>TGaz</a:t>
            </a:r>
            <a:r>
              <a:rPr lang="en-US" altLang="en-US" dirty="0" smtClean="0"/>
              <a:t> Next Generation Positioning agenda </a:t>
            </a:r>
            <a:r>
              <a:rPr lang="en-US" altLang="en-US" dirty="0"/>
              <a:t>for the </a:t>
            </a:r>
            <a:r>
              <a:rPr lang="en-US" altLang="en-US" dirty="0" smtClean="0"/>
              <a:t>March meeting.</a:t>
            </a:r>
            <a:endParaRPr lang="en-US" altLang="en-US" dirty="0"/>
          </a:p>
          <a:p>
            <a:pPr lvl="1">
              <a:spcBef>
                <a:spcPct val="20000"/>
              </a:spcBef>
              <a:buFontTx/>
              <a:buChar char="–"/>
            </a:pPr>
            <a:endParaRPr lang="en-US" altLang="en-US" dirty="0"/>
          </a:p>
          <a:p>
            <a:pPr lvl="1">
              <a:spcBef>
                <a:spcPct val="20000"/>
              </a:spcBef>
              <a:buFontTx/>
              <a:buChar cha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696912" y="333375"/>
            <a:ext cx="2589203" cy="273050"/>
          </a:xfrm>
        </p:spPr>
        <p:txBody>
          <a:bodyPr/>
          <a:lstStyle/>
          <a:p>
            <a:r>
              <a:rPr lang="en-US" dirty="0" smtClean="0"/>
              <a:t>May </a:t>
            </a:r>
            <a:r>
              <a:rPr lang="en-US" dirty="0" smtClean="0"/>
              <a:t>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#3</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spTree>
    <p:extLst>
      <p:ext uri="{BB962C8B-B14F-4D97-AF65-F5344CB8AC3E}">
        <p14:creationId xmlns:p14="http://schemas.microsoft.com/office/powerpoint/2010/main" val="8693875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 to inform the TG (as time permits)</a:t>
            </a:r>
          </a:p>
          <a:p>
            <a:pPr algn="just">
              <a:spcBef>
                <a:spcPct val="20000"/>
              </a:spcBef>
              <a:buFontTx/>
              <a:buChar char="•"/>
            </a:pPr>
            <a:r>
              <a:rPr lang="en-US" altLang="en-US" sz="2000" b="0" dirty="0" smtClean="0"/>
              <a:t>Timeline and project progress review (10min – special order)</a:t>
            </a:r>
          </a:p>
          <a:p>
            <a:pPr algn="just">
              <a:spcBef>
                <a:spcPct val="20000"/>
              </a:spcBef>
              <a:buFontTx/>
              <a:buChar char="•"/>
            </a:pPr>
            <a:r>
              <a:rPr lang="en-US" altLang="en-US" sz="2000" b="0" dirty="0" err="1" smtClean="0"/>
              <a:t>Telecon</a:t>
            </a:r>
            <a:r>
              <a:rPr lang="en-US" altLang="en-US" sz="2000" b="0" dirty="0" smtClean="0"/>
              <a:t> time setting (5min – special order)</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spTree>
    <p:extLst>
      <p:ext uri="{BB962C8B-B14F-4D97-AF65-F5344CB8AC3E}">
        <p14:creationId xmlns:p14="http://schemas.microsoft.com/office/powerpoint/2010/main" val="7766970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01299283"/>
              </p:ext>
            </p:extLst>
          </p:nvPr>
        </p:nvGraphicFramePr>
        <p:xfrm>
          <a:off x="656785" y="2420888"/>
          <a:ext cx="7772404" cy="1655872"/>
        </p:xfrm>
        <a:graphic>
          <a:graphicData uri="http://schemas.openxmlformats.org/drawingml/2006/table">
            <a:tbl>
              <a:tblPr firstRow="1" bandRow="1">
                <a:tableStyleId>{21E4AEA4-8DFA-4A89-87EB-49C32662AFE0}</a:tableStyleId>
              </a:tblPr>
              <a:tblGrid>
                <a:gridCol w="1380624"/>
                <a:gridCol w="2124576"/>
                <a:gridCol w="2210215"/>
                <a:gridCol w="1256887"/>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11-16-507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a:t>
                      </a:r>
                      <a:r>
                        <a:rPr lang="en-US" sz="1400" dirty="0" smtClean="0"/>
                        <a:t>May </a:t>
                      </a:r>
                      <a:r>
                        <a:rPr lang="en-US" sz="1400" dirty="0" smtClean="0"/>
                        <a:t>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endParaRPr lang="en-US" sz="1400" dirty="0"/>
                    </a:p>
                  </a:txBody>
                  <a:tcPr marT="45712" marB="45712"/>
                </a:tc>
              </a:tr>
              <a:tr h="15239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152392">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040186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spTree>
    <p:extLst>
      <p:ext uri="{BB962C8B-B14F-4D97-AF65-F5344CB8AC3E}">
        <p14:creationId xmlns:p14="http://schemas.microsoft.com/office/powerpoint/2010/main" val="18471752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449881"/>
          </a:xfrm>
        </p:spPr>
        <p:txBody>
          <a:bodyPr/>
          <a:lstStyle/>
          <a:p>
            <a:r>
              <a:rPr lang="en-US" sz="2800" dirty="0"/>
              <a:t>Previously: </a:t>
            </a:r>
            <a:r>
              <a:rPr lang="en-US" sz="2800" dirty="0" err="1" smtClean="0"/>
              <a:t>TGaz</a:t>
            </a:r>
            <a:r>
              <a:rPr lang="en-US" sz="2800" dirty="0" smtClean="0"/>
              <a:t> </a:t>
            </a:r>
            <a:r>
              <a:rPr lang="en-US" sz="2800" dirty="0"/>
              <a:t>Timeline </a:t>
            </a:r>
            <a:r>
              <a:rPr lang="en-US" sz="2800" dirty="0" smtClean="0"/>
              <a:t>progress post Atlanta</a:t>
            </a:r>
            <a:endParaRPr lang="en-US" sz="2800" dirty="0"/>
          </a:p>
        </p:txBody>
      </p:sp>
      <p:sp>
        <p:nvSpPr>
          <p:cNvPr id="3" name="Date Placeholder 2"/>
          <p:cNvSpPr>
            <a:spLocks noGrp="1"/>
          </p:cNvSpPr>
          <p:nvPr>
            <p:ph type="dt" idx="10"/>
          </p:nvPr>
        </p:nvSpPr>
        <p:spPr/>
        <p:txBody>
          <a:bodyPr/>
          <a:lstStyle/>
          <a:p>
            <a:r>
              <a:rPr lang="en-US" dirty="0" smtClean="0"/>
              <a:t>May </a:t>
            </a:r>
            <a:r>
              <a:rPr lang="en-US" dirty="0" smtClean="0"/>
              <a:t>2016</a:t>
            </a:r>
            <a:endParaRPr lang="en-GB" dirty="0"/>
          </a:p>
        </p:txBody>
      </p:sp>
      <p:sp>
        <p:nvSpPr>
          <p:cNvPr id="4" name="Footer Placeholder 3"/>
          <p:cNvSpPr>
            <a:spLocks noGrp="1"/>
          </p:cNvSpPr>
          <p:nvPr>
            <p:ph type="ftr" idx="11"/>
          </p:nvPr>
        </p:nvSpPr>
        <p:spPr/>
        <p:txBody>
          <a:bodyPr/>
          <a:lstStyle/>
          <a:p>
            <a:r>
              <a:rPr lang="en-GB" smtClean="0"/>
              <a:t>Jonathan Segev, Intel Corporation</a:t>
            </a:r>
            <a:endParaRPr lang="en-GB"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34</a:t>
            </a:fld>
            <a:endParaRPr lang="en-GB"/>
          </a:p>
        </p:txBody>
      </p:sp>
      <p:cxnSp>
        <p:nvCxnSpPr>
          <p:cNvPr id="6" name="Straight Arrow Connector 56"/>
          <p:cNvCxnSpPr>
            <a:cxnSpLocks noChangeShapeType="1"/>
            <a:stCxn id="54" idx="0"/>
          </p:cNvCxnSpPr>
          <p:nvPr/>
        </p:nvCxnSpPr>
        <p:spPr bwMode="auto">
          <a:xfrm flipV="1">
            <a:off x="732423" y="2325581"/>
            <a:ext cx="625523" cy="2030293"/>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7" name="Rectangle 6"/>
          <p:cNvSpPr>
            <a:spLocks noChangeArrowheads="1"/>
          </p:cNvSpPr>
          <p:nvPr/>
        </p:nvSpPr>
        <p:spPr bwMode="auto">
          <a:xfrm>
            <a:off x="6480968" y="1180784"/>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8" name="Rectangle 7"/>
          <p:cNvSpPr>
            <a:spLocks noChangeArrowheads="1"/>
          </p:cNvSpPr>
          <p:nvPr/>
        </p:nvSpPr>
        <p:spPr bwMode="auto">
          <a:xfrm>
            <a:off x="5217180" y="1170464"/>
            <a:ext cx="1265494" cy="38264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9" name="Rectangle 8"/>
          <p:cNvSpPr>
            <a:spLocks noChangeArrowheads="1"/>
          </p:cNvSpPr>
          <p:nvPr/>
        </p:nvSpPr>
        <p:spPr bwMode="auto">
          <a:xfrm>
            <a:off x="2676919" y="1170464"/>
            <a:ext cx="1272613" cy="38264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1362034" y="1174116"/>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89421" y="1174116"/>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3941080" y="1174116"/>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Line 15"/>
          <p:cNvSpPr>
            <a:spLocks noChangeShapeType="1"/>
          </p:cNvSpPr>
          <p:nvPr/>
        </p:nvSpPr>
        <p:spPr bwMode="auto">
          <a:xfrm>
            <a:off x="5240826" y="1216978"/>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4" name="Rectangle 13"/>
          <p:cNvSpPr>
            <a:spLocks noChangeArrowheads="1"/>
          </p:cNvSpPr>
          <p:nvPr/>
        </p:nvSpPr>
        <p:spPr bwMode="auto">
          <a:xfrm>
            <a:off x="89422" y="1174116"/>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5" name="Text Box 26"/>
          <p:cNvSpPr txBox="1">
            <a:spLocks noChangeArrowheads="1"/>
          </p:cNvSpPr>
          <p:nvPr/>
        </p:nvSpPr>
        <p:spPr bwMode="auto">
          <a:xfrm flipH="1">
            <a:off x="4128847" y="1553883"/>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16" name="Text Box 29"/>
          <p:cNvSpPr txBox="1">
            <a:spLocks noChangeArrowheads="1"/>
          </p:cNvSpPr>
          <p:nvPr/>
        </p:nvSpPr>
        <p:spPr bwMode="auto">
          <a:xfrm flipH="1">
            <a:off x="6005060" y="156344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(May. </a:t>
            </a:r>
            <a:r>
              <a:rPr lang="en-US" altLang="en-US" b="0" dirty="0" smtClean="0"/>
              <a:t>2020)</a:t>
            </a:r>
            <a:endParaRPr lang="en-US" altLang="en-US" b="0" dirty="0"/>
          </a:p>
        </p:txBody>
      </p:sp>
      <p:sp>
        <p:nvSpPr>
          <p:cNvPr id="17" name="Isosceles Triangle 16"/>
          <p:cNvSpPr>
            <a:spLocks noChangeArrowheads="1"/>
          </p:cNvSpPr>
          <p:nvPr/>
        </p:nvSpPr>
        <p:spPr bwMode="auto">
          <a:xfrm>
            <a:off x="771983" y="1582029"/>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flipH="1">
            <a:off x="4727102" y="1575122"/>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Text Box 24"/>
          <p:cNvSpPr txBox="1">
            <a:spLocks noChangeArrowheads="1"/>
          </p:cNvSpPr>
          <p:nvPr/>
        </p:nvSpPr>
        <p:spPr bwMode="auto">
          <a:xfrm>
            <a:off x="2763445" y="1554136"/>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3404196" y="1570360"/>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136458" y="1576303"/>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Text Box 24"/>
          <p:cNvSpPr txBox="1">
            <a:spLocks noChangeArrowheads="1"/>
          </p:cNvSpPr>
          <p:nvPr/>
        </p:nvSpPr>
        <p:spPr bwMode="auto">
          <a:xfrm>
            <a:off x="43796" y="1561405"/>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23" name="Text Box 24"/>
          <p:cNvSpPr txBox="1">
            <a:spLocks noChangeArrowheads="1"/>
          </p:cNvSpPr>
          <p:nvPr/>
        </p:nvSpPr>
        <p:spPr bwMode="auto">
          <a:xfrm>
            <a:off x="1002000" y="2289541"/>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24" name="Isosceles Triangle 23"/>
          <p:cNvSpPr>
            <a:spLocks noChangeArrowheads="1"/>
          </p:cNvSpPr>
          <p:nvPr/>
        </p:nvSpPr>
        <p:spPr bwMode="auto">
          <a:xfrm>
            <a:off x="6629917" y="1585871"/>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5" name="Rectangle 24"/>
          <p:cNvSpPr/>
          <p:nvPr/>
        </p:nvSpPr>
        <p:spPr>
          <a:xfrm>
            <a:off x="1837260" y="2037029"/>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26" name="Text Box 24"/>
          <p:cNvSpPr txBox="1">
            <a:spLocks noChangeArrowheads="1"/>
          </p:cNvSpPr>
          <p:nvPr/>
        </p:nvSpPr>
        <p:spPr bwMode="auto">
          <a:xfrm>
            <a:off x="982469" y="1563387"/>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27" name="Isosceles Triangle 26"/>
          <p:cNvSpPr>
            <a:spLocks noChangeArrowheads="1"/>
          </p:cNvSpPr>
          <p:nvPr/>
        </p:nvSpPr>
        <p:spPr bwMode="auto">
          <a:xfrm>
            <a:off x="835832" y="1582029"/>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8" name="Rectangle 27"/>
          <p:cNvSpPr/>
          <p:nvPr/>
        </p:nvSpPr>
        <p:spPr>
          <a:xfrm>
            <a:off x="444626" y="2037029"/>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29" name="Rectangle 28"/>
          <p:cNvSpPr/>
          <p:nvPr/>
        </p:nvSpPr>
        <p:spPr>
          <a:xfrm>
            <a:off x="2947114" y="2035377"/>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0" name="Rectangle 29"/>
          <p:cNvSpPr/>
          <p:nvPr/>
        </p:nvSpPr>
        <p:spPr>
          <a:xfrm>
            <a:off x="1155353" y="2037030"/>
            <a:ext cx="690122"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1" name="Text Box 24"/>
          <p:cNvSpPr txBox="1">
            <a:spLocks noChangeArrowheads="1"/>
          </p:cNvSpPr>
          <p:nvPr/>
        </p:nvSpPr>
        <p:spPr bwMode="auto">
          <a:xfrm>
            <a:off x="1814377" y="2277238"/>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5/16-3/17 (10M)</a:t>
            </a:r>
            <a:endParaRPr lang="en-US" altLang="en-US" sz="700" b="1" dirty="0">
              <a:latin typeface="Arial" panose="020B0604020202020204" pitchFamily="34" charset="0"/>
              <a:cs typeface="Arial" panose="020B0604020202020204" pitchFamily="34" charset="0"/>
            </a:endParaRPr>
          </a:p>
        </p:txBody>
      </p:sp>
      <p:sp>
        <p:nvSpPr>
          <p:cNvPr id="32" name="Text Box 24"/>
          <p:cNvSpPr txBox="1">
            <a:spLocks noChangeArrowheads="1"/>
          </p:cNvSpPr>
          <p:nvPr/>
        </p:nvSpPr>
        <p:spPr bwMode="auto">
          <a:xfrm>
            <a:off x="217171" y="2295842"/>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33" name="Rectangle 32"/>
          <p:cNvSpPr/>
          <p:nvPr/>
        </p:nvSpPr>
        <p:spPr>
          <a:xfrm>
            <a:off x="1053791" y="2544174"/>
            <a:ext cx="342399"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Set targets</a:t>
            </a:r>
            <a:endParaRPr lang="en-US" sz="900" dirty="0"/>
          </a:p>
        </p:txBody>
      </p:sp>
      <p:sp>
        <p:nvSpPr>
          <p:cNvPr id="34" name="Rectangle 33"/>
          <p:cNvSpPr/>
          <p:nvPr/>
        </p:nvSpPr>
        <p:spPr>
          <a:xfrm>
            <a:off x="1287539" y="2867809"/>
            <a:ext cx="71056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35" name="Rectangle 34"/>
          <p:cNvSpPr/>
          <p:nvPr/>
        </p:nvSpPr>
        <p:spPr>
          <a:xfrm>
            <a:off x="1477523" y="3191142"/>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36" name="Rectangle 35"/>
          <p:cNvSpPr/>
          <p:nvPr/>
        </p:nvSpPr>
        <p:spPr>
          <a:xfrm>
            <a:off x="2364745" y="3514777"/>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37" name="TextBox 36"/>
          <p:cNvSpPr txBox="1"/>
          <p:nvPr/>
        </p:nvSpPr>
        <p:spPr>
          <a:xfrm>
            <a:off x="155334" y="2873529"/>
            <a:ext cx="871919" cy="430887"/>
          </a:xfrm>
          <a:prstGeom prst="rect">
            <a:avLst/>
          </a:prstGeom>
          <a:noFill/>
        </p:spPr>
        <p:txBody>
          <a:bodyPr wrap="square" rtlCol="0">
            <a:spAutoFit/>
          </a:bodyPr>
          <a:lstStyle/>
          <a:p>
            <a:r>
              <a:rPr lang="en-US" sz="1100" dirty="0" smtClean="0">
                <a:solidFill>
                  <a:schemeClr val="tx1"/>
                </a:solidFill>
              </a:rPr>
              <a:t>Accuracy</a:t>
            </a:r>
          </a:p>
          <a:p>
            <a:r>
              <a:rPr lang="en-US" sz="1100" dirty="0" smtClean="0">
                <a:solidFill>
                  <a:schemeClr val="tx1"/>
                </a:solidFill>
              </a:rPr>
              <a:t>coverage</a:t>
            </a:r>
            <a:endParaRPr lang="en-US" sz="1100" dirty="0">
              <a:solidFill>
                <a:schemeClr val="tx1"/>
              </a:solidFill>
            </a:endParaRPr>
          </a:p>
        </p:txBody>
      </p:sp>
      <p:sp>
        <p:nvSpPr>
          <p:cNvPr id="38" name="TextBox 37"/>
          <p:cNvSpPr txBox="1"/>
          <p:nvPr/>
        </p:nvSpPr>
        <p:spPr>
          <a:xfrm>
            <a:off x="92694" y="3850466"/>
            <a:ext cx="871919" cy="276999"/>
          </a:xfrm>
          <a:prstGeom prst="rect">
            <a:avLst/>
          </a:prstGeom>
          <a:noFill/>
        </p:spPr>
        <p:txBody>
          <a:bodyPr wrap="square" rtlCol="0">
            <a:spAutoFit/>
          </a:bodyPr>
          <a:lstStyle/>
          <a:p>
            <a:r>
              <a:rPr lang="en-US" sz="1200" dirty="0" smtClean="0">
                <a:solidFill>
                  <a:schemeClr val="tx1"/>
                </a:solidFill>
              </a:rPr>
              <a:t>60Ghz</a:t>
            </a:r>
            <a:endParaRPr lang="en-US" sz="1200" dirty="0">
              <a:solidFill>
                <a:schemeClr val="tx1"/>
              </a:solidFill>
            </a:endParaRPr>
          </a:p>
        </p:txBody>
      </p:sp>
      <p:sp>
        <p:nvSpPr>
          <p:cNvPr id="39" name="Rectangle 38"/>
          <p:cNvSpPr/>
          <p:nvPr/>
        </p:nvSpPr>
        <p:spPr>
          <a:xfrm>
            <a:off x="1059139" y="3838412"/>
            <a:ext cx="342399"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Set targets</a:t>
            </a:r>
            <a:endParaRPr lang="en-US" sz="900" dirty="0"/>
          </a:p>
        </p:txBody>
      </p:sp>
      <p:sp>
        <p:nvSpPr>
          <p:cNvPr id="40" name="Rectangle 39"/>
          <p:cNvSpPr/>
          <p:nvPr/>
        </p:nvSpPr>
        <p:spPr>
          <a:xfrm>
            <a:off x="1292887" y="3928992"/>
            <a:ext cx="71056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1" name="Rectangle 40"/>
          <p:cNvSpPr/>
          <p:nvPr/>
        </p:nvSpPr>
        <p:spPr>
          <a:xfrm>
            <a:off x="1482871" y="4036603"/>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2" name="Rectangle 41"/>
          <p:cNvSpPr/>
          <p:nvPr/>
        </p:nvSpPr>
        <p:spPr>
          <a:xfrm>
            <a:off x="2370093" y="4108611"/>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43" name="Rectangle 42"/>
          <p:cNvSpPr>
            <a:spLocks noChangeArrowheads="1"/>
          </p:cNvSpPr>
          <p:nvPr/>
        </p:nvSpPr>
        <p:spPr bwMode="auto">
          <a:xfrm>
            <a:off x="7774046" y="1180784"/>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44" name="Line 15"/>
          <p:cNvSpPr>
            <a:spLocks noChangeShapeType="1"/>
          </p:cNvSpPr>
          <p:nvPr/>
        </p:nvSpPr>
        <p:spPr bwMode="auto">
          <a:xfrm flipH="1">
            <a:off x="7808703" y="117411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45" name="Arc 44"/>
          <p:cNvSpPr/>
          <p:nvPr/>
        </p:nvSpPr>
        <p:spPr bwMode="auto">
          <a:xfrm>
            <a:off x="1469741" y="2729169"/>
            <a:ext cx="745884" cy="582416"/>
          </a:xfrm>
          <a:prstGeom prst="arc">
            <a:avLst>
              <a:gd name="adj1" fmla="val 12687140"/>
              <a:gd name="adj2" fmla="val 1287717"/>
            </a:avLst>
          </a:prstGeom>
          <a:noFill/>
          <a:ln w="12700" cap="flat" cmpd="sng" algn="ctr">
            <a:solidFill>
              <a:schemeClr val="tx1"/>
            </a:solidFill>
            <a:prstDash val="solid"/>
            <a:round/>
            <a:headEnd type="stealth" w="lg" len="med"/>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6" name="Arc 45"/>
          <p:cNvSpPr/>
          <p:nvPr/>
        </p:nvSpPr>
        <p:spPr bwMode="auto">
          <a:xfrm>
            <a:off x="1313292" y="3029626"/>
            <a:ext cx="745884" cy="582416"/>
          </a:xfrm>
          <a:prstGeom prst="arc">
            <a:avLst>
              <a:gd name="adj1" fmla="val 2404661"/>
              <a:gd name="adj2" fmla="val 11682246"/>
            </a:avLst>
          </a:prstGeom>
          <a:noFill/>
          <a:ln w="12700" cap="flat" cmpd="sng" algn="ctr">
            <a:solidFill>
              <a:schemeClr val="tx1"/>
            </a:solidFill>
            <a:prstDash val="solid"/>
            <a:round/>
            <a:headEnd type="stealth" w="lg" len="med"/>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7" name="Isosceles Triangle 46"/>
          <p:cNvSpPr>
            <a:spLocks noChangeArrowheads="1"/>
          </p:cNvSpPr>
          <p:nvPr/>
        </p:nvSpPr>
        <p:spPr bwMode="auto">
          <a:xfrm>
            <a:off x="1773196" y="1560769"/>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48" name="Straight Connector 47"/>
          <p:cNvCxnSpPr>
            <a:stCxn id="33" idx="1"/>
            <a:endCxn id="33" idx="3"/>
          </p:cNvCxnSpPr>
          <p:nvPr/>
        </p:nvCxnSpPr>
        <p:spPr bwMode="auto">
          <a:xfrm>
            <a:off x="1053791" y="2705992"/>
            <a:ext cx="342399"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p:cNvCxnSpPr>
            <a:stCxn id="34" idx="1"/>
          </p:cNvCxnSpPr>
          <p:nvPr/>
        </p:nvCxnSpPr>
        <p:spPr bwMode="auto">
          <a:xfrm flipV="1">
            <a:off x="1287539" y="3029626"/>
            <a:ext cx="182202" cy="1"/>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p:cNvCxnSpPr>
            <a:stCxn id="28" idx="1"/>
            <a:endCxn id="30" idx="1"/>
          </p:cNvCxnSpPr>
          <p:nvPr/>
        </p:nvCxnSpPr>
        <p:spPr bwMode="auto">
          <a:xfrm>
            <a:off x="444626" y="2169586"/>
            <a:ext cx="7107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Connector 50"/>
          <p:cNvCxnSpPr/>
          <p:nvPr/>
        </p:nvCxnSpPr>
        <p:spPr bwMode="auto">
          <a:xfrm flipV="1">
            <a:off x="1057785" y="3998851"/>
            <a:ext cx="147111" cy="138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flipV="1">
            <a:off x="1286536" y="4124926"/>
            <a:ext cx="147111" cy="138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45050" y="2169272"/>
            <a:ext cx="16367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TextBox 57"/>
          <p:cNvSpPr txBox="1">
            <a:spLocks noChangeArrowheads="1"/>
          </p:cNvSpPr>
          <p:nvPr/>
        </p:nvSpPr>
        <p:spPr bwMode="auto">
          <a:xfrm>
            <a:off x="272841" y="4355874"/>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5" name="Line 15"/>
          <p:cNvSpPr>
            <a:spLocks noChangeShapeType="1"/>
          </p:cNvSpPr>
          <p:nvPr/>
        </p:nvSpPr>
        <p:spPr bwMode="auto">
          <a:xfrm flipH="1">
            <a:off x="6572543" y="1216978"/>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56" name="Line 14"/>
          <p:cNvSpPr>
            <a:spLocks noChangeShapeType="1"/>
          </p:cNvSpPr>
          <p:nvPr/>
        </p:nvSpPr>
        <p:spPr bwMode="auto">
          <a:xfrm flipH="1">
            <a:off x="3982088" y="1216978"/>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57" name="Line 10"/>
          <p:cNvSpPr>
            <a:spLocks noChangeShapeType="1"/>
          </p:cNvSpPr>
          <p:nvPr/>
        </p:nvSpPr>
        <p:spPr bwMode="auto">
          <a:xfrm>
            <a:off x="1308721" y="1216978"/>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58" name="Line 11"/>
          <p:cNvSpPr>
            <a:spLocks noChangeShapeType="1"/>
          </p:cNvSpPr>
          <p:nvPr/>
        </p:nvSpPr>
        <p:spPr bwMode="auto">
          <a:xfrm>
            <a:off x="2677035" y="1216978"/>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Tree>
    <p:extLst>
      <p:ext uri="{BB962C8B-B14F-4D97-AF65-F5344CB8AC3E}">
        <p14:creationId xmlns:p14="http://schemas.microsoft.com/office/powerpoint/2010/main" val="8375379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May </a:t>
            </a:r>
            <a:r>
              <a:rPr lang="en-US" dirty="0" smtClean="0"/>
              <a:t>2016</a:t>
            </a:r>
            <a:endParaRPr lang="en-GB" dirty="0"/>
          </a:p>
        </p:txBody>
      </p:sp>
      <p:sp>
        <p:nvSpPr>
          <p:cNvPr id="3" name="Footer Placeholder 2"/>
          <p:cNvSpPr>
            <a:spLocks noGrp="1"/>
          </p:cNvSpPr>
          <p:nvPr>
            <p:ph type="ftr" idx="11"/>
          </p:nvPr>
        </p:nvSpPr>
        <p:spPr/>
        <p:txBody>
          <a:bodyPr/>
          <a:lstStyle/>
          <a:p>
            <a:r>
              <a:rPr lang="en-GB" smtClean="0"/>
              <a:t>Jonathan Segev, Intel Corporation</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35</a:t>
            </a:fld>
            <a:endParaRPr lang="en-GB"/>
          </a:p>
        </p:txBody>
      </p:sp>
      <p:sp>
        <p:nvSpPr>
          <p:cNvPr id="5"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Rectangle 8"/>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5215474" y="112474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2677366" y="112474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6" name="Rectangle 15"/>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7" name="Text Box 26"/>
          <p:cNvSpPr txBox="1">
            <a:spLocks noChangeArrowheads="1"/>
          </p:cNvSpPr>
          <p:nvPr/>
        </p:nvSpPr>
        <p:spPr bwMode="auto">
          <a:xfrm flipH="1">
            <a:off x="4128847"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18" name="Text Box 29"/>
          <p:cNvSpPr txBox="1">
            <a:spLocks noChangeArrowheads="1"/>
          </p:cNvSpPr>
          <p:nvPr/>
        </p:nvSpPr>
        <p:spPr bwMode="auto">
          <a:xfrm flipH="1">
            <a:off x="6005060"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(May. </a:t>
            </a:r>
            <a:r>
              <a:rPr lang="en-US" altLang="en-US" b="0" dirty="0" smtClean="0"/>
              <a:t>2020)</a:t>
            </a:r>
            <a:endParaRPr lang="en-US" altLang="en-US" b="0" dirty="0"/>
          </a:p>
        </p:txBody>
      </p:sp>
      <p:sp>
        <p:nvSpPr>
          <p:cNvPr id="19" name="Isosceles Triangle 18"/>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flipH="1">
            <a:off x="4727102" y="152575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3404196" y="152098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25"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6629917" y="153649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Rectangle 26"/>
          <p:cNvSpPr/>
          <p:nvPr/>
        </p:nvSpPr>
        <p:spPr>
          <a:xfrm>
            <a:off x="1837260" y="1987657"/>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28"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29" name="Isosceles Triangle 28"/>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1" name="Rectangle 30"/>
          <p:cNvSpPr/>
          <p:nvPr/>
        </p:nvSpPr>
        <p:spPr>
          <a:xfrm>
            <a:off x="2947114" y="1986005"/>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2" name="Rectangle 31"/>
          <p:cNvSpPr/>
          <p:nvPr/>
        </p:nvSpPr>
        <p:spPr>
          <a:xfrm>
            <a:off x="1155353" y="1987658"/>
            <a:ext cx="690122"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3" name="Text Box 24"/>
          <p:cNvSpPr txBox="1">
            <a:spLocks noChangeArrowheads="1"/>
          </p:cNvSpPr>
          <p:nvPr/>
        </p:nvSpPr>
        <p:spPr bwMode="auto">
          <a:xfrm>
            <a:off x="1814377" y="222786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5/16-3/17 (10M)</a:t>
            </a:r>
            <a:endParaRPr lang="en-US" altLang="en-US" sz="700" b="1" dirty="0">
              <a:latin typeface="Arial" panose="020B0604020202020204" pitchFamily="34" charset="0"/>
              <a:cs typeface="Arial" panose="020B0604020202020204" pitchFamily="34" charset="0"/>
            </a:endParaRPr>
          </a:p>
        </p:txBody>
      </p:sp>
      <p:sp>
        <p:nvSpPr>
          <p:cNvPr id="34"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36" name="Rectangle 35"/>
          <p:cNvSpPr/>
          <p:nvPr/>
        </p:nvSpPr>
        <p:spPr>
          <a:xfrm>
            <a:off x="1050337" y="2818437"/>
            <a:ext cx="94777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37" name="Rectangle 36"/>
          <p:cNvSpPr/>
          <p:nvPr/>
        </p:nvSpPr>
        <p:spPr>
          <a:xfrm>
            <a:off x="1477523" y="3141770"/>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38" name="Rectangle 37"/>
          <p:cNvSpPr/>
          <p:nvPr/>
        </p:nvSpPr>
        <p:spPr>
          <a:xfrm>
            <a:off x="2364745" y="3465405"/>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39" name="TextBox 38"/>
          <p:cNvSpPr txBox="1"/>
          <p:nvPr/>
        </p:nvSpPr>
        <p:spPr>
          <a:xfrm>
            <a:off x="155334" y="2824157"/>
            <a:ext cx="871919" cy="523220"/>
          </a:xfrm>
          <a:prstGeom prst="rect">
            <a:avLst/>
          </a:prstGeom>
          <a:noFill/>
        </p:spPr>
        <p:txBody>
          <a:bodyPr wrap="square" rtlCol="0">
            <a:spAutoFit/>
          </a:bodyPr>
          <a:lstStyle/>
          <a:p>
            <a:r>
              <a:rPr lang="en-US" sz="1400" dirty="0" smtClean="0">
                <a:solidFill>
                  <a:schemeClr val="tx1"/>
                </a:solidFill>
              </a:rPr>
              <a:t>Accuracy</a:t>
            </a:r>
          </a:p>
          <a:p>
            <a:r>
              <a:rPr lang="en-US" sz="1400" dirty="0" smtClean="0">
                <a:solidFill>
                  <a:schemeClr val="tx1"/>
                </a:solidFill>
              </a:rPr>
              <a:t>coverage</a:t>
            </a:r>
            <a:endParaRPr lang="en-US" sz="1400" dirty="0">
              <a:solidFill>
                <a:schemeClr val="tx1"/>
              </a:solidFill>
            </a:endParaRPr>
          </a:p>
        </p:txBody>
      </p:sp>
      <p:sp>
        <p:nvSpPr>
          <p:cNvPr id="40" name="TextBox 39"/>
          <p:cNvSpPr txBox="1"/>
          <p:nvPr/>
        </p:nvSpPr>
        <p:spPr>
          <a:xfrm>
            <a:off x="255918" y="3833342"/>
            <a:ext cx="687489" cy="307777"/>
          </a:xfrm>
          <a:prstGeom prst="rect">
            <a:avLst/>
          </a:prstGeom>
          <a:noFill/>
        </p:spPr>
        <p:txBody>
          <a:bodyPr wrap="square" rtlCol="0">
            <a:spAutoFit/>
          </a:bodyPr>
          <a:lstStyle/>
          <a:p>
            <a:r>
              <a:rPr lang="en-US" sz="1400" dirty="0" smtClean="0">
                <a:solidFill>
                  <a:schemeClr val="tx1"/>
                </a:solidFill>
              </a:rPr>
              <a:t>60Ghz</a:t>
            </a:r>
            <a:endParaRPr lang="en-US" sz="1400" dirty="0">
              <a:solidFill>
                <a:schemeClr val="tx1"/>
              </a:solidFill>
            </a:endParaRPr>
          </a:p>
        </p:txBody>
      </p:sp>
      <p:sp>
        <p:nvSpPr>
          <p:cNvPr id="42" name="Rectangle 41"/>
          <p:cNvSpPr/>
          <p:nvPr/>
        </p:nvSpPr>
        <p:spPr>
          <a:xfrm>
            <a:off x="1034983" y="3892146"/>
            <a:ext cx="968472"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3" name="Rectangle 42"/>
          <p:cNvSpPr/>
          <p:nvPr/>
        </p:nvSpPr>
        <p:spPr>
          <a:xfrm>
            <a:off x="1553338" y="4217268"/>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4" name="Rectangle 43"/>
          <p:cNvSpPr/>
          <p:nvPr/>
        </p:nvSpPr>
        <p:spPr>
          <a:xfrm>
            <a:off x="2435204" y="4560243"/>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45" name="Rectangle 44"/>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46"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47" name="Isosceles Triangle 46"/>
          <p:cNvSpPr>
            <a:spLocks noChangeArrowheads="1"/>
          </p:cNvSpPr>
          <p:nvPr/>
        </p:nvSpPr>
        <p:spPr bwMode="auto">
          <a:xfrm>
            <a:off x="1773196" y="1511397"/>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49" name="Straight Connector 48"/>
          <p:cNvCxnSpPr>
            <a:cxnSpLocks noChangeAspect="1"/>
            <a:stCxn id="36" idx="1"/>
          </p:cNvCxnSpPr>
          <p:nvPr/>
        </p:nvCxnSpPr>
        <p:spPr bwMode="auto">
          <a:xfrm>
            <a:off x="1050337" y="2980255"/>
            <a:ext cx="503001"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p:cNvCxnSpPr>
            <a:stCxn id="30" idx="1"/>
            <a:endCxn id="32" idx="1"/>
          </p:cNvCxnSpPr>
          <p:nvPr/>
        </p:nvCxnSpPr>
        <p:spPr bwMode="auto">
          <a:xfrm>
            <a:off x="444625" y="2120214"/>
            <a:ext cx="93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a:cxnSpLocks noChangeAspect="1"/>
          </p:cNvCxnSpPr>
          <p:nvPr/>
        </p:nvCxnSpPr>
        <p:spPr bwMode="auto">
          <a:xfrm>
            <a:off x="1043608" y="4077004"/>
            <a:ext cx="578727"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itle 1"/>
          <p:cNvSpPr txBox="1">
            <a:spLocks/>
          </p:cNvSpPr>
          <p:nvPr/>
        </p:nvSpPr>
        <p:spPr>
          <a:xfrm>
            <a:off x="681024" y="585883"/>
            <a:ext cx="8462976" cy="543345"/>
          </a:xfrm>
          <a:prstGeom prst="rect">
            <a:avLst/>
          </a:prstGeom>
        </p:spPr>
        <p:txBody>
          <a:bodyPr lIns="0" tIns="0" rIns="0" bIns="0"/>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Activity timelines post the Macau meeting</a:t>
            </a:r>
            <a:endParaRPr lang="en-US" kern="0" dirty="0">
              <a:solidFill>
                <a:srgbClr val="FF33CC"/>
              </a:solidFill>
            </a:endParaRPr>
          </a:p>
        </p:txBody>
      </p:sp>
      <p:sp>
        <p:nvSpPr>
          <p:cNvPr id="62" name="TextBox 61"/>
          <p:cNvSpPr txBox="1"/>
          <p:nvPr/>
        </p:nvSpPr>
        <p:spPr>
          <a:xfrm>
            <a:off x="107504" y="4869160"/>
            <a:ext cx="996622" cy="307777"/>
          </a:xfrm>
          <a:prstGeom prst="rect">
            <a:avLst/>
          </a:prstGeom>
          <a:noFill/>
        </p:spPr>
        <p:txBody>
          <a:bodyPr wrap="square" rtlCol="0">
            <a:spAutoFit/>
          </a:bodyPr>
          <a:lstStyle/>
          <a:p>
            <a:r>
              <a:rPr lang="en-US" sz="1400" dirty="0" smtClean="0">
                <a:solidFill>
                  <a:schemeClr val="tx1"/>
                </a:solidFill>
              </a:rPr>
              <a:t>Scalability</a:t>
            </a:r>
            <a:endParaRPr lang="en-US" sz="1400" dirty="0">
              <a:solidFill>
                <a:schemeClr val="tx1"/>
              </a:solidFill>
            </a:endParaRPr>
          </a:p>
        </p:txBody>
      </p:sp>
      <p:sp>
        <p:nvSpPr>
          <p:cNvPr id="64" name="Rectangle 63"/>
          <p:cNvSpPr/>
          <p:nvPr/>
        </p:nvSpPr>
        <p:spPr>
          <a:xfrm>
            <a:off x="1050337" y="4883878"/>
            <a:ext cx="96109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65" name="Rectangle 64"/>
          <p:cNvSpPr/>
          <p:nvPr/>
        </p:nvSpPr>
        <p:spPr>
          <a:xfrm>
            <a:off x="1490847" y="5207211"/>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66" name="Rectangle 65"/>
          <p:cNvSpPr/>
          <p:nvPr/>
        </p:nvSpPr>
        <p:spPr>
          <a:xfrm>
            <a:off x="2378069" y="5530846"/>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67" name="Straight Connector 66"/>
          <p:cNvCxnSpPr>
            <a:cxnSpLocks noChangeAspect="1"/>
            <a:stCxn id="64" idx="1"/>
          </p:cNvCxnSpPr>
          <p:nvPr/>
        </p:nvCxnSpPr>
        <p:spPr bwMode="auto">
          <a:xfrm>
            <a:off x="1050337" y="5045696"/>
            <a:ext cx="432000"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Arrow Connector 56"/>
          <p:cNvCxnSpPr>
            <a:cxnSpLocks noChangeShapeType="1"/>
            <a:stCxn id="82" idx="0"/>
          </p:cNvCxnSpPr>
          <p:nvPr/>
        </p:nvCxnSpPr>
        <p:spPr bwMode="auto">
          <a:xfrm flipV="1">
            <a:off x="828214" y="2276209"/>
            <a:ext cx="625523" cy="2030293"/>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82" name="TextBox 57"/>
          <p:cNvSpPr txBox="1">
            <a:spLocks noChangeArrowheads="1"/>
          </p:cNvSpPr>
          <p:nvPr/>
        </p:nvSpPr>
        <p:spPr bwMode="auto">
          <a:xfrm>
            <a:off x="368632" y="4306502"/>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134" name="Oval 133"/>
          <p:cNvSpPr/>
          <p:nvPr/>
        </p:nvSpPr>
        <p:spPr bwMode="auto">
          <a:xfrm>
            <a:off x="1343281" y="1790099"/>
            <a:ext cx="172713" cy="721814"/>
          </a:xfrm>
          <a:prstGeom prst="ellipse">
            <a:avLst/>
          </a:prstGeom>
          <a:noFill/>
          <a:ln w="9525" cap="flat" cmpd="sng" algn="ctr">
            <a:solidFill>
              <a:srgbClr val="FF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078699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options for TG continued activity</a:t>
            </a:r>
            <a:endParaRPr lang="en-US" dirty="0"/>
          </a:p>
        </p:txBody>
      </p:sp>
      <p:sp>
        <p:nvSpPr>
          <p:cNvPr id="3" name="Content Placeholder 2"/>
          <p:cNvSpPr>
            <a:spLocks noGrp="1"/>
          </p:cNvSpPr>
          <p:nvPr>
            <p:ph idx="1"/>
          </p:nvPr>
        </p:nvSpPr>
        <p:spPr>
          <a:xfrm>
            <a:off x="685799" y="1556792"/>
            <a:ext cx="7770813" cy="4113213"/>
          </a:xfrm>
        </p:spPr>
        <p:txBody>
          <a:bodyPr/>
          <a:lstStyle/>
          <a:p>
            <a:pPr>
              <a:buFont typeface="Arial" panose="020B0604020202020204" pitchFamily="34" charset="0"/>
              <a:buChar char="•"/>
            </a:pPr>
            <a:r>
              <a:rPr lang="en-US" dirty="0" smtClean="0"/>
              <a:t>Would the group be interested to continue development UC doc., and delay its timelines by a minimum of 3 months?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spTree>
    <p:extLst>
      <p:ext uri="{BB962C8B-B14F-4D97-AF65-F5344CB8AC3E}">
        <p14:creationId xmlns:p14="http://schemas.microsoft.com/office/powerpoint/2010/main" val="36374758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options for TG continued activity</a:t>
            </a:r>
            <a:endParaRPr lang="en-US" dirty="0"/>
          </a:p>
        </p:txBody>
      </p:sp>
      <p:sp>
        <p:nvSpPr>
          <p:cNvPr id="3" name="Content Placeholder 2"/>
          <p:cNvSpPr>
            <a:spLocks noGrp="1"/>
          </p:cNvSpPr>
          <p:nvPr>
            <p:ph idx="1"/>
          </p:nvPr>
        </p:nvSpPr>
        <p:spPr>
          <a:xfrm>
            <a:off x="685799" y="1556792"/>
            <a:ext cx="7770813" cy="4113213"/>
          </a:xfrm>
        </p:spPr>
        <p:txBody>
          <a:bodyPr/>
          <a:lstStyle/>
          <a:p>
            <a:pPr>
              <a:buFont typeface="Arial" panose="020B0604020202020204" pitchFamily="34" charset="0"/>
              <a:buChar char="•"/>
            </a:pPr>
            <a:r>
              <a:rPr lang="en-US" dirty="0" smtClean="0"/>
              <a:t>Does the group feel having a more elaborate use case is useful for the purpose of spec text development and agree to delay its timelines by a minimum least 3 months.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spTree>
    <p:extLst>
      <p:ext uri="{BB962C8B-B14F-4D97-AF65-F5344CB8AC3E}">
        <p14:creationId xmlns:p14="http://schemas.microsoft.com/office/powerpoint/2010/main" val="3724914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options for TG continued activity</a:t>
            </a:r>
            <a:endParaRPr lang="en-US" dirty="0"/>
          </a:p>
        </p:txBody>
      </p:sp>
      <p:sp>
        <p:nvSpPr>
          <p:cNvPr id="3" name="Content Placeholder 2"/>
          <p:cNvSpPr>
            <a:spLocks noGrp="1"/>
          </p:cNvSpPr>
          <p:nvPr>
            <p:ph idx="1"/>
          </p:nvPr>
        </p:nvSpPr>
        <p:spPr>
          <a:xfrm>
            <a:off x="685799" y="1556792"/>
            <a:ext cx="7770813" cy="4113213"/>
          </a:xfrm>
        </p:spPr>
        <p:txBody>
          <a:bodyPr/>
          <a:lstStyle/>
          <a:p>
            <a:pPr>
              <a:buFont typeface="Arial" panose="020B0604020202020204" pitchFamily="34" charset="0"/>
              <a:buChar char="•"/>
            </a:pPr>
            <a:r>
              <a:rPr lang="en-US" dirty="0" smtClean="0"/>
              <a:t>Does the group feel it is better to freeze the UC doc. at this point and move to FR doc. Development?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spTree>
    <p:extLst>
      <p:ext uri="{BB962C8B-B14F-4D97-AF65-F5344CB8AC3E}">
        <p14:creationId xmlns:p14="http://schemas.microsoft.com/office/powerpoint/2010/main" val="12238743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a:t>
            </a:r>
            <a:r>
              <a:rPr lang="en-US" altLang="en-US" dirty="0" smtClean="0">
                <a:solidFill>
                  <a:schemeClr val="tx2"/>
                </a:solidFill>
              </a:rPr>
              <a:t>the </a:t>
            </a:r>
            <a:r>
              <a:rPr lang="en-US" altLang="en-US" dirty="0" smtClean="0">
                <a:solidFill>
                  <a:schemeClr val="tx2"/>
                </a:solidFill>
              </a:rPr>
              <a:t>July 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smtClean="0"/>
              <a:t>Continue on Functional </a:t>
            </a:r>
            <a:r>
              <a:rPr lang="en-US" altLang="en-US" dirty="0" smtClean="0"/>
              <a:t>Requirement Document development.</a:t>
            </a:r>
          </a:p>
          <a:p>
            <a:pPr algn="just">
              <a:spcBef>
                <a:spcPts val="1225"/>
              </a:spcBef>
              <a:buFontTx/>
              <a:buChar char="•"/>
            </a:pPr>
            <a:r>
              <a:rPr lang="en-US" altLang="en-US" dirty="0" smtClean="0"/>
              <a:t>Approve </a:t>
            </a:r>
            <a:r>
              <a:rPr lang="en-US" altLang="en-US" dirty="0" smtClean="0"/>
              <a:t>submissions </a:t>
            </a:r>
            <a:r>
              <a:rPr lang="en-US" altLang="en-US" dirty="0" smtClean="0"/>
              <a:t>of technical material towards SFD </a:t>
            </a:r>
            <a:r>
              <a:rPr lang="en-US" altLang="en-US" dirty="0" smtClean="0"/>
              <a:t>text.</a:t>
            </a:r>
            <a:endParaRPr lang="en-US" altLang="en-US" dirty="0" smtClean="0"/>
          </a:p>
          <a:p>
            <a:pPr algn="just">
              <a:spcBef>
                <a:spcPts val="1225"/>
              </a:spcBef>
              <a:buFontTx/>
              <a:buChar char="•"/>
            </a:pPr>
            <a:r>
              <a:rPr lang="en-US" altLang="en-US" dirty="0" smtClean="0"/>
              <a:t>Review technical submissions on channel models, proposed technical approaches etc. </a:t>
            </a:r>
          </a:p>
          <a:p>
            <a:pPr algn="just">
              <a:spcBef>
                <a:spcPts val="1225"/>
              </a:spcBef>
              <a:buFontTx/>
              <a:buChar char="•"/>
            </a:pPr>
            <a:r>
              <a:rPr lang="en-US" altLang="en-US" dirty="0" smtClean="0"/>
              <a:t>Call for submission for the FRD and SFD to be issued post this meeting.</a:t>
            </a:r>
            <a:endParaRPr lang="en-US" altLang="en-US" dirty="0" smtClean="0"/>
          </a:p>
          <a:p>
            <a:pPr algn="just">
              <a:spcBef>
                <a:spcPts val="1225"/>
              </a:spcBef>
              <a:buFontTx/>
              <a:buChar char="•"/>
            </a:pPr>
            <a:endParaRPr lang="en-US" altLang="en-US" dirty="0" smtClean="0"/>
          </a:p>
          <a:p>
            <a:pPr algn="just">
              <a:spcBef>
                <a:spcPts val="1225"/>
              </a:spcBef>
              <a:buFontTx/>
              <a:buChar char="•"/>
            </a:pPr>
            <a:endParaRPr lang="en-US" altLang="en-US" dirty="0" smtClean="0"/>
          </a:p>
          <a:p>
            <a:pPr algn="just">
              <a:spcBef>
                <a:spcPts val="1225"/>
              </a:spcBef>
              <a:buFontTx/>
              <a:buChar char="•"/>
            </a:pPr>
            <a:endParaRPr lang="en-US" altLang="en-US" dirty="0"/>
          </a:p>
          <a:p>
            <a:pPr lvl="0">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spTree>
    <p:extLst>
      <p:ext uri="{BB962C8B-B14F-4D97-AF65-F5344CB8AC3E}">
        <p14:creationId xmlns:p14="http://schemas.microsoft.com/office/powerpoint/2010/main" val="2581122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751014"/>
            <a:ext cx="7770813" cy="4343400"/>
          </a:xfrm>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smtClean="0"/>
              <a:t>Please </a:t>
            </a:r>
            <a:r>
              <a:rPr lang="en-US" altLang="en-US" sz="2000" b="0" dirty="0"/>
              <a:t>announce your affiliation when you first address the group during a meeting slot</a:t>
            </a:r>
          </a:p>
          <a:p>
            <a:pPr>
              <a:lnSpc>
                <a:spcPct val="150000"/>
              </a:lnSpc>
              <a:buFont typeface="Arial" panose="020B0604020202020204" pitchFamily="34" charset="0"/>
              <a:buChar char="•"/>
            </a:pPr>
            <a:r>
              <a:rPr lang="en-US" altLang="en-US" sz="2000" b="0" dirty="0" smtClean="0"/>
              <a:t>If </a:t>
            </a:r>
            <a:r>
              <a:rPr lang="en-US" altLang="en-US" sz="2000" b="0" dirty="0"/>
              <a:t>you plan to make a submission be sure it does not contain company logos or advertising</a:t>
            </a:r>
          </a:p>
          <a:p>
            <a:pPr>
              <a:lnSpc>
                <a:spcPct val="150000"/>
              </a:lnSpc>
              <a:buFont typeface="Arial" panose="020B0604020202020204" pitchFamily="34" charset="0"/>
              <a:buChar char="•"/>
            </a:pPr>
            <a:r>
              <a:rPr lang="en-US" altLang="en-US" sz="2000" b="0" dirty="0" smtClean="0"/>
              <a:t>Questions </a:t>
            </a:r>
            <a:r>
              <a:rPr lang="en-US" altLang="en-US" sz="2000" b="0" dirty="0"/>
              <a:t>on Voting status, Ballot pool, Access to Reflector, Documentation,  </a:t>
            </a:r>
            <a:r>
              <a:rPr lang="en-US" altLang="en-US" sz="2000" b="0" dirty="0" smtClean="0"/>
              <a:t>member’</a:t>
            </a:r>
            <a:r>
              <a:rPr lang="en-US" altLang="ja-JP" sz="2000" b="0" dirty="0" smtClean="0"/>
              <a:t>s </a:t>
            </a:r>
            <a:r>
              <a:rPr lang="en-US" altLang="ja-JP" sz="2000" b="0" dirty="0"/>
              <a:t>area</a:t>
            </a:r>
          </a:p>
          <a:p>
            <a:pPr marL="800100" lvl="1" indent="-342900">
              <a:lnSpc>
                <a:spcPct val="150000"/>
              </a:lnSpc>
              <a:buFont typeface="Wingdings" panose="05000000000000000000" pitchFamily="2" charset="2"/>
              <a:buChar char="Ø"/>
            </a:pPr>
            <a:r>
              <a:rPr lang="en-US" altLang="en-US" dirty="0"/>
              <a:t>see Jon </a:t>
            </a:r>
            <a:r>
              <a:rPr lang="en-US" altLang="en-US" dirty="0" err="1"/>
              <a:t>Rosdahl</a:t>
            </a:r>
            <a:r>
              <a:rPr lang="en-US" altLang="en-US" dirty="0"/>
              <a:t> </a:t>
            </a:r>
            <a:r>
              <a:rPr lang="en-US" altLang="en-US" dirty="0" smtClean="0"/>
              <a:t>– </a:t>
            </a:r>
            <a:r>
              <a:rPr lang="en-US" altLang="en-US" dirty="0" smtClean="0">
                <a:hlinkClick r:id="rId2"/>
              </a:rPr>
              <a:t>jrosdahl@ieee.org</a:t>
            </a:r>
            <a:r>
              <a:rPr lang="en-US" altLang="en-US" dirty="0" smtClean="0"/>
              <a:t> </a:t>
            </a:r>
            <a:endParaRPr lang="en-US" altLang="en-US" sz="1800" dirty="0" smtClean="0">
              <a:solidFill>
                <a:srgbClr val="FF0000"/>
              </a:solidFill>
            </a:endParaRPr>
          </a:p>
          <a:p>
            <a:pPr>
              <a:lnSpc>
                <a:spcPct val="150000"/>
              </a:lnSpc>
              <a:buFont typeface="Arial" panose="020B0604020202020204" pitchFamily="34" charset="0"/>
              <a:buChar char="•"/>
            </a:pPr>
            <a:r>
              <a:rPr lang="en-US" altLang="en-US" sz="2000" b="0" dirty="0" smtClean="0"/>
              <a:t>Cell Phones Silent or Off</a:t>
            </a:r>
            <a:endParaRPr lang="en-US" altLang="en-US" sz="1800" dirty="0" smtClean="0"/>
          </a:p>
          <a:p>
            <a:pPr>
              <a:lnSpc>
                <a:spcPct val="150000"/>
              </a:lnSpc>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spTree>
    <p:extLst>
      <p:ext uri="{BB962C8B-B14F-4D97-AF65-F5344CB8AC3E}">
        <p14:creationId xmlns:p14="http://schemas.microsoft.com/office/powerpoint/2010/main" val="18038317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800" dirty="0" smtClean="0"/>
              <a:t>June </a:t>
            </a:r>
            <a:r>
              <a:rPr lang="en-US" altLang="en-US" sz="2800" dirty="0" smtClean="0"/>
              <a:t>8</a:t>
            </a:r>
            <a:r>
              <a:rPr lang="en-US" altLang="en-US" sz="2800" baseline="30000" dirty="0" smtClean="0"/>
              <a:t>th</a:t>
            </a:r>
            <a:r>
              <a:rPr lang="en-US" altLang="en-US" sz="2800" dirty="0" smtClean="0"/>
              <a:t> </a:t>
            </a:r>
            <a:r>
              <a:rPr lang="en-US" altLang="en-US" sz="2800" dirty="0" smtClean="0"/>
              <a:t>10:00AM </a:t>
            </a:r>
            <a:r>
              <a:rPr lang="en-US" altLang="en-US" sz="2800" dirty="0"/>
              <a:t>ET for 1hr. </a:t>
            </a:r>
          </a:p>
          <a:p>
            <a:pPr algn="just">
              <a:spcBef>
                <a:spcPct val="20000"/>
              </a:spcBef>
              <a:buFontTx/>
              <a:buChar char="•"/>
            </a:pPr>
            <a:r>
              <a:rPr lang="en-US" altLang="en-US" sz="2800"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spTree>
    <p:extLst>
      <p:ext uri="{BB962C8B-B14F-4D97-AF65-F5344CB8AC3E}">
        <p14:creationId xmlns:p14="http://schemas.microsoft.com/office/powerpoint/2010/main" val="8743420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a:t>
            </a:r>
            <a:r>
              <a:rPr lang="en-US" dirty="0"/>
              <a:t>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spTree>
    <p:extLst>
      <p:ext uri="{BB962C8B-B14F-4D97-AF65-F5344CB8AC3E}">
        <p14:creationId xmlns:p14="http://schemas.microsoft.com/office/powerpoint/2010/main" val="424961705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spTree>
    <p:extLst>
      <p:ext uri="{BB962C8B-B14F-4D97-AF65-F5344CB8AC3E}">
        <p14:creationId xmlns:p14="http://schemas.microsoft.com/office/powerpoint/2010/main" val="9800997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spTree>
    <p:extLst>
      <p:ext uri="{BB962C8B-B14F-4D97-AF65-F5344CB8AC3E}">
        <p14:creationId xmlns:p14="http://schemas.microsoft.com/office/powerpoint/2010/main" val="36123357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sz="4800" dirty="0"/>
          </a:p>
          <a:p>
            <a:pPr algn="ctr"/>
            <a:r>
              <a:rPr lang="en-US" sz="4800" dirty="0" smtClean="0"/>
              <a:t>Backup</a:t>
            </a:r>
            <a:endParaRPr lang="en-US" sz="4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spTree>
    <p:extLst>
      <p:ext uri="{BB962C8B-B14F-4D97-AF65-F5344CB8AC3E}">
        <p14:creationId xmlns:p14="http://schemas.microsoft.com/office/powerpoint/2010/main" val="100703559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90656" cy="1065213"/>
          </a:xfrm>
        </p:spPr>
        <p:txBody>
          <a:bodyPr/>
          <a:lstStyle/>
          <a:p>
            <a:r>
              <a:rPr lang="en-US" dirty="0" smtClean="0"/>
              <a:t>Previously: Review </a:t>
            </a:r>
            <a:r>
              <a:rPr lang="en-US" dirty="0" err="1" smtClean="0"/>
              <a:t>TGaz</a:t>
            </a:r>
            <a:r>
              <a:rPr lang="en-US" dirty="0" smtClean="0"/>
              <a:t> Timeline progress (Nov.)</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42"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(May. </a:t>
            </a:r>
            <a:r>
              <a:rPr lang="en-US" altLang="en-US" dirty="0" smtClean="0"/>
              <a:t>2020)</a:t>
            </a:r>
            <a:endParaRPr lang="en-US" altLang="en-US" dirty="0"/>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 – </a:t>
            </a:r>
            <a:r>
              <a:rPr lang="en-US" altLang="en-US" sz="800" b="1" dirty="0" smtClean="0">
                <a:latin typeface="Arial" panose="020B0604020202020204" pitchFamily="34" charset="0"/>
                <a:cs typeface="Arial" panose="020B0604020202020204" pitchFamily="34" charset="0"/>
              </a:rPr>
              <a:t>May </a:t>
            </a:r>
            <a:r>
              <a:rPr lang="en-US" altLang="en-US" sz="800" b="1" dirty="0" smtClean="0">
                <a:latin typeface="Arial" panose="020B0604020202020204" pitchFamily="34" charset="0"/>
                <a:cs typeface="Arial" panose="020B0604020202020204" pitchFamily="34" charset="0"/>
              </a:rPr>
              <a:t>17)</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a:t>
            </a:r>
            <a:r>
              <a:rPr lang="en-US" altLang="en-US" sz="800" b="1" dirty="0" smtClean="0">
                <a:latin typeface="Arial" panose="020B0604020202020204" pitchFamily="34" charset="0"/>
                <a:cs typeface="Arial" panose="020B0604020202020204" pitchFamily="34" charset="0"/>
              </a:rPr>
              <a:t>May </a:t>
            </a:r>
            <a:r>
              <a:rPr lang="en-US" altLang="en-US" sz="800" b="1" dirty="0" smtClean="0">
                <a:latin typeface="Arial" panose="020B0604020202020204" pitchFamily="34" charset="0"/>
                <a:cs typeface="Arial" panose="020B0604020202020204" pitchFamily="34" charset="0"/>
              </a:rPr>
              <a:t>20)</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828546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6"/>
          </a:xfrm>
        </p:spPr>
        <p:txBody>
          <a:bodyPr/>
          <a:lstStyle/>
          <a:p>
            <a:r>
              <a:rPr lang="en-US" dirty="0" smtClean="0"/>
              <a:t>Historical timelines data</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graphicFrame>
        <p:nvGraphicFramePr>
          <p:cNvPr id="7" name="Content Placeholder 6"/>
          <p:cNvGraphicFramePr>
            <a:graphicFrameLocks/>
          </p:cNvGraphicFramePr>
          <p:nvPr>
            <p:extLst>
              <p:ext uri="{D42A27DB-BD31-4B8C-83A1-F6EECF244321}">
                <p14:modId xmlns:p14="http://schemas.microsoft.com/office/powerpoint/2010/main" val="622717137"/>
              </p:ext>
            </p:extLst>
          </p:nvPr>
        </p:nvGraphicFramePr>
        <p:xfrm>
          <a:off x="0" y="1269131"/>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02151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performance data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91047441"/>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Projected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58 months</a:t>
                      </a:r>
                      <a:endParaRPr lang="en-US" sz="1100" dirty="0">
                        <a:solidFill>
                          <a:schemeClr val="tx1"/>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20 months</a:t>
                      </a:r>
                      <a:endParaRPr lang="en-US" sz="1100" dirty="0">
                        <a:solidFill>
                          <a:schemeClr val="tx1"/>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4 months</a:t>
                      </a: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6 months</a:t>
                      </a:r>
                      <a:endParaRPr lang="en-US" sz="1100" dirty="0">
                        <a:solidFill>
                          <a:schemeClr val="tx1"/>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r>
                        <a:rPr lang="en-US" sz="1100" dirty="0" smtClean="0">
                          <a:solidFill>
                            <a:schemeClr val="tx1"/>
                          </a:solidFill>
                        </a:rPr>
                        <a:t>?</a:t>
                      </a:r>
                      <a:endParaRPr lang="en-US" sz="1100" dirty="0">
                        <a:solidFill>
                          <a:schemeClr val="tx1"/>
                        </a:solidFill>
                      </a:endParaRPr>
                    </a:p>
                  </a:txBody>
                  <a:tcPr>
                    <a:solidFill>
                      <a:srgbClr val="D0D8E8"/>
                    </a:solidFill>
                  </a:tcPr>
                </a:tc>
              </a:tr>
            </a:tbl>
          </a:graphicData>
        </a:graphic>
      </p:graphicFrame>
    </p:spTree>
    <p:extLst>
      <p:ext uri="{BB962C8B-B14F-4D97-AF65-F5344CB8AC3E}">
        <p14:creationId xmlns:p14="http://schemas.microsoft.com/office/powerpoint/2010/main" val="355490906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and </a:t>
            </a:r>
            <a:r>
              <a:rPr lang="en-US" dirty="0" err="1"/>
              <a:t>strawpolls</a:t>
            </a:r>
            <a:r>
              <a:rPr lang="en-US" dirty="0"/>
              <a:t> as needed</a:t>
            </a:r>
          </a:p>
        </p:txBody>
      </p:sp>
      <p:sp>
        <p:nvSpPr>
          <p:cNvPr id="3" name="Content Placeholder 2"/>
          <p:cNvSpPr>
            <a:spLocks noGrp="1"/>
          </p:cNvSpPr>
          <p:nvPr>
            <p:ph idx="1"/>
          </p:nvPr>
        </p:nvSpPr>
        <p:spPr/>
        <p:txBody>
          <a:bodyPr/>
          <a:lstStyle/>
          <a:p>
            <a:pPr marL="0" indent="0">
              <a:buNone/>
            </a:pPr>
            <a:r>
              <a:rPr lang="en-US" altLang="en-US" dirty="0"/>
              <a:t>Motion/</a:t>
            </a:r>
            <a:r>
              <a:rPr lang="en-US" altLang="en-US" dirty="0" err="1"/>
              <a:t>strawpoll</a:t>
            </a:r>
            <a:endParaRPr lang="en-US" altLang="en-US" dirty="0"/>
          </a:p>
          <a:p>
            <a:pPr marL="0" indent="0">
              <a:buNone/>
            </a:pPr>
            <a:r>
              <a:rPr lang="en-US" altLang="en-US" dirty="0"/>
              <a:t>To instruct the use case document editor to add use cases depicted by slides x y z of submission </a:t>
            </a:r>
            <a:r>
              <a:rPr lang="en-US" altLang="en-US" dirty="0" err="1"/>
              <a:t>abc</a:t>
            </a:r>
            <a:r>
              <a:rPr lang="en-US" altLang="en-US" dirty="0"/>
              <a:t> to the use case working draft document.</a:t>
            </a:r>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spTree>
    <p:extLst>
      <p:ext uri="{BB962C8B-B14F-4D97-AF65-F5344CB8AC3E}">
        <p14:creationId xmlns:p14="http://schemas.microsoft.com/office/powerpoint/2010/main" val="29562008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a:t>
            </a:r>
          </a:p>
        </p:txBody>
      </p:sp>
      <p:sp>
        <p:nvSpPr>
          <p:cNvPr id="3" name="Content Placeholder 2"/>
          <p:cNvSpPr>
            <a:spLocks noGrp="1"/>
          </p:cNvSpPr>
          <p:nvPr>
            <p:ph idx="1"/>
          </p:nvPr>
        </p:nvSpPr>
        <p:spPr/>
        <p:txBody>
          <a:bodyPr/>
          <a:lstStyle/>
          <a:p>
            <a:pPr marL="0" indent="0">
              <a:buNone/>
            </a:pPr>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endParaRPr lang="en-US" altLang="en-US" dirty="0"/>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spTree>
    <p:extLst>
      <p:ext uri="{BB962C8B-B14F-4D97-AF65-F5344CB8AC3E}">
        <p14:creationId xmlns:p14="http://schemas.microsoft.com/office/powerpoint/2010/main" val="870269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a:xfrm>
            <a:off x="685800" y="1751013"/>
            <a:ext cx="7770813" cy="4486299"/>
          </a:xfrm>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smtClean="0">
                <a:hlinkClick r:id="rId3"/>
              </a:rPr>
              <a:t>https://mentor.ieee.org/802.11/documents</a:t>
            </a:r>
            <a:endParaRPr lang="en-US" altLang="en-US" dirty="0"/>
          </a:p>
          <a:p>
            <a:pPr lvl="1"/>
            <a:r>
              <a:rPr lang="en-US" altLang="en-US" dirty="0"/>
              <a:t>Use </a:t>
            </a:r>
            <a:r>
              <a:rPr lang="en-US" altLang="en-US" dirty="0" smtClean="0"/>
              <a:t>“</a:t>
            </a:r>
            <a:r>
              <a:rPr lang="en-US" altLang="en-US" dirty="0" err="1" smtClean="0"/>
              <a:t>TGaz</a:t>
            </a:r>
            <a:r>
              <a:rPr lang="en-US" altLang="en-US" dirty="0" smtClean="0"/>
              <a:t>” </a:t>
            </a:r>
            <a:r>
              <a:rPr lang="en-US" altLang="en-US" dirty="0"/>
              <a:t>folder for documents relating to the </a:t>
            </a:r>
            <a:r>
              <a:rPr lang="en-US" altLang="en-US" dirty="0" err="1" smtClean="0"/>
              <a:t>TGaz</a:t>
            </a:r>
            <a:r>
              <a:rPr lang="en-US" altLang="en-US" dirty="0" smtClean="0"/>
              <a:t> activity.</a:t>
            </a:r>
          </a:p>
          <a:p>
            <a:pPr lvl="1"/>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spTree>
    <p:extLst>
      <p:ext uri="{BB962C8B-B14F-4D97-AF65-F5344CB8AC3E}">
        <p14:creationId xmlns:p14="http://schemas.microsoft.com/office/powerpoint/2010/main" val="2303303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on submission xxx</a:t>
            </a:r>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use case document editor to add use cases depicted by slides </a:t>
            </a:r>
            <a:r>
              <a:rPr lang="en-US" altLang="en-US" dirty="0" err="1"/>
              <a:t>a,b</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r>
              <a:rPr lang="en-US" altLang="en-US" dirty="0"/>
              <a:t>Move: </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spTree>
    <p:extLst>
      <p:ext uri="{BB962C8B-B14F-4D97-AF65-F5344CB8AC3E}">
        <p14:creationId xmlns:p14="http://schemas.microsoft.com/office/powerpoint/2010/main" val="38528771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 submission 634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May </a:t>
            </a:r>
            <a:r>
              <a:rPr lang="en-US" dirty="0" smtClean="0"/>
              <a:t>2016</a:t>
            </a:r>
            <a:endParaRPr lang="en-GB" dirty="0"/>
          </a:p>
        </p:txBody>
      </p:sp>
      <p:sp>
        <p:nvSpPr>
          <p:cNvPr id="7" name="Content Placeholder 2"/>
          <p:cNvSpPr txBox="1">
            <a:spLocks/>
          </p:cNvSpPr>
          <p:nvPr/>
        </p:nvSpPr>
        <p:spPr bwMode="auto">
          <a:xfrm>
            <a:off x="838200" y="21336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kern="0" dirty="0" smtClean="0"/>
              <a:t>We support the addition of use cases depicted by slides </a:t>
            </a:r>
            <a:r>
              <a:rPr lang="en-US" altLang="en-US" kern="0" dirty="0" err="1" smtClean="0"/>
              <a:t>a,b,c</a:t>
            </a:r>
            <a:r>
              <a:rPr lang="en-US" altLang="en-US" kern="0" dirty="0" smtClean="0"/>
              <a:t> of submission 11-15/</a:t>
            </a:r>
            <a:r>
              <a:rPr lang="en-US" altLang="en-US" kern="0" dirty="0" err="1" smtClean="0"/>
              <a:t>XYZrN</a:t>
            </a:r>
            <a:r>
              <a:rPr lang="en-US" altLang="en-US" kern="0" dirty="0" smtClean="0"/>
              <a:t> to the use case working draft document.</a:t>
            </a:r>
          </a:p>
          <a:p>
            <a:pPr marL="0" indent="0"/>
            <a:endParaRPr lang="en-US" altLang="en-US" kern="0" dirty="0" smtClean="0"/>
          </a:p>
          <a:p>
            <a:pPr marL="0" indent="0"/>
            <a:endParaRPr lang="en-US" altLang="en-US" kern="0" dirty="0" smtClean="0"/>
          </a:p>
          <a:p>
            <a:pPr marL="0" indent="0"/>
            <a:r>
              <a:rPr lang="en-US" altLang="en-US" kern="0" dirty="0" smtClean="0"/>
              <a:t>Y: 	 	N: 		A: </a:t>
            </a:r>
          </a:p>
        </p:txBody>
      </p:sp>
    </p:spTree>
    <p:extLst>
      <p:ext uri="{BB962C8B-B14F-4D97-AF65-F5344CB8AC3E}">
        <p14:creationId xmlns:p14="http://schemas.microsoft.com/office/powerpoint/2010/main" val="34458636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52</a:t>
            </a:fld>
            <a:endParaRPr lang="en-GB"/>
          </a:p>
        </p:txBody>
      </p:sp>
      <p:sp>
        <p:nvSpPr>
          <p:cNvPr id="5" name="Footer Placeholder 4"/>
          <p:cNvSpPr>
            <a:spLocks noGrp="1"/>
          </p:cNvSpPr>
          <p:nvPr>
            <p:ph type="ftr" idx="14"/>
          </p:nvPr>
        </p:nvSpPr>
        <p:spPr>
          <a:xfrm>
            <a:off x="6000760" y="6475413"/>
            <a:ext cx="2541578" cy="16829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May </a:t>
            </a:r>
            <a:r>
              <a:rPr lang="en-US" dirty="0" smtClean="0"/>
              <a:t>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53</a:t>
            </a:fld>
            <a:endParaRPr lang="en-GB"/>
          </a:p>
        </p:txBody>
      </p:sp>
      <p:sp>
        <p:nvSpPr>
          <p:cNvPr id="5" name="Footer Placeholder 4"/>
          <p:cNvSpPr>
            <a:spLocks noGrp="1"/>
          </p:cNvSpPr>
          <p:nvPr>
            <p:ph type="ftr" idx="14"/>
          </p:nvPr>
        </p:nvSpPr>
        <p:spPr>
          <a:xfrm>
            <a:off x="6012160" y="6475413"/>
            <a:ext cx="2530178" cy="19394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May </a:t>
            </a:r>
            <a:r>
              <a:rPr lang="en-US" dirty="0" smtClean="0"/>
              <a:t>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54</a:t>
            </a:fld>
            <a:endParaRPr lang="en-GB"/>
          </a:p>
        </p:txBody>
      </p:sp>
      <p:sp>
        <p:nvSpPr>
          <p:cNvPr id="5" name="Footer Placeholder 4"/>
          <p:cNvSpPr>
            <a:spLocks noGrp="1"/>
          </p:cNvSpPr>
          <p:nvPr>
            <p:ph type="ftr" idx="14"/>
          </p:nvPr>
        </p:nvSpPr>
        <p:spPr>
          <a:xfrm>
            <a:off x="6500826" y="6475413"/>
            <a:ext cx="204151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May </a:t>
            </a:r>
            <a:r>
              <a:rPr lang="en-US" dirty="0" smtClean="0"/>
              <a:t>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55</a:t>
            </a:fld>
            <a:endParaRPr lang="en-GB"/>
          </a:p>
        </p:txBody>
      </p:sp>
      <p:sp>
        <p:nvSpPr>
          <p:cNvPr id="5" name="Footer Placeholder 4"/>
          <p:cNvSpPr>
            <a:spLocks noGrp="1"/>
          </p:cNvSpPr>
          <p:nvPr>
            <p:ph type="ftr" idx="14"/>
          </p:nvPr>
        </p:nvSpPr>
        <p:spPr>
          <a:xfrm>
            <a:off x="6072198" y="6475413"/>
            <a:ext cx="2470140"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May </a:t>
            </a:r>
            <a:r>
              <a:rPr lang="en-US" dirty="0" smtClean="0"/>
              <a:t>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56</a:t>
            </a:fld>
            <a:endParaRPr lang="en-GB"/>
          </a:p>
        </p:txBody>
      </p:sp>
      <p:sp>
        <p:nvSpPr>
          <p:cNvPr id="5" name="Footer Placeholder 4"/>
          <p:cNvSpPr>
            <a:spLocks noGrp="1"/>
          </p:cNvSpPr>
          <p:nvPr>
            <p:ph type="ftr" idx="14"/>
          </p:nvPr>
        </p:nvSpPr>
        <p:spPr>
          <a:xfrm>
            <a:off x="6286512" y="6475413"/>
            <a:ext cx="2255826"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May </a:t>
            </a:r>
            <a:r>
              <a:rPr lang="en-US" dirty="0" smtClean="0"/>
              <a:t>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57</a:t>
            </a:fld>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May </a:t>
            </a:r>
            <a:r>
              <a:rPr lang="en-US" dirty="0" smtClean="0"/>
              <a:t>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2016</a:t>
            </a:r>
            <a:endParaRPr lang="en-US" altLang="en-US" sz="1800" dirty="0"/>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3BA49D9-A0B4-4CE4-B52E-5C95385AE257}" type="slidenum">
              <a:rPr lang="en-US" altLang="en-US"/>
              <a:pPr/>
              <a:t>6</a:t>
            </a:fld>
            <a:endParaRPr lang="en-US" altLang="en-US"/>
          </a:p>
        </p:txBody>
      </p:sp>
      <p:sp>
        <p:nvSpPr>
          <p:cNvPr id="7173" name="Rectangle 2"/>
          <p:cNvSpPr>
            <a:spLocks noGrp="1" noChangeArrowheads="1"/>
          </p:cNvSpPr>
          <p:nvPr>
            <p:ph type="title"/>
          </p:nvPr>
        </p:nvSpPr>
        <p:spPr/>
        <p:txBody>
          <a:bodyPr/>
          <a:lstStyle/>
          <a:p>
            <a:r>
              <a:rPr lang="en-US" altLang="en-US" smtClean="0"/>
              <a:t>Patent Policy</a:t>
            </a:r>
          </a:p>
        </p:txBody>
      </p:sp>
      <p:sp>
        <p:nvSpPr>
          <p:cNvPr id="7174" name="Rectangle 3"/>
          <p:cNvSpPr>
            <a:spLocks noGrp="1" noChangeArrowheads="1"/>
          </p:cNvSpPr>
          <p:nvPr>
            <p:ph type="body" idx="1"/>
          </p:nvPr>
        </p:nvSpPr>
        <p:spPr/>
        <p:txBody>
          <a:bodyPr/>
          <a:lstStyle/>
          <a:p>
            <a:r>
              <a:rPr lang="en-US" altLang="en-US" smtClean="0"/>
              <a:t>Following 5 slides</a:t>
            </a:r>
          </a:p>
        </p:txBody>
      </p:sp>
      <p:sp>
        <p:nvSpPr>
          <p:cNvPr id="7" name="Footer Placeholder 4"/>
          <p:cNvSpPr>
            <a:spLocks noGrp="1"/>
          </p:cNvSpPr>
          <p:nvPr>
            <p:ph type="ftr" idx="14"/>
          </p:nvPr>
        </p:nvSpPr>
        <p:spPr>
          <a:xfrm>
            <a:off x="5357818" y="6475413"/>
            <a:ext cx="3184520" cy="180975"/>
          </a:xfrm>
        </p:spPr>
        <p:txBody>
          <a:bodyPr/>
          <a:lstStyle/>
          <a:p>
            <a:r>
              <a:rPr lang="en-GB" dirty="0" smtClean="0"/>
              <a:t>Jonathan Segev, Intel Corporation</a:t>
            </a:r>
            <a:endParaRPr lang="en-GB" dirty="0"/>
          </a:p>
        </p:txBody>
      </p:sp>
    </p:spTree>
    <p:extLst>
      <p:ext uri="{BB962C8B-B14F-4D97-AF65-F5344CB8AC3E}">
        <p14:creationId xmlns:p14="http://schemas.microsoft.com/office/powerpoint/2010/main" val="3571180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2016</a:t>
            </a:r>
            <a:endParaRPr lang="en-US" altLang="en-US" sz="1800" dirty="0"/>
          </a:p>
        </p:txBody>
      </p:sp>
      <p:sp>
        <p:nvSpPr>
          <p:cNvPr id="819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55633EE-5C50-4AB9-91B6-25613814359F}" type="slidenum">
              <a:rPr lang="en-US" altLang="en-US"/>
              <a:pPr/>
              <a:t>7</a:t>
            </a:fld>
            <a:endParaRPr lang="en-US" altLang="en-US"/>
          </a:p>
        </p:txBody>
      </p:sp>
      <p:sp>
        <p:nvSpPr>
          <p:cNvPr id="8197" name="Rectangle 2"/>
          <p:cNvSpPr>
            <a:spLocks noGrp="1" noChangeArrowheads="1"/>
          </p:cNvSpPr>
          <p:nvPr>
            <p:ph type="title"/>
          </p:nvPr>
        </p:nvSpPr>
        <p:spPr>
          <a:xfrm>
            <a:off x="685800" y="548680"/>
            <a:ext cx="7772400" cy="381000"/>
          </a:xfrm>
          <a:noFill/>
        </p:spPr>
        <p:txBody>
          <a:bodyPr lIns="90487" tIns="44450" rIns="90487" bIns="44450"/>
          <a:lstStyle/>
          <a:p>
            <a:r>
              <a:rPr lang="en-US" altLang="en-US" sz="2400" u="sng" dirty="0" smtClean="0">
                <a:solidFill>
                  <a:schemeClr val="accent2"/>
                </a:solidFill>
              </a:rPr>
              <a:t>Instructions for the WG Chair</a:t>
            </a:r>
          </a:p>
        </p:txBody>
      </p:sp>
      <p:sp>
        <p:nvSpPr>
          <p:cNvPr id="8198" name="Rectangle 3"/>
          <p:cNvSpPr>
            <a:spLocks noGrp="1" noChangeArrowheads="1"/>
          </p:cNvSpPr>
          <p:nvPr>
            <p:ph type="body" idx="4294967295"/>
          </p:nvPr>
        </p:nvSpPr>
        <p:spPr>
          <a:xfrm>
            <a:off x="152400" y="908720"/>
            <a:ext cx="8610600" cy="4876800"/>
          </a:xfrm>
          <a:noFill/>
        </p:spPr>
        <p:txBody>
          <a:bodyPr lIns="90487" tIns="44450" rIns="90487" bIns="44450"/>
          <a:lstStyle/>
          <a:p>
            <a:pPr>
              <a:lnSpc>
                <a:spcPct val="80000"/>
              </a:lnSpc>
              <a:spcAft>
                <a:spcPct val="30000"/>
              </a:spcAft>
              <a:buFont typeface="Monotype Sorts"/>
              <a:buNone/>
            </a:pPr>
            <a:r>
              <a:rPr lang="en-US" altLang="en-US" sz="800" b="0" dirty="0" smtClean="0"/>
              <a:t>	</a:t>
            </a:r>
            <a:r>
              <a:rPr lang="en-US" altLang="en-US" sz="1800" dirty="0" smtClean="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smtClean="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may be essential for the use of standards under development is strongly encouraged; </a:t>
            </a:r>
          </a:p>
          <a:p>
            <a:pPr lvl="2">
              <a:lnSpc>
                <a:spcPct val="80000"/>
              </a:lnSpc>
            </a:pPr>
            <a:r>
              <a:rPr lang="en-US" altLang="en-US" sz="1400" dirty="0" smtClean="0">
                <a:solidFill>
                  <a:schemeClr val="accent2"/>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anose="020B0604020202020204"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anose="020B0604020202020204"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8"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17907123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2016</a:t>
            </a:r>
            <a:endParaRPr lang="en-US" altLang="en-US" sz="1800" dirty="0"/>
          </a:p>
        </p:txBody>
      </p:sp>
      <p:sp>
        <p:nvSpPr>
          <p:cNvPr id="9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A21F2FD-A092-41B5-9FDA-2ACDBCCBA290}" type="slidenum">
              <a:rPr lang="en-US" altLang="en-US"/>
              <a:pPr/>
              <a:t>8</a:t>
            </a:fld>
            <a:endParaRPr lang="en-US" altLang="en-US"/>
          </a:p>
        </p:txBody>
      </p:sp>
      <p:sp>
        <p:nvSpPr>
          <p:cNvPr id="922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en-US" sz="2000" b="1" u="sng">
              <a:solidFill>
                <a:schemeClr val="tx2"/>
              </a:solidFill>
              <a:latin typeface="Helvetica" panose="020B0604020202020204" pitchFamily="34" charset="0"/>
            </a:endParaRPr>
          </a:p>
        </p:txBody>
      </p:sp>
      <p:sp>
        <p:nvSpPr>
          <p:cNvPr id="9223"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dirty="0"/>
              <a:t>Slide #1</a:t>
            </a:r>
            <a:endParaRPr lang="en-US" altLang="en-US" sz="2400" dirty="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defRPr/>
            </a:pPr>
            <a:r>
              <a:rPr lang="en-US" altLang="en-US" sz="1600" b="1" kern="0" dirty="0">
                <a:solidFill>
                  <a:schemeClr val="accent2"/>
                </a:solidFill>
                <a:latin typeface="+mn-lt"/>
                <a:cs typeface="ＭＳ Ｐゴシック" charset="0"/>
              </a:rPr>
              <a:t>All participants in this meeting have certain obligations under the IEEE-SA Patent Policy. </a:t>
            </a:r>
          </a:p>
          <a:p>
            <a:pPr marL="742950" lvl="1" indent="-285750">
              <a:spcBef>
                <a:spcPct val="20000"/>
              </a:spcBef>
              <a:buFont typeface="Arial" pitchFamily="34" charset="0"/>
              <a:buChar char="•"/>
              <a:defRPr/>
            </a:pPr>
            <a:r>
              <a:rPr lang="en-US" altLang="en-US" sz="1600" b="1" kern="0" dirty="0">
                <a:solidFill>
                  <a:srgbClr val="003399"/>
                </a:solidFill>
                <a:latin typeface="+mn-lt"/>
              </a:rPr>
              <a:t>Participants [Note: </a:t>
            </a:r>
            <a:r>
              <a:rPr lang="en-GB" altLang="en-US" sz="1600" b="1" kern="0" dirty="0">
                <a:solidFill>
                  <a:srgbClr val="003399"/>
                </a:solidFill>
                <a:latin typeface="+mn-lt"/>
              </a:rPr>
              <a:t>Quoted text excerpted from IEEE-SA Standards Board Bylaws </a:t>
            </a:r>
            <a:r>
              <a:rPr lang="en-GB" altLang="en-US" sz="1600" b="1" kern="0" dirty="0" err="1">
                <a:solidFill>
                  <a:srgbClr val="003399"/>
                </a:solidFill>
                <a:latin typeface="+mn-lt"/>
              </a:rPr>
              <a:t>subclause</a:t>
            </a:r>
            <a:r>
              <a:rPr lang="en-GB" altLang="en-US" sz="1600" b="1" kern="0" dirty="0">
                <a:solidFill>
                  <a:srgbClr val="003399"/>
                </a:solidFill>
                <a:latin typeface="+mn-lt"/>
              </a:rPr>
              <a:t> 6.2</a:t>
            </a:r>
            <a:r>
              <a:rPr lang="en-US" altLang="en-US" sz="1600" b="1" kern="0" dirty="0">
                <a:solidFill>
                  <a:srgbClr val="003399"/>
                </a:solidFill>
                <a:latin typeface="+mn-lt"/>
              </a:rPr>
              <a:t>]:</a:t>
            </a:r>
          </a:p>
          <a:p>
            <a:pPr marL="1085850" lvl="2" indent="-228600">
              <a:spcBef>
                <a:spcPct val="20000"/>
              </a:spcBef>
              <a:buFont typeface="Arial" pitchFamily="34" charset="0"/>
              <a:buChar char="•"/>
              <a:defRPr/>
            </a:pPr>
            <a:r>
              <a:rPr lang="en-US" altLang="en-US" sz="1600" b="1" kern="0" dirty="0">
                <a:solidFill>
                  <a:srgbClr val="003399"/>
                </a:solidFill>
                <a:latin typeface="+mn-lt"/>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kern="0" dirty="0">
              <a:latin typeface="+mn-lt"/>
            </a:endParaRPr>
          </a:p>
          <a:p>
            <a:pPr marL="1085850" lvl="2" indent="-228600">
              <a:spcBef>
                <a:spcPct val="20000"/>
              </a:spcBef>
              <a:buFont typeface="Arial" pitchFamily="34" charset="0"/>
              <a:buChar char="•"/>
              <a:defRPr/>
            </a:pPr>
            <a:r>
              <a:rPr lang="en-US" altLang="en-US" sz="1600" b="1" kern="0" dirty="0">
                <a:solidFill>
                  <a:srgbClr val="003399"/>
                </a:solidFill>
                <a:latin typeface="+mn-lt"/>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defRPr/>
            </a:pPr>
            <a:r>
              <a:rPr lang="en-US" altLang="en-US" sz="1600" b="1" kern="0" dirty="0">
                <a:solidFill>
                  <a:srgbClr val="003399"/>
                </a:solidFill>
                <a:latin typeface="+mn-lt"/>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defRPr/>
            </a:pPr>
            <a:r>
              <a:rPr lang="en-US" altLang="en-US" sz="1600" b="1" kern="0" dirty="0">
                <a:solidFill>
                  <a:srgbClr val="003399"/>
                </a:solidFill>
                <a:latin typeface="+mn-lt"/>
              </a:rPr>
              <a:t>Early identification of holders of potential Essential Patent Claims is strongly encouraged</a:t>
            </a:r>
          </a:p>
          <a:p>
            <a:pPr marL="742950" lvl="1" indent="-285750">
              <a:spcBef>
                <a:spcPct val="20000"/>
              </a:spcBef>
              <a:buFont typeface="Arial" pitchFamily="34" charset="0"/>
              <a:buChar char="•"/>
              <a:defRPr/>
            </a:pPr>
            <a:r>
              <a:rPr lang="en-US" altLang="en-US" sz="1600" b="1" kern="0" dirty="0">
                <a:solidFill>
                  <a:srgbClr val="003399"/>
                </a:solidFill>
                <a:latin typeface="+mn-lt"/>
              </a:rPr>
              <a:t>No duty to perform a patent search</a:t>
            </a:r>
            <a:endParaRPr lang="en-US" altLang="en-US" sz="1600" kern="0" dirty="0">
              <a:latin typeface="+mn-lt"/>
            </a:endParaRP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29981455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2016</a:t>
            </a:r>
            <a:endParaRPr lang="en-US" altLang="en-US" sz="1800" dirty="0"/>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663A9B0E-5200-41EC-BD3E-D8ECC9C8CF64}" type="slidenum">
              <a:rPr lang="en-US" altLang="en-US"/>
              <a:pPr/>
              <a:t>9</a:t>
            </a:fld>
            <a:endParaRPr lang="en-US" altLang="en-US"/>
          </a:p>
        </p:txBody>
      </p:sp>
      <p:sp>
        <p:nvSpPr>
          <p:cNvPr id="10245"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0246"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defRPr/>
            </a:pPr>
            <a:r>
              <a:rPr lang="en-US" altLang="en-US" sz="2400" kern="0" dirty="0">
                <a:latin typeface="+mn-lt"/>
                <a:cs typeface="Times New Roman" pitchFamily="18" charset="0"/>
              </a:rPr>
              <a:t>	</a:t>
            </a:r>
            <a:r>
              <a:rPr lang="en-US" altLang="en-US" sz="2400" kern="0" dirty="0">
                <a:solidFill>
                  <a:schemeClr val="accent2">
                    <a:lumMod val="75000"/>
                  </a:schemeClr>
                </a:solidFill>
                <a:latin typeface="+mn-lt"/>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Patent Policy is stated in these sources:</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Boards Bylaws</a:t>
            </a:r>
          </a:p>
          <a:p>
            <a:pPr marL="742950" lvl="1" indent="-285750">
              <a:lnSpc>
                <a:spcPct val="90000"/>
              </a:lnSpc>
              <a:spcBef>
                <a:spcPct val="20000"/>
              </a:spcBef>
              <a:buFont typeface="Monotype Sorts"/>
              <a:buNone/>
              <a:defRPr/>
            </a:pPr>
            <a:r>
              <a:rPr lang="en-US" altLang="en-US" sz="21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http://standards.ieee.org/develop/policies/bylaws/sect6-7.html#6</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 Operations Manual</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http://standards.ieee.org/develop/policies/opman/sect6.html#6.3</a:t>
            </a:r>
            <a:endParaRPr lang="en-US" altLang="en-US" sz="2400" kern="0" dirty="0">
              <a:solidFill>
                <a:schemeClr val="accent2">
                  <a:lumMod val="75000"/>
                </a:schemeClr>
              </a:solidFill>
              <a:latin typeface="+mn-lt"/>
            </a:endParaRP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Material about the patent policy is available at</a:t>
            </a:r>
            <a:r>
              <a:rPr lang="en-US" altLang="en-US" sz="2400" kern="0" dirty="0">
                <a:solidFill>
                  <a:schemeClr val="accent2">
                    <a:lumMod val="75000"/>
                  </a:schemeClr>
                </a:solidFill>
                <a:latin typeface="+mn-lt"/>
              </a:rPr>
              <a:t> </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http://standards.ieee.org/about/sasb/patcom/materials.html</a:t>
            </a:r>
          </a:p>
        </p:txBody>
      </p:sp>
      <p:sp>
        <p:nvSpPr>
          <p:cNvPr id="10248"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a:solidFill>
                  <a:srgbClr val="000099"/>
                </a:solidFill>
                <a:latin typeface="Arial" panose="020B0604020202020204" pitchFamily="34" charset="0"/>
              </a:rPr>
              <a:t>This slide set is available at https://development.standards.ieee.org/myproject/Public/mytools/mob/slideset.ppt</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3142092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35040</TotalTime>
  <Words>3016</Words>
  <Application>Microsoft Office PowerPoint</Application>
  <PresentationFormat>On-screen Show (4:3)</PresentationFormat>
  <Paragraphs>714</Paragraphs>
  <Slides>57</Slides>
  <Notes>19</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9" baseType="lpstr">
      <vt:lpstr>Arial Unicode MS</vt:lpstr>
      <vt:lpstr>MS Gothic</vt:lpstr>
      <vt:lpstr>MS PGothic</vt:lpstr>
      <vt:lpstr>MS PGothic</vt:lpstr>
      <vt:lpstr>Arial</vt:lpstr>
      <vt:lpstr>Helvetica</vt:lpstr>
      <vt:lpstr>Monotype Sorts</vt:lpstr>
      <vt:lpstr>Times</vt:lpstr>
      <vt:lpstr>Times New Roman</vt:lpstr>
      <vt:lpstr>Wingdings</vt:lpstr>
      <vt:lpstr>Office Theme</vt:lpstr>
      <vt:lpstr>Document</vt:lpstr>
      <vt:lpstr>TGaz Next Generation Positioning  May Meeting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 Schedule in a Glance</vt:lpstr>
      <vt:lpstr>Agenda Items for the Week</vt:lpstr>
      <vt:lpstr>Submission List for the week</vt:lpstr>
      <vt:lpstr>PowerPoint Presentation</vt:lpstr>
      <vt:lpstr>Meeting Slot # 1 discussion items</vt:lpstr>
      <vt:lpstr>Submission order – Slot 1</vt:lpstr>
      <vt:lpstr>Approval of previous meeting minutes</vt:lpstr>
      <vt:lpstr>Approval of Telecon Minutes</vt:lpstr>
      <vt:lpstr>Presentations</vt:lpstr>
      <vt:lpstr>Motion – approve FR working draft</vt:lpstr>
      <vt:lpstr>Attendance reminder</vt:lpstr>
      <vt:lpstr>Recess</vt:lpstr>
      <vt:lpstr>PowerPoint Presentation</vt:lpstr>
      <vt:lpstr>Meeting Slot # 2 discussion items</vt:lpstr>
      <vt:lpstr>Submission order – Slot 2</vt:lpstr>
      <vt:lpstr>Presentations</vt:lpstr>
      <vt:lpstr>Attendance reminder</vt:lpstr>
      <vt:lpstr>Recess</vt:lpstr>
      <vt:lpstr>PowerPoint Presentation</vt:lpstr>
      <vt:lpstr>Meeting Slot # 3 discussion items</vt:lpstr>
      <vt:lpstr>Submission order – Slot 3</vt:lpstr>
      <vt:lpstr>presentations</vt:lpstr>
      <vt:lpstr>Previously: TGaz Timeline progress post Atlanta</vt:lpstr>
      <vt:lpstr>PowerPoint Presentation</vt:lpstr>
      <vt:lpstr>Some options for TG continued activity</vt:lpstr>
      <vt:lpstr>Some options for TG continued activity</vt:lpstr>
      <vt:lpstr>Some options for TG continued activity</vt:lpstr>
      <vt:lpstr>Goals for the July meeting </vt:lpstr>
      <vt:lpstr>Teleconference Schedule</vt:lpstr>
      <vt:lpstr>Reminder to do attendance</vt:lpstr>
      <vt:lpstr>AOB?</vt:lpstr>
      <vt:lpstr>Adjourn</vt:lpstr>
      <vt:lpstr>PowerPoint Presentation</vt:lpstr>
      <vt:lpstr>Previously: Review TGaz Timeline progress (Nov.)</vt:lpstr>
      <vt:lpstr>Historical timelines data</vt:lpstr>
      <vt:lpstr>Historical performance data</vt:lpstr>
      <vt:lpstr>Motions and strawpolls as needed</vt:lpstr>
      <vt:lpstr>Strawpoll#1</vt:lpstr>
      <vt:lpstr>Motions on submission xxx</vt:lpstr>
      <vt:lpstr>Strawpoll#1 submission 634</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May Agenda</dc:title>
  <dc:creator>Segev, Jonathan</dc:creator>
  <cp:keywords>CTPClassification=CTP_PUBLIC:VisualMarkings=</cp:keywords>
  <cp:lastModifiedBy>Segev, Jonathan</cp:lastModifiedBy>
  <cp:revision>320</cp:revision>
  <cp:lastPrinted>1601-01-01T00:00:00Z</cp:lastPrinted>
  <dcterms:created xsi:type="dcterms:W3CDTF">2015-08-09T12:22:17Z</dcterms:created>
  <dcterms:modified xsi:type="dcterms:W3CDTF">2016-04-04T08:46:32Z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d88e0fbc-2c0f-4b3e-a85a-94b68e0fb04e</vt:lpwstr>
  </property>
  <property fmtid="{D5CDD505-2E9C-101B-9397-08002B2CF9AE}" pid="3" name="CTP_TimeStamp">
    <vt:lpwstr>2016-04-04 08:46:31Z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