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59" r:id="rId20"/>
    <p:sldId id="330" r:id="rId21"/>
    <p:sldId id="366" r:id="rId22"/>
    <p:sldId id="294" r:id="rId23"/>
    <p:sldId id="295" r:id="rId24"/>
    <p:sldId id="296" r:id="rId25"/>
    <p:sldId id="297" r:id="rId26"/>
    <p:sldId id="298" r:id="rId27"/>
    <p:sldId id="360" r:id="rId28"/>
    <p:sldId id="361" r:id="rId29"/>
    <p:sldId id="362" r:id="rId30"/>
    <p:sldId id="363" r:id="rId31"/>
    <p:sldId id="364" r:id="rId32"/>
    <p:sldId id="365" r:id="rId33"/>
    <p:sldId id="371" r:id="rId34"/>
    <p:sldId id="358" r:id="rId35"/>
    <p:sldId id="357" r:id="rId36"/>
    <p:sldId id="370" r:id="rId37"/>
    <p:sldId id="373" r:id="rId38"/>
    <p:sldId id="374" r:id="rId39"/>
    <p:sldId id="291" r:id="rId40"/>
    <p:sldId id="289" r:id="rId41"/>
    <p:sldId id="288" r:id="rId42"/>
    <p:sldId id="335" r:id="rId43"/>
    <p:sldId id="354" r:id="rId44"/>
    <p:sldId id="343" r:id="rId45"/>
    <p:sldId id="328" r:id="rId46"/>
    <p:sldId id="344" r:id="rId47"/>
    <p:sldId id="345" r:id="rId48"/>
    <p:sldId id="352" r:id="rId49"/>
    <p:sldId id="341" r:id="rId50"/>
    <p:sldId id="340" r:id="rId51"/>
    <p:sldId id="339" r:id="rId52"/>
    <p:sldId id="258" r:id="rId53"/>
    <p:sldId id="259" r:id="rId54"/>
    <p:sldId id="260" r:id="rId55"/>
    <p:sldId id="261" r:id="rId56"/>
    <p:sldId id="262" r:id="rId57"/>
    <p:sldId id="263" r:id="rId5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59"/>
            <p14:sldId id="330"/>
            <p14:sldId id="366"/>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58"/>
            <p14:sldId id="357"/>
            <p14:sldId id="370"/>
            <p14:sldId id="373"/>
            <p14:sldId id="374"/>
            <p14:sldId id="291"/>
            <p14:sldId id="289"/>
            <p14:sldId id="288"/>
            <p14:sldId id="335"/>
            <p14:sldId id="354"/>
          </p14:sldIdLst>
        </p14:section>
        <p14:section name="Backup" id="{9FBC3677-2CD2-4DE4-B71A-F5EAB5A48DDF}">
          <p14:sldIdLst>
            <p14:sldId id="343"/>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7576" autoAdjust="0"/>
    <p:restoredTop sz="94434" autoAdjust="0"/>
  </p:normalViewPr>
  <p:slideViewPr>
    <p:cSldViewPr>
      <p:cViewPr varScale="1">
        <p:scale>
          <a:sx n="129" d="100"/>
          <a:sy n="129" d="100"/>
        </p:scale>
        <p:origin x="1488" y="12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105" d="100"/>
          <a:sy n="105" d="100"/>
        </p:scale>
        <p:origin x="335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86280952"/>
        <c:axId val="586284088"/>
        <c:axId val="0"/>
      </c:bar3DChart>
      <c:catAx>
        <c:axId val="58628095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86284088"/>
        <c:crosses val="autoZero"/>
        <c:auto val="1"/>
        <c:lblAlgn val="ctr"/>
        <c:lblOffset val="100"/>
        <c:tickLblSkip val="3"/>
        <c:tickMarkSkip val="1"/>
        <c:noMultiLvlLbl val="0"/>
      </c:catAx>
      <c:valAx>
        <c:axId val="586284088"/>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8628095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a:t>
            </a:r>
            <a:r>
              <a:rPr lang="en-US" dirty="0" smtClean="0"/>
              <a:t>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a:t>
            </a:r>
            <a:r>
              <a:rPr lang="en-US" dirty="0" smtClean="0"/>
              <a:t>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a:t>
            </a:r>
            <a:r>
              <a:rPr lang="en-US" dirty="0" smtClean="0"/>
              <a:t>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802.11-16/492r0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C%20Title%2C%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smtClean="0"/>
              <a:t>May </a:t>
            </a:r>
            <a:r>
              <a:rPr lang="en-US" altLang="en-US" sz="2800" smtClean="0"/>
              <a:t>Meeting </a:t>
            </a:r>
            <a:r>
              <a:rPr lang="en-US" altLang="en-US" sz="2800" dirty="0" smtClean="0"/>
              <a:t>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2016-04-03</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May </a:t>
            </a:r>
            <a:r>
              <a:rPr lang="en-US" dirty="0" smtClean="0"/>
              <a:t>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27"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5340886"/>
              </p:ext>
            </p:extLst>
          </p:nvPr>
        </p:nvGraphicFramePr>
        <p:xfrm>
          <a:off x="971598" y="1828800"/>
          <a:ext cx="5184576" cy="23622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r>
                        <a:rPr lang="en-US" sz="1200" dirty="0" smtClean="0"/>
                        <a:t>Joint </a:t>
                      </a:r>
                      <a:r>
                        <a:rPr lang="en-US" sz="1200" baseline="0" dirty="0" smtClean="0"/>
                        <a:t>AZ</a:t>
                      </a:r>
                      <a:r>
                        <a:rPr lang="en-US" sz="1200" dirty="0" smtClean="0"/>
                        <a:t>/AY</a:t>
                      </a:r>
                      <a:endParaRPr lang="en-US" dirty="0"/>
                    </a:p>
                  </a:txBody>
                  <a:tcPr marT="45746" marB="45746">
                    <a:pattFill prst="pct90">
                      <a:fgClr>
                        <a:srgbClr val="92D050"/>
                      </a:fgClr>
                      <a:bgClr>
                        <a:schemeClr val="bg1"/>
                      </a:bgClr>
                    </a:patt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11-16/507</a:t>
            </a:r>
            <a:r>
              <a:rPr lang="en-US" altLang="en-US" sz="1800" b="0" dirty="0" smtClean="0"/>
              <a:t>).  </a:t>
            </a:r>
            <a:endParaRPr lang="en-US" altLang="en-US" sz="1800" b="0" dirty="0"/>
          </a:p>
          <a:p>
            <a:pPr algn="just">
              <a:spcBef>
                <a:spcPct val="20000"/>
              </a:spcBef>
              <a:buFontTx/>
              <a:buChar char="•"/>
            </a:pPr>
            <a:r>
              <a:rPr lang="en-US" altLang="en-US" sz="1800" b="0" dirty="0" smtClean="0"/>
              <a:t>Review and approve </a:t>
            </a:r>
            <a:r>
              <a:rPr lang="en-US" altLang="en-US" sz="1800" b="0" dirty="0" smtClean="0"/>
              <a:t>FRD </a:t>
            </a:r>
            <a:r>
              <a:rPr lang="en-US" altLang="en-US" sz="1800" b="0" dirty="0" smtClean="0"/>
              <a:t>document </a:t>
            </a:r>
            <a:r>
              <a:rPr lang="en-US" altLang="en-US" sz="1800" b="0" dirty="0" smtClean="0"/>
              <a:t>updated with TG approved functional requirements.</a:t>
            </a:r>
            <a:endParaRPr lang="en-US" altLang="en-US" sz="1800" b="0" dirty="0" smtClean="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endParaRPr lang="en-US" altLang="en-US" sz="1600" dirty="0" smtClean="0"/>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a:t>
            </a:r>
            <a:r>
              <a:rPr lang="en-US" altLang="en-US" sz="1600" dirty="0" smtClean="0"/>
              <a:t>to </a:t>
            </a:r>
            <a:r>
              <a:rPr lang="en-US" altLang="en-US" sz="1600" dirty="0" err="1" smtClean="0"/>
              <a:t>to</a:t>
            </a:r>
            <a:r>
              <a:rPr lang="en-US" altLang="en-US" sz="1600" dirty="0" smtClean="0"/>
              <a:t> </a:t>
            </a:r>
            <a:r>
              <a:rPr lang="en-US" altLang="en-US" sz="1600" dirty="0" smtClean="0"/>
              <a:t>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97190498"/>
              </p:ext>
            </p:extLst>
          </p:nvPr>
        </p:nvGraphicFramePr>
        <p:xfrm>
          <a:off x="380206" y="1231794"/>
          <a:ext cx="8458200" cy="4934926"/>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May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March </a:t>
                      </a:r>
                      <a:r>
                        <a:rPr lang="en-US" sz="1400" dirty="0" smtClean="0"/>
                        <a:t>meeting </a:t>
                      </a:r>
                      <a:r>
                        <a:rPr lang="en-US" sz="1400" dirty="0" smtClean="0"/>
                        <a:t>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TBD</a:t>
                      </a:r>
                      <a:endParaRPr lang="en-US" sz="1400" dirty="0"/>
                    </a:p>
                  </a:txBody>
                  <a:tcPr marT="45712" marB="45712"/>
                </a:tc>
                <a:tc>
                  <a:txBody>
                    <a:bodyPr/>
                    <a:lstStyle/>
                    <a:p>
                      <a:r>
                        <a:rPr lang="en-US" sz="1400" dirty="0" smtClean="0"/>
                        <a:t>TBD</a:t>
                      </a:r>
                      <a:endParaRPr lang="en-US" sz="1400" dirty="0" smtClean="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teleconference minutes – May 4</a:t>
                      </a:r>
                      <a:r>
                        <a:rPr lang="en-US" sz="1400" kern="1200" baseline="30000" dirty="0" smtClean="0">
                          <a:solidFill>
                            <a:schemeClr val="dk1"/>
                          </a:solidFill>
                          <a:latin typeface="+mn-lt"/>
                          <a:ea typeface="+mn-ea"/>
                          <a:cs typeface="+mn-cs"/>
                        </a:rPr>
                        <a:t>th</a:t>
                      </a:r>
                      <a:r>
                        <a:rPr lang="en-US" sz="1400" kern="1200" dirty="0" smtClean="0">
                          <a:solidFill>
                            <a:schemeClr val="dk1"/>
                          </a:solidFill>
                          <a:latin typeface="+mn-lt"/>
                          <a:ea typeface="+mn-ea"/>
                          <a:cs typeface="+mn-cs"/>
                        </a:rPr>
                        <a:t>, 2016</a:t>
                      </a:r>
                      <a:endParaRPr lang="en-US" sz="1400" kern="1200" dirty="0">
                        <a:solidFill>
                          <a:schemeClr val="dk1"/>
                        </a:solidFill>
                        <a:latin typeface="+mn-lt"/>
                        <a:ea typeface="+mn-ea"/>
                        <a:cs typeface="+mn-cs"/>
                      </a:endParaRPr>
                    </a:p>
                  </a:txBody>
                  <a:tcPr marT="45712" marB="45712"/>
                </a:tc>
                <a:tc>
                  <a:txBody>
                    <a:bodyPr/>
                    <a:lstStyle/>
                    <a:p>
                      <a:r>
                        <a:rPr lang="en-US" sz="1400" kern="1200" dirty="0" err="1" smtClean="0">
                          <a:solidFill>
                            <a:schemeClr val="dk1"/>
                          </a:solidFill>
                          <a:latin typeface="+mn-lt"/>
                          <a:ea typeface="+mn-ea"/>
                          <a:cs typeface="+mn-cs"/>
                        </a:rPr>
                        <a:t>Telecon</a:t>
                      </a:r>
                      <a:r>
                        <a:rPr lang="en-US" sz="1400" kern="1200" dirty="0" smtClean="0">
                          <a:solidFill>
                            <a:schemeClr val="dk1"/>
                          </a:solidFill>
                          <a:latin typeface="+mn-lt"/>
                          <a:ea typeface="+mn-ea"/>
                          <a:cs typeface="+mn-cs"/>
                        </a:rPr>
                        <a:t> minutes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r>
              <a:rPr lang="en-US" altLang="en-US" sz="2000" b="0" dirty="0" smtClean="0"/>
              <a:t>)</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(as tim</a:t>
            </a:r>
            <a:r>
              <a:rPr lang="en-US" altLang="en-US" sz="2000" b="0" dirty="0" smtClean="0"/>
              <a:t>e permits)</a:t>
            </a:r>
            <a:r>
              <a:rPr lang="en-US" altLang="en-US" sz="1600" dirty="0" smtClean="0"/>
              <a:t>.</a:t>
            </a:r>
            <a:endParaRPr lang="en-US" altLang="en-US" sz="1600" dirty="0" smtClean="0"/>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52660042"/>
              </p:ext>
            </p:extLst>
          </p:nvPr>
        </p:nvGraphicFramePr>
        <p:xfrm>
          <a:off x="323528" y="1916832"/>
          <a:ext cx="8424935" cy="3414240"/>
        </p:xfrm>
        <a:graphic>
          <a:graphicData uri="http://schemas.openxmlformats.org/drawingml/2006/table">
            <a:tbl>
              <a:tblPr firstRow="1" bandRow="1">
                <a:tableStyleId>{21E4AEA4-8DFA-4A89-87EB-49C32662AFE0}</a:tableStyleId>
              </a:tblPr>
              <a:tblGrid>
                <a:gridCol w="936104"/>
                <a:gridCol w="1080120"/>
                <a:gridCol w="3672408"/>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May </a:t>
                      </a:r>
                      <a:r>
                        <a:rPr lang="en-US" sz="1400" kern="1200" dirty="0" smtClean="0">
                          <a:solidFill>
                            <a:schemeClr val="dk1"/>
                          </a:solidFill>
                          <a:latin typeface="+mn-lt"/>
                          <a:ea typeface="+mn-ea"/>
                          <a:cs typeface="+mn-cs"/>
                        </a:rPr>
                        <a:t>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March meeting </a:t>
                      </a:r>
                      <a:r>
                        <a:rPr lang="en-US" sz="1400" kern="1200" dirty="0" smtClean="0">
                          <a:solidFill>
                            <a:schemeClr val="dk1"/>
                          </a:solidFill>
                          <a:latin typeface="+mn-lt"/>
                          <a:ea typeface="+mn-ea"/>
                          <a:cs typeface="+mn-cs"/>
                        </a:rPr>
                        <a:t>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TBD</a:t>
                      </a:r>
                      <a:endParaRPr lang="en-US" sz="1400" dirty="0"/>
                    </a:p>
                  </a:txBody>
                  <a:tcPr marT="45712" marB="45712"/>
                </a:tc>
                <a:tc>
                  <a:txBody>
                    <a:bodyPr/>
                    <a:lstStyle/>
                    <a:p>
                      <a:r>
                        <a:rPr lang="en-US" sz="1400" dirty="0" smtClean="0"/>
                        <a:t>TBD</a:t>
                      </a:r>
                      <a:endParaRPr lang="en-US" sz="1400" dirty="0" smtClean="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teleconference minutes </a:t>
                      </a:r>
                      <a:r>
                        <a:rPr lang="en-US" sz="1400" kern="1200" dirty="0" smtClean="0">
                          <a:solidFill>
                            <a:schemeClr val="dk1"/>
                          </a:solidFill>
                          <a:latin typeface="+mn-lt"/>
                          <a:ea typeface="+mn-ea"/>
                          <a:cs typeface="+mn-cs"/>
                        </a:rPr>
                        <a:t>– May 4</a:t>
                      </a:r>
                      <a:r>
                        <a:rPr lang="en-US" sz="1400" kern="1200" baseline="30000" dirty="0" smtClean="0">
                          <a:solidFill>
                            <a:schemeClr val="dk1"/>
                          </a:solidFill>
                          <a:latin typeface="+mn-lt"/>
                          <a:ea typeface="+mn-ea"/>
                          <a:cs typeface="+mn-cs"/>
                        </a:rPr>
                        <a:t>th</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2016</a:t>
                      </a:r>
                      <a:endParaRPr lang="en-US" sz="1400" kern="1200" dirty="0">
                        <a:solidFill>
                          <a:schemeClr val="dk1"/>
                        </a:solidFill>
                        <a:latin typeface="+mn-lt"/>
                        <a:ea typeface="+mn-ea"/>
                        <a:cs typeface="+mn-cs"/>
                      </a:endParaRPr>
                    </a:p>
                  </a:txBody>
                  <a:tcPr marT="45712" marB="45712"/>
                </a:tc>
                <a:tc>
                  <a:txBody>
                    <a:bodyPr/>
                    <a:lstStyle/>
                    <a:p>
                      <a:r>
                        <a:rPr lang="en-US" sz="1400" kern="1200" dirty="0" err="1" smtClean="0">
                          <a:solidFill>
                            <a:schemeClr val="dk1"/>
                          </a:solidFill>
                          <a:latin typeface="+mn-lt"/>
                          <a:ea typeface="+mn-ea"/>
                          <a:cs typeface="+mn-cs"/>
                        </a:rPr>
                        <a:t>Telecon</a:t>
                      </a:r>
                      <a:r>
                        <a:rPr lang="en-US" sz="1400" kern="1200" dirty="0" smtClean="0">
                          <a:solidFill>
                            <a:schemeClr val="dk1"/>
                          </a:solidFill>
                          <a:latin typeface="+mn-lt"/>
                          <a:ea typeface="+mn-ea"/>
                          <a:cs typeface="+mn-cs"/>
                        </a:rPr>
                        <a:t> minutes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a:t>
                      </a:r>
                      <a:r>
                        <a:rPr lang="en-US" sz="1400" kern="1200" dirty="0" smtClean="0">
                          <a:solidFill>
                            <a:schemeClr val="dk1"/>
                          </a:solidFill>
                          <a:latin typeface="+mn-lt"/>
                          <a:ea typeface="+mn-ea"/>
                          <a:cs typeface="+mn-cs"/>
                        </a:rPr>
                        <a:t>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update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a:t>
            </a:r>
            <a:r>
              <a:rPr lang="en-US" b="0" dirty="0"/>
              <a:t>11-16/507r0 “802.11az Meeting Minutes March 2016 Session” </a:t>
            </a:r>
            <a:r>
              <a:rPr lang="en-US" b="0" dirty="0" smtClean="0"/>
              <a:t>posted to Mentor </a:t>
            </a:r>
            <a:r>
              <a:rPr lang="en-US" b="0" dirty="0" smtClean="0"/>
              <a:t>Apr. 1</a:t>
            </a:r>
            <a:r>
              <a:rPr lang="en-US" b="0" baseline="30000" dirty="0" smtClean="0"/>
              <a:t>st</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11-16/507r0 </a:t>
            </a:r>
            <a:r>
              <a:rPr lang="en-US" b="0" dirty="0" smtClean="0"/>
              <a:t>as TG </a:t>
            </a:r>
            <a:r>
              <a:rPr lang="en-US" b="0" dirty="0"/>
              <a:t>meeting minutes for the </a:t>
            </a:r>
            <a:r>
              <a:rPr lang="en-US" b="0" dirty="0" smtClean="0"/>
              <a:t>Macau meeting</a:t>
            </a:r>
            <a:r>
              <a:rPr lang="en-US" b="0" dirty="0"/>
              <a:t>. </a:t>
            </a:r>
          </a:p>
          <a:p>
            <a:r>
              <a:rPr lang="en-US" b="0" dirty="0"/>
              <a:t>Moved </a:t>
            </a:r>
            <a:r>
              <a:rPr lang="en-US" b="0" dirty="0" smtClean="0"/>
              <a:t>by</a:t>
            </a:r>
            <a:r>
              <a:rPr lang="en-US" b="0" dirty="0" smtClean="0"/>
              <a:t>:</a:t>
            </a:r>
            <a:endParaRPr lang="en-US" b="0" dirty="0" smtClean="0"/>
          </a:p>
          <a:p>
            <a:r>
              <a:rPr lang="en-US" b="0" dirty="0" smtClean="0"/>
              <a:t>Seconded by</a:t>
            </a:r>
            <a:r>
              <a:rPr lang="en-US" b="0" dirty="0" smtClean="0"/>
              <a:t>:</a:t>
            </a:r>
            <a:endParaRPr lang="en-US" b="0" dirty="0" smtClean="0"/>
          </a:p>
          <a:p>
            <a:r>
              <a:rPr lang="en-US" b="0" dirty="0" smtClean="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a:t>
            </a:r>
            <a:r>
              <a:rPr lang="en-US" b="0" dirty="0" smtClean="0"/>
              <a:t>11-16/xxxr0 </a:t>
            </a:r>
            <a:r>
              <a:rPr lang="en-US" b="0" dirty="0" smtClean="0"/>
              <a:t>“</a:t>
            </a:r>
            <a:r>
              <a:rPr lang="en-US" b="0" dirty="0" err="1"/>
              <a:t>TGaz</a:t>
            </a:r>
            <a:r>
              <a:rPr lang="en-US" b="0" dirty="0"/>
              <a:t> teleconference minutes - February 17th, 2016</a:t>
            </a:r>
            <a:r>
              <a:rPr lang="en-US" b="0" dirty="0" smtClean="0"/>
              <a:t>” posted to Mentor </a:t>
            </a:r>
            <a:r>
              <a:rPr lang="en-US" b="0" dirty="0" smtClean="0"/>
              <a:t>May ???.</a:t>
            </a:r>
            <a:endParaRPr lang="en-US" b="0" dirty="0" smtClean="0"/>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r>
              <a:rPr lang="en-US" b="0" dirty="0" smtClean="0"/>
              <a:t> </a:t>
            </a:r>
          </a:p>
          <a:p>
            <a:r>
              <a:rPr lang="en-US" b="0" dirty="0" smtClean="0"/>
              <a:t>Seconded </a:t>
            </a:r>
            <a:r>
              <a:rPr lang="en-US" b="0" dirty="0" smtClean="0"/>
              <a:t>by</a:t>
            </a:r>
            <a:r>
              <a:rPr lang="en-US" b="0" dirty="0" smtClean="0"/>
              <a:t>:</a:t>
            </a:r>
            <a:endParaRPr lang="en-US" b="0" dirty="0" smtClean="0"/>
          </a:p>
          <a:p>
            <a:r>
              <a:rPr lang="en-US" b="0" dirty="0" smtClean="0"/>
              <a:t>Results (Y/N/A</a:t>
            </a:r>
            <a:r>
              <a:rPr lang="en-US" b="0" dirty="0" smtClean="0"/>
              <a:t>):</a:t>
            </a:r>
            <a:endParaRPr lang="en-US" b="0" dirty="0" smtClean="0"/>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Waikoloa, Hawaii</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May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a:t>
            </a:r>
            <a:r>
              <a:rPr lang="en-US" altLang="en-US" b="0" dirty="0" smtClean="0"/>
              <a:t>11-16-0424r? </a:t>
            </a:r>
            <a:r>
              <a:rPr lang="en-US" altLang="en-US" b="0" dirty="0" smtClean="0"/>
              <a:t>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r>
              <a:rPr lang="en-US" altLang="en-US" b="0" dirty="0" smtClean="0"/>
              <a:t>:</a:t>
            </a:r>
            <a:endParaRPr lang="en-US" altLang="en-US" b="0" dirty="0" smtClean="0"/>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endParaRPr lang="en-US" altLang="en-US" b="0" dirty="0" smtClean="0"/>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May </a:t>
            </a:r>
            <a:r>
              <a:rPr lang="en-US" dirty="0" smtClean="0"/>
              <a:t>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r>
              <a:rPr lang="en-US" altLang="en-US" sz="2000" b="0" dirty="0" smtClean="0"/>
              <a:t>) – As needed</a:t>
            </a:r>
            <a:endParaRPr lang="en-US" altLang="en-US" sz="2000" b="0" dirty="0" smtClean="0"/>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93443653"/>
              </p:ext>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May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01299283"/>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May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dirty="0" smtClean="0"/>
              <a:t>May </a:t>
            </a:r>
            <a:r>
              <a:rPr lang="en-US" dirty="0" smtClean="0"/>
              <a:t>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34</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a:t>
            </a:r>
            <a:r>
              <a:rPr lang="en-US" altLang="en-US" b="0" dirty="0" smtClean="0"/>
              <a:t>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a:t>
            </a:r>
            <a:r>
              <a:rPr lang="en-US" dirty="0" smtClean="0"/>
              <a:t>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35</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a:t>
            </a:r>
            <a:r>
              <a:rPr lang="en-US" altLang="en-US" b="0" dirty="0" smtClean="0"/>
              <a:t>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6" name="Rectangle 35"/>
          <p:cNvSpPr/>
          <p:nvPr/>
        </p:nvSpPr>
        <p:spPr>
          <a:xfrm>
            <a:off x="1050337" y="2818437"/>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034983" y="3892146"/>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553338" y="4217268"/>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435204" y="4560243"/>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9" name="Straight Connector 48"/>
          <p:cNvCxnSpPr>
            <a:cxnSpLocks noChangeAspect="1"/>
            <a:stCxn id="36" idx="1"/>
          </p:cNvCxnSpPr>
          <p:nvPr/>
        </p:nvCxnSpPr>
        <p:spPr bwMode="auto">
          <a:xfrm>
            <a:off x="1050337" y="2980255"/>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5" y="2120214"/>
            <a:ext cx="93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043608" y="4077004"/>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a:t>
            </a:r>
            <a:endParaRPr lang="en-US" kern="0" dirty="0">
              <a:solidFill>
                <a:srgbClr val="FF33CC"/>
              </a:solidFill>
            </a:endParaRPr>
          </a:p>
        </p:txBody>
      </p:sp>
      <p:sp>
        <p:nvSpPr>
          <p:cNvPr id="62" name="TextBox 61"/>
          <p:cNvSpPr txBox="1"/>
          <p:nvPr/>
        </p:nvSpPr>
        <p:spPr>
          <a:xfrm>
            <a:off x="107504" y="4869160"/>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050337" y="4883878"/>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490847" y="520721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378069" y="5530846"/>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050337" y="5045696"/>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56"/>
          <p:cNvCxnSpPr>
            <a:cxnSpLocks noChangeShapeType="1"/>
            <a:stCxn id="82" idx="0"/>
          </p:cNvCxnSpPr>
          <p:nvPr/>
        </p:nvCxnSpPr>
        <p:spPr bwMode="auto">
          <a:xfrm flipV="1">
            <a:off x="828214" y="2276209"/>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82" name="TextBox 57"/>
          <p:cNvSpPr txBox="1">
            <a:spLocks noChangeArrowheads="1"/>
          </p:cNvSpPr>
          <p:nvPr/>
        </p:nvSpPr>
        <p:spPr bwMode="auto">
          <a:xfrm>
            <a:off x="368632" y="4306502"/>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134" name="Oval 133"/>
          <p:cNvSpPr/>
          <p:nvPr/>
        </p:nvSpPr>
        <p:spPr bwMode="auto">
          <a:xfrm>
            <a:off x="1343281" y="1790099"/>
            <a:ext cx="172713" cy="721814"/>
          </a:xfrm>
          <a:prstGeom prst="ellipse">
            <a:avLst/>
          </a:prstGeom>
          <a:noFill/>
          <a:ln w="952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Would the group be interested to continue development UC doc., and delay its timelines by a minimum of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6374758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having a more elaborate use case is useful for the purpose of spec text development and agree to delay its timelines by a minimum least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724914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it is better to freeze the UC doc. at this point and move to FR doc. Development?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223874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a:t>
            </a:r>
            <a:r>
              <a:rPr lang="en-US" altLang="en-US" dirty="0" smtClean="0">
                <a:solidFill>
                  <a:schemeClr val="tx2"/>
                </a:solidFill>
              </a:rPr>
              <a:t>July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a:t>
            </a:r>
            <a:r>
              <a:rPr lang="en-US" altLang="en-US" dirty="0" smtClean="0"/>
              <a:t>Requirement Document development.</a:t>
            </a:r>
          </a:p>
          <a:p>
            <a:pPr algn="just">
              <a:spcBef>
                <a:spcPts val="1225"/>
              </a:spcBef>
              <a:buFontTx/>
              <a:buChar char="•"/>
            </a:pPr>
            <a:r>
              <a:rPr lang="en-US" altLang="en-US" dirty="0" smtClean="0"/>
              <a:t>Approve </a:t>
            </a:r>
            <a:r>
              <a:rPr lang="en-US" altLang="en-US" dirty="0" smtClean="0"/>
              <a:t>submissions </a:t>
            </a:r>
            <a:r>
              <a:rPr lang="en-US" altLang="en-US" dirty="0" smtClean="0"/>
              <a:t>of technical material towards SFD </a:t>
            </a:r>
            <a:r>
              <a:rPr lang="en-US" altLang="en-US" dirty="0" smtClean="0"/>
              <a:t>text.</a:t>
            </a:r>
            <a:endParaRPr lang="en-US" altLang="en-US" dirty="0" smtClean="0"/>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r>
              <a:rPr lang="en-US" altLang="en-US" dirty="0" smtClean="0"/>
              <a:t>Call for submission for the FRD and SFD to be issued post this meeting.</a:t>
            </a: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June </a:t>
            </a:r>
            <a:r>
              <a:rPr lang="en-US" altLang="en-US" sz="2800" dirty="0" smtClean="0"/>
              <a:t>8</a:t>
            </a:r>
            <a:r>
              <a:rPr lang="en-US" altLang="en-US" sz="2800" baseline="30000" dirty="0" smtClean="0"/>
              <a:t>th</a:t>
            </a:r>
            <a:r>
              <a:rPr lang="en-US" altLang="en-US" sz="2800" dirty="0" smtClean="0"/>
              <a:t> </a:t>
            </a:r>
            <a:r>
              <a:rPr lang="en-US" altLang="en-US" sz="2800" dirty="0" smtClean="0"/>
              <a:t>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a:t>
            </a:r>
            <a:r>
              <a:rPr lang="en-US" altLang="en-US" dirty="0" smtClean="0"/>
              <a:t>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a:t>
            </a:r>
            <a:r>
              <a:rPr lang="en-US" dirty="0" smtClean="0"/>
              <a:t>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52</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56</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57</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35040</TotalTime>
  <Words>3016</Words>
  <Application>Microsoft Office PowerPoint</Application>
  <PresentationFormat>On-screen Show (4:3)</PresentationFormat>
  <Paragraphs>714</Paragraphs>
  <Slides>57</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9"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May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Approval of Telecon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Previously: TGaz Timeline progress post Atlanta</vt:lpstr>
      <vt:lpstr>PowerPoint Presentation</vt:lpstr>
      <vt:lpstr>Some options for TG continued activity</vt:lpstr>
      <vt:lpstr>Some options for TG continued activity</vt:lpstr>
      <vt:lpstr>Some options for TG continued activity</vt:lpstr>
      <vt:lpstr>Goals for the July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320</cp:revision>
  <cp:lastPrinted>1601-01-01T00:00:00Z</cp:lastPrinted>
  <dcterms:created xsi:type="dcterms:W3CDTF">2015-08-09T12:22:17Z</dcterms:created>
  <dcterms:modified xsi:type="dcterms:W3CDTF">2016-04-04T08:46:32Z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2016-04-04 08:46:31Z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