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8"/>
  </p:notesMasterIdLst>
  <p:handoutMasterIdLst>
    <p:handoutMasterId r:id="rId9"/>
  </p:handoutMasterIdLst>
  <p:sldIdLst>
    <p:sldId id="269" r:id="rId3"/>
    <p:sldId id="279" r:id="rId4"/>
    <p:sldId id="281" r:id="rId5"/>
    <p:sldId id="284" r:id="rId6"/>
    <p:sldId id="285" r:id="rId7"/>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356" y="90"/>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cs typeface="Arial" charset="0"/>
              </a:defRPr>
            </a:lvl1pPr>
          </a:lstStyle>
          <a:p>
            <a:pPr>
              <a:defRPr/>
            </a:pPr>
            <a:r>
              <a:rPr lang="en-US"/>
              <a:t>Page </a:t>
            </a:r>
            <a:fld id="{99E7A96D-6A3B-074F-8AD3-5F2A15B3B926}"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278486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cs typeface="Arial" charset="0"/>
              </a:defRPr>
            </a:lvl1pPr>
          </a:lstStyle>
          <a:p>
            <a:pPr>
              <a:defRPr/>
            </a:pPr>
            <a:r>
              <a:rPr lang="en-US"/>
              <a:t>Page </a:t>
            </a:r>
            <a:fld id="{075051E7-749F-5342-A121-8D9C9907C413}" type="slidenum">
              <a:rPr lang="en-US"/>
              <a:pPr>
                <a:defRPr/>
              </a:pPr>
              <a:t>‹#›</a:t>
            </a:fld>
            <a:endParaRPr lang="en-US"/>
          </a:p>
        </p:txBody>
      </p:sp>
      <p:sp>
        <p:nvSpPr>
          <p:cNvPr id="717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77217076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smtClean="0"/>
              <a:t>doc.: IEEE 802.19-09/xxxxr0</a:t>
            </a:r>
          </a:p>
        </p:txBody>
      </p:sp>
      <p:sp>
        <p:nvSpPr>
          <p:cNvPr id="15363" name="Rectangle 3"/>
          <p:cNvSpPr>
            <a:spLocks noGrp="1" noChangeArrowheads="1"/>
          </p:cNvSpPr>
          <p:nvPr>
            <p:ph type="dt" sz="quarter" idx="1"/>
          </p:nvPr>
        </p:nvSpPr>
        <p:spPr/>
        <p:txBody>
          <a:bodyPr/>
          <a:lstStyle/>
          <a:p>
            <a:pPr>
              <a:defRPr/>
            </a:pPr>
            <a:r>
              <a:rPr lang="en-US" smtClean="0"/>
              <a:t>April 2009</a:t>
            </a:r>
          </a:p>
        </p:txBody>
      </p:sp>
      <p:sp>
        <p:nvSpPr>
          <p:cNvPr id="15364"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7B547E0-ABC6-0142-8C0C-BBB2D05AE544}"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355083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858FBAD-0FF9-7749-A295-8327C64868D9}" type="slidenum">
              <a:rPr lang="en-US"/>
              <a:pPr>
                <a:defRPr/>
              </a:pPr>
              <a:t>‹#›</a:t>
            </a:fld>
            <a:endParaRPr lang="en-US"/>
          </a:p>
        </p:txBody>
      </p:sp>
    </p:spTree>
    <p:extLst>
      <p:ext uri="{BB962C8B-B14F-4D97-AF65-F5344CB8AC3E}">
        <p14:creationId xmlns:p14="http://schemas.microsoft.com/office/powerpoint/2010/main" val="149793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2644858-2B43-4A4E-B336-075084507404}" type="slidenum">
              <a:rPr lang="en-US"/>
              <a:pPr>
                <a:defRPr/>
              </a:pPr>
              <a:t>‹#›</a:t>
            </a:fld>
            <a:endParaRPr lang="en-US"/>
          </a:p>
        </p:txBody>
      </p:sp>
    </p:spTree>
    <p:extLst>
      <p:ext uri="{BB962C8B-B14F-4D97-AF65-F5344CB8AC3E}">
        <p14:creationId xmlns:p14="http://schemas.microsoft.com/office/powerpoint/2010/main" val="3165296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631398C-935E-DE47-9A4E-61F34772DB64}" type="slidenum">
              <a:rPr lang="en-US"/>
              <a:pPr>
                <a:defRPr/>
              </a:pPr>
              <a:t>‹#›</a:t>
            </a:fld>
            <a:endParaRPr lang="en-US"/>
          </a:p>
        </p:txBody>
      </p:sp>
    </p:spTree>
    <p:extLst>
      <p:ext uri="{BB962C8B-B14F-4D97-AF65-F5344CB8AC3E}">
        <p14:creationId xmlns:p14="http://schemas.microsoft.com/office/powerpoint/2010/main" val="2935874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F654FBD9-3090-9642-98AF-5246C711856E}" type="slidenum">
              <a:rPr lang="en-US"/>
              <a:pPr>
                <a:defRPr/>
              </a:pPr>
              <a:t>‹#›</a:t>
            </a:fld>
            <a:endParaRPr lang="en-US"/>
          </a:p>
        </p:txBody>
      </p:sp>
    </p:spTree>
    <p:extLst>
      <p:ext uri="{BB962C8B-B14F-4D97-AF65-F5344CB8AC3E}">
        <p14:creationId xmlns:p14="http://schemas.microsoft.com/office/powerpoint/2010/main" val="4038538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B32E26C0-A3C6-9644-8B16-56C3BA45CE2F}" type="slidenum">
              <a:rPr lang="en-US"/>
              <a:pPr>
                <a:defRPr/>
              </a:pPr>
              <a:t>‹#›</a:t>
            </a:fld>
            <a:endParaRPr lang="en-US"/>
          </a:p>
        </p:txBody>
      </p:sp>
    </p:spTree>
    <p:extLst>
      <p:ext uri="{BB962C8B-B14F-4D97-AF65-F5344CB8AC3E}">
        <p14:creationId xmlns:p14="http://schemas.microsoft.com/office/powerpoint/2010/main" val="1258125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A691B114-4EA9-1142-9C7E-0BD0DBE2636F}" type="slidenum">
              <a:rPr lang="en-US"/>
              <a:pPr>
                <a:defRPr/>
              </a:pPr>
              <a:t>‹#›</a:t>
            </a:fld>
            <a:endParaRPr lang="en-US"/>
          </a:p>
        </p:txBody>
      </p:sp>
    </p:spTree>
    <p:extLst>
      <p:ext uri="{BB962C8B-B14F-4D97-AF65-F5344CB8AC3E}">
        <p14:creationId xmlns:p14="http://schemas.microsoft.com/office/powerpoint/2010/main" val="1501968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03546548-DEDC-E244-9906-994F2140087C}" type="slidenum">
              <a:rPr lang="en-US"/>
              <a:pPr>
                <a:defRPr/>
              </a:pPr>
              <a:t>‹#›</a:t>
            </a:fld>
            <a:endParaRPr lang="en-US"/>
          </a:p>
        </p:txBody>
      </p:sp>
    </p:spTree>
    <p:extLst>
      <p:ext uri="{BB962C8B-B14F-4D97-AF65-F5344CB8AC3E}">
        <p14:creationId xmlns:p14="http://schemas.microsoft.com/office/powerpoint/2010/main" val="350590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9" name="Slide Number Placeholder 5"/>
          <p:cNvSpPr>
            <a:spLocks noGrp="1"/>
          </p:cNvSpPr>
          <p:nvPr>
            <p:ph type="sldNum" sz="quarter" idx="12"/>
          </p:nvPr>
        </p:nvSpPr>
        <p:spPr/>
        <p:txBody>
          <a:bodyPr/>
          <a:lstStyle>
            <a:lvl1pPr>
              <a:defRPr/>
            </a:lvl1pPr>
          </a:lstStyle>
          <a:p>
            <a:pPr>
              <a:defRPr/>
            </a:pPr>
            <a:fld id="{1C357A6E-8B19-DE4F-A46E-A569DAEB4BB6}" type="slidenum">
              <a:rPr lang="en-US"/>
              <a:pPr>
                <a:defRPr/>
              </a:pPr>
              <a:t>‹#›</a:t>
            </a:fld>
            <a:endParaRPr lang="en-US"/>
          </a:p>
        </p:txBody>
      </p:sp>
    </p:spTree>
    <p:extLst>
      <p:ext uri="{BB962C8B-B14F-4D97-AF65-F5344CB8AC3E}">
        <p14:creationId xmlns:p14="http://schemas.microsoft.com/office/powerpoint/2010/main" val="2600832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5" name="Slide Number Placeholder 5"/>
          <p:cNvSpPr>
            <a:spLocks noGrp="1"/>
          </p:cNvSpPr>
          <p:nvPr>
            <p:ph type="sldNum" sz="quarter" idx="12"/>
          </p:nvPr>
        </p:nvSpPr>
        <p:spPr/>
        <p:txBody>
          <a:bodyPr/>
          <a:lstStyle>
            <a:lvl1pPr>
              <a:defRPr/>
            </a:lvl1pPr>
          </a:lstStyle>
          <a:p>
            <a:pPr>
              <a:defRPr/>
            </a:pPr>
            <a:fld id="{1AAEBB5E-1289-5B45-BAA8-041C752FEA59}" type="slidenum">
              <a:rPr lang="en-US"/>
              <a:pPr>
                <a:defRPr/>
              </a:pPr>
              <a:t>‹#›</a:t>
            </a:fld>
            <a:endParaRPr lang="en-US"/>
          </a:p>
        </p:txBody>
      </p:sp>
    </p:spTree>
    <p:extLst>
      <p:ext uri="{BB962C8B-B14F-4D97-AF65-F5344CB8AC3E}">
        <p14:creationId xmlns:p14="http://schemas.microsoft.com/office/powerpoint/2010/main" val="2013288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4" name="Slide Number Placeholder 5"/>
          <p:cNvSpPr>
            <a:spLocks noGrp="1"/>
          </p:cNvSpPr>
          <p:nvPr>
            <p:ph type="sldNum" sz="quarter" idx="12"/>
          </p:nvPr>
        </p:nvSpPr>
        <p:spPr/>
        <p:txBody>
          <a:bodyPr/>
          <a:lstStyle>
            <a:lvl1pPr>
              <a:defRPr/>
            </a:lvl1pPr>
          </a:lstStyle>
          <a:p>
            <a:pPr>
              <a:defRPr/>
            </a:pPr>
            <a:fld id="{D2C22C9E-78D7-4B43-8386-25751D74C040}" type="slidenum">
              <a:rPr lang="en-US"/>
              <a:pPr>
                <a:defRPr/>
              </a:pPr>
              <a:t>‹#›</a:t>
            </a:fld>
            <a:endParaRPr lang="en-US"/>
          </a:p>
        </p:txBody>
      </p:sp>
    </p:spTree>
    <p:extLst>
      <p:ext uri="{BB962C8B-B14F-4D97-AF65-F5344CB8AC3E}">
        <p14:creationId xmlns:p14="http://schemas.microsoft.com/office/powerpoint/2010/main" val="2712333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C1EB1CE5-FCF8-D743-8A2C-4144CEA053F9}" type="slidenum">
              <a:rPr lang="en-US"/>
              <a:pPr>
                <a:defRPr/>
              </a:pPr>
              <a:t>‹#›</a:t>
            </a:fld>
            <a:endParaRPr lang="en-US"/>
          </a:p>
        </p:txBody>
      </p:sp>
    </p:spTree>
    <p:extLst>
      <p:ext uri="{BB962C8B-B14F-4D97-AF65-F5344CB8AC3E}">
        <p14:creationId xmlns:p14="http://schemas.microsoft.com/office/powerpoint/2010/main" val="270604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7EAB99-7448-5041-9D18-454FF4C5CBA8}" type="slidenum">
              <a:rPr lang="en-US"/>
              <a:pPr>
                <a:defRPr/>
              </a:pPr>
              <a:t>‹#›</a:t>
            </a:fld>
            <a:endParaRPr lang="en-US"/>
          </a:p>
        </p:txBody>
      </p:sp>
    </p:spTree>
    <p:extLst>
      <p:ext uri="{BB962C8B-B14F-4D97-AF65-F5344CB8AC3E}">
        <p14:creationId xmlns:p14="http://schemas.microsoft.com/office/powerpoint/2010/main" val="334736271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7" name="Slide Number Placeholder 5"/>
          <p:cNvSpPr>
            <a:spLocks noGrp="1"/>
          </p:cNvSpPr>
          <p:nvPr>
            <p:ph type="sldNum" sz="quarter" idx="12"/>
          </p:nvPr>
        </p:nvSpPr>
        <p:spPr/>
        <p:txBody>
          <a:bodyPr/>
          <a:lstStyle>
            <a:lvl1pPr>
              <a:defRPr/>
            </a:lvl1pPr>
          </a:lstStyle>
          <a:p>
            <a:pPr>
              <a:defRPr/>
            </a:pPr>
            <a:fld id="{5A25BCA9-99B4-9E4D-94BA-566BD60BD3EA}" type="slidenum">
              <a:rPr lang="en-US"/>
              <a:pPr>
                <a:defRPr/>
              </a:pPr>
              <a:t>‹#›</a:t>
            </a:fld>
            <a:endParaRPr lang="en-US"/>
          </a:p>
        </p:txBody>
      </p:sp>
    </p:spTree>
    <p:extLst>
      <p:ext uri="{BB962C8B-B14F-4D97-AF65-F5344CB8AC3E}">
        <p14:creationId xmlns:p14="http://schemas.microsoft.com/office/powerpoint/2010/main" val="1738295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ED9FFB28-A011-9749-BD57-E3BF1A252ADC}" type="slidenum">
              <a:rPr lang="en-US"/>
              <a:pPr>
                <a:defRPr/>
              </a:pPr>
              <a:t>‹#›</a:t>
            </a:fld>
            <a:endParaRPr lang="en-US"/>
          </a:p>
        </p:txBody>
      </p:sp>
    </p:spTree>
    <p:extLst>
      <p:ext uri="{BB962C8B-B14F-4D97-AF65-F5344CB8AC3E}">
        <p14:creationId xmlns:p14="http://schemas.microsoft.com/office/powerpoint/2010/main" val="1314479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lvl1pPr>
              <a:defRPr/>
            </a:lvl1pPr>
          </a:lstStyle>
          <a:p>
            <a:pPr>
              <a:defRPr/>
            </a:pPr>
            <a:fld id="{59755CB1-7CA8-A64E-A16F-D228A5F48980}" type="slidenum">
              <a:rPr lang="en-US"/>
              <a:pPr>
                <a:defRPr/>
              </a:pPr>
              <a:t>‹#›</a:t>
            </a:fld>
            <a:endParaRPr lang="en-US"/>
          </a:p>
        </p:txBody>
      </p:sp>
    </p:spTree>
    <p:extLst>
      <p:ext uri="{BB962C8B-B14F-4D97-AF65-F5344CB8AC3E}">
        <p14:creationId xmlns:p14="http://schemas.microsoft.com/office/powerpoint/2010/main" val="378029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2588B0D-2023-134A-A557-DB3B553AB8E3}" type="slidenum">
              <a:rPr lang="en-US"/>
              <a:pPr>
                <a:defRPr/>
              </a:pPr>
              <a:t>‹#›</a:t>
            </a:fld>
            <a:endParaRPr lang="en-US"/>
          </a:p>
        </p:txBody>
      </p:sp>
    </p:spTree>
    <p:extLst>
      <p:ext uri="{BB962C8B-B14F-4D97-AF65-F5344CB8AC3E}">
        <p14:creationId xmlns:p14="http://schemas.microsoft.com/office/powerpoint/2010/main" val="358798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83C974-AB0F-D140-A1B4-4CC1183A598F}" type="slidenum">
              <a:rPr lang="en-US"/>
              <a:pPr>
                <a:defRPr/>
              </a:pPr>
              <a:t>‹#›</a:t>
            </a:fld>
            <a:endParaRPr lang="en-US"/>
          </a:p>
        </p:txBody>
      </p:sp>
    </p:spTree>
    <p:extLst>
      <p:ext uri="{BB962C8B-B14F-4D97-AF65-F5344CB8AC3E}">
        <p14:creationId xmlns:p14="http://schemas.microsoft.com/office/powerpoint/2010/main" val="58831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77C55B7-F4F2-7148-AD7F-AF000F06121A}" type="slidenum">
              <a:rPr lang="en-US"/>
              <a:pPr>
                <a:defRPr/>
              </a:pPr>
              <a:t>‹#›</a:t>
            </a:fld>
            <a:endParaRPr lang="en-US"/>
          </a:p>
        </p:txBody>
      </p:sp>
    </p:spTree>
    <p:extLst>
      <p:ext uri="{BB962C8B-B14F-4D97-AF65-F5344CB8AC3E}">
        <p14:creationId xmlns:p14="http://schemas.microsoft.com/office/powerpoint/2010/main" val="140999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F6971E3-F592-FA43-A194-EC87FC0F5AD5}" type="slidenum">
              <a:rPr lang="en-US"/>
              <a:pPr>
                <a:defRPr/>
              </a:pPr>
              <a:t>‹#›</a:t>
            </a:fld>
            <a:endParaRPr lang="en-US"/>
          </a:p>
        </p:txBody>
      </p:sp>
    </p:spTree>
    <p:extLst>
      <p:ext uri="{BB962C8B-B14F-4D97-AF65-F5344CB8AC3E}">
        <p14:creationId xmlns:p14="http://schemas.microsoft.com/office/powerpoint/2010/main" val="415051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9FDC80D-AA58-2140-A9A7-C3D80159C41B}" type="slidenum">
              <a:rPr lang="en-US"/>
              <a:pPr>
                <a:defRPr/>
              </a:pPr>
              <a:t>‹#›</a:t>
            </a:fld>
            <a:endParaRPr lang="en-US"/>
          </a:p>
        </p:txBody>
      </p:sp>
    </p:spTree>
    <p:extLst>
      <p:ext uri="{BB962C8B-B14F-4D97-AF65-F5344CB8AC3E}">
        <p14:creationId xmlns:p14="http://schemas.microsoft.com/office/powerpoint/2010/main" val="265442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F119A57-610D-2E4B-A0AC-9028C8664151}" type="slidenum">
              <a:rPr lang="en-US"/>
              <a:pPr>
                <a:defRPr/>
              </a:pPr>
              <a:t>‹#›</a:t>
            </a:fld>
            <a:endParaRPr lang="en-US"/>
          </a:p>
        </p:txBody>
      </p:sp>
    </p:spTree>
    <p:extLst>
      <p:ext uri="{BB962C8B-B14F-4D97-AF65-F5344CB8AC3E}">
        <p14:creationId xmlns:p14="http://schemas.microsoft.com/office/powerpoint/2010/main" val="37708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4697625-D01C-ED41-A8AB-476C5A3ECC78}" type="slidenum">
              <a:rPr lang="en-US"/>
              <a:pPr>
                <a:defRPr/>
              </a:pPr>
              <a:t>‹#›</a:t>
            </a:fld>
            <a:endParaRPr lang="en-US"/>
          </a:p>
        </p:txBody>
      </p:sp>
    </p:spTree>
    <p:extLst>
      <p:ext uri="{BB962C8B-B14F-4D97-AF65-F5344CB8AC3E}">
        <p14:creationId xmlns:p14="http://schemas.microsoft.com/office/powerpoint/2010/main" val="183129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smtClean="0"/>
              <a:t>Rich Kennedy,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t>Slide </a:t>
            </a:r>
            <a:fld id="{CBC3CE68-761C-454E-A940-B47C26548D7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a:t>
            </a:r>
            <a:r>
              <a:rPr lang="en-US" altLang="en-US" sz="1800" b="1" dirty="0" smtClean="0">
                <a:ea typeface="+mn-ea"/>
              </a:rPr>
              <a:t>802.11-16/0490r0</a:t>
            </a:r>
            <a:endParaRPr lang="en-US" altLang="en-US" sz="1800" b="1" dirty="0" smtClean="0">
              <a:ea typeface="+mn-ea"/>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463268"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smtClean="0">
                <a:ea typeface="+mn-ea"/>
              </a:rPr>
              <a:t>Liaison</a:t>
            </a:r>
          </a:p>
        </p:txBody>
      </p:sp>
      <p:sp>
        <p:nvSpPr>
          <p:cNvPr id="1034" name="Line 10"/>
          <p:cNvSpPr>
            <a:spLocks noChangeShapeType="1"/>
          </p:cNvSpPr>
          <p:nvPr/>
        </p:nvSpPr>
        <p:spPr bwMode="auto">
          <a:xfrm>
            <a:off x="685800" y="6446105"/>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Times New Roman" pitchFamily="18" charset="0"/>
                <a:ea typeface="+mn-ea"/>
                <a:cs typeface="+mn-cs"/>
              </a:defRPr>
            </a:lvl1pPr>
          </a:lstStyle>
          <a:p>
            <a:pPr>
              <a:defRPr/>
            </a:pPr>
            <a:r>
              <a:rPr lang="en-US" smtClean="0"/>
              <a:t>March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Times New Roman" pitchFamily="18" charset="0"/>
                <a:ea typeface="+mn-ea"/>
                <a:cs typeface="+mn-cs"/>
              </a:defRPr>
            </a:lvl1pPr>
          </a:lstStyle>
          <a:p>
            <a:pPr>
              <a:defRPr/>
            </a:pPr>
            <a:r>
              <a:rPr lang="en-US" smtClean="0"/>
              <a:t>Rich Kennedy, HP Enterprise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cs typeface="Arial" charset="0"/>
              </a:defRPr>
            </a:lvl1pPr>
          </a:lstStyle>
          <a:p>
            <a:pPr>
              <a:defRPr/>
            </a:pPr>
            <a:fld id="{EE5F1F2D-3D75-C943-A036-670DF5D9E7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8/dcn/16/18-16-0016-01-0000-ofcom-future-spectrum-requirements.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March 2016</a:t>
            </a:r>
            <a:endParaRPr lang="en-US"/>
          </a:p>
        </p:txBody>
      </p:sp>
      <p:sp>
        <p:nvSpPr>
          <p:cNvPr id="1028" name="Footer Placeholder 4"/>
          <p:cNvSpPr>
            <a:spLocks noGrp="1"/>
          </p:cNvSpPr>
          <p:nvPr>
            <p:ph type="ftr" sz="quarter" idx="11"/>
          </p:nvPr>
        </p:nvSpPr>
        <p:spPr/>
        <p:txBody>
          <a:bodyPr/>
          <a:lstStyle/>
          <a:p>
            <a:pPr>
              <a:defRPr/>
            </a:pPr>
            <a:r>
              <a:rPr lang="en-US" smtClean="0"/>
              <a:t>Rich Kennedy, HP Enterprise</a:t>
            </a:r>
            <a:endParaRPr lang="en-US" dirty="0"/>
          </a:p>
        </p:txBody>
      </p:sp>
      <p:sp>
        <p:nvSpPr>
          <p:cNvPr id="2765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086E2E2-9AC9-FB47-8CDA-7FC00B1E705C}" type="slidenum">
              <a:rPr lang="en-US"/>
              <a:pPr/>
              <a:t>1</a:t>
            </a:fld>
            <a:endParaRPr lang="en-US"/>
          </a:p>
        </p:txBody>
      </p:sp>
      <p:sp>
        <p:nvSpPr>
          <p:cNvPr id="27652" name="Rectangle 2"/>
          <p:cNvSpPr>
            <a:spLocks noGrp="1" noChangeArrowheads="1"/>
          </p:cNvSpPr>
          <p:nvPr>
            <p:ph type="title"/>
          </p:nvPr>
        </p:nvSpPr>
        <p:spPr>
          <a:xfrm>
            <a:off x="685800" y="838200"/>
            <a:ext cx="7772400" cy="1066800"/>
          </a:xfrm>
        </p:spPr>
        <p:txBody>
          <a:bodyPr/>
          <a:lstStyle/>
          <a:p>
            <a:r>
              <a:rPr lang="en-US" sz="2800">
                <a:latin typeface="Times New Roman" charset="0"/>
              </a:rPr>
              <a:t>RR-TAG (802.18) to 802.11 Liaison Report</a:t>
            </a:r>
          </a:p>
        </p:txBody>
      </p:sp>
      <p:sp>
        <p:nvSpPr>
          <p:cNvPr id="27653"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2016-03-18</a:t>
            </a:r>
            <a:endParaRPr lang="en-US" sz="2000" b="0" dirty="0">
              <a:latin typeface="Times New Roman" charset="0"/>
            </a:endParaRPr>
          </a:p>
        </p:txBody>
      </p:sp>
      <p:graphicFrame>
        <p:nvGraphicFramePr>
          <p:cNvPr id="27654" name="Object 11"/>
          <p:cNvGraphicFramePr>
            <a:graphicFrameLocks noChangeAspect="1"/>
          </p:cNvGraphicFramePr>
          <p:nvPr>
            <p:extLst>
              <p:ext uri="{D42A27DB-BD31-4B8C-83A1-F6EECF244321}">
                <p14:modId xmlns:p14="http://schemas.microsoft.com/office/powerpoint/2010/main" val="3906355993"/>
              </p:ext>
            </p:extLst>
          </p:nvPr>
        </p:nvGraphicFramePr>
        <p:xfrm>
          <a:off x="500063" y="3136900"/>
          <a:ext cx="7926387" cy="2376488"/>
        </p:xfrm>
        <a:graphic>
          <a:graphicData uri="http://schemas.openxmlformats.org/presentationml/2006/ole">
            <mc:AlternateContent xmlns:mc="http://schemas.openxmlformats.org/markup-compatibility/2006">
              <mc:Choice xmlns:v="urn:schemas-microsoft-com:vml" Requires="v">
                <p:oleObj spid="_x0000_s27686" name="Document" r:id="rId4" imgW="8369300" imgH="2514600" progId="Word.Document.8">
                  <p:embed/>
                </p:oleObj>
              </mc:Choice>
              <mc:Fallback>
                <p:oleObj name="Document" r:id="rId4" imgW="8369300" imgH="2514600" progId="Word.Document.8">
                  <p:embed/>
                  <p:pic>
                    <p:nvPicPr>
                      <p:cNvPr id="0" name="Object 11"/>
                      <p:cNvPicPr>
                        <a:picLocks noChangeAspect="1" noChangeArrowheads="1"/>
                      </p:cNvPicPr>
                      <p:nvPr/>
                    </p:nvPicPr>
                    <p:blipFill>
                      <a:blip r:embed="rId5"/>
                      <a:srcRect/>
                      <a:stretch>
                        <a:fillRect/>
                      </a:stretch>
                    </p:blipFill>
                    <p:spPr bwMode="auto">
                      <a:xfrm>
                        <a:off x="500063" y="3136900"/>
                        <a:ext cx="7926387" cy="2376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5"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2800">
                <a:latin typeface="Times New Roman" charset="0"/>
              </a:rPr>
              <a:t>Overview</a:t>
            </a:r>
          </a:p>
        </p:txBody>
      </p:sp>
      <p:sp>
        <p:nvSpPr>
          <p:cNvPr id="29698" name="Rectangle 3"/>
          <p:cNvSpPr>
            <a:spLocks noGrp="1" noChangeArrowheads="1"/>
          </p:cNvSpPr>
          <p:nvPr>
            <p:ph idx="1"/>
          </p:nvPr>
        </p:nvSpPr>
        <p:spPr>
          <a:xfrm>
            <a:off x="685800" y="1828800"/>
            <a:ext cx="7772400" cy="4114800"/>
          </a:xfrm>
        </p:spPr>
        <p:txBody>
          <a:bodyPr/>
          <a:lstStyle/>
          <a:p>
            <a:r>
              <a:rPr lang="en-US" b="0" dirty="0">
                <a:latin typeface="Times New Roman" charset="0"/>
              </a:rPr>
              <a:t>This document summarizes the activities of the IEEE 802.18 Radio Regulatory Technical Advisory Group (RR-TAG) during the IEEE </a:t>
            </a:r>
            <a:r>
              <a:rPr lang="en-US" b="0" dirty="0" smtClean="0">
                <a:latin typeface="Times New Roman" charset="0"/>
              </a:rPr>
              <a:t>802 Plenary of March 2016 in Macau.</a:t>
            </a:r>
            <a:endParaRPr lang="en-US" b="0" dirty="0">
              <a:latin typeface="Times New Roman" charset="0"/>
            </a:endParaRPr>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970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134C468-29D4-5F4D-9F48-17557DAD461D}" type="slidenum">
              <a:rPr lang="en-US"/>
              <a:pPr/>
              <a:t>2</a:t>
            </a:fld>
            <a:endParaRPr lang="en-US"/>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March 2016</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3174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0B44E6A-9CD3-2148-9087-BF38FB166480}" type="slidenum">
              <a:rPr lang="en-US"/>
              <a:pPr/>
              <a:t>3</a:t>
            </a:fld>
            <a:endParaRPr lang="en-US"/>
          </a:p>
        </p:txBody>
      </p:sp>
      <p:sp>
        <p:nvSpPr>
          <p:cNvPr id="31747" name="Rectangle 2"/>
          <p:cNvSpPr>
            <a:spLocks noGrp="1" noChangeArrowheads="1"/>
          </p:cNvSpPr>
          <p:nvPr>
            <p:ph type="title"/>
          </p:nvPr>
        </p:nvSpPr>
        <p:spPr>
          <a:xfrm>
            <a:off x="685800" y="685800"/>
            <a:ext cx="7772400" cy="990600"/>
          </a:xfrm>
        </p:spPr>
        <p:txBody>
          <a:bodyPr/>
          <a:lstStyle/>
          <a:p>
            <a:r>
              <a:rPr lang="en-GB" dirty="0" smtClean="0">
                <a:latin typeface="Times New Roman" charset="0"/>
              </a:rPr>
              <a:t>RR-TAG Actions Taken</a:t>
            </a:r>
            <a:endParaRPr lang="en-GB" dirty="0">
              <a:latin typeface="Times New Roman" charset="0"/>
            </a:endParaRPr>
          </a:p>
        </p:txBody>
      </p:sp>
      <p:sp>
        <p:nvSpPr>
          <p:cNvPr id="31748" name="Rectangle 3"/>
          <p:cNvSpPr>
            <a:spLocks noGrp="1" noChangeArrowheads="1"/>
          </p:cNvSpPr>
          <p:nvPr>
            <p:ph type="body" idx="1"/>
          </p:nvPr>
        </p:nvSpPr>
        <p:spPr>
          <a:xfrm>
            <a:off x="685800" y="1828800"/>
            <a:ext cx="7924800" cy="4495800"/>
          </a:xfrm>
        </p:spPr>
        <p:txBody>
          <a:bodyPr/>
          <a:lstStyle/>
          <a:p>
            <a:pPr>
              <a:spcBef>
                <a:spcPct val="0"/>
              </a:spcBef>
              <a:spcAft>
                <a:spcPts val="600"/>
              </a:spcAft>
            </a:pPr>
            <a:r>
              <a:rPr lang="en-US" dirty="0" smtClean="0">
                <a:solidFill>
                  <a:srgbClr val="000000"/>
                </a:solidFill>
                <a:latin typeface="Times New Roman" panose="02020603050405020304" pitchFamily="18" charset="0"/>
              </a:rPr>
              <a:t>Began the process of assimilating the Regulatory SC into the RR-TAG, and improving the efficacy of the IEEE 802 interactions with regulators, including</a:t>
            </a:r>
          </a:p>
          <a:p>
            <a:pPr lvl="1"/>
            <a:r>
              <a:rPr lang="en-US" altLang="en-US" dirty="0" smtClean="0"/>
              <a:t>Improving </a:t>
            </a:r>
            <a:r>
              <a:rPr lang="en-US" altLang="en-US" dirty="0"/>
              <a:t>our interactions with Regulators?</a:t>
            </a:r>
          </a:p>
          <a:p>
            <a:pPr lvl="2"/>
            <a:r>
              <a:rPr lang="en-US" altLang="en-US" dirty="0"/>
              <a:t>FCC, CITEL, CEPT, APT, ATU, ASMG, RCC</a:t>
            </a:r>
          </a:p>
          <a:p>
            <a:pPr lvl="1"/>
            <a:r>
              <a:rPr lang="en-US" altLang="en-US" dirty="0" smtClean="0"/>
              <a:t>Improving </a:t>
            </a:r>
            <a:r>
              <a:rPr lang="en-US" altLang="en-US" dirty="0"/>
              <a:t>our interactions with ITU-R?</a:t>
            </a:r>
          </a:p>
          <a:p>
            <a:pPr lvl="1"/>
            <a:r>
              <a:rPr lang="en-US" altLang="en-US" dirty="0" smtClean="0"/>
              <a:t>Finding common regulatory grounds with other IEEE groups and organizations, and how we collaborate for greater impact</a:t>
            </a:r>
            <a:endParaRPr lang="en-US" altLang="en-US" dirty="0"/>
          </a:p>
          <a:p>
            <a:pPr lvl="1"/>
            <a:r>
              <a:rPr lang="en-US" altLang="en-US" dirty="0" smtClean="0"/>
              <a:t>Developing simple</a:t>
            </a:r>
            <a:r>
              <a:rPr lang="en-US" altLang="en-US" dirty="0"/>
              <a:t>, clear and concise </a:t>
            </a:r>
            <a:r>
              <a:rPr lang="en-US" altLang="en-US" dirty="0" smtClean="0"/>
              <a:t>messages</a:t>
            </a:r>
            <a:endParaRPr lang="en-US" altLang="en-US" dirty="0"/>
          </a:p>
          <a:p>
            <a:pPr lvl="1">
              <a:spcBef>
                <a:spcPct val="0"/>
              </a:spcBef>
              <a:spcAft>
                <a:spcPts val="600"/>
              </a:spcAft>
            </a:pPr>
            <a:r>
              <a:rPr lang="en-US" dirty="0" smtClean="0">
                <a:solidFill>
                  <a:srgbClr val="000000"/>
                </a:solidFill>
                <a:latin typeface="Times New Roman" panose="02020603050405020304" pitchFamily="18" charset="0"/>
              </a:rPr>
              <a:t>Developing strategies to improve our approach h to saving and gaining spectrum to support present and future IEEE 802 wireless standards</a:t>
            </a:r>
            <a:endParaRPr lang="en-US" dirty="0" smtClean="0">
              <a:solidFill>
                <a:srgbClr val="000000"/>
              </a:solidFill>
              <a:latin typeface="Times New Roman" panose="02020603050405020304" pitchFamily="18" charset="0"/>
            </a:endParaRPr>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March 2016</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smtClean="0"/>
              <a:t>Rich Kennedy, HP Enterprise</a:t>
            </a:r>
            <a:endParaRPr lang="en-US"/>
          </a:p>
        </p:txBody>
      </p:sp>
      <p:sp>
        <p:nvSpPr>
          <p:cNvPr id="6" name="Slide Number Placeholder 5"/>
          <p:cNvSpPr>
            <a:spLocks noGrp="1"/>
          </p:cNvSpPr>
          <p:nvPr>
            <p:ph type="sldNum" sz="quarter" idx="12"/>
          </p:nvPr>
        </p:nvSpPr>
        <p:spPr/>
        <p:txBody>
          <a:bodyPr/>
          <a:lstStyle/>
          <a:p>
            <a:r>
              <a:rPr lang="en-US"/>
              <a:t>Slide </a:t>
            </a:r>
            <a:fld id="{93F7D6B0-B9AB-2442-B1E0-5DD8D7BA23B4}" type="slidenum">
              <a:rPr lang="en-US"/>
              <a:pPr/>
              <a:t>4</a:t>
            </a:fld>
            <a:endParaRPr lang="en-US"/>
          </a:p>
        </p:txBody>
      </p:sp>
      <p:sp>
        <p:nvSpPr>
          <p:cNvPr id="21506" name="Rectangle 2"/>
          <p:cNvSpPr>
            <a:spLocks noGrp="1" noChangeArrowheads="1"/>
          </p:cNvSpPr>
          <p:nvPr>
            <p:ph type="title"/>
          </p:nvPr>
        </p:nvSpPr>
        <p:spPr>
          <a:xfrm>
            <a:off x="685800" y="685800"/>
            <a:ext cx="7772400" cy="1219200"/>
          </a:xfrm>
        </p:spPr>
        <p:txBody>
          <a:bodyPr/>
          <a:lstStyle/>
          <a:p>
            <a:r>
              <a:rPr lang="en-GB" sz="2800" dirty="0" smtClean="0"/>
              <a:t>ITU-R </a:t>
            </a:r>
            <a:r>
              <a:rPr lang="en-GB" sz="2800" dirty="0" smtClean="0"/>
              <a:t>Documents Approved</a:t>
            </a:r>
            <a:endParaRPr lang="en-GB" sz="2800" dirty="0"/>
          </a:p>
        </p:txBody>
      </p:sp>
      <p:sp>
        <p:nvSpPr>
          <p:cNvPr id="21507" name="Rectangle 3"/>
          <p:cNvSpPr>
            <a:spLocks noGrp="1" noChangeArrowheads="1"/>
          </p:cNvSpPr>
          <p:nvPr>
            <p:ph type="body" idx="1"/>
          </p:nvPr>
        </p:nvSpPr>
        <p:spPr>
          <a:xfrm>
            <a:off x="609600" y="1905000"/>
            <a:ext cx="7772400" cy="3886200"/>
          </a:xfrm>
        </p:spPr>
        <p:txBody>
          <a:bodyPr/>
          <a:lstStyle/>
          <a:p>
            <a:pPr>
              <a:spcBef>
                <a:spcPts val="0"/>
              </a:spcBef>
              <a:spcAft>
                <a:spcPts val="1200"/>
              </a:spcAft>
            </a:pPr>
            <a:r>
              <a:rPr lang="en-US" dirty="0" smtClean="0"/>
              <a:t>The group reviewed, edited and sent to the EC for approval, a liaison from the 802.15 THz SIG to ITU-R regarding unlicensed use of bands above 252 GHz</a:t>
            </a:r>
            <a:endParaRPr lang="en-US" dirty="0"/>
          </a:p>
        </p:txBody>
      </p:sp>
      <p:sp>
        <p:nvSpPr>
          <p:cNvPr id="2" name="Date Placeholder 1"/>
          <p:cNvSpPr>
            <a:spLocks noGrp="1"/>
          </p:cNvSpPr>
          <p:nvPr>
            <p:ph type="dt" sz="half" idx="10"/>
          </p:nvPr>
        </p:nvSpPr>
        <p:spPr>
          <a:xfrm>
            <a:off x="696913" y="332601"/>
            <a:ext cx="968214" cy="276999"/>
          </a:xfrm>
        </p:spPr>
        <p:txBody>
          <a:bodyPr/>
          <a:lstStyle/>
          <a:p>
            <a:r>
              <a:rPr lang="en-US" smtClean="0"/>
              <a:t>March 2016</a:t>
            </a:r>
            <a:endParaRPr lang="en-US" dirty="0"/>
          </a:p>
        </p:txBody>
      </p:sp>
    </p:spTree>
    <p:extLst>
      <p:ext uri="{BB962C8B-B14F-4D97-AF65-F5344CB8AC3E}">
        <p14:creationId xmlns:p14="http://schemas.microsoft.com/office/powerpoint/2010/main" val="2438136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Ofcom</a:t>
            </a:r>
            <a:r>
              <a:rPr lang="en-US" dirty="0" smtClean="0"/>
              <a:t> on Future Spectrum Requirements</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2000" dirty="0" smtClean="0"/>
              <a:t>Andy Gowans of </a:t>
            </a:r>
            <a:r>
              <a:rPr lang="en-US" sz="2000" dirty="0" err="1" smtClean="0"/>
              <a:t>Ofcom</a:t>
            </a:r>
            <a:r>
              <a:rPr lang="en-US" sz="2000" dirty="0" smtClean="0"/>
              <a:t> presented document, 18-16/0016r1 on future spectrum requirements and how we better work with regulators to accomplish our spectrum goals</a:t>
            </a:r>
          </a:p>
          <a:p>
            <a:pPr lvl="1"/>
            <a:r>
              <a:rPr lang="en-US" sz="1800" dirty="0">
                <a:hlinkClick r:id="rId2"/>
              </a:rPr>
              <a:t>https://</a:t>
            </a:r>
            <a:r>
              <a:rPr lang="en-US" sz="1800" dirty="0" smtClean="0">
                <a:hlinkClick r:id="rId2"/>
              </a:rPr>
              <a:t>mentor.ieee.org/802.18/dcn/16/18-16-0016-01-0000-ofcom-future-spectrum-requirements.pptx</a:t>
            </a:r>
            <a:endParaRPr lang="en-US" sz="1800" dirty="0" smtClean="0"/>
          </a:p>
          <a:p>
            <a:r>
              <a:rPr lang="en-US" sz="2000" dirty="0" smtClean="0"/>
              <a:t>It is a very large and extremely informative presentation, and highly recommended for any 802 members involved in regulatory work, as well as for those developing new standards that may be impacted by spectrum issues</a:t>
            </a:r>
          </a:p>
          <a:p>
            <a:r>
              <a:rPr lang="en-US" sz="2000" dirty="0" smtClean="0"/>
              <a:t>Andy leads much of this work at </a:t>
            </a:r>
            <a:r>
              <a:rPr lang="en-US" sz="2000" dirty="0" err="1" smtClean="0"/>
              <a:t>Ofcom</a:t>
            </a:r>
            <a:r>
              <a:rPr lang="en-US" sz="2000" dirty="0" smtClean="0"/>
              <a:t> and CEPT, and is widely accepted as the expert on this subject matter</a:t>
            </a:r>
          </a:p>
          <a:p>
            <a:r>
              <a:rPr lang="en-US" sz="2000" dirty="0" smtClean="0"/>
              <a:t>I would like to extend my thanks and appreciation to Andy for his presentation at this time, and for his continuing interest in </a:t>
            </a:r>
            <a:r>
              <a:rPr lang="en-US" sz="2000" smtClean="0"/>
              <a:t>our spectrum success</a:t>
            </a:r>
            <a:endParaRPr lang="en-US" sz="2000" dirty="0"/>
          </a:p>
        </p:txBody>
      </p:sp>
      <p:sp>
        <p:nvSpPr>
          <p:cNvPr id="4" name="Date Placeholder 3"/>
          <p:cNvSpPr>
            <a:spLocks noGrp="1"/>
          </p:cNvSpPr>
          <p:nvPr>
            <p:ph type="dt" sz="half" idx="10"/>
          </p:nvPr>
        </p:nvSpPr>
        <p:spPr/>
        <p:txBody>
          <a:bodyPr/>
          <a:lstStyle/>
          <a:p>
            <a:pPr>
              <a:defRPr/>
            </a:pPr>
            <a:r>
              <a:rPr lang="en-US" smtClean="0"/>
              <a:t>March 2016</a:t>
            </a:r>
            <a:endParaRPr lang="en-US" dirty="0"/>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5</a:t>
            </a:fld>
            <a:endParaRPr lang="en-US"/>
          </a:p>
        </p:txBody>
      </p:sp>
    </p:spTree>
    <p:extLst>
      <p:ext uri="{BB962C8B-B14F-4D97-AF65-F5344CB8AC3E}">
        <p14:creationId xmlns:p14="http://schemas.microsoft.com/office/powerpoint/2010/main" val="56409039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36281</TotalTime>
  <Words>351</Words>
  <Application>Microsoft Office PowerPoint</Application>
  <PresentationFormat>On-screen Show (4:3)</PresentationFormat>
  <Paragraphs>40</Paragraphs>
  <Slides>5</Slides>
  <Notes>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5</vt:i4>
      </vt:variant>
    </vt:vector>
  </HeadingPairs>
  <TitlesOfParts>
    <vt:vector size="12" baseType="lpstr">
      <vt:lpstr>MS PGothic</vt:lpstr>
      <vt:lpstr>Arial</vt:lpstr>
      <vt:lpstr>Calibri</vt:lpstr>
      <vt:lpstr>Times New Roman</vt:lpstr>
      <vt:lpstr>802-11-Submission</vt:lpstr>
      <vt:lpstr>Custom Design</vt:lpstr>
      <vt:lpstr>Document</vt:lpstr>
      <vt:lpstr>RR-TAG (802.18) to 802.11 Liaison Report</vt:lpstr>
      <vt:lpstr>Overview</vt:lpstr>
      <vt:lpstr>RR-TAG Actions Taken</vt:lpstr>
      <vt:lpstr>ITU-R Documents Approved</vt:lpstr>
      <vt:lpstr>Ofcom on Future Spectrum Requirements</vt:lpstr>
    </vt:vector>
  </TitlesOfParts>
  <Company>Research In Motion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Kennedy, Rich</cp:lastModifiedBy>
  <cp:revision>1225</cp:revision>
  <cp:lastPrinted>1998-02-10T13:28:06Z</cp:lastPrinted>
  <dcterms:created xsi:type="dcterms:W3CDTF">2009-04-21T18:18:19Z</dcterms:created>
  <dcterms:modified xsi:type="dcterms:W3CDTF">2016-03-17T21:54:58Z</dcterms:modified>
</cp:coreProperties>
</file>