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7" r:id="rId4"/>
    <p:sldId id="268" r:id="rId5"/>
    <p:sldId id="269" r:id="rId6"/>
    <p:sldId id="274" r:id="rId7"/>
    <p:sldId id="273" r:id="rId8"/>
    <p:sldId id="270" r:id="rId9"/>
    <p:sldId id="271" r:id="rId10"/>
    <p:sldId id="272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110" d="100"/>
          <a:sy n="110" d="100"/>
        </p:scale>
        <p:origin x="1392" y="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836307-9EF5-EB48-8479-9C536055F4A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784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Patrick Slaats, IEEE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365760" y="1645920"/>
            <a:ext cx="8326438" cy="4389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CE1F0-28BF-A844-9B91-A150FCA372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933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Patrick Slaats, IEEE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Patrick Slaats, IEEE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Patrick Slaats, IEEE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Patrick Slaats, IEEE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Patrick Slaats, IEEE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Patrick Slaats, IEEE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Patrick Slaats, IEEE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Patrick Slaats, IEEE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Patrick Slaats, IEEE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802.11-16/459r0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Patrick Slaats, IEEE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IEEE 5G Initiative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2016-03-16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733931"/>
              </p:ext>
            </p:extLst>
          </p:nvPr>
        </p:nvGraphicFramePr>
        <p:xfrm>
          <a:off x="514350" y="2286000"/>
          <a:ext cx="8077200" cy="247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Document" r:id="rId5" imgW="8249663" imgH="2535216" progId="Word.Document.8">
                  <p:embed/>
                </p:oleObj>
              </mc:Choice>
              <mc:Fallback>
                <p:oleObj name="Document" r:id="rId5" imgW="8249663" imgH="253521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2286000"/>
                        <a:ext cx="8077200" cy="2476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Thank you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125" y="1985210"/>
            <a:ext cx="8326438" cy="4047289"/>
          </a:xfrm>
        </p:spPr>
        <p:txBody>
          <a:bodyPr/>
          <a:lstStyle/>
          <a:p>
            <a:r>
              <a:rPr lang="en-US" dirty="0" smtClean="0"/>
              <a:t>Patrick </a:t>
            </a:r>
            <a:r>
              <a:rPr lang="en-US" dirty="0" err="1"/>
              <a:t>Slaats</a:t>
            </a:r>
            <a:endParaRPr lang="en-US" dirty="0"/>
          </a:p>
          <a:p>
            <a:pPr marL="411162" lvl="1" indent="0">
              <a:buNone/>
            </a:pPr>
            <a:r>
              <a:rPr lang="en-US" dirty="0"/>
              <a:t>Senior Manager, Strategic Programs</a:t>
            </a:r>
          </a:p>
          <a:p>
            <a:pPr marL="411162" lvl="1" indent="0">
              <a:buNone/>
            </a:pPr>
            <a:r>
              <a:rPr lang="en-US" dirty="0"/>
              <a:t>IEEE Standards Association</a:t>
            </a:r>
          </a:p>
          <a:p>
            <a:pPr marL="411162" lvl="1" indent="0">
              <a:buNone/>
            </a:pPr>
            <a:r>
              <a:rPr lang="en-US" dirty="0"/>
              <a:t>e-mail: slaats-patrick@ieee.org</a:t>
            </a:r>
          </a:p>
          <a:p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865188" y="6356350"/>
            <a:ext cx="1643062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44500" y="6356350"/>
            <a:ext cx="358775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EC7B3C4-9766-4675-914D-518E251AFC4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Patrick Slaats, IEEE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8821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Patrick Slaats, IEEE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Overview of the 5G initiative in IEEE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It’s </a:t>
            </a:r>
            <a:r>
              <a:rPr lang="nl-NL" dirty="0" smtClean="0"/>
              <a:t>IEEE – 5G’s </a:t>
            </a:r>
            <a:r>
              <a:rPr lang="nl-NL" dirty="0"/>
              <a:t>objective to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365760" y="1876926"/>
            <a:ext cx="8326438" cy="4158114"/>
          </a:xfrm>
        </p:spPr>
        <p:txBody>
          <a:bodyPr/>
          <a:lstStyle/>
          <a:p>
            <a:r>
              <a:rPr lang="en-US" dirty="0" smtClean="0"/>
              <a:t>Leverage on the potential of the IEEE as a whole</a:t>
            </a:r>
          </a:p>
          <a:p>
            <a:r>
              <a:rPr lang="en-US" dirty="0" smtClean="0"/>
              <a:t>Have </a:t>
            </a:r>
            <a:r>
              <a:rPr lang="en-US" dirty="0"/>
              <a:t>a uniform message exposed to the rest of the mobile telecommunication community.</a:t>
            </a:r>
          </a:p>
          <a:p>
            <a:r>
              <a:rPr lang="en-US" dirty="0" smtClean="0"/>
              <a:t>Offer </a:t>
            </a:r>
            <a:r>
              <a:rPr lang="en-US" dirty="0"/>
              <a:t>an entry point towards </a:t>
            </a:r>
            <a:r>
              <a:rPr lang="en-US" dirty="0" smtClean="0"/>
              <a:t>IEEE - 5G </a:t>
            </a:r>
            <a:r>
              <a:rPr lang="en-US" dirty="0"/>
              <a:t>related initiatives, </a:t>
            </a:r>
            <a:r>
              <a:rPr lang="en-US" dirty="0" smtClean="0"/>
              <a:t>information, publications</a:t>
            </a:r>
            <a:r>
              <a:rPr lang="en-US" dirty="0"/>
              <a:t>, training, events, standards, communities, Etc.</a:t>
            </a:r>
          </a:p>
          <a:p>
            <a:r>
              <a:rPr lang="en-US" dirty="0" smtClean="0"/>
              <a:t>Provide </a:t>
            </a:r>
            <a:r>
              <a:rPr lang="en-US" dirty="0"/>
              <a:t>easy access to SDOs, NGOs, Operators, </a:t>
            </a:r>
            <a:r>
              <a:rPr lang="en-US" dirty="0" smtClean="0"/>
              <a:t>Service Providers, etc</a:t>
            </a:r>
            <a:r>
              <a:rPr lang="en-US" dirty="0"/>
              <a:t>. to engage with IEEE in 5G.</a:t>
            </a:r>
          </a:p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742CE1F0-28BF-A844-9B91-A150FCA372DE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753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5G Steering </a:t>
            </a:r>
            <a:r>
              <a:rPr lang="nl-NL" dirty="0" smtClean="0"/>
              <a:t>Committee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365760" y="1949116"/>
            <a:ext cx="8326438" cy="4085924"/>
          </a:xfrm>
        </p:spPr>
        <p:txBody>
          <a:bodyPr/>
          <a:lstStyle/>
          <a:p>
            <a:r>
              <a:rPr lang="en-US" dirty="0"/>
              <a:t>The 5G Steering Committee is an IEEE group, </a:t>
            </a:r>
            <a:r>
              <a:rPr lang="en-US" dirty="0" smtClean="0"/>
              <a:t>aiming </a:t>
            </a:r>
            <a:r>
              <a:rPr lang="en-US" dirty="0"/>
              <a:t>to develop a unified IEEE voice on matters of standards and </a:t>
            </a:r>
            <a:r>
              <a:rPr lang="en-US" dirty="0" smtClean="0"/>
              <a:t>education, </a:t>
            </a:r>
            <a:r>
              <a:rPr lang="en-US" dirty="0"/>
              <a:t>associated with the development and deployment of 5G.</a:t>
            </a:r>
          </a:p>
          <a:p>
            <a:r>
              <a:rPr lang="en-US" dirty="0" smtClean="0"/>
              <a:t>So far </a:t>
            </a:r>
            <a:r>
              <a:rPr lang="en-US" dirty="0"/>
              <a:t>7 </a:t>
            </a:r>
            <a:r>
              <a:rPr lang="en-US" dirty="0" smtClean="0"/>
              <a:t>IEEE communities </a:t>
            </a:r>
            <a:r>
              <a:rPr lang="en-US" dirty="0"/>
              <a:t>have signed up for participation in the 5G Steering </a:t>
            </a:r>
            <a:r>
              <a:rPr lang="en-US" dirty="0" smtClean="0"/>
              <a:t>Committee.</a:t>
            </a:r>
          </a:p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742CE1F0-28BF-A844-9B91-A150FCA372DE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316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F3183B9-47F6-7D44-B054-A14E1BAC9B30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11267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Verdana" charset="0"/>
              </a:rPr>
              <a:t>… hence, technologically speaking </a:t>
            </a:r>
            <a:endParaRPr lang="en-US" dirty="0">
              <a:latin typeface="Verdana" charset="0"/>
            </a:endParaRPr>
          </a:p>
        </p:txBody>
      </p:sp>
      <p:sp>
        <p:nvSpPr>
          <p:cNvPr id="8" name="Content Placeholder 4"/>
          <p:cNvSpPr>
            <a:spLocks noGrp="1"/>
          </p:cNvSpPr>
          <p:nvPr>
            <p:ph sz="quarter" idx="14"/>
          </p:nvPr>
        </p:nvSpPr>
        <p:spPr>
          <a:xfrm>
            <a:off x="827584" y="2204864"/>
            <a:ext cx="7347450" cy="392575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Communications Society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Computer Society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Signal Processing Society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Information Theory Society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Antennas and Propagation Society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Vehicular </a:t>
            </a:r>
            <a:r>
              <a:rPr lang="en-US" sz="2800" dirty="0"/>
              <a:t>Technology </a:t>
            </a:r>
            <a:r>
              <a:rPr lang="en-US" sz="2800" dirty="0" smtClean="0"/>
              <a:t>Society</a:t>
            </a: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Microwave </a:t>
            </a:r>
            <a:r>
              <a:rPr lang="en-US" sz="2800" dirty="0"/>
              <a:t>Theory and Technique Society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817872" y="2571450"/>
            <a:ext cx="951202" cy="307777"/>
          </a:xfrm>
          <a:prstGeom prst="rect">
            <a:avLst/>
          </a:prstGeom>
          <a:ln>
            <a:noFill/>
          </a:ln>
        </p:spPr>
        <p:txBody>
          <a:bodyPr wrap="none" rtlCol="0">
            <a:spAutoFit/>
          </a:bodyPr>
          <a:lstStyle/>
          <a:p>
            <a:r>
              <a:rPr lang="it-IT" sz="1400" b="1" dirty="0" smtClean="0">
                <a:solidFill>
                  <a:schemeClr val="bg1"/>
                </a:solidFill>
              </a:rPr>
              <a:t>2018 …</a:t>
            </a:r>
          </a:p>
        </p:txBody>
      </p:sp>
    </p:spTree>
    <p:extLst>
      <p:ext uri="{BB962C8B-B14F-4D97-AF65-F5344CB8AC3E}">
        <p14:creationId xmlns:p14="http://schemas.microsoft.com/office/powerpoint/2010/main" val="163067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IEEE 802.XX standards in 5G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827584" y="2276872"/>
            <a:ext cx="7864614" cy="3758168"/>
          </a:xfrm>
        </p:spPr>
        <p:txBody>
          <a:bodyPr/>
          <a:lstStyle/>
          <a:p>
            <a:r>
              <a:rPr lang="nl-NL" dirty="0" smtClean="0"/>
              <a:t>802.1xx</a:t>
            </a:r>
            <a:r>
              <a:rPr lang="nl-NL" dirty="0"/>
              <a:t>	Higher Layer LAN Protocols</a:t>
            </a:r>
            <a:endParaRPr lang="nl-NL" dirty="0" smtClean="0"/>
          </a:p>
          <a:p>
            <a:r>
              <a:rPr lang="nl-NL" dirty="0" smtClean="0"/>
              <a:t>802.3		Ethernet</a:t>
            </a:r>
          </a:p>
          <a:p>
            <a:r>
              <a:rPr lang="nl-NL" dirty="0" smtClean="0"/>
              <a:t>802.15.x	</a:t>
            </a:r>
            <a:r>
              <a:rPr lang="en-US" dirty="0"/>
              <a:t>Wireless Personal Area </a:t>
            </a:r>
            <a:r>
              <a:rPr lang="en-US" dirty="0" smtClean="0"/>
              <a:t>Networks</a:t>
            </a:r>
          </a:p>
          <a:p>
            <a:r>
              <a:rPr lang="en-US" sz="2000" dirty="0"/>
              <a:t>	IEEE 802.15.7       Visible light communications</a:t>
            </a:r>
            <a:endParaRPr lang="en-US" sz="2000" dirty="0" smtClean="0"/>
          </a:p>
          <a:p>
            <a:r>
              <a:rPr lang="nl-NL" dirty="0" smtClean="0"/>
              <a:t>802.11xx</a:t>
            </a:r>
            <a:r>
              <a:rPr lang="nl-NL" dirty="0"/>
              <a:t>	Wireless </a:t>
            </a:r>
            <a:r>
              <a:rPr lang="nl-NL" dirty="0" smtClean="0"/>
              <a:t>LAN</a:t>
            </a:r>
          </a:p>
          <a:p>
            <a:r>
              <a:rPr lang="nl-NL" sz="2000" dirty="0" smtClean="0"/>
              <a:t>	802.11p	</a:t>
            </a:r>
            <a:r>
              <a:rPr lang="en-US" sz="2000" dirty="0"/>
              <a:t>Wireless Access in Vehicular </a:t>
            </a:r>
            <a:r>
              <a:rPr lang="en-US" sz="2000" dirty="0" smtClean="0"/>
              <a:t>Environments</a:t>
            </a:r>
          </a:p>
          <a:p>
            <a:r>
              <a:rPr lang="en-US" dirty="0" smtClean="0"/>
              <a:t>802.16e	Metropolitan </a:t>
            </a:r>
            <a:r>
              <a:rPr lang="en-US" dirty="0"/>
              <a:t>area </a:t>
            </a:r>
            <a:r>
              <a:rPr lang="en-US" dirty="0" smtClean="0"/>
              <a:t>networks</a:t>
            </a:r>
          </a:p>
          <a:p>
            <a:r>
              <a:rPr lang="en-US" dirty="0" smtClean="0"/>
              <a:t> </a:t>
            </a:r>
            <a:endParaRPr lang="nl-NL" dirty="0" smtClean="0"/>
          </a:p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742CE1F0-28BF-A844-9B91-A150FCA372DE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90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990656" cy="1065213"/>
          </a:xfrm>
        </p:spPr>
        <p:txBody>
          <a:bodyPr/>
          <a:lstStyle/>
          <a:p>
            <a:r>
              <a:rPr lang="nl-NL" dirty="0" smtClean="0"/>
              <a:t>Examp. of other potential </a:t>
            </a:r>
            <a:r>
              <a:rPr lang="nl-NL" dirty="0"/>
              <a:t>IEEE </a:t>
            </a:r>
            <a:r>
              <a:rPr lang="nl-NL" dirty="0" smtClean="0"/>
              <a:t>stds </a:t>
            </a:r>
            <a:r>
              <a:rPr lang="en-US" dirty="0" smtClean="0"/>
              <a:t>in </a:t>
            </a:r>
            <a:r>
              <a:rPr lang="en-US" dirty="0"/>
              <a:t>5G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395536" y="1772816"/>
            <a:ext cx="8424936" cy="4262224"/>
          </a:xfrm>
        </p:spPr>
        <p:txBody>
          <a:bodyPr/>
          <a:lstStyle/>
          <a:p>
            <a:pPr>
              <a:buFontTx/>
              <a:buChar char="-"/>
            </a:pPr>
            <a:r>
              <a:rPr lang="en-US" dirty="0"/>
              <a:t>Software Defined </a:t>
            </a:r>
            <a:r>
              <a:rPr lang="en-US" dirty="0" smtClean="0"/>
              <a:t>Networking, </a:t>
            </a:r>
            <a:r>
              <a:rPr lang="en-US" dirty="0"/>
              <a:t>and Network Function Virtualization</a:t>
            </a:r>
            <a:endParaRPr lang="nl-NL" dirty="0" smtClean="0"/>
          </a:p>
          <a:p>
            <a:pPr lvl="1">
              <a:buFontTx/>
              <a:buChar char="-"/>
            </a:pPr>
            <a:r>
              <a:rPr lang="nl-NL" dirty="0" smtClean="0"/>
              <a:t>P1915.1	SDN </a:t>
            </a:r>
            <a:r>
              <a:rPr lang="en-US" dirty="0" smtClean="0"/>
              <a:t>and NFV </a:t>
            </a:r>
            <a:r>
              <a:rPr lang="en-US" dirty="0"/>
              <a:t>Security</a:t>
            </a:r>
            <a:endParaRPr lang="nl-NL" dirty="0" smtClean="0"/>
          </a:p>
          <a:p>
            <a:pPr lvl="1">
              <a:buFontTx/>
              <a:buChar char="-"/>
            </a:pPr>
            <a:r>
              <a:rPr lang="nl-NL" dirty="0" smtClean="0"/>
              <a:t>P1916.1	SDN </a:t>
            </a:r>
            <a:r>
              <a:rPr lang="en-US" dirty="0"/>
              <a:t>and </a:t>
            </a:r>
            <a:r>
              <a:rPr lang="en-US" dirty="0" smtClean="0"/>
              <a:t>NFV Performance</a:t>
            </a:r>
            <a:endParaRPr lang="nl-NL" dirty="0" smtClean="0"/>
          </a:p>
          <a:p>
            <a:pPr lvl="1">
              <a:buFontTx/>
              <a:buChar char="-"/>
            </a:pPr>
            <a:r>
              <a:rPr lang="nl-NL" dirty="0" smtClean="0"/>
              <a:t>P1917.1</a:t>
            </a:r>
            <a:r>
              <a:rPr lang="nl-NL" dirty="0"/>
              <a:t>	</a:t>
            </a:r>
            <a:r>
              <a:rPr lang="nl-NL" dirty="0" smtClean="0"/>
              <a:t>SDN </a:t>
            </a:r>
            <a:r>
              <a:rPr lang="en-US" dirty="0"/>
              <a:t>and </a:t>
            </a:r>
            <a:r>
              <a:rPr lang="en-US" dirty="0" smtClean="0"/>
              <a:t>NFV Reliability</a:t>
            </a:r>
            <a:endParaRPr lang="nl-NL" dirty="0" smtClean="0"/>
          </a:p>
          <a:p>
            <a:pPr>
              <a:buFontTx/>
              <a:buChar char="-"/>
            </a:pPr>
            <a:r>
              <a:rPr lang="nl-NL" dirty="0" smtClean="0"/>
              <a:t>1609.x		</a:t>
            </a:r>
            <a:r>
              <a:rPr lang="en-US" dirty="0" smtClean="0"/>
              <a:t>Wireless </a:t>
            </a:r>
            <a:r>
              <a:rPr lang="en-US" dirty="0"/>
              <a:t>Access in Vehicular </a:t>
            </a:r>
            <a:r>
              <a:rPr lang="en-US" dirty="0" smtClean="0"/>
              <a:t>Environments</a:t>
            </a:r>
          </a:p>
          <a:p>
            <a:pPr>
              <a:buFontTx/>
              <a:buChar char="-"/>
            </a:pPr>
            <a:r>
              <a:rPr lang="en-US" dirty="0" smtClean="0"/>
              <a:t>P1903.1	Content </a:t>
            </a:r>
            <a:r>
              <a:rPr lang="en-US" dirty="0"/>
              <a:t>Delivery Protocols of Next Generation </a:t>
            </a:r>
            <a:r>
              <a:rPr lang="en-US" dirty="0" smtClean="0"/>
              <a:t>					Service </a:t>
            </a:r>
            <a:r>
              <a:rPr lang="en-US" dirty="0"/>
              <a:t>Overlay Network (NGSON</a:t>
            </a:r>
            <a:r>
              <a:rPr lang="en-US" dirty="0" smtClean="0"/>
              <a:t>)</a:t>
            </a:r>
          </a:p>
          <a:p>
            <a:pPr>
              <a:buFontTx/>
              <a:buChar char="-"/>
            </a:pPr>
            <a:r>
              <a:rPr lang="en-US" dirty="0" smtClean="0"/>
              <a:t>……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742CE1F0-28BF-A844-9B91-A150FCA372DE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0339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Verdana" charset="0"/>
                <a:ea typeface="ＭＳ Ｐゴシック" charset="0"/>
                <a:cs typeface="ＭＳ Ｐゴシック" charset="0"/>
              </a:rPr>
              <a:t>IEEE 5G: In Action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458202" y="6629400"/>
            <a:ext cx="438151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CFC1F96-5ED1-41A0-BC5E-E0FC0B2B84E1}" type="slidenum">
              <a:rPr lang="en-US" smtClean="0"/>
              <a:pPr>
                <a:defRPr/>
              </a:pPr>
              <a:t>8</a:t>
            </a:fld>
            <a:endParaRPr lang="en-US" sz="1400">
              <a:latin typeface="Myriad Pro" charset="0"/>
            </a:endParaRPr>
          </a:p>
        </p:txBody>
      </p:sp>
      <p:sp>
        <p:nvSpPr>
          <p:cNvPr id="5" name="Pentagon 4"/>
          <p:cNvSpPr/>
          <p:nvPr/>
        </p:nvSpPr>
        <p:spPr bwMode="auto">
          <a:xfrm>
            <a:off x="4311921" y="1464043"/>
            <a:ext cx="4584432" cy="1346356"/>
          </a:xfrm>
          <a:prstGeom prst="homePlat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bg1"/>
                </a:solidFill>
                <a:ea typeface="ＭＳ Ｐゴシック" pitchFamily="34" charset="-128"/>
              </a:rPr>
              <a:t>5G Rapid Reaction Events</a:t>
            </a:r>
          </a:p>
          <a:p>
            <a:pPr marL="285750" marR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ea typeface="ＭＳ Ｐゴシック" pitchFamily="34" charset="-128"/>
              </a:rPr>
              <a:t>Fostering Collaboration</a:t>
            </a:r>
          </a:p>
          <a:p>
            <a:pPr marL="285750" marR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</a:pPr>
            <a:r>
              <a:rPr lang="en-US" sz="2000" dirty="0" smtClean="0">
                <a:solidFill>
                  <a:schemeClr val="bg1"/>
                </a:solidFill>
                <a:latin typeface="+mn-lt"/>
                <a:ea typeface="ＭＳ Ｐゴシック" pitchFamily="34" charset="-128"/>
              </a:rPr>
              <a:t>Industry and Academia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  <a:ea typeface="ＭＳ Ｐゴシック" pitchFamily="34" charset="-128"/>
            </a:endParaRPr>
          </a:p>
        </p:txBody>
      </p:sp>
      <p:sp>
        <p:nvSpPr>
          <p:cNvPr id="8" name="Pentagon 7"/>
          <p:cNvSpPr/>
          <p:nvPr/>
        </p:nvSpPr>
        <p:spPr bwMode="auto">
          <a:xfrm>
            <a:off x="2339752" y="3068960"/>
            <a:ext cx="5553487" cy="1346356"/>
          </a:xfrm>
          <a:prstGeom prst="homePlat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dirty="0">
                <a:solidFill>
                  <a:schemeClr val="bg1"/>
                </a:solidFill>
                <a:cs typeface="ＭＳ Ｐゴシック"/>
              </a:rPr>
              <a:t>IEEE </a:t>
            </a:r>
            <a:r>
              <a:rPr lang="en-US" dirty="0" smtClean="0">
                <a:solidFill>
                  <a:schemeClr val="bg1"/>
                </a:solidFill>
                <a:cs typeface="ＭＳ Ｐゴシック"/>
              </a:rPr>
              <a:t>Standards</a:t>
            </a:r>
            <a:endParaRPr lang="en-US" sz="1800" dirty="0" smtClean="0">
              <a:solidFill>
                <a:schemeClr val="bg1"/>
              </a:solidFill>
              <a:latin typeface="+mn-lt"/>
              <a:ea typeface="ＭＳ Ｐゴシック" pitchFamily="34" charset="-128"/>
              <a:cs typeface="ＭＳ Ｐゴシック"/>
            </a:endParaRPr>
          </a:p>
          <a:p>
            <a:pPr marL="285750" indent="-285750">
              <a:buFont typeface="Arial"/>
              <a:buChar char="•"/>
            </a:pPr>
            <a:r>
              <a:rPr lang="en-US" sz="1800" dirty="0" smtClean="0">
                <a:solidFill>
                  <a:schemeClr val="bg1"/>
                </a:solidFill>
                <a:latin typeface="+mn-lt"/>
                <a:ea typeface="ＭＳ Ｐゴシック" pitchFamily="34" charset="-128"/>
                <a:cs typeface="ＭＳ Ｐゴシック"/>
              </a:rPr>
              <a:t>Creation of study and working groups</a:t>
            </a:r>
          </a:p>
          <a:p>
            <a:pPr marL="285750" indent="-285750">
              <a:buFont typeface="Arial"/>
              <a:buChar char="•"/>
            </a:pPr>
            <a:r>
              <a:rPr lang="en-US" sz="1800" dirty="0" smtClean="0">
                <a:solidFill>
                  <a:schemeClr val="bg1"/>
                </a:solidFill>
                <a:latin typeface="+mn-lt"/>
                <a:ea typeface="ＭＳ Ｐゴシック" pitchFamily="34" charset="-128"/>
                <a:cs typeface="ＭＳ Ｐゴシック"/>
              </a:rPr>
              <a:t>Collaboration among IEEE Societies</a:t>
            </a:r>
          </a:p>
          <a:p>
            <a:pPr marL="285750" indent="-285750">
              <a:buFont typeface="Arial"/>
              <a:buChar char="•"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ea typeface="ＭＳ Ｐゴシック" pitchFamily="34" charset="-128"/>
                <a:cs typeface="ＭＳ Ｐゴシック"/>
              </a:rPr>
              <a:t>Collaboration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ea typeface="ＭＳ Ｐゴシック" pitchFamily="34" charset="-128"/>
                <a:cs typeface="ＭＳ Ｐゴシック"/>
              </a:rPr>
              <a:t> with other SDOs/Alliances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  <a:ea typeface="ＭＳ Ｐゴシック" pitchFamily="34" charset="-128"/>
            </a:endParaRPr>
          </a:p>
        </p:txBody>
      </p:sp>
      <p:sp>
        <p:nvSpPr>
          <p:cNvPr id="9" name="Pentagon 8"/>
          <p:cNvSpPr/>
          <p:nvPr/>
        </p:nvSpPr>
        <p:spPr bwMode="auto">
          <a:xfrm>
            <a:off x="733821" y="4635748"/>
            <a:ext cx="5263999" cy="1406959"/>
          </a:xfrm>
          <a:prstGeom prst="homePlat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bg1"/>
                </a:solidFill>
                <a:ea typeface="ＭＳ Ｐゴシック" pitchFamily="34" charset="-128"/>
              </a:rPr>
              <a:t>IEEE Technical Activities</a:t>
            </a:r>
          </a:p>
          <a:p>
            <a:pPr marL="285750" marR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ea typeface="ＭＳ Ｐゴシック" pitchFamily="34" charset="-128"/>
              </a:rPr>
              <a:t>Conferences, Workshops, Plenaries</a:t>
            </a:r>
          </a:p>
          <a:p>
            <a:pPr marL="285750" marR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</a:pPr>
            <a:r>
              <a:rPr lang="en-US" sz="2000" dirty="0" smtClean="0">
                <a:solidFill>
                  <a:schemeClr val="bg1"/>
                </a:solidFill>
                <a:latin typeface="+mn-lt"/>
                <a:ea typeface="ＭＳ Ｐゴシック" pitchFamily="34" charset="-128"/>
              </a:rPr>
              <a:t>Publications</a:t>
            </a:r>
          </a:p>
          <a:p>
            <a:pPr marL="285750" marR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ea typeface="ＭＳ Ｐゴシック" pitchFamily="34" charset="-128"/>
              </a:rPr>
              <a:t>Education and Training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8414" y="1422852"/>
            <a:ext cx="290682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latin typeface="+mn-lt"/>
              </a:rPr>
              <a:t>Comprehensive Engagement of a Broad </a:t>
            </a:r>
            <a:r>
              <a:rPr lang="en-US" sz="2000" b="1" i="1" dirty="0">
                <a:latin typeface="+mn-lt"/>
              </a:rPr>
              <a:t>R</a:t>
            </a:r>
            <a:r>
              <a:rPr lang="en-US" sz="2000" b="1" i="1" dirty="0" smtClean="0">
                <a:latin typeface="+mn-lt"/>
              </a:rPr>
              <a:t>ange of Stakeholders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Patrick Slaats, IEEE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403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5G What’s next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125" y="2430378"/>
            <a:ext cx="8326438" cy="360212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Finalize the Steering Committee membership</a:t>
            </a:r>
            <a:endParaRPr lang="nl-NL" dirty="0"/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Allignment of 5G related activities within IEEE.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Promote the IEEE - 5G message.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Draft roadmap with deliverables.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Identify opertunities.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865188" y="6356350"/>
            <a:ext cx="1643062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44500" y="6356350"/>
            <a:ext cx="358775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EC7B3C4-9766-4675-914D-518E251AFC4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Patrick Slaats, IEEE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854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 (1)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(1)</Template>
  <TotalTime>71</TotalTime>
  <Words>373</Words>
  <Application>Microsoft Office PowerPoint</Application>
  <PresentationFormat>On-screen Show (4:3)</PresentationFormat>
  <Paragraphs>97</Paragraphs>
  <Slides>10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Arial Unicode MS</vt:lpstr>
      <vt:lpstr>MS Gothic</vt:lpstr>
      <vt:lpstr>MS PGothic</vt:lpstr>
      <vt:lpstr>Arial</vt:lpstr>
      <vt:lpstr>Calibri</vt:lpstr>
      <vt:lpstr>Myriad Pro</vt:lpstr>
      <vt:lpstr>Times New Roman</vt:lpstr>
      <vt:lpstr>Verdana</vt:lpstr>
      <vt:lpstr>802-11-Submission (1)</vt:lpstr>
      <vt:lpstr>Document</vt:lpstr>
      <vt:lpstr>IEEE 5G Initiative</vt:lpstr>
      <vt:lpstr>Abstract</vt:lpstr>
      <vt:lpstr>It’s IEEE – 5G’s objective to</vt:lpstr>
      <vt:lpstr>5G Steering Committee</vt:lpstr>
      <vt:lpstr>… hence, technologically speaking </vt:lpstr>
      <vt:lpstr>Potential IEEE 802.XX standards in 5G</vt:lpstr>
      <vt:lpstr>Examp. of other potential IEEE stds in 5G</vt:lpstr>
      <vt:lpstr>IEEE 5G: In Action</vt:lpstr>
      <vt:lpstr>5G What’s next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5G Initiative</dc:title>
  <dc:creator>Patrick</dc:creator>
  <cp:lastModifiedBy>Stephens, Adrian P</cp:lastModifiedBy>
  <cp:revision>9</cp:revision>
  <cp:lastPrinted>1601-01-01T00:00:00Z</cp:lastPrinted>
  <dcterms:created xsi:type="dcterms:W3CDTF">2016-03-15T14:50:39Z</dcterms:created>
  <dcterms:modified xsi:type="dcterms:W3CDTF">2016-03-16T06:45:35Z</dcterms:modified>
</cp:coreProperties>
</file>