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3" r:id="rId5"/>
    <p:sldId id="285" r:id="rId6"/>
    <p:sldId id="279" r:id="rId7"/>
    <p:sldId id="281" r:id="rId8"/>
    <p:sldId id="278" r:id="rId9"/>
    <p:sldId id="280" r:id="rId10"/>
    <p:sldId id="282" r:id="rId11"/>
    <p:sldId id="277" r:id="rId12"/>
    <p:sldId id="264" r:id="rId13"/>
    <p:sldId id="283" r:id="rId14"/>
    <p:sldId id="273" r:id="rId15"/>
    <p:sldId id="270" r:id="rId16"/>
    <p:sldId id="272" r:id="rId17"/>
    <p:sldId id="271" r:id="rId18"/>
    <p:sldId id="275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295" autoAdjust="0"/>
  </p:normalViewPr>
  <p:slideViewPr>
    <p:cSldViewPr>
      <p:cViewPr varScale="1">
        <p:scale>
          <a:sx n="42" d="100"/>
          <a:sy n="42" d="100"/>
        </p:scale>
        <p:origin x="103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66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71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288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11-16/0445r0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32" y="744537"/>
            <a:ext cx="82296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Report on 802 EC 5G SC activities for 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795603"/>
              </p:ext>
            </p:extLst>
          </p:nvPr>
        </p:nvGraphicFramePr>
        <p:xfrm>
          <a:off x="517525" y="2281238"/>
          <a:ext cx="8108950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245941" imgH="2580574" progId="Word.Document.8">
                  <p:embed/>
                </p:oleObj>
              </mc:Choice>
              <mc:Fallback>
                <p:oleObj name="Document" r:id="rId4" imgW="8245941" imgH="25805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108950" cy="252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9432"/>
          </a:xfrm>
        </p:spPr>
        <p:txBody>
          <a:bodyPr/>
          <a:lstStyle/>
          <a:p>
            <a:r>
              <a:rPr lang="en-US" sz="3600" dirty="0" smtClean="0"/>
              <a:t>802.11 Next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304609"/>
            <a:ext cx="7770813" cy="49437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Any interested party can participate in the 802 EC 5G SC – so if you have interest please make your voice heard.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No 802.11 meetings or conference calls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Regular reports to 802.11 of EC 5G SC activities will be made on the 802.11 reflector and at 802.11 F2F meetings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I will be participating in and reporting on  this activity, please feel free to contact 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886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References: 802 EC 5G SC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49579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EC-16/0017r4 5G </a:t>
            </a:r>
            <a:r>
              <a:rPr lang="en-US" sz="1600" dirty="0"/>
              <a:t>SC Agenda - March 2016 Glenn Parsons (Ericsson)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EC-16/0026r0 Report on ITU-R WP 5D Meeting #23 Roger B. Marks (EthAirNet Associates; IEEE-SA)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EC-16/0034r0 Summary of ITU-R WP 5D Meeting #23 Roger B. Marks (EthAirNet Associates; IEEE-SA)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EC-16/0035r1 </a:t>
            </a:r>
            <a:r>
              <a:rPr lang="en-US" sz="1600" dirty="0"/>
              <a:t>IEEE 5G Steering Committee update March 2016 Patrick Slaats (IEEE-SA)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EC-16/0036r0 802 projects 5G related Glenn Parsons (Ericsson)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EC-16/0037r0 </a:t>
            </a:r>
            <a:r>
              <a:rPr lang="en-US" sz="1600" dirty="0"/>
              <a:t>ITU-T FG IMT-2020 summary Glenn Parsons (Ericsson)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EC-16/0038r1 802.1CM for 5G Janos Farkas (Ericsson)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EC-16/0039r1 P802-1CF </a:t>
            </a:r>
            <a:r>
              <a:rPr lang="en-US" sz="1600" dirty="0"/>
              <a:t>in the scope of 5G </a:t>
            </a:r>
            <a:r>
              <a:rPr lang="en-US" sz="1600" dirty="0" smtClean="0"/>
              <a:t>SC Max </a:t>
            </a:r>
            <a:r>
              <a:rPr lang="en-US" sz="1600" dirty="0"/>
              <a:t>Riegel (Nokia)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EC-16/0040r1 802.3 </a:t>
            </a:r>
            <a:r>
              <a:rPr lang="en-US" sz="1600" dirty="0"/>
              <a:t>for 5G Marek Hajduczenia (Bright House Networks)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EC-16/0041r1 802-11-5G-Technologies-for_5G_SC Joseph Levy (InterDigital</a:t>
            </a:r>
            <a:r>
              <a:rPr lang="en-US" sz="1600" dirty="0" smtClean="0"/>
              <a:t>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EC-16/0043r0 </a:t>
            </a:r>
            <a:r>
              <a:rPr lang="en-US" sz="1600" dirty="0"/>
              <a:t>3GPP 5G activities Richard Burbidge (Intel) 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514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16"/>
            <a:ext cx="7772400" cy="381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References: Non-EC 5G SC Documents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1104900"/>
            <a:ext cx="9144000" cy="52197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IMT Vision – Framework and overall objectives of the future development of IMT for 2020 and beyond; Recommendation ITU-R M.2083-0 (2015)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11-16/0176r0 Possible liaison motion for IEE 802.11 as an IMT-2020 technology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11-16/0156r0 - IMT-2020 Discussion Review and Straw Polls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11-16/0128r1 – IMT-2020 Way Forward and Straw Polls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11-16/0127r0 – ITU-R IMT-2020 Status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11-16/0004r0 – Next steps for IMT-2020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/>
              <a:t>11-15/1402r0 – Thoughts on 802.11 in a 3GPP 5G </a:t>
            </a:r>
            <a:r>
              <a:rPr lang="en-US" sz="2000" b="0" dirty="0" smtClean="0"/>
              <a:t>Network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11-15/1376r1 – Update on 3GPP RAN3 Muli-RAT joint coordination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11-15/1279r2 – 802.11 as IMT-2020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11-15/1153r1 – Follow-up on 802.11 as a component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11-15/0757r1 – 802.11 as a component (tutorial)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11-15/0593r2 – 802.11 as a component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11-16/0376r1 - 802.11 </a:t>
            </a:r>
            <a:r>
              <a:rPr lang="en-US" sz="2000" b="0" dirty="0"/>
              <a:t>Technologies Possible Applicable for IMT-2020 Use </a:t>
            </a:r>
            <a:r>
              <a:rPr lang="en-US" sz="2000" b="0" dirty="0" smtClean="0"/>
              <a:t>Cases</a:t>
            </a:r>
            <a:endParaRPr lang="en-US" sz="2000" b="0" dirty="0"/>
          </a:p>
          <a:p>
            <a:pPr marL="457200" indent="-457200">
              <a:buFont typeface="+mj-lt"/>
              <a:buAutoNum type="arabicPeriod" startAt="12"/>
            </a:pPr>
            <a:endParaRPr lang="en-US" sz="20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052" y="4419600"/>
            <a:ext cx="7772400" cy="1362075"/>
          </a:xfrm>
        </p:spPr>
        <p:txBody>
          <a:bodyPr/>
          <a:lstStyle/>
          <a:p>
            <a:r>
              <a:rPr lang="en-US" dirty="0" smtClean="0"/>
              <a:t>Appendix</a:t>
            </a:r>
            <a:br>
              <a:rPr lang="en-US" dirty="0" smtClean="0"/>
            </a:br>
            <a:r>
              <a:rPr lang="en-US" sz="2400" dirty="0" smtClean="0"/>
              <a:t>some diagrams from ec-16/0041r2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05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18288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19135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a 5G 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39100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90" name="TextBox 9"/>
          <p:cNvSpPr txBox="1"/>
          <p:nvPr/>
        </p:nvSpPr>
        <p:spPr>
          <a:xfrm>
            <a:off x="20240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802.11 RATs: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aj, ad (&gt;6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21002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21464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21619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25146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50176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aq, ak, ai, ae, aa, z,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499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39135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53638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21468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</a:p>
        </p:txBody>
      </p:sp>
    </p:spTree>
    <p:extLst>
      <p:ext uri="{BB962C8B-B14F-4D97-AF65-F5344CB8AC3E}">
        <p14:creationId xmlns:p14="http://schemas.microsoft.com/office/powerpoint/2010/main" val="31723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Proposed as RITs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276600" y="1155159"/>
            <a:ext cx="5638800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PHY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PHY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429000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01515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583738" y="4010465"/>
            <a:ext cx="2359862" cy="588275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3130688"/>
            <a:ext cx="1291715" cy="135669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2" y="2425761"/>
            <a:ext cx="1251478" cy="1647706"/>
          </a:xfrm>
          <a:prstGeom prst="bentConnector3">
            <a:avLst>
              <a:gd name="adj1" fmla="val 56730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6" y="4304602"/>
            <a:ext cx="1459663" cy="1338497"/>
          </a:xfrm>
          <a:prstGeom prst="bentConnector3">
            <a:avLst>
              <a:gd name="adj1" fmla="val 29989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44" name="Oval 143"/>
          <p:cNvSpPr/>
          <p:nvPr/>
        </p:nvSpPr>
        <p:spPr>
          <a:xfrm>
            <a:off x="3573101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5" name="Elbow Connector 144"/>
          <p:cNvCxnSpPr>
            <a:stCxn id="144" idx="2"/>
            <a:endCxn id="100" idx="6"/>
          </p:cNvCxnSpPr>
          <p:nvPr/>
        </p:nvCxnSpPr>
        <p:spPr>
          <a:xfrm rot="10800000" flipV="1">
            <a:off x="2209801" y="3717812"/>
            <a:ext cx="1363301" cy="769566"/>
          </a:xfrm>
          <a:prstGeom prst="bentConnector3">
            <a:avLst>
              <a:gd name="adj1" fmla="val 51765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1" name="Elbow Connector 150"/>
          <p:cNvCxnSpPr>
            <a:stCxn id="156" idx="2"/>
            <a:endCxn id="100" idx="6"/>
          </p:cNvCxnSpPr>
          <p:nvPr/>
        </p:nvCxnSpPr>
        <p:spPr>
          <a:xfrm rot="10800000">
            <a:off x="2209800" y="4487379"/>
            <a:ext cx="1661106" cy="1319811"/>
          </a:xfrm>
          <a:prstGeom prst="bentConnector3">
            <a:avLst>
              <a:gd name="adj1" fmla="val 6014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56" name="Oval 155"/>
          <p:cNvSpPr/>
          <p:nvPr/>
        </p:nvSpPr>
        <p:spPr>
          <a:xfrm>
            <a:off x="3870906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668020" y="5311302"/>
            <a:ext cx="2038281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4" name="Elbow Connector 163"/>
          <p:cNvCxnSpPr>
            <a:stCxn id="158" idx="2"/>
            <a:endCxn id="96" idx="6"/>
          </p:cNvCxnSpPr>
          <p:nvPr/>
        </p:nvCxnSpPr>
        <p:spPr>
          <a:xfrm rot="10800000">
            <a:off x="2177522" y="4073468"/>
            <a:ext cx="1490498" cy="1390265"/>
          </a:xfrm>
          <a:prstGeom prst="bentConnector3">
            <a:avLst>
              <a:gd name="adj1" fmla="val 63633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897490" y="6019800"/>
            <a:ext cx="1741310" cy="30019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>
            <a:off x="2361098" y="5030244"/>
            <a:ext cx="1536392" cy="1139653"/>
          </a:xfrm>
          <a:prstGeom prst="bentConnector3">
            <a:avLst>
              <a:gd name="adj1" fmla="val 57440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395198" y="1891129"/>
            <a:ext cx="25964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Feature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802.11ak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Feature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802.11r,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802.11u,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802.11v, 802.11w,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802.11z,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797774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94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32766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33613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SRIT in 802 RAN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RITs: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aj, ad (&gt;6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5480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942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6097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2884260"/>
            <a:ext cx="1384423" cy="1603118"/>
          </a:xfrm>
          <a:prstGeom prst="bentConnector3">
            <a:avLst>
              <a:gd name="adj1" fmla="val 51738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3" y="2556459"/>
            <a:ext cx="1370493" cy="1517008"/>
          </a:xfrm>
          <a:prstGeom prst="bentConnector3">
            <a:avLst>
              <a:gd name="adj1" fmla="val 59657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5" y="3605834"/>
            <a:ext cx="1485700" cy="2037265"/>
          </a:xfrm>
          <a:prstGeom prst="bentConnector3">
            <a:avLst>
              <a:gd name="adj1" fmla="val 30564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9624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 flipV="1">
            <a:off x="2361098" y="3254841"/>
            <a:ext cx="1601302" cy="1775402"/>
          </a:xfrm>
          <a:prstGeom prst="bentConnector3">
            <a:avLst>
              <a:gd name="adj1" fmla="val 59016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4654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aq, ak, ai, ae, aa, z, w,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7977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53613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68116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35946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</a:p>
        </p:txBody>
      </p:sp>
    </p:spTree>
    <p:extLst>
      <p:ext uri="{BB962C8B-B14F-4D97-AF65-F5344CB8AC3E}">
        <p14:creationId xmlns:p14="http://schemas.microsoft.com/office/powerpoint/2010/main" val="8111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2351779" y="1139117"/>
            <a:ext cx="1441983" cy="521486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3GPP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/>
              <a:t>802.11 Proposed </a:t>
            </a:r>
            <a:r>
              <a:rPr lang="en-US" dirty="0" smtClean="0"/>
              <a:t>as RAT of 3GPP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83280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891668" y="1163179"/>
            <a:ext cx="5062333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tIns="0"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7627" y="1155159"/>
            <a:ext cx="2144042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997278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PHY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PHY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76200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954462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4026977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326669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63517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4098563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4396368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4091568" y="5311302"/>
            <a:ext cx="2242109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6992215" y="2313801"/>
            <a:ext cx="19483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Active Feature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802.11ak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b="1" dirty="0" smtClean="0">
                <a:solidFill>
                  <a:sysClr val="windowText" lastClr="000000"/>
                </a:solidFill>
                <a:latin typeface="Calibri"/>
              </a:rPr>
              <a:t>Inactive Feature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802.11r,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802.11u,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,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dirty="0">
                <a:solidFill>
                  <a:sysClr val="windowText" lastClr="000000"/>
                </a:solidFill>
                <a:latin typeface="Calibri"/>
              </a:rPr>
              <a:t>802.11v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 80211w, ,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802.11z,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323236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4" name="TextBox 10"/>
          <p:cNvSpPr txBox="1"/>
          <p:nvPr/>
        </p:nvSpPr>
        <p:spPr>
          <a:xfrm>
            <a:off x="2404978" y="2777405"/>
            <a:ext cx="137751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WLAN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Interworking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LWIP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 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NG LWIP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Left Brace 6"/>
          <p:cNvSpPr/>
          <p:nvPr/>
        </p:nvSpPr>
        <p:spPr bwMode="auto">
          <a:xfrm>
            <a:off x="1970791" y="3446619"/>
            <a:ext cx="848609" cy="1806971"/>
          </a:xfrm>
          <a:prstGeom prst="leftBrace">
            <a:avLst>
              <a:gd name="adj1" fmla="val 16978"/>
              <a:gd name="adj2" fmla="val 35298"/>
            </a:avLst>
          </a:prstGeom>
          <a:solidFill>
            <a:srgbClr val="7030A0">
              <a:alpha val="3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Left Brace 7"/>
          <p:cNvSpPr/>
          <p:nvPr/>
        </p:nvSpPr>
        <p:spPr bwMode="auto">
          <a:xfrm>
            <a:off x="3707271" y="2081273"/>
            <a:ext cx="524778" cy="4288750"/>
          </a:xfrm>
          <a:prstGeom prst="leftBrace">
            <a:avLst>
              <a:gd name="adj1" fmla="val 8333"/>
              <a:gd name="adj2" fmla="val 50281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3326282" y="3446619"/>
            <a:ext cx="386087" cy="1759238"/>
          </a:xfrm>
          <a:prstGeom prst="rightBrace">
            <a:avLst>
              <a:gd name="adj1" fmla="val 8333"/>
              <a:gd name="adj2" fmla="val 45048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Left Brace 37"/>
          <p:cNvSpPr/>
          <p:nvPr/>
        </p:nvSpPr>
        <p:spPr bwMode="auto">
          <a:xfrm>
            <a:off x="2003069" y="3521233"/>
            <a:ext cx="896181" cy="1806971"/>
          </a:xfrm>
          <a:prstGeom prst="leftBrace">
            <a:avLst>
              <a:gd name="adj1" fmla="val 41834"/>
              <a:gd name="adj2" fmla="val 53276"/>
            </a:avLst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400" dirty="0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166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421842"/>
              </p:ext>
            </p:extLst>
          </p:nvPr>
        </p:nvGraphicFramePr>
        <p:xfrm>
          <a:off x="368917" y="2354843"/>
          <a:ext cx="8480778" cy="401279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26926"/>
                <a:gridCol w="2826926"/>
                <a:gridCol w="2826926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5G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2668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</a:p>
                    <a:p>
                      <a:r>
                        <a:rPr lang="en-US" dirty="0" smtClean="0"/>
                        <a:t>802.11 GLK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AP/DS/Portal</a:t>
                      </a:r>
                    </a:p>
                    <a:p>
                      <a:r>
                        <a:rPr lang="en-US" dirty="0" smtClean="0"/>
                        <a:t>802.11 AP/GLK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 Bridged LAN/802.1cf OmniRAN/802.3</a:t>
                      </a:r>
                      <a:endParaRPr lang="en-US" dirty="0"/>
                    </a:p>
                  </a:txBody>
                  <a:tcPr/>
                </a:tc>
              </a:tr>
              <a:tr h="259016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629511">
                <a:tc>
                  <a:txBody>
                    <a:bodyPr/>
                    <a:lstStyle/>
                    <a:p>
                      <a:r>
                        <a:rPr lang="en-US" dirty="0" smtClean="0"/>
                        <a:t>802.11</a:t>
                      </a:r>
                      <a:r>
                        <a:rPr lang="en-US" baseline="0" dirty="0" smtClean="0"/>
                        <a:t>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 DS?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</a:t>
                      </a:r>
                      <a:endParaRPr lang="en-US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SRIT in 802 RAN Proposal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 (multiple RITs)</a:t>
                      </a:r>
                    </a:p>
                    <a:p>
                      <a:r>
                        <a:rPr lang="en-US" dirty="0" smtClean="0"/>
                        <a:t>Other 802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802.11 AP/DS/Portal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 Bridged LAN/802.1cf OmniRAN/802.3</a:t>
                      </a:r>
                      <a:endParaRPr lang="en-US" dirty="0"/>
                    </a:p>
                  </a:txBody>
                  <a:tcPr/>
                </a:tc>
              </a:tr>
              <a:tr h="305249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RAT of 3GPP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549089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AP/DS/LWA</a:t>
                      </a:r>
                    </a:p>
                    <a:p>
                      <a:r>
                        <a:rPr lang="en-US" dirty="0" smtClean="0"/>
                        <a:t>802.11 AP/DS/LWIP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3GPP Core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52550"/>
          </a:xfrm>
        </p:spPr>
        <p:txBody>
          <a:bodyPr/>
          <a:lstStyle/>
          <a:p>
            <a:r>
              <a:rPr lang="en-US" dirty="0" smtClean="0"/>
              <a:t>5G – Simple with a Bit More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406437" y="1038351"/>
            <a:ext cx="8737563" cy="1628649"/>
            <a:chOff x="406437" y="1143000"/>
            <a:chExt cx="8737563" cy="207916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37" y="1605980"/>
              <a:ext cx="1594485" cy="8858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0" y="1370766"/>
              <a:ext cx="1257300" cy="13562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885" r="17471"/>
            <a:stretch/>
          </p:blipFill>
          <p:spPr>
            <a:xfrm>
              <a:off x="6324600" y="1143000"/>
              <a:ext cx="2819400" cy="2079163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 bwMode="auto">
            <a:xfrm flipH="1">
              <a:off x="4609306" y="2374726"/>
              <a:ext cx="1791494" cy="0"/>
            </a:xfrm>
            <a:prstGeom prst="straightConnector1">
              <a:avLst/>
            </a:prstGeom>
            <a:solidFill>
              <a:srgbClr val="00B8FF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3" name="Freeform 12"/>
            <p:cNvSpPr/>
            <p:nvPr/>
          </p:nvSpPr>
          <p:spPr bwMode="auto">
            <a:xfrm>
              <a:off x="1616195" y="1566640"/>
              <a:ext cx="2154476" cy="508348"/>
            </a:xfrm>
            <a:custGeom>
              <a:avLst/>
              <a:gdLst>
                <a:gd name="connsiteX0" fmla="*/ 2154476 w 2154476"/>
                <a:gd name="connsiteY0" fmla="*/ 50104 h 389356"/>
                <a:gd name="connsiteX1" fmla="*/ 1866378 w 2154476"/>
                <a:gd name="connsiteY1" fmla="*/ 175364 h 389356"/>
                <a:gd name="connsiteX2" fmla="*/ 1816273 w 2154476"/>
                <a:gd name="connsiteY2" fmla="*/ 187890 h 389356"/>
                <a:gd name="connsiteX3" fmla="*/ 1603331 w 2154476"/>
                <a:gd name="connsiteY3" fmla="*/ 225469 h 389356"/>
                <a:gd name="connsiteX4" fmla="*/ 1390389 w 2154476"/>
                <a:gd name="connsiteY4" fmla="*/ 237995 h 389356"/>
                <a:gd name="connsiteX5" fmla="*/ 1177446 w 2154476"/>
                <a:gd name="connsiteY5" fmla="*/ 275573 h 389356"/>
                <a:gd name="connsiteX6" fmla="*/ 1089764 w 2154476"/>
                <a:gd name="connsiteY6" fmla="*/ 288099 h 389356"/>
                <a:gd name="connsiteX7" fmla="*/ 1102290 w 2154476"/>
                <a:gd name="connsiteY7" fmla="*/ 250521 h 389356"/>
                <a:gd name="connsiteX8" fmla="*/ 1177446 w 2154476"/>
                <a:gd name="connsiteY8" fmla="*/ 225469 h 389356"/>
                <a:gd name="connsiteX9" fmla="*/ 1252602 w 2154476"/>
                <a:gd name="connsiteY9" fmla="*/ 187890 h 389356"/>
                <a:gd name="connsiteX10" fmla="*/ 1290180 w 2154476"/>
                <a:gd name="connsiteY10" fmla="*/ 162838 h 389356"/>
                <a:gd name="connsiteX11" fmla="*/ 1365336 w 2154476"/>
                <a:gd name="connsiteY11" fmla="*/ 137786 h 389356"/>
                <a:gd name="connsiteX12" fmla="*/ 1390389 w 2154476"/>
                <a:gd name="connsiteY12" fmla="*/ 112734 h 389356"/>
                <a:gd name="connsiteX13" fmla="*/ 1427967 w 2154476"/>
                <a:gd name="connsiteY13" fmla="*/ 87682 h 389356"/>
                <a:gd name="connsiteX14" fmla="*/ 1465545 w 2154476"/>
                <a:gd name="connsiteY14" fmla="*/ 12526 h 389356"/>
                <a:gd name="connsiteX15" fmla="*/ 1427967 w 2154476"/>
                <a:gd name="connsiteY15" fmla="*/ 0 h 389356"/>
                <a:gd name="connsiteX16" fmla="*/ 1252602 w 2154476"/>
                <a:gd name="connsiteY16" fmla="*/ 12526 h 389356"/>
                <a:gd name="connsiteX17" fmla="*/ 1164920 w 2154476"/>
                <a:gd name="connsiteY17" fmla="*/ 37578 h 389356"/>
                <a:gd name="connsiteX18" fmla="*/ 1064712 w 2154476"/>
                <a:gd name="connsiteY18" fmla="*/ 62630 h 389356"/>
                <a:gd name="connsiteX19" fmla="*/ 989556 w 2154476"/>
                <a:gd name="connsiteY19" fmla="*/ 87682 h 389356"/>
                <a:gd name="connsiteX20" fmla="*/ 951978 w 2154476"/>
                <a:gd name="connsiteY20" fmla="*/ 100208 h 389356"/>
                <a:gd name="connsiteX21" fmla="*/ 914400 w 2154476"/>
                <a:gd name="connsiteY21" fmla="*/ 125260 h 389356"/>
                <a:gd name="connsiteX22" fmla="*/ 814191 w 2154476"/>
                <a:gd name="connsiteY22" fmla="*/ 150312 h 389356"/>
                <a:gd name="connsiteX23" fmla="*/ 739035 w 2154476"/>
                <a:gd name="connsiteY23" fmla="*/ 175364 h 389356"/>
                <a:gd name="connsiteX24" fmla="*/ 638827 w 2154476"/>
                <a:gd name="connsiteY24" fmla="*/ 200417 h 389356"/>
                <a:gd name="connsiteX25" fmla="*/ 413358 w 2154476"/>
                <a:gd name="connsiteY25" fmla="*/ 275573 h 389356"/>
                <a:gd name="connsiteX26" fmla="*/ 300624 w 2154476"/>
                <a:gd name="connsiteY26" fmla="*/ 313151 h 389356"/>
                <a:gd name="connsiteX27" fmla="*/ 263046 w 2154476"/>
                <a:gd name="connsiteY27" fmla="*/ 325677 h 389356"/>
                <a:gd name="connsiteX28" fmla="*/ 225468 w 2154476"/>
                <a:gd name="connsiteY28" fmla="*/ 338203 h 389356"/>
                <a:gd name="connsiteX29" fmla="*/ 175364 w 2154476"/>
                <a:gd name="connsiteY29" fmla="*/ 350729 h 389356"/>
                <a:gd name="connsiteX30" fmla="*/ 137786 w 2154476"/>
                <a:gd name="connsiteY30" fmla="*/ 363255 h 389356"/>
                <a:gd name="connsiteX31" fmla="*/ 87682 w 2154476"/>
                <a:gd name="connsiteY31" fmla="*/ 375781 h 389356"/>
                <a:gd name="connsiteX32" fmla="*/ 50104 w 2154476"/>
                <a:gd name="connsiteY32" fmla="*/ 388307 h 389356"/>
                <a:gd name="connsiteX33" fmla="*/ 0 w 2154476"/>
                <a:gd name="connsiteY33" fmla="*/ 388307 h 38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154476" h="389356">
                  <a:moveTo>
                    <a:pt x="2154476" y="50104"/>
                  </a:moveTo>
                  <a:cubicBezTo>
                    <a:pt x="2058443" y="91857"/>
                    <a:pt x="1963355" y="135855"/>
                    <a:pt x="1866378" y="175364"/>
                  </a:cubicBezTo>
                  <a:cubicBezTo>
                    <a:pt x="1850435" y="181859"/>
                    <a:pt x="1833107" y="184283"/>
                    <a:pt x="1816273" y="187890"/>
                  </a:cubicBezTo>
                  <a:cubicBezTo>
                    <a:pt x="1763991" y="199093"/>
                    <a:pt x="1662490" y="220539"/>
                    <a:pt x="1603331" y="225469"/>
                  </a:cubicBezTo>
                  <a:cubicBezTo>
                    <a:pt x="1532473" y="231374"/>
                    <a:pt x="1461370" y="233820"/>
                    <a:pt x="1390389" y="237995"/>
                  </a:cubicBezTo>
                  <a:cubicBezTo>
                    <a:pt x="1296792" y="269193"/>
                    <a:pt x="1365881" y="248654"/>
                    <a:pt x="1177446" y="275573"/>
                  </a:cubicBezTo>
                  <a:lnTo>
                    <a:pt x="1089764" y="288099"/>
                  </a:lnTo>
                  <a:cubicBezTo>
                    <a:pt x="1093939" y="275573"/>
                    <a:pt x="1091546" y="258195"/>
                    <a:pt x="1102290" y="250521"/>
                  </a:cubicBezTo>
                  <a:cubicBezTo>
                    <a:pt x="1123778" y="235172"/>
                    <a:pt x="1155474" y="240117"/>
                    <a:pt x="1177446" y="225469"/>
                  </a:cubicBezTo>
                  <a:cubicBezTo>
                    <a:pt x="1285139" y="153674"/>
                    <a:pt x="1148883" y="239751"/>
                    <a:pt x="1252602" y="187890"/>
                  </a:cubicBezTo>
                  <a:cubicBezTo>
                    <a:pt x="1266067" y="181157"/>
                    <a:pt x="1276423" y="168952"/>
                    <a:pt x="1290180" y="162838"/>
                  </a:cubicBezTo>
                  <a:cubicBezTo>
                    <a:pt x="1314311" y="152113"/>
                    <a:pt x="1365336" y="137786"/>
                    <a:pt x="1365336" y="137786"/>
                  </a:cubicBezTo>
                  <a:cubicBezTo>
                    <a:pt x="1373687" y="129435"/>
                    <a:pt x="1381167" y="120111"/>
                    <a:pt x="1390389" y="112734"/>
                  </a:cubicBezTo>
                  <a:cubicBezTo>
                    <a:pt x="1402145" y="103330"/>
                    <a:pt x="1417322" y="98327"/>
                    <a:pt x="1427967" y="87682"/>
                  </a:cubicBezTo>
                  <a:cubicBezTo>
                    <a:pt x="1452249" y="63400"/>
                    <a:pt x="1455357" y="43089"/>
                    <a:pt x="1465545" y="12526"/>
                  </a:cubicBezTo>
                  <a:cubicBezTo>
                    <a:pt x="1453019" y="8351"/>
                    <a:pt x="1441171" y="0"/>
                    <a:pt x="1427967" y="0"/>
                  </a:cubicBezTo>
                  <a:cubicBezTo>
                    <a:pt x="1369363" y="0"/>
                    <a:pt x="1310847" y="6054"/>
                    <a:pt x="1252602" y="12526"/>
                  </a:cubicBezTo>
                  <a:cubicBezTo>
                    <a:pt x="1217396" y="16438"/>
                    <a:pt x="1197579" y="28671"/>
                    <a:pt x="1164920" y="37578"/>
                  </a:cubicBezTo>
                  <a:cubicBezTo>
                    <a:pt x="1131703" y="46637"/>
                    <a:pt x="1097376" y="51742"/>
                    <a:pt x="1064712" y="62630"/>
                  </a:cubicBezTo>
                  <a:lnTo>
                    <a:pt x="989556" y="87682"/>
                  </a:lnTo>
                  <a:cubicBezTo>
                    <a:pt x="977030" y="91857"/>
                    <a:pt x="962964" y="92884"/>
                    <a:pt x="951978" y="100208"/>
                  </a:cubicBezTo>
                  <a:cubicBezTo>
                    <a:pt x="939452" y="108559"/>
                    <a:pt x="928548" y="120115"/>
                    <a:pt x="914400" y="125260"/>
                  </a:cubicBezTo>
                  <a:cubicBezTo>
                    <a:pt x="882042" y="137026"/>
                    <a:pt x="846855" y="139424"/>
                    <a:pt x="814191" y="150312"/>
                  </a:cubicBezTo>
                  <a:cubicBezTo>
                    <a:pt x="789139" y="158663"/>
                    <a:pt x="764654" y="168959"/>
                    <a:pt x="739035" y="175364"/>
                  </a:cubicBezTo>
                  <a:cubicBezTo>
                    <a:pt x="705632" y="183715"/>
                    <a:pt x="671491" y="189529"/>
                    <a:pt x="638827" y="200417"/>
                  </a:cubicBezTo>
                  <a:lnTo>
                    <a:pt x="413358" y="275573"/>
                  </a:lnTo>
                  <a:lnTo>
                    <a:pt x="300624" y="313151"/>
                  </a:lnTo>
                  <a:lnTo>
                    <a:pt x="263046" y="325677"/>
                  </a:lnTo>
                  <a:cubicBezTo>
                    <a:pt x="250520" y="329852"/>
                    <a:pt x="238277" y="335001"/>
                    <a:pt x="225468" y="338203"/>
                  </a:cubicBezTo>
                  <a:cubicBezTo>
                    <a:pt x="208767" y="342378"/>
                    <a:pt x="191917" y="346000"/>
                    <a:pt x="175364" y="350729"/>
                  </a:cubicBezTo>
                  <a:cubicBezTo>
                    <a:pt x="162668" y="354356"/>
                    <a:pt x="150482" y="359628"/>
                    <a:pt x="137786" y="363255"/>
                  </a:cubicBezTo>
                  <a:cubicBezTo>
                    <a:pt x="121233" y="367984"/>
                    <a:pt x="104235" y="371052"/>
                    <a:pt x="87682" y="375781"/>
                  </a:cubicBezTo>
                  <a:cubicBezTo>
                    <a:pt x="74986" y="379408"/>
                    <a:pt x="63175" y="386440"/>
                    <a:pt x="50104" y="388307"/>
                  </a:cubicBezTo>
                  <a:cubicBezTo>
                    <a:pt x="33571" y="390669"/>
                    <a:pt x="16701" y="388307"/>
                    <a:pt x="0" y="388307"/>
                  </a:cubicBezTo>
                </a:path>
              </a:pathLst>
            </a:custGeom>
            <a:noFill/>
            <a:ln w="603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598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a summary of the activities of the 802 EC 5G SC for </a:t>
            </a:r>
            <a:r>
              <a:rPr lang="en-GB" dirty="0" smtClean="0"/>
              <a:t>14, 15, 16 </a:t>
            </a:r>
            <a:r>
              <a:rPr lang="en-GB" dirty="0" smtClean="0"/>
              <a:t>Mar 2016.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802 EC 5G SC Description and Scope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Activities Summary for the Week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Future Activities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References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Trebuchet MS" panose="020B0603020202020204" pitchFamily="34" charset="0"/>
              </a:rPr>
              <a:t>802 EC 5G SC </a:t>
            </a:r>
            <a:r>
              <a:rPr lang="en-US" b="0" dirty="0" smtClean="0">
                <a:latin typeface="Trebuchet MS" panose="020B0603020202020204" pitchFamily="34" charset="0"/>
              </a:rPr>
              <a:t>Description </a:t>
            </a:r>
            <a:r>
              <a:rPr lang="en-US" b="0" dirty="0" smtClean="0">
                <a:latin typeface="Trebuchet MS" panose="020B0603020202020204" pitchFamily="34" charset="0"/>
              </a:rPr>
              <a:t>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40" y="1676400"/>
            <a:ext cx="8390732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As a result of discussion regarding IMT-2020 and 5G at the </a:t>
            </a:r>
            <a:r>
              <a:rPr lang="en-US" dirty="0" smtClean="0">
                <a:latin typeface="Georgia" panose="02040502050405020303" pitchFamily="18" charset="0"/>
              </a:rPr>
              <a:t>802 Workshop in January the 802 EC decided to form a SC to explore/evaluate what 802 should do regarding IMT2020 and 5G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The EC created the EC 5G SC on 8 February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The 802 Chair appointed Glenn Parsons to chair the EC 5G SC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The EC 5G SC met for the first time this week for 5 hours, in three sessions.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Trebuchet MS" panose="020B0603020202020204" pitchFamily="34" charset="0"/>
              </a:rPr>
              <a:t>802 EC 5G SC Approved Scope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40" y="1676400"/>
            <a:ext cx="8390732" cy="4648200"/>
          </a:xfrm>
        </p:spPr>
        <p:txBody>
          <a:bodyPr/>
          <a:lstStyle/>
          <a:p>
            <a:pPr marL="0" indent="0"/>
            <a:r>
              <a:rPr lang="en-US" dirty="0" smtClean="0">
                <a:latin typeface="Georgia" panose="02040502050405020303" pitchFamily="18" charset="0"/>
              </a:rPr>
              <a:t>To </a:t>
            </a:r>
            <a:r>
              <a:rPr lang="en-US" dirty="0">
                <a:latin typeface="Georgia" panose="02040502050405020303" pitchFamily="18" charset="0"/>
              </a:rPr>
              <a:t>provide a report on the following items to the EC</a:t>
            </a:r>
            <a:r>
              <a:rPr lang="en-US" dirty="0" smtClean="0">
                <a:latin typeface="Georgia" panose="02040502050405020303" pitchFamily="18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latin typeface="Georgia" panose="02040502050405020303" pitchFamily="18" charset="0"/>
              </a:rPr>
              <a:t>Costs </a:t>
            </a:r>
            <a:r>
              <a:rPr lang="en-US" b="0" dirty="0">
                <a:latin typeface="Georgia" panose="02040502050405020303" pitchFamily="18" charset="0"/>
              </a:rPr>
              <a:t>and benefits of creating an IEEE 5G specification </a:t>
            </a:r>
            <a:endParaRPr lang="en-US" b="0" dirty="0" smtClean="0">
              <a:latin typeface="Georgia" panose="02040502050405020303" pitchFamily="18" charset="0"/>
            </a:endParaRPr>
          </a:p>
          <a:p>
            <a:pPr marL="0" indent="0"/>
            <a:r>
              <a:rPr lang="en-US" dirty="0" smtClean="0">
                <a:latin typeface="Georgia" panose="02040502050405020303" pitchFamily="18" charset="0"/>
              </a:rPr>
              <a:t>Costs </a:t>
            </a:r>
            <a:r>
              <a:rPr lang="en-US" dirty="0">
                <a:latin typeface="Georgia" panose="02040502050405020303" pitchFamily="18" charset="0"/>
              </a:rPr>
              <a:t>and benefits of providing a proposal for IMT-2020, considering possible models of a proposal</a:t>
            </a:r>
            <a:r>
              <a:rPr lang="en-US" dirty="0" smtClean="0">
                <a:latin typeface="Georgia" panose="02040502050405020303" pitchFamily="18" charset="0"/>
              </a:rPr>
              <a:t>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b="0" dirty="0" smtClean="0">
                <a:latin typeface="Georgia" panose="02040502050405020303" pitchFamily="18" charset="0"/>
              </a:rPr>
              <a:t>as </a:t>
            </a:r>
            <a:r>
              <a:rPr lang="en-US" b="0" dirty="0">
                <a:latin typeface="Georgia" panose="02040502050405020303" pitchFamily="18" charset="0"/>
              </a:rPr>
              <a:t>a single </a:t>
            </a:r>
            <a:r>
              <a:rPr lang="en-US" b="0" dirty="0" smtClean="0">
                <a:latin typeface="Georgia" panose="02040502050405020303" pitchFamily="18" charset="0"/>
              </a:rPr>
              <a:t>technology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b="0" dirty="0" smtClean="0">
                <a:latin typeface="Georgia" panose="02040502050405020303" pitchFamily="18" charset="0"/>
              </a:rPr>
              <a:t>as </a:t>
            </a:r>
            <a:r>
              <a:rPr lang="en-US" b="0" dirty="0">
                <a:latin typeface="Georgia" panose="02040502050405020303" pitchFamily="18" charset="0"/>
              </a:rPr>
              <a:t>a set of </a:t>
            </a:r>
            <a:r>
              <a:rPr lang="en-US" b="0" dirty="0" smtClean="0">
                <a:latin typeface="Georgia" panose="02040502050405020303" pitchFamily="18" charset="0"/>
              </a:rPr>
              <a:t>technologies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b="0" dirty="0" smtClean="0">
                <a:latin typeface="Georgia" panose="02040502050405020303" pitchFamily="18" charset="0"/>
              </a:rPr>
              <a:t>as </a:t>
            </a:r>
            <a:r>
              <a:rPr lang="en-US" b="0" dirty="0">
                <a:latin typeface="Georgia" panose="02040502050405020303" pitchFamily="18" charset="0"/>
              </a:rPr>
              <a:t>one or more technologies within a proposal from external bodies (e.g., 3GPP) </a:t>
            </a:r>
          </a:p>
          <a:p>
            <a:pPr marL="0" indent="0"/>
            <a:r>
              <a:rPr lang="en-US" b="0" dirty="0">
                <a:latin typeface="Georgia" panose="02040502050405020303" pitchFamily="18" charset="0"/>
              </a:rPr>
              <a:t>During its lifetime, to act as the communication point with other IEEE organizations on this topic.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69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04799"/>
          </a:xfrm>
        </p:spPr>
        <p:txBody>
          <a:bodyPr/>
          <a:lstStyle/>
          <a:p>
            <a:r>
              <a:rPr lang="en-US" dirty="0" smtClean="0"/>
              <a:t>Summary of 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190" y="1081088"/>
            <a:ext cx="8200232" cy="5394326"/>
          </a:xfrm>
        </p:spPr>
        <p:txBody>
          <a:bodyPr/>
          <a:lstStyle/>
          <a:p>
            <a:r>
              <a:rPr lang="en-US" sz="2000" b="0" dirty="0" smtClean="0"/>
              <a:t>First Meeting Monday 14 March 2016 – 19:30-21:20 CST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The Chair provided the scope and back ground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An Introduction to ITU-R IMT-2020 was provided by Rodger Marks [2, 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An Introduction to ITU-T IMT-2020 was provided by Glenn Parsons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An Introduction to IEEE 5G was provided by </a:t>
            </a:r>
            <a:r>
              <a:rPr lang="en-US" sz="1800" b="0" dirty="0" smtClean="0"/>
              <a:t>Patrick </a:t>
            </a:r>
            <a:r>
              <a:rPr lang="en-US" sz="1800" b="0" dirty="0" smtClean="0"/>
              <a:t>Slaats [4]</a:t>
            </a:r>
          </a:p>
          <a:p>
            <a:pPr marL="0" indent="0"/>
            <a:r>
              <a:rPr lang="en-US" sz="2000" b="0" dirty="0" smtClean="0"/>
              <a:t>Second Meeting Tuesday 15 March 2016 – 19:30-21-20 CST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Views from various 802 groups: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802.1CM – </a:t>
            </a:r>
            <a:r>
              <a:rPr lang="en-US" sz="1800" dirty="0"/>
              <a:t>Janos </a:t>
            </a:r>
            <a:r>
              <a:rPr lang="en-US" sz="1800" dirty="0" smtClean="0"/>
              <a:t>Farkas [7]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802.1CF </a:t>
            </a:r>
            <a:r>
              <a:rPr lang="en-US" sz="1800" dirty="0" smtClean="0"/>
              <a:t>– </a:t>
            </a:r>
            <a:r>
              <a:rPr lang="en-US" sz="1800" dirty="0"/>
              <a:t>Max </a:t>
            </a:r>
            <a:r>
              <a:rPr lang="en-US" sz="1800" dirty="0" smtClean="0"/>
              <a:t>Riegel [8]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802.3 </a:t>
            </a:r>
            <a:r>
              <a:rPr lang="en-US" sz="1800" dirty="0"/>
              <a:t>- Marek </a:t>
            </a:r>
            <a:r>
              <a:rPr lang="en-US" sz="1800" dirty="0" smtClean="0"/>
              <a:t>Hajduczenia [9]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802.11– </a:t>
            </a:r>
            <a:r>
              <a:rPr lang="en-US" sz="1800" dirty="0"/>
              <a:t>Joseph </a:t>
            </a:r>
            <a:r>
              <a:rPr lang="en-US" sz="1800" dirty="0" smtClean="0"/>
              <a:t>Levy [10]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802.15 </a:t>
            </a:r>
            <a:r>
              <a:rPr lang="en-US" sz="1800" dirty="0"/>
              <a:t>– Bob </a:t>
            </a:r>
            <a:r>
              <a:rPr lang="en-US" sz="1800" dirty="0" smtClean="0"/>
              <a:t>Heile 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3GPP RAN </a:t>
            </a:r>
            <a:r>
              <a:rPr lang="en-US" sz="1800" dirty="0" smtClean="0"/>
              <a:t>2 </a:t>
            </a:r>
            <a:r>
              <a:rPr lang="en-US" sz="1800" dirty="0"/>
              <a:t>– Richard </a:t>
            </a:r>
            <a:r>
              <a:rPr lang="en-US" sz="1800" dirty="0" smtClean="0"/>
              <a:t>Burbidge  [11]</a:t>
            </a:r>
          </a:p>
          <a:p>
            <a:pPr marL="0" indent="0"/>
            <a:r>
              <a:rPr lang="en-US" sz="2000" b="0" dirty="0"/>
              <a:t>Third Meeting Wednesday 16 March 2016 – 12:30-13:30 </a:t>
            </a:r>
            <a:r>
              <a:rPr lang="en-US" sz="2000" b="0" dirty="0" smtClean="0"/>
              <a:t>CST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Worked to agree a modified/improved </a:t>
            </a:r>
            <a:r>
              <a:rPr lang="en-US" sz="2000" b="0" dirty="0" smtClean="0"/>
              <a:t>scope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284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42106" y="914400"/>
            <a:ext cx="85344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Summary of EC 5G SC Meetings [1]</a:t>
            </a:r>
          </a:p>
          <a:p>
            <a:endParaRPr lang="en-US" sz="14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Georgia" panose="02040502050405020303" pitchFamily="18" charset="0"/>
              </a:rPr>
              <a:t>Vibrant discussion </a:t>
            </a:r>
            <a:endParaRPr lang="en-US" sz="280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level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set on ITU IMT-2020, IEEE 5G and 3GPP 5G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assessment of 802 projects there are multiple projects that are related to 5G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Georgia" panose="02040502050405020303" pitchFamily="18" charset="0"/>
              </a:rPr>
              <a:t>Consensus </a:t>
            </a:r>
            <a:r>
              <a:rPr lang="en-US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Report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framework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Meeting schedule and conference calls </a:t>
            </a: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Georgia" panose="02040502050405020303" pitchFamily="18" charset="0"/>
              </a:rPr>
              <a:t>Additional meeting - scope </a:t>
            </a:r>
            <a:r>
              <a:rPr lang="en-US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revision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Initiated based on view that some points were </a:t>
            </a: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missing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Spectrum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and IMT-Advanced </a:t>
            </a:r>
            <a:endParaRPr lang="en-US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No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consensus on revised scope…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19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8152606" cy="533400"/>
          </a:xfrm>
        </p:spPr>
        <p:txBody>
          <a:bodyPr/>
          <a:lstStyle/>
          <a:p>
            <a:r>
              <a:rPr lang="en-US" sz="2800" b="0" dirty="0" smtClean="0">
                <a:latin typeface="Trebuchet MS" panose="020B0603020202020204" pitchFamily="34" charset="0"/>
              </a:rPr>
              <a:t>802 EC 5G SC Revised Scope B (not agreed) [1]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0206" y="1305265"/>
            <a:ext cx="8458200" cy="51701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Consider </a:t>
            </a:r>
            <a:r>
              <a:rPr lang="en-US" b="0" dirty="0">
                <a:solidFill>
                  <a:srgbClr val="FF0000"/>
                </a:solidFill>
              </a:rPr>
              <a:t>mechanisms to ensure that IEEE 802 technologies have access to sufficient spectrum </a:t>
            </a:r>
            <a:r>
              <a:rPr lang="en-US" b="0" strike="sngStrike" dirty="0">
                <a:solidFill>
                  <a:srgbClr val="FF0000"/>
                </a:solidFill>
              </a:rPr>
              <a:t>to allow these technologies to be used as part of the NGN</a:t>
            </a:r>
            <a:r>
              <a:rPr lang="en-US" b="0" dirty="0">
                <a:solidFill>
                  <a:srgbClr val="FF000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To </a:t>
            </a:r>
            <a:r>
              <a:rPr lang="en-US" b="0" dirty="0"/>
              <a:t>provide a report on the following items to the EC: 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Costs </a:t>
            </a:r>
            <a:r>
              <a:rPr lang="en-US" b="0" dirty="0"/>
              <a:t>and benefits of creating an IEEE 5G specification, </a:t>
            </a:r>
            <a:r>
              <a:rPr lang="en-US" b="0" dirty="0">
                <a:solidFill>
                  <a:srgbClr val="FF0000"/>
                </a:solidFill>
              </a:rPr>
              <a:t>identifying appropriate spectrum needs </a:t>
            </a:r>
            <a:endParaRPr lang="en-US" b="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Costs </a:t>
            </a:r>
            <a:r>
              <a:rPr lang="en-US" dirty="0"/>
              <a:t>and benefits of providing a proposal for IMT</a:t>
            </a:r>
            <a:r>
              <a:rPr lang="en-US" strike="sngStrike" dirty="0">
                <a:solidFill>
                  <a:srgbClr val="FF0000"/>
                </a:solidFill>
              </a:rPr>
              <a:t>-2020</a:t>
            </a:r>
            <a:r>
              <a:rPr lang="en-US" dirty="0"/>
              <a:t>, considering possible models of a proposal</a:t>
            </a:r>
            <a:r>
              <a:rPr lang="en-US" dirty="0" smtClean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as </a:t>
            </a:r>
            <a:r>
              <a:rPr lang="en-US" sz="2000" dirty="0"/>
              <a:t>a single technology,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as </a:t>
            </a:r>
            <a:r>
              <a:rPr lang="en-US" sz="2000" dirty="0"/>
              <a:t>a set of technologies, </a:t>
            </a: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or </a:t>
            </a:r>
            <a:r>
              <a:rPr lang="en-US" sz="2000" dirty="0"/>
              <a:t>as one or more technologies within a proposal from external bodies (e.g., </a:t>
            </a:r>
            <a:r>
              <a:rPr lang="en-US" sz="2000" dirty="0" smtClean="0"/>
              <a:t>3GPP)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During </a:t>
            </a:r>
            <a:r>
              <a:rPr lang="en-US" b="0" dirty="0"/>
              <a:t>its lifetime, to act as the communication point with other IEEE organizations on this topic. </a:t>
            </a:r>
          </a:p>
          <a:p>
            <a:pPr marL="0" indent="0"/>
            <a:endParaRPr lang="en-US" dirty="0"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164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EC 5G SC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28" y="1298577"/>
            <a:ext cx="8298498" cy="5176836"/>
          </a:xfrm>
        </p:spPr>
        <p:txBody>
          <a:bodyPr/>
          <a:lstStyle/>
          <a:p>
            <a:r>
              <a:rPr lang="en-US" sz="2800" dirty="0" smtClean="0"/>
              <a:t>Report and Scope Discussion @ EC (March 18)</a:t>
            </a:r>
          </a:p>
          <a:p>
            <a:r>
              <a:rPr lang="en-US" sz="2800" dirty="0" smtClean="0"/>
              <a:t>Weekly Conference Calls: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Starting March 30</a:t>
            </a:r>
            <a:r>
              <a:rPr lang="en-US" sz="2800" baseline="30000" dirty="0" smtClean="0"/>
              <a:t>th </a:t>
            </a:r>
            <a:r>
              <a:rPr lang="en-US" sz="2800" dirty="0" smtClean="0"/>
              <a:t>@ 10:00 EDT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Then alternating: 18:00 EDT and 10:00 EDT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Cancel if no agenda items</a:t>
            </a:r>
          </a:p>
          <a:p>
            <a:r>
              <a:rPr lang="en-US" sz="2800" dirty="0" smtClean="0"/>
              <a:t>F2F Meetings: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May </a:t>
            </a:r>
            <a:r>
              <a:rPr lang="en-US" sz="2800" dirty="0" smtClean="0"/>
              <a:t>20: IEEE </a:t>
            </a:r>
            <a:r>
              <a:rPr lang="en-US" sz="2800" dirty="0"/>
              <a:t>802 wireless interim, Waikoloa, HI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May </a:t>
            </a:r>
            <a:r>
              <a:rPr lang="en-US" sz="2800" dirty="0" smtClean="0"/>
              <a:t>25: </a:t>
            </a:r>
            <a:r>
              <a:rPr lang="en-US" sz="2800" dirty="0"/>
              <a:t>IEEE 802.1 interim, Budapest, HU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June </a:t>
            </a:r>
            <a:r>
              <a:rPr lang="en-US" sz="2800" dirty="0" smtClean="0"/>
              <a:t>15: </a:t>
            </a:r>
            <a:r>
              <a:rPr lang="en-US" sz="2800" dirty="0"/>
              <a:t>Ottawa, 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July 25 &amp; </a:t>
            </a:r>
            <a:r>
              <a:rPr lang="en-US" sz="2800" dirty="0" smtClean="0"/>
              <a:t>26: </a:t>
            </a:r>
            <a:r>
              <a:rPr lang="en-US" sz="2800" dirty="0"/>
              <a:t>IEEE 802 plenary, San Diego, US 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791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4589</TotalTime>
  <Words>1668</Words>
  <Application>Microsoft Office PowerPoint</Application>
  <PresentationFormat>On-screen Show (4:3)</PresentationFormat>
  <Paragraphs>305</Paragraphs>
  <Slides>18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Georgia</vt:lpstr>
      <vt:lpstr>Times New Roman</vt:lpstr>
      <vt:lpstr>Trebuchet MS</vt:lpstr>
      <vt:lpstr>Office Theme</vt:lpstr>
      <vt:lpstr>Document</vt:lpstr>
      <vt:lpstr>Report on 802 EC 5G SC activities for 802.11</vt:lpstr>
      <vt:lpstr>Abstract</vt:lpstr>
      <vt:lpstr>Index</vt:lpstr>
      <vt:lpstr>802 EC 5G SC Description [1]</vt:lpstr>
      <vt:lpstr>802 EC 5G SC Approved Scope [1]</vt:lpstr>
      <vt:lpstr>Summary of Activity </vt:lpstr>
      <vt:lpstr>PowerPoint Presentation</vt:lpstr>
      <vt:lpstr>802 EC 5G SC Revised Scope B (not agreed) [1]</vt:lpstr>
      <vt:lpstr>EC 5G SC Next Steps</vt:lpstr>
      <vt:lpstr>802.11 Next Steps</vt:lpstr>
      <vt:lpstr>References: 802 EC 5G SC Contributions</vt:lpstr>
      <vt:lpstr>References: Non-EC 5G SC Documents</vt:lpstr>
      <vt:lpstr>Appendix some diagrams from ec-16/0041r2</vt:lpstr>
      <vt:lpstr>802.11 as a 5G Technology</vt:lpstr>
      <vt:lpstr>802.11 Proposed as RITs</vt:lpstr>
      <vt:lpstr>802.11 as SRIT in 802 RAN Proposal</vt:lpstr>
      <vt:lpstr>802.11 Proposed as RAT of 3GPP</vt:lpstr>
      <vt:lpstr>5G – Simple with a Bit More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Technologies Possible Applicable for IMT-2020 Use Cases</dc:title>
  <dc:creator>Joseph Levy</dc:creator>
  <cp:lastModifiedBy>JoeTravel</cp:lastModifiedBy>
  <cp:revision>79</cp:revision>
  <cp:lastPrinted>1601-01-01T00:00:00Z</cp:lastPrinted>
  <dcterms:created xsi:type="dcterms:W3CDTF">2016-03-14T00:39:45Z</dcterms:created>
  <dcterms:modified xsi:type="dcterms:W3CDTF">2016-03-17T09:57:08Z</dcterms:modified>
</cp:coreProperties>
</file>