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75" r:id="rId3"/>
    <p:sldId id="277" r:id="rId4"/>
    <p:sldId id="278" r:id="rId5"/>
    <p:sldId id="279" r:id="rId6"/>
    <p:sldId id="280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316" autoAdjust="0"/>
    <p:restoredTop sz="94660"/>
  </p:normalViewPr>
  <p:slideViewPr>
    <p:cSldViewPr>
      <p:cViewPr>
        <p:scale>
          <a:sx n="115" d="100"/>
          <a:sy n="115" d="100"/>
        </p:scale>
        <p:origin x="-162" y="197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Vinko Erceg (Broadcom)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802.11-16/0437r0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838200"/>
            <a:ext cx="8610600" cy="1447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Discussion on LTE-WLAN Aggregation (LWA) and LTE WLAN Radio Level Integration with IPsec tunnel (LWIP)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8918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2016-01-19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318364"/>
              </p:ext>
            </p:extLst>
          </p:nvPr>
        </p:nvGraphicFramePr>
        <p:xfrm>
          <a:off x="125413" y="3184525"/>
          <a:ext cx="8702675" cy="267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cument" r:id="rId4" imgW="8312870" imgH="2565793" progId="Word.Document.8">
                  <p:embed/>
                </p:oleObj>
              </mc:Choice>
              <mc:Fallback>
                <p:oleObj name="Document" r:id="rId4" imgW="8312870" imgH="256579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413" y="3184525"/>
                        <a:ext cx="8702675" cy="2676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8051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This contribution highlights some important points of comparison between the two 3GPP technologies LAA and LWIP introduced in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Including the possibility for LAA and LWIP to reuse IEEE 802.11 technologies such as authentication and metrics for selection and traffic steering</a:t>
            </a:r>
            <a:br>
              <a:rPr lang="en-US" sz="1400" dirty="0" smtClean="0"/>
            </a:b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An updated comparison summary is proposed, together with a proposal for LS response to 3GPP  </a:t>
            </a:r>
            <a:endParaRPr lang="en-US" sz="16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459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LWA </a:t>
            </a:r>
            <a:r>
              <a:rPr lang="en-US" dirty="0" err="1" smtClean="0"/>
              <a:t>vs</a:t>
            </a:r>
            <a:r>
              <a:rPr lang="en-US" dirty="0" smtClean="0"/>
              <a:t> LWIP per [1]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0998901"/>
              </p:ext>
            </p:extLst>
          </p:nvPr>
        </p:nvGraphicFramePr>
        <p:xfrm>
          <a:off x="152400" y="2667000"/>
          <a:ext cx="8839203" cy="196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3"/>
                <a:gridCol w="762000"/>
                <a:gridCol w="1240623"/>
                <a:gridCol w="946942"/>
                <a:gridCol w="946942"/>
                <a:gridCol w="827893"/>
                <a:gridCol w="1219200"/>
                <a:gridCol w="1143000"/>
                <a:gridCol w="914400"/>
              </a:tblGrid>
              <a:tr h="533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eNB</a:t>
                      </a:r>
                      <a:r>
                        <a:rPr lang="en-US" sz="120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measurements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Offload granularity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WLAN traffic direction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Feedback/flow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Fast WLAN authentication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infrastructure</a:t>
                      </a:r>
                      <a:r>
                        <a:rPr lang="en-US" sz="1200" baseline="0" dirty="0" smtClean="0"/>
                        <a:t> impact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New network nodes</a:t>
                      </a:r>
                      <a:endParaRPr lang="en-US" sz="12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LWA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Split bearer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 only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4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WT</a:t>
                      </a:r>
                      <a:endParaRPr lang="en-US" baseline="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Bearer</a:t>
                      </a:r>
                      <a:r>
                        <a:rPr lang="en-US" baseline="30000" dirty="0" smtClean="0"/>
                        <a:t>1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DL + 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30000" dirty="0" smtClean="0"/>
                        <a:t>3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LWIP-</a:t>
                      </a:r>
                      <a:r>
                        <a:rPr lang="en-US" baseline="0" dirty="0" err="1" smtClean="0"/>
                        <a:t>SeGW</a:t>
                      </a:r>
                      <a:endParaRPr lang="en-US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98311" y="4786423"/>
            <a:ext cx="8125488" cy="176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kern="0" dirty="0"/>
              <a:t>When a bearer is configured to use IPsec, LTE DRB configuration remains, however </a:t>
            </a:r>
            <a:r>
              <a:rPr lang="en-US" kern="0" dirty="0" err="1"/>
              <a:t>eNB</a:t>
            </a:r>
            <a:r>
              <a:rPr lang="en-US" kern="0" dirty="0"/>
              <a:t> is not expected to send packets on LTE and IPsec simultaneously, as LWIP does not support </a:t>
            </a:r>
            <a:r>
              <a:rPr lang="en-US" kern="0" dirty="0" smtClean="0"/>
              <a:t>re-ordering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/>
              <a:t>After connecting to WLAN, LWA UE only performs 4-way handshake (if network uses the eNB based authentication)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/>
              <a:t>After connecting to WLAN, LWIP UE performs WLAN native 802.1x EAP/AKA authentication, IP address acquisition and IPsec tunnel establishment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kern="0" dirty="0" smtClean="0"/>
              <a:t>Impact due to eNB based authentication mechanism, if used by network. Optional UE feedback mechanisms (as opposed to network feedback) allow to limit WLAN infrastructure impact of LWA</a:t>
            </a:r>
            <a:endParaRPr lang="en-US" kern="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31955" y="1447800"/>
            <a:ext cx="84582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dirty="0" smtClean="0"/>
              <a:t>The following table was presented in [1] as a comparison between LWA and LWIP: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Comments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Bearer split performance and implementation issues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LWA’s PDCP processing of every packet on WLAN access introduces unnecessary complexities – power consumption, I/O and memory bandwidth, and CPU cycles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Will continue to become more serious as data rates increase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LWIP addresses the same bearer split use cases with simpler 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Aggregation of a DRB over LTE and WLAN radios can be implemented without “per packet” granularity, and therefore without the need for a reorder buffer, using similar techniques used in LTE-WLAN interworking (e.g. make traffic steering decision for each short-term IP flow)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WLAN authentication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 smtClean="0"/>
              <a:t>LWA authentication </a:t>
            </a:r>
            <a:r>
              <a:rPr lang="en-US" sz="1600" dirty="0"/>
              <a:t>mechanism introduces new complexities in the security key distribution and management over </a:t>
            </a:r>
            <a:r>
              <a:rPr lang="en-US" sz="1600" dirty="0" smtClean="0"/>
              <a:t>WLAN, as well as limitations (inability to prioritize </a:t>
            </a:r>
            <a:r>
              <a:rPr lang="en-US" sz="1600" dirty="0" err="1" smtClean="0"/>
              <a:t>QoS</a:t>
            </a:r>
            <a:r>
              <a:rPr lang="en-US" sz="1600" dirty="0" smtClean="0"/>
              <a:t> based on user profile, no authentication to other WLAN services)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LWIP supports the ability to use IEEE 802.11 technologies for fast authentication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WLAN selection and traffic steering metrics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Metrics for WLAN selection and traffic steering in both LWA and LWIP have limitations as documented in previous liaison from IEEE 802.11 to 3GPP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IEEE 802.11 </a:t>
            </a:r>
            <a:r>
              <a:rPr lang="en-US" sz="1600" dirty="0" err="1" smtClean="0"/>
              <a:t>REVmc</a:t>
            </a:r>
            <a:r>
              <a:rPr lang="en-US" sz="1600" dirty="0" smtClean="0"/>
              <a:t> now incorporates enhanced metrics (D4.3, 10.46 Estimated Throughput) which would enable improved performance of both technologies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69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Proposed LWA </a:t>
            </a:r>
            <a:r>
              <a:rPr lang="en-US" dirty="0" err="1" smtClean="0"/>
              <a:t>vs</a:t>
            </a:r>
            <a:r>
              <a:rPr lang="en-US" dirty="0" smtClean="0"/>
              <a:t> LWIP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590565"/>
              </p:ext>
            </p:extLst>
          </p:nvPr>
        </p:nvGraphicFramePr>
        <p:xfrm>
          <a:off x="152397" y="1371600"/>
          <a:ext cx="8839203" cy="214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3"/>
                <a:gridCol w="762000"/>
                <a:gridCol w="838200"/>
                <a:gridCol w="990600"/>
                <a:gridCol w="2133600"/>
                <a:gridCol w="838200"/>
                <a:gridCol w="762000"/>
                <a:gridCol w="838200"/>
                <a:gridCol w="838200"/>
              </a:tblGrid>
              <a:tr h="53340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eNB</a:t>
                      </a:r>
                      <a:r>
                        <a:rPr lang="en-US" sz="120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measurements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Offload granularity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1"/>
                          </a:solidFill>
                        </a:rPr>
                        <a:t>WLAN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access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Feedback/flow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Fast WLAN authentication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WLAN infrastructure</a:t>
                      </a:r>
                      <a:r>
                        <a:rPr lang="en-US" sz="1200" baseline="0" dirty="0" smtClean="0"/>
                        <a:t> impact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New network nodes</a:t>
                      </a:r>
                      <a:endParaRPr lang="en-US" sz="1200" dirty="0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LWA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Split bearer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DL only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2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r>
                        <a:rPr lang="en-US" baseline="30000" dirty="0" smtClean="0"/>
                        <a:t>4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WT</a:t>
                      </a:r>
                      <a:endParaRPr lang="en-US" baseline="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LWIP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Split bearer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DL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+ UL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, full user profile based access</a:t>
                      </a:r>
                      <a:r>
                        <a:rPr lang="en-US" sz="1800" kern="1200" baseline="300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Yes</a:t>
                      </a:r>
                      <a:r>
                        <a:rPr lang="en-US" baseline="30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LWIP-</a:t>
                      </a:r>
                      <a:r>
                        <a:rPr lang="en-US" baseline="0" dirty="0" err="1" smtClean="0"/>
                        <a:t>SeGW</a:t>
                      </a:r>
                      <a:endParaRPr lang="en-US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28600" y="3657600"/>
            <a:ext cx="8610600" cy="1766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1100" kern="0" dirty="0"/>
              <a:t>When a bearer is configured to use IPsec, LTE DRB configuration </a:t>
            </a:r>
            <a:r>
              <a:rPr lang="en-US" sz="1100" kern="0" dirty="0" smtClean="0"/>
              <a:t>remains. </a:t>
            </a:r>
            <a:r>
              <a:rPr lang="en-US" sz="1100" kern="0" dirty="0" smtClean="0">
                <a:solidFill>
                  <a:srgbClr val="FF0000"/>
                </a:solidFill>
              </a:rPr>
              <a:t>LWIP split bearer can be implemented in both DL and UL without the need for a reorder buffer.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kern="0" dirty="0"/>
              <a:t>After connecting to WLAN, LWA UE only performs 4-way handshake (if network uses the </a:t>
            </a:r>
            <a:r>
              <a:rPr lang="en-US" sz="1100" kern="0" dirty="0" err="1"/>
              <a:t>eNB</a:t>
            </a:r>
            <a:r>
              <a:rPr lang="en-US" sz="1100" kern="0" dirty="0"/>
              <a:t> based </a:t>
            </a:r>
            <a:r>
              <a:rPr lang="en-US" sz="1100" kern="0" dirty="0" smtClean="0"/>
              <a:t>authentication). </a:t>
            </a:r>
            <a:r>
              <a:rPr lang="en-US" sz="1100" kern="0" dirty="0" smtClean="0">
                <a:solidFill>
                  <a:srgbClr val="FF0000"/>
                </a:solidFill>
              </a:rPr>
              <a:t>Note this mechanism requires support for:</a:t>
            </a:r>
          </a:p>
          <a:p>
            <a:pPr marL="400050" lvl="1" indent="0">
              <a:buNone/>
            </a:pPr>
            <a:r>
              <a:rPr lang="en-US" sz="1000" kern="0" dirty="0" smtClean="0">
                <a:solidFill>
                  <a:srgbClr val="FF0000"/>
                </a:solidFill>
              </a:rPr>
              <a:t>		- New WLAN security key distribution and management mechanism</a:t>
            </a:r>
          </a:p>
          <a:p>
            <a:pPr marL="400050" lvl="1" indent="0">
              <a:buNone/>
            </a:pPr>
            <a:r>
              <a:rPr lang="en-US" sz="1000" kern="0" dirty="0" smtClean="0">
                <a:solidFill>
                  <a:srgbClr val="FF0000"/>
                </a:solidFill>
              </a:rPr>
              <a:t>		- New Ethernet frame transport</a:t>
            </a:r>
          </a:p>
          <a:p>
            <a:pPr marL="400050" lvl="1" indent="0">
              <a:buNone/>
            </a:pPr>
            <a:r>
              <a:rPr lang="en-US" sz="1000" kern="0" dirty="0" smtClean="0">
                <a:solidFill>
                  <a:srgbClr val="FF0000"/>
                </a:solidFill>
              </a:rPr>
              <a:t>		- Network based flow control to be implemented in the WLAN Gateway. </a:t>
            </a:r>
            <a:r>
              <a:rPr lang="en-US" sz="1000" kern="0" dirty="0">
                <a:solidFill>
                  <a:srgbClr val="FF0000"/>
                </a:solidFill>
              </a:rPr>
              <a:t>Optional UE feedback mechanisms (as opposed to network feedback) allow to limit impact of LWA on </a:t>
            </a:r>
            <a:r>
              <a:rPr lang="en-US" sz="1000" kern="0" dirty="0" smtClean="0">
                <a:solidFill>
                  <a:srgbClr val="FF0000"/>
                </a:solidFill>
              </a:rPr>
              <a:t>WT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kern="0" dirty="0" smtClean="0"/>
              <a:t>After </a:t>
            </a:r>
            <a:r>
              <a:rPr lang="en-US" sz="1100" kern="0" dirty="0"/>
              <a:t>connecting to WLAN, LWIP UE performs 802.1x EAP/AKA authentication, IP address acquisition and IPsec tunnel </a:t>
            </a:r>
            <a:r>
              <a:rPr lang="en-US" sz="1100" kern="0" dirty="0" smtClean="0"/>
              <a:t>establishment. </a:t>
            </a:r>
            <a:r>
              <a:rPr lang="en-US" sz="1100" kern="0" dirty="0" smtClean="0">
                <a:solidFill>
                  <a:srgbClr val="FF0000"/>
                </a:solidFill>
              </a:rPr>
              <a:t>LWIP can therefore make use of 802.11-based fast authentication (e.g. 11ai FILS) and fast roaming (e.g. 11r Fast Transition) mechanisms.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1100" kern="0" dirty="0"/>
              <a:t>Impact due to </a:t>
            </a:r>
            <a:r>
              <a:rPr lang="en-US" sz="1100" kern="0" dirty="0" err="1"/>
              <a:t>eNB</a:t>
            </a:r>
            <a:r>
              <a:rPr lang="en-US" sz="1100" kern="0" dirty="0"/>
              <a:t> based authentication mechanism, if used by network. Optional UE feedback mechanisms (as opposed to network feedback) allow to limit WLAN infrastructure impact of </a:t>
            </a:r>
            <a:r>
              <a:rPr lang="en-US" sz="1100" kern="0" dirty="0" smtClean="0"/>
              <a:t>LWA</a:t>
            </a:r>
            <a:endParaRPr lang="en-US" sz="1100" kern="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1100" kern="0" dirty="0" smtClean="0">
                <a:solidFill>
                  <a:srgbClr val="FF0000"/>
                </a:solidFill>
              </a:rPr>
              <a:t>LWIP authentication provides full DL + UL access on WLAN, including ability to support user profile based </a:t>
            </a:r>
            <a:r>
              <a:rPr lang="en-US" sz="1100" kern="0" dirty="0" err="1" smtClean="0">
                <a:solidFill>
                  <a:srgbClr val="FF0000"/>
                </a:solidFill>
              </a:rPr>
              <a:t>QoS</a:t>
            </a:r>
            <a:endParaRPr lang="en-US" sz="1100" kern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16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/>
          <a:lstStyle/>
          <a:p>
            <a:r>
              <a:rPr lang="en-US" dirty="0" smtClean="0"/>
              <a:t>Proposed next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077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propose IEEE 802 send an LS response to 3GPP requesting 3GPP consider the following items for Rel. 14: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Simplified transport over WLAN, similar </a:t>
            </a:r>
            <a:r>
              <a:rPr lang="en-US" dirty="0" smtClean="0"/>
              <a:t>to that used for </a:t>
            </a:r>
            <a:r>
              <a:rPr lang="en-US" dirty="0"/>
              <a:t>other </a:t>
            </a:r>
            <a:r>
              <a:rPr lang="en-US" dirty="0" smtClean="0"/>
              <a:t>LTE-WLAN </a:t>
            </a:r>
            <a:r>
              <a:rPr lang="en-US" dirty="0"/>
              <a:t>interworking scenarios </a:t>
            </a:r>
            <a:r>
              <a:rPr lang="en-US" dirty="0" smtClean="0"/>
              <a:t>e.g</a:t>
            </a:r>
            <a:r>
              <a:rPr lang="en-US" dirty="0"/>
              <a:t>. “trusted access</a:t>
            </a:r>
            <a:r>
              <a:rPr lang="en-US" dirty="0" smtClean="0"/>
              <a:t>”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LWA authentication </a:t>
            </a:r>
            <a:r>
              <a:rPr lang="en-US" dirty="0"/>
              <a:t>based on AAA server, already </a:t>
            </a:r>
            <a:r>
              <a:rPr lang="en-US" dirty="0" smtClean="0"/>
              <a:t>well supported in WLAN deployments (e.g. HS2.0)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IEEE 802.11 Estimated Throughput as a WLAN </a:t>
            </a:r>
            <a:r>
              <a:rPr lang="en-US" dirty="0"/>
              <a:t>metric reported by the terminal to the </a:t>
            </a:r>
            <a:r>
              <a:rPr lang="en-US" dirty="0" err="1"/>
              <a:t>eNB</a:t>
            </a:r>
            <a:r>
              <a:rPr lang="en-US" dirty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6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Vinko Erceg (Broadcom)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5747" y="1371037"/>
            <a:ext cx="7772400" cy="4420163"/>
          </a:xfrm>
          <a:ln/>
        </p:spPr>
        <p:txBody>
          <a:bodyPr/>
          <a:lstStyle/>
          <a:p>
            <a:pPr marL="0" indent="0"/>
            <a:r>
              <a:rPr lang="en-US" dirty="0" smtClean="0"/>
              <a:t>[1] 11-16/351r1 “Liaison from 3GPP on LWA and LWIP”, Richard Burbidge</a:t>
            </a:r>
            <a:r>
              <a:rPr lang="en-US" dirty="0"/>
              <a:t>	</a:t>
            </a:r>
            <a:endParaRPr lang="en-US" dirty="0" smtClean="0"/>
          </a:p>
          <a:p>
            <a:pPr marL="0" indent="0"/>
            <a:r>
              <a:rPr lang="en-US" dirty="0" smtClean="0"/>
              <a:t>[2] 11-14/936r3 “</a:t>
            </a:r>
            <a:r>
              <a:rPr lang="en-US" dirty="0" err="1" smtClean="0"/>
              <a:t>Followup</a:t>
            </a:r>
            <a:r>
              <a:rPr lang="en-US" dirty="0" smtClean="0"/>
              <a:t> liaison response to 3GPP R2-141855”, </a:t>
            </a:r>
            <a:r>
              <a:rPr lang="en-US" dirty="0" err="1" smtClean="0"/>
              <a:t>Youhan</a:t>
            </a:r>
            <a:r>
              <a:rPr lang="en-US" dirty="0" smtClean="0"/>
              <a:t> Kim et al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3327</TotalTime>
  <Words>744</Words>
  <Application>Microsoft Office PowerPoint</Application>
  <PresentationFormat>On-screen Show (4:3)</PresentationFormat>
  <Paragraphs>125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Microsoft Word 97 - 2003 Document</vt:lpstr>
      <vt:lpstr>Discussion on LTE-WLAN Aggregation (LWA) and LTE WLAN Radio Level Integration with IPsec tunnel (LWIP)</vt:lpstr>
      <vt:lpstr>Agenda</vt:lpstr>
      <vt:lpstr>LWA vs LWIP per [1]</vt:lpstr>
      <vt:lpstr>Comments and analysis</vt:lpstr>
      <vt:lpstr>Proposed LWA vs LWIP summary</vt:lpstr>
      <vt:lpstr>Proposed next steps</vt:lpstr>
      <vt:lpstr>References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ITU-R IMT-2020 Status – 802.11 Way Forward</dc:title>
  <dc:creator>Vinko Erceg</dc:creator>
  <cp:lastModifiedBy>verceg</cp:lastModifiedBy>
  <cp:revision>63</cp:revision>
  <cp:lastPrinted>1601-01-01T00:00:00Z</cp:lastPrinted>
  <dcterms:created xsi:type="dcterms:W3CDTF">2016-01-17T17:32:36Z</dcterms:created>
  <dcterms:modified xsi:type="dcterms:W3CDTF">2016-03-15T01:13:23Z</dcterms:modified>
</cp:coreProperties>
</file>