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256" r:id="rId2"/>
    <p:sldId id="257" r:id="rId3"/>
    <p:sldId id="266" r:id="rId4"/>
    <p:sldId id="268" r:id="rId5"/>
    <p:sldId id="269" r:id="rId6"/>
    <p:sldId id="270" r:id="rId7"/>
    <p:sldId id="271" r:id="rId8"/>
    <p:sldId id="272" r:id="rId9"/>
    <p:sldId id="274" r:id="rId10"/>
    <p:sldId id="273" r:id="rId11"/>
    <p:sldId id="265" r:id="rId12"/>
    <p:sldId id="275" r:id="rId13"/>
    <p:sldId id="276" r:id="rId14"/>
    <p:sldId id="277" r:id="rId15"/>
    <p:sldId id="279" r:id="rId16"/>
    <p:sldId id="280" r:id="rId17"/>
    <p:sldId id="293" r:id="rId18"/>
    <p:sldId id="294" r:id="rId19"/>
    <p:sldId id="281" r:id="rId20"/>
    <p:sldId id="283" r:id="rId21"/>
    <p:sldId id="284" r:id="rId22"/>
    <p:sldId id="287" r:id="rId23"/>
    <p:sldId id="286" r:id="rId24"/>
    <p:sldId id="288" r:id="rId25"/>
    <p:sldId id="289" r:id="rId26"/>
    <p:sldId id="290" r:id="rId27"/>
    <p:sldId id="291" r:id="rId28"/>
    <p:sldId id="295" r:id="rId29"/>
    <p:sldId id="264" r:id="rId30"/>
  </p:sldIdLst>
  <p:sldSz cx="9144000" cy="6858000" type="screen4x3"/>
  <p:notesSz cx="6934200" cy="9280525"/>
  <p:defaultTextStyle>
    <a:defPPr>
      <a:defRPr lang="en-GB"/>
    </a:defPPr>
    <a:lvl1pPr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6" charset="0"/>
      <a:defRPr sz="2400" kern="1200">
        <a:solidFill>
          <a:schemeClr val="bg1"/>
        </a:solidFill>
        <a:latin typeface="Times New Roman" pitchFamily="16" charset="0"/>
        <a:ea typeface="MS Gothic" charset="-128"/>
        <a:cs typeface="+mn-cs"/>
      </a:defRPr>
    </a:lvl5pPr>
    <a:lvl6pPr marL="2286000" algn="l" defTabSz="914400" rtl="0" eaLnBrk="1" latinLnBrk="0" hangingPunct="1">
      <a:defRPr sz="2400" kern="1200">
        <a:solidFill>
          <a:schemeClr val="bg1"/>
        </a:solidFill>
        <a:latin typeface="Times New Roman" pitchFamily="16" charset="0"/>
        <a:ea typeface="MS Gothic" charset="-128"/>
        <a:cs typeface="+mn-cs"/>
      </a:defRPr>
    </a:lvl6pPr>
    <a:lvl7pPr marL="2743200" algn="l" defTabSz="914400" rtl="0" eaLnBrk="1" latinLnBrk="0" hangingPunct="1">
      <a:defRPr sz="2400" kern="1200">
        <a:solidFill>
          <a:schemeClr val="bg1"/>
        </a:solidFill>
        <a:latin typeface="Times New Roman" pitchFamily="16" charset="0"/>
        <a:ea typeface="MS Gothic" charset="-128"/>
        <a:cs typeface="+mn-cs"/>
      </a:defRPr>
    </a:lvl7pPr>
    <a:lvl8pPr marL="3200400" algn="l" defTabSz="914400" rtl="0" eaLnBrk="1" latinLnBrk="0" hangingPunct="1">
      <a:defRPr sz="2400" kern="1200">
        <a:solidFill>
          <a:schemeClr val="bg1"/>
        </a:solidFill>
        <a:latin typeface="Times New Roman" pitchFamily="16" charset="0"/>
        <a:ea typeface="MS Gothic" charset="-128"/>
        <a:cs typeface="+mn-cs"/>
      </a:defRPr>
    </a:lvl8pPr>
    <a:lvl9pPr marL="3657600" algn="l" defTabSz="914400" rtl="0" eaLnBrk="1" latinLnBrk="0" hangingPunct="1">
      <a:defRPr sz="2400" kern="1200">
        <a:solidFill>
          <a:schemeClr val="bg1"/>
        </a:solidFill>
        <a:latin typeface="Times New Roman" pitchFamily="16" charset="0"/>
        <a:ea typeface="MS 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p:cViewPr varScale="1">
        <p:scale>
          <a:sx n="74" d="100"/>
          <a:sy n="74" d="100"/>
        </p:scale>
        <p:origin x="258" y="6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4" d="100"/>
          <a:sy n="54" d="100"/>
        </p:scale>
        <p:origin x="36" y="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1440" tIns="45720" rIns="91440" bIns="45720" rtlCol="0"/>
          <a:lstStyle>
            <a:lvl1pPr algn="r">
              <a:defRPr sz="1200"/>
            </a:lvl1pPr>
          </a:lstStyle>
          <a:p>
            <a:fld id="{B87CCAAF-252C-4847-8D16-EDD6B40E4912}" type="datetimeFigureOut">
              <a:rPr lang="en-US" smtClean="0"/>
              <a:pPr/>
              <a:t>3/14/2016</a:t>
            </a:fld>
            <a:endParaRPr lang="en-US"/>
          </a:p>
        </p:txBody>
      </p:sp>
      <p:sp>
        <p:nvSpPr>
          <p:cNvPr id="4" name="Footer Placeholder 3"/>
          <p:cNvSpPr>
            <a:spLocks noGrp="1"/>
          </p:cNvSpPr>
          <p:nvPr>
            <p:ph type="ftr" sz="quarter" idx="2"/>
          </p:nvPr>
        </p:nvSpPr>
        <p:spPr>
          <a:xfrm>
            <a:off x="0" y="8815388"/>
            <a:ext cx="300513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815388"/>
            <a:ext cx="3005138" cy="463550"/>
          </a:xfrm>
          <a:prstGeom prst="rect">
            <a:avLst/>
          </a:prstGeom>
        </p:spPr>
        <p:txBody>
          <a:bodyPr vert="horz" lIns="91440" tIns="45720" rIns="91440" bIns="45720" rtlCol="0" anchor="b"/>
          <a:lstStyle>
            <a:lvl1pPr algn="r">
              <a:defRPr sz="1200"/>
            </a:lvl1pPr>
          </a:lstStyle>
          <a:p>
            <a:fld id="{29996500-462A-4966-9632-4197CBF31A04}" type="slidenum">
              <a:rPr lang="en-US" smtClean="0"/>
              <a:pPr/>
              <a:t>‹#›</a:t>
            </a:fld>
            <a:endParaRPr lang="en-US"/>
          </a:p>
        </p:txBody>
      </p:sp>
    </p:spTree>
    <p:extLst>
      <p:ext uri="{BB962C8B-B14F-4D97-AF65-F5344CB8AC3E}">
        <p14:creationId xmlns:p14="http://schemas.microsoft.com/office/powerpoint/2010/main" val="40433744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934200" cy="9280525"/>
          </a:xfrm>
          <a:prstGeom prst="roundRect">
            <a:avLst>
              <a:gd name="adj" fmla="val 19"/>
            </a:avLst>
          </a:prstGeom>
          <a:solidFill>
            <a:srgbClr val="FFFFFF"/>
          </a:solidFill>
          <a:ln w="9525">
            <a:noFill/>
            <a:round/>
            <a:headEnd/>
            <a:tailEnd/>
          </a:ln>
          <a:effectLst/>
        </p:spPr>
        <p:txBody>
          <a:bodyPr wrap="none" anchor="ctr"/>
          <a:lstStyle/>
          <a:p>
            <a:endParaRPr lang="en-GB"/>
          </a:p>
        </p:txBody>
      </p:sp>
      <p:sp>
        <p:nvSpPr>
          <p:cNvPr id="2050" name="Rectangle 2"/>
          <p:cNvSpPr>
            <a:spLocks noGrp="1" noChangeArrowheads="1"/>
          </p:cNvSpPr>
          <p:nvPr>
            <p:ph type="hdr"/>
          </p:nvPr>
        </p:nvSpPr>
        <p:spPr bwMode="auto">
          <a:xfrm>
            <a:off x="5640388" y="96838"/>
            <a:ext cx="639762"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doc.: IEEE 802.11-yy/xxxxr0</a:t>
            </a:r>
          </a:p>
        </p:txBody>
      </p:sp>
      <p:sp>
        <p:nvSpPr>
          <p:cNvPr id="2051" name="Rectangle 3"/>
          <p:cNvSpPr>
            <a:spLocks noGrp="1" noChangeArrowheads="1"/>
          </p:cNvSpPr>
          <p:nvPr>
            <p:ph type="dt"/>
          </p:nvPr>
        </p:nvSpPr>
        <p:spPr bwMode="auto">
          <a:xfrm>
            <a:off x="654050" y="96838"/>
            <a:ext cx="825500" cy="211137"/>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0000"/>
                </a:solidFill>
                <a:cs typeface="Arial Unicode MS" charset="0"/>
              </a:defRPr>
            </a:lvl1pPr>
          </a:lstStyle>
          <a:p>
            <a:r>
              <a:rPr lang="en-US"/>
              <a:t>Month Year</a:t>
            </a:r>
          </a:p>
        </p:txBody>
      </p:sp>
      <p:sp>
        <p:nvSpPr>
          <p:cNvPr id="2052" name="Rectangle 4"/>
          <p:cNvSpPr>
            <a:spLocks noGrp="1" noRot="1" noChangeAspect="1" noChangeArrowheads="1"/>
          </p:cNvSpPr>
          <p:nvPr>
            <p:ph type="sldImg"/>
          </p:nvPr>
        </p:nvSpPr>
        <p:spPr bwMode="auto">
          <a:xfrm>
            <a:off x="1152525" y="701675"/>
            <a:ext cx="4627563" cy="3467100"/>
          </a:xfrm>
          <a:prstGeom prst="rect">
            <a:avLst/>
          </a:prstGeom>
          <a:noFill/>
          <a:ln w="12600">
            <a:solidFill>
              <a:srgbClr val="000000"/>
            </a:solidFill>
            <a:miter lim="800000"/>
            <a:headEnd/>
            <a:tailEnd/>
          </a:ln>
          <a:effectLst/>
        </p:spPr>
      </p:sp>
      <p:sp>
        <p:nvSpPr>
          <p:cNvPr id="2053" name="Rectangle 5"/>
          <p:cNvSpPr>
            <a:spLocks noGrp="1" noChangeArrowheads="1"/>
          </p:cNvSpPr>
          <p:nvPr>
            <p:ph type="body"/>
          </p:nvPr>
        </p:nvSpPr>
        <p:spPr bwMode="auto">
          <a:xfrm>
            <a:off x="923925" y="4408488"/>
            <a:ext cx="5084763" cy="4175125"/>
          </a:xfrm>
          <a:prstGeom prst="rect">
            <a:avLst/>
          </a:prstGeom>
          <a:noFill/>
          <a:ln w="9525">
            <a:noFill/>
            <a:round/>
            <a:headEnd/>
            <a:tailEnd/>
          </a:ln>
          <a:effectLst/>
        </p:spPr>
        <p:txBody>
          <a:bodyPr vert="horz" wrap="square" lIns="93600" tIns="46080" rIns="93600" bIns="46080" numCol="1" anchor="t" anchorCtr="0" compatLnSpc="1">
            <a:prstTxWarp prst="textNoShape">
              <a:avLst/>
            </a:prstTxWarp>
          </a:bodyPr>
          <a:lstStyle/>
          <a:p>
            <a:pPr lvl="0"/>
            <a:endParaRPr lang="en-US" smtClean="0"/>
          </a:p>
        </p:txBody>
      </p:sp>
      <p:sp>
        <p:nvSpPr>
          <p:cNvPr id="2054" name="Rectangle 6"/>
          <p:cNvSpPr>
            <a:spLocks noGrp="1" noChangeArrowheads="1"/>
          </p:cNvSpPr>
          <p:nvPr>
            <p:ph type="ftr"/>
          </p:nvPr>
        </p:nvSpPr>
        <p:spPr bwMode="auto">
          <a:xfrm>
            <a:off x="5357813" y="8985250"/>
            <a:ext cx="922337"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rgbClr val="000000"/>
                </a:solidFill>
                <a:cs typeface="Arial Unicode MS" charset="0"/>
              </a:defRPr>
            </a:lvl1pPr>
          </a:lstStyle>
          <a:p>
            <a:r>
              <a:rPr lang="en-US"/>
              <a:t>John Doe, Some Company</a:t>
            </a:r>
          </a:p>
        </p:txBody>
      </p:sp>
      <p:sp>
        <p:nvSpPr>
          <p:cNvPr id="2055" name="Rectangle 7"/>
          <p:cNvSpPr>
            <a:spLocks noGrp="1" noChangeArrowheads="1"/>
          </p:cNvSpPr>
          <p:nvPr>
            <p:ph type="sldNum"/>
          </p:nvPr>
        </p:nvSpPr>
        <p:spPr bwMode="auto">
          <a:xfrm>
            <a:off x="3222625" y="8985250"/>
            <a:ext cx="511175" cy="36353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US"/>
              <a:t>Page </a:t>
            </a:r>
            <a:fld id="{47A7FEEB-9CD2-43FE-843C-C5350BEACB45}" type="slidenum">
              <a:rPr lang="en-US"/>
              <a:pPr/>
              <a:t>‹#›</a:t>
            </a:fld>
            <a:endParaRPr lang="en-US"/>
          </a:p>
        </p:txBody>
      </p:sp>
      <p:sp>
        <p:nvSpPr>
          <p:cNvPr id="2056" name="Rectangle 8"/>
          <p:cNvSpPr>
            <a:spLocks noChangeArrowheads="1"/>
          </p:cNvSpPr>
          <p:nvPr/>
        </p:nvSpPr>
        <p:spPr bwMode="auto">
          <a:xfrm>
            <a:off x="722313" y="8985250"/>
            <a:ext cx="714375" cy="182563"/>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Submission</a:t>
            </a:r>
          </a:p>
        </p:txBody>
      </p:sp>
      <p:sp>
        <p:nvSpPr>
          <p:cNvPr id="2057" name="Line 9"/>
          <p:cNvSpPr>
            <a:spLocks noChangeShapeType="1"/>
          </p:cNvSpPr>
          <p:nvPr/>
        </p:nvSpPr>
        <p:spPr bwMode="auto">
          <a:xfrm>
            <a:off x="723900" y="8983663"/>
            <a:ext cx="5486400" cy="1587"/>
          </a:xfrm>
          <a:prstGeom prst="line">
            <a:avLst/>
          </a:prstGeom>
          <a:noFill/>
          <a:ln w="12600">
            <a:solidFill>
              <a:srgbClr val="000000"/>
            </a:solidFill>
            <a:miter lim="800000"/>
            <a:headEnd/>
            <a:tailEnd/>
          </a:ln>
          <a:effectLst/>
        </p:spPr>
        <p:txBody>
          <a:bodyPr/>
          <a:lstStyle/>
          <a:p>
            <a:endParaRPr lang="en-GB"/>
          </a:p>
        </p:txBody>
      </p:sp>
      <p:sp>
        <p:nvSpPr>
          <p:cNvPr id="2058" name="Line 10"/>
          <p:cNvSpPr>
            <a:spLocks noChangeShapeType="1"/>
          </p:cNvSpPr>
          <p:nvPr/>
        </p:nvSpPr>
        <p:spPr bwMode="auto">
          <a:xfrm>
            <a:off x="647700" y="296863"/>
            <a:ext cx="5638800" cy="1587"/>
          </a:xfrm>
          <a:prstGeom prst="line">
            <a:avLst/>
          </a:prstGeom>
          <a:noFill/>
          <a:ln w="12600">
            <a:solidFill>
              <a:srgbClr val="000000"/>
            </a:solidFill>
            <a:miter lim="800000"/>
            <a:headEnd/>
            <a:tailEnd/>
          </a:ln>
          <a:effectLst/>
        </p:spPr>
        <p:txBody>
          <a:bodyPr/>
          <a:lstStyle/>
          <a:p>
            <a:endParaRPr lang="en-GB"/>
          </a:p>
        </p:txBody>
      </p:sp>
    </p:spTree>
    <p:extLst>
      <p:ext uri="{BB962C8B-B14F-4D97-AF65-F5344CB8AC3E}">
        <p14:creationId xmlns:p14="http://schemas.microsoft.com/office/powerpoint/2010/main" val="640659187"/>
      </p:ext>
    </p:extLst>
  </p:cSld>
  <p:clrMap bg1="lt1" tx1="dk1" bg2="lt2" tx2="dk2" accent1="accent1" accent2="accent2" accent3="accent3" accent4="accent4" accent5="accent5" accent6="accent6" hlink="hlink" folHlink="folHlink"/>
  <p:hf/>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ltera.com/" TargetMode="External"/><Relationship Id="rId7" Type="http://schemas.openxmlformats.org/officeDocument/2006/relationships/hyperlink" Target="http://www.technologyreview.com/news/427787/are-smart-phones-spreading-faster-than-any-technology-in-human-history/"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technologyreview.com/contributor/michael-degusta/" TargetMode="External"/><Relationship Id="rId5" Type="http://schemas.openxmlformats.org/officeDocument/2006/relationships/hyperlink" Target="http://http/www.nytimes.com/" TargetMode="External"/><Relationship Id="rId4" Type="http://schemas.openxmlformats.org/officeDocument/2006/relationships/hyperlink" Target="http://www.nytimes.com/imagepages/2008/02/10/opinion/10op.graphic.ready.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ltera.com/" TargetMode="External"/><Relationship Id="rId7" Type="http://schemas.openxmlformats.org/officeDocument/2006/relationships/hyperlink" Target="http://www.technologyreview.com/news/427787/are-smart-phones-spreading-faster-than-any-technology-in-human-history/"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technologyreview.com/contributor/michael-degusta/" TargetMode="External"/><Relationship Id="rId5" Type="http://schemas.openxmlformats.org/officeDocument/2006/relationships/hyperlink" Target="http://http/www.nytimes.com/" TargetMode="External"/><Relationship Id="rId4" Type="http://schemas.openxmlformats.org/officeDocument/2006/relationships/hyperlink" Target="http://www.nytimes.com/imagepages/2008/02/10/opinion/10op.graphic.ready.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altera.com/" TargetMode="External"/><Relationship Id="rId7" Type="http://schemas.openxmlformats.org/officeDocument/2006/relationships/hyperlink" Target="http://www.technologyreview.com/news/427787/are-smart-phones-spreading-faster-than-any-technology-in-human-history/"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technologyreview.com/contributor/michael-degusta/" TargetMode="External"/><Relationship Id="rId5" Type="http://schemas.openxmlformats.org/officeDocument/2006/relationships/hyperlink" Target="http://http/www.nytimes.com/" TargetMode="External"/><Relationship Id="rId4" Type="http://schemas.openxmlformats.org/officeDocument/2006/relationships/hyperlink" Target="http://www.nytimes.com/imagepages/2008/02/10/opinion/10op.graphic.ready.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altera.com/" TargetMode="External"/><Relationship Id="rId7" Type="http://schemas.openxmlformats.org/officeDocument/2006/relationships/hyperlink" Target="http://www.technologyreview.com/news/427787/are-smart-phones-spreading-faster-than-any-technology-in-human-history/"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technologyreview.com/contributor/michael-degusta/" TargetMode="External"/><Relationship Id="rId5" Type="http://schemas.openxmlformats.org/officeDocument/2006/relationships/hyperlink" Target="http://http/www.nytimes.com/" TargetMode="External"/><Relationship Id="rId4" Type="http://schemas.openxmlformats.org/officeDocument/2006/relationships/hyperlink" Target="http://www.nytimes.com/imagepages/2008/02/10/opinion/10op.graphic.ready.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altera.com/" TargetMode="External"/><Relationship Id="rId7" Type="http://schemas.openxmlformats.org/officeDocument/2006/relationships/hyperlink" Target="http://www.technologyreview.com/news/427787/are-smart-phones-spreading-faster-than-any-technology-in-human-history/"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technologyreview.com/contributor/michael-degusta/" TargetMode="External"/><Relationship Id="rId5" Type="http://schemas.openxmlformats.org/officeDocument/2006/relationships/hyperlink" Target="http://http/www.nytimes.com/" TargetMode="External"/><Relationship Id="rId4" Type="http://schemas.openxmlformats.org/officeDocument/2006/relationships/hyperlink" Target="http://www.nytimes.com/imagepages/2008/02/10/opinion/10op.graphic.ready.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465D53FD-DB5F-4815-BF01-6488A8FBD189}" type="slidenum">
              <a:rPr lang="en-US"/>
              <a:pPr/>
              <a:t>1</a:t>
            </a:fld>
            <a:endParaRPr lang="en-US"/>
          </a:p>
        </p:txBody>
      </p:sp>
      <p:sp>
        <p:nvSpPr>
          <p:cNvPr id="12289"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2290"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704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11</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96021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12</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787908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13</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05395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14</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90896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15</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826542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16</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5555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17</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911550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18</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744130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19</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43870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20</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9181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CA5AFF69-4AEE-4693-9CD6-98E2EBC076EC}" type="slidenum">
              <a:rPr lang="en-US"/>
              <a:pPr/>
              <a:t>2</a:t>
            </a:fld>
            <a:endParaRPr lang="en-US"/>
          </a:p>
        </p:txBody>
      </p:sp>
      <p:sp>
        <p:nvSpPr>
          <p:cNvPr id="13313" name="Text Box 1"/>
          <p:cNvSpPr txBox="1">
            <a:spLocks noChangeArrowheads="1"/>
          </p:cNvSpPr>
          <p:nvPr/>
        </p:nvSpPr>
        <p:spPr bwMode="auto">
          <a:xfrm>
            <a:off x="1154113" y="701675"/>
            <a:ext cx="4625975" cy="3468688"/>
          </a:xfrm>
          <a:prstGeom prst="rect">
            <a:avLst/>
          </a:prstGeom>
          <a:solidFill>
            <a:srgbClr val="FFFFFF"/>
          </a:solidFill>
          <a:ln w="9525">
            <a:solidFill>
              <a:srgbClr val="000000"/>
            </a:solidFill>
            <a:miter lim="800000"/>
            <a:headEnd/>
            <a:tailEnd/>
          </a:ln>
          <a:effectLst/>
        </p:spPr>
        <p:txBody>
          <a:bodyPr wrap="none" anchor="ctr"/>
          <a:lstStyle/>
          <a:p>
            <a:endParaRPr lang="en-GB"/>
          </a:p>
        </p:txBody>
      </p:sp>
      <p:sp>
        <p:nvSpPr>
          <p:cNvPr id="13314" name="Rectangle 2"/>
          <p:cNvSpPr txBox="1">
            <a:spLocks noGrp="1" noChangeArrowheads="1"/>
          </p:cNvSpPr>
          <p:nvPr>
            <p:ph type="body"/>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4030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21</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564494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22</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836645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23</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493743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24</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pPr eaLnBrk="1" fontAlgn="auto" hangingPunct="1">
              <a:spcBef>
                <a:spcPts val="0"/>
              </a:spcBef>
              <a:spcAft>
                <a:spcPts val="0"/>
              </a:spcAft>
              <a:defRPr/>
            </a:pPr>
            <a:r>
              <a:rPr lang="en-GB" dirty="0"/>
              <a:t>Technology is accelerating at an Exponential Pace!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The traditional duration of the profitable cycle of a product or business model is shrinking EXPONENTIALLY!</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Many people suggest that rates of new product introduction and adoption are speeding up, but is it really, across the board? The answer seems to be yes. An </a:t>
            </a:r>
            <a:r>
              <a:rPr lang="en-GB" dirty="0">
                <a:hlinkClick r:id="rId3"/>
              </a:rPr>
              <a:t>automobile industry trade consultant</a:t>
            </a:r>
            <a:r>
              <a:rPr lang="en-GB" dirty="0"/>
              <a:t>, for instance, observes that “Today, a typical automotive design cycle is approximately 24 to 36 months, which is much faster than the 60-month life cycle from five years ago.”  The chart below, created by </a:t>
            </a:r>
            <a:r>
              <a:rPr lang="en-GB" dirty="0">
                <a:hlinkClick r:id="rId4"/>
              </a:rPr>
              <a:t>Nicholas Felton </a:t>
            </a:r>
            <a:r>
              <a:rPr lang="en-GB" dirty="0"/>
              <a:t>of the </a:t>
            </a:r>
            <a:r>
              <a:rPr lang="en-GB" i="1" dirty="0">
                <a:hlinkClick r:id="rId5"/>
              </a:rPr>
              <a:t>New York Times</a:t>
            </a:r>
            <a:r>
              <a:rPr lang="en-GB" dirty="0"/>
              <a:t>, shows how long it took various categories of product, from electricity to the Internet, to achieve different penetration levels in US households.  It took decades for the telephone to reach 50% of households, beginning before 1900.  It took five years or less for </a:t>
            </a:r>
            <a:r>
              <a:rPr lang="en-GB" dirty="0" err="1"/>
              <a:t>cellphones</a:t>
            </a:r>
            <a:r>
              <a:rPr lang="en-GB" dirty="0"/>
              <a:t> to accomplish the same penetration in 1990.  As you can see from the chart, innovations introduced more recently are being adopted more quickly.  By analogy, firms with competitive advantages in those areas will need to move faster to capture those opportunities that present themselves.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This second graph, by </a:t>
            </a:r>
            <a:r>
              <a:rPr lang="en-GB" dirty="0">
                <a:hlinkClick r:id="rId6"/>
              </a:rPr>
              <a:t>Michael </a:t>
            </a:r>
            <a:r>
              <a:rPr lang="en-GB" dirty="0" err="1">
                <a:hlinkClick r:id="rId6"/>
              </a:rPr>
              <a:t>DeGusta</a:t>
            </a:r>
            <a:r>
              <a:rPr lang="en-GB" dirty="0">
                <a:hlinkClick r:id="rId6"/>
              </a:rPr>
              <a:t> </a:t>
            </a:r>
            <a:r>
              <a:rPr lang="en-GB" dirty="0"/>
              <a:t>of MIT’s </a:t>
            </a:r>
            <a:r>
              <a:rPr lang="en-GB" i="1" dirty="0">
                <a:hlinkClick r:id="rId7"/>
              </a:rPr>
              <a:t>Technology Review, </a:t>
            </a:r>
            <a:r>
              <a:rPr lang="en-GB" dirty="0"/>
              <a:t>presents similar results.  It took 30 years for electricity and 25 years for telephones to reach 10% adoption but less than five years for tablet devices to achieve the 10% rate.  It took an additional 39 years for telephones to reach 40% penetration and another 15 before they became ubiquitous.  Smart phones, on the other hand, accomplished a 40% penetration rate in just 10 years, if we time the first smart phone’s introduction from the 2002 shipment of the first BlackBerry that could make phone calls and the first Palm-OS-powered Treo model.</a:t>
            </a:r>
          </a:p>
          <a:p>
            <a:endParaRPr lang="en-US" dirty="0"/>
          </a:p>
        </p:txBody>
      </p:sp>
    </p:spTree>
    <p:extLst>
      <p:ext uri="{BB962C8B-B14F-4D97-AF65-F5344CB8AC3E}">
        <p14:creationId xmlns:p14="http://schemas.microsoft.com/office/powerpoint/2010/main" val="751716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25</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pPr eaLnBrk="1" fontAlgn="auto" hangingPunct="1">
              <a:spcBef>
                <a:spcPts val="0"/>
              </a:spcBef>
              <a:spcAft>
                <a:spcPts val="0"/>
              </a:spcAft>
              <a:defRPr/>
            </a:pPr>
            <a:r>
              <a:rPr lang="en-GB" dirty="0"/>
              <a:t>Technology is accelerating at an Exponential Pace!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The traditional duration of the profitable cycle of a product or business model is shrinking EXPONENTIALLY!</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Many people suggest that rates of new product introduction and adoption are speeding up, but is it really, across the board? The answer seems to be yes. An </a:t>
            </a:r>
            <a:r>
              <a:rPr lang="en-GB" dirty="0">
                <a:hlinkClick r:id="rId3"/>
              </a:rPr>
              <a:t>automobile industry trade consultant</a:t>
            </a:r>
            <a:r>
              <a:rPr lang="en-GB" dirty="0"/>
              <a:t>, for instance, observes that “Today, a typical automotive design cycle is approximately 24 to 36 months, which is much faster than the 60-month life cycle from five years ago.”  The chart below, created by </a:t>
            </a:r>
            <a:r>
              <a:rPr lang="en-GB" dirty="0">
                <a:hlinkClick r:id="rId4"/>
              </a:rPr>
              <a:t>Nicholas Felton </a:t>
            </a:r>
            <a:r>
              <a:rPr lang="en-GB" dirty="0"/>
              <a:t>of the </a:t>
            </a:r>
            <a:r>
              <a:rPr lang="en-GB" i="1" dirty="0">
                <a:hlinkClick r:id="rId5"/>
              </a:rPr>
              <a:t>New York Times</a:t>
            </a:r>
            <a:r>
              <a:rPr lang="en-GB" dirty="0"/>
              <a:t>, shows how long it took various categories of product, from electricity to the Internet, to achieve different penetration levels in US households.  It took decades for the telephone to reach 50% of households, beginning before 1900.  It took five years or less for </a:t>
            </a:r>
            <a:r>
              <a:rPr lang="en-GB" dirty="0" err="1"/>
              <a:t>cellphones</a:t>
            </a:r>
            <a:r>
              <a:rPr lang="en-GB" dirty="0"/>
              <a:t> to accomplish the same penetration in 1990.  As you can see from the chart, innovations introduced more recently are being adopted more quickly.  By analogy, firms with competitive advantages in those areas will need to move faster to capture those opportunities that present themselves.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This second graph, by </a:t>
            </a:r>
            <a:r>
              <a:rPr lang="en-GB" dirty="0">
                <a:hlinkClick r:id="rId6"/>
              </a:rPr>
              <a:t>Michael </a:t>
            </a:r>
            <a:r>
              <a:rPr lang="en-GB" dirty="0" err="1">
                <a:hlinkClick r:id="rId6"/>
              </a:rPr>
              <a:t>DeGusta</a:t>
            </a:r>
            <a:r>
              <a:rPr lang="en-GB" dirty="0">
                <a:hlinkClick r:id="rId6"/>
              </a:rPr>
              <a:t> </a:t>
            </a:r>
            <a:r>
              <a:rPr lang="en-GB" dirty="0"/>
              <a:t>of MIT’s </a:t>
            </a:r>
            <a:r>
              <a:rPr lang="en-GB" i="1" dirty="0">
                <a:hlinkClick r:id="rId7"/>
              </a:rPr>
              <a:t>Technology Review, </a:t>
            </a:r>
            <a:r>
              <a:rPr lang="en-GB" dirty="0"/>
              <a:t>presents similar results.  It took 30 years for electricity and 25 years for telephones to reach 10% adoption but less than five years for tablet devices to achieve the 10% rate.  It took an additional 39 years for telephones to reach 40% penetration and another 15 before they became ubiquitous.  Smart phones, on the other hand, accomplished a 40% penetration rate in just 10 years, if we time the first smart phone’s introduction from the 2002 shipment of the first BlackBerry that could make phone calls and the first Palm-OS-powered Treo model.</a:t>
            </a:r>
          </a:p>
          <a:p>
            <a:endParaRPr lang="en-US" dirty="0"/>
          </a:p>
        </p:txBody>
      </p:sp>
    </p:spTree>
    <p:extLst>
      <p:ext uri="{BB962C8B-B14F-4D97-AF65-F5344CB8AC3E}">
        <p14:creationId xmlns:p14="http://schemas.microsoft.com/office/powerpoint/2010/main" val="2658549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26</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pPr eaLnBrk="1" fontAlgn="auto" hangingPunct="1">
              <a:spcBef>
                <a:spcPts val="0"/>
              </a:spcBef>
              <a:spcAft>
                <a:spcPts val="0"/>
              </a:spcAft>
              <a:defRPr/>
            </a:pPr>
            <a:r>
              <a:rPr lang="en-GB" dirty="0"/>
              <a:t>Technology is accelerating at an Exponential Pace!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The traditional duration of the profitable cycle of a product or business model is shrinking EXPONENTIALLY!</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Many people suggest that rates of new product introduction and adoption are speeding up, but is it really, across the board? The answer seems to be yes. An </a:t>
            </a:r>
            <a:r>
              <a:rPr lang="en-GB" dirty="0">
                <a:hlinkClick r:id="rId3"/>
              </a:rPr>
              <a:t>automobile industry trade consultant</a:t>
            </a:r>
            <a:r>
              <a:rPr lang="en-GB" dirty="0"/>
              <a:t>, for instance, observes that “Today, a typical automotive design cycle is approximately 24 to 36 months, which is much faster than the 60-month life cycle from five years ago.”  The chart below, created by </a:t>
            </a:r>
            <a:r>
              <a:rPr lang="en-GB" dirty="0">
                <a:hlinkClick r:id="rId4"/>
              </a:rPr>
              <a:t>Nicholas Felton </a:t>
            </a:r>
            <a:r>
              <a:rPr lang="en-GB" dirty="0"/>
              <a:t>of the </a:t>
            </a:r>
            <a:r>
              <a:rPr lang="en-GB" i="1" dirty="0">
                <a:hlinkClick r:id="rId5"/>
              </a:rPr>
              <a:t>New York Times</a:t>
            </a:r>
            <a:r>
              <a:rPr lang="en-GB" dirty="0"/>
              <a:t>, shows how long it took various categories of product, from electricity to the Internet, to achieve different penetration levels in US households.  It took decades for the telephone to reach 50% of households, beginning before 1900.  It took five years or less for </a:t>
            </a:r>
            <a:r>
              <a:rPr lang="en-GB" dirty="0" err="1"/>
              <a:t>cellphones</a:t>
            </a:r>
            <a:r>
              <a:rPr lang="en-GB" dirty="0"/>
              <a:t> to accomplish the same penetration in 1990.  As you can see from the chart, innovations introduced more recently are being adopted more quickly.  By analogy, firms with competitive advantages in those areas will need to move faster to capture those opportunities that present themselves.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This second graph, by </a:t>
            </a:r>
            <a:r>
              <a:rPr lang="en-GB" dirty="0">
                <a:hlinkClick r:id="rId6"/>
              </a:rPr>
              <a:t>Michael </a:t>
            </a:r>
            <a:r>
              <a:rPr lang="en-GB" dirty="0" err="1">
                <a:hlinkClick r:id="rId6"/>
              </a:rPr>
              <a:t>DeGusta</a:t>
            </a:r>
            <a:r>
              <a:rPr lang="en-GB" dirty="0">
                <a:hlinkClick r:id="rId6"/>
              </a:rPr>
              <a:t> </a:t>
            </a:r>
            <a:r>
              <a:rPr lang="en-GB" dirty="0"/>
              <a:t>of MIT’s </a:t>
            </a:r>
            <a:r>
              <a:rPr lang="en-GB" i="1" dirty="0">
                <a:hlinkClick r:id="rId7"/>
              </a:rPr>
              <a:t>Technology Review, </a:t>
            </a:r>
            <a:r>
              <a:rPr lang="en-GB" dirty="0"/>
              <a:t>presents similar results.  It took 30 years for electricity and 25 years for telephones to reach 10% adoption but less than five years for tablet devices to achieve the 10% rate.  It took an additional 39 years for telephones to reach 40% penetration and another 15 before they became ubiquitous.  Smart phones, on the other hand, accomplished a 40% penetration rate in just 10 years, if we time the first smart phone’s introduction from the 2002 shipment of the first BlackBerry that could make phone calls and the first Palm-OS-powered Treo model.</a:t>
            </a:r>
          </a:p>
          <a:p>
            <a:endParaRPr lang="en-US" dirty="0"/>
          </a:p>
        </p:txBody>
      </p:sp>
    </p:spTree>
    <p:extLst>
      <p:ext uri="{BB962C8B-B14F-4D97-AF65-F5344CB8AC3E}">
        <p14:creationId xmlns:p14="http://schemas.microsoft.com/office/powerpoint/2010/main" val="1120626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27</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pPr eaLnBrk="1" fontAlgn="auto" hangingPunct="1">
              <a:spcBef>
                <a:spcPts val="0"/>
              </a:spcBef>
              <a:spcAft>
                <a:spcPts val="0"/>
              </a:spcAft>
              <a:defRPr/>
            </a:pPr>
            <a:r>
              <a:rPr lang="en-GB" dirty="0"/>
              <a:t>Technology is accelerating at an Exponential Pace!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The traditional duration of the profitable cycle of a product or business model is shrinking EXPONENTIALLY!</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Many people suggest that rates of new product introduction and adoption are speeding up, but is it really, across the board? The answer seems to be yes. An </a:t>
            </a:r>
            <a:r>
              <a:rPr lang="en-GB" dirty="0">
                <a:hlinkClick r:id="rId3"/>
              </a:rPr>
              <a:t>automobile industry trade consultant</a:t>
            </a:r>
            <a:r>
              <a:rPr lang="en-GB" dirty="0"/>
              <a:t>, for instance, observes that “Today, a typical automotive design cycle is approximately 24 to 36 months, which is much faster than the 60-month life cycle from five years ago.”  The chart below, created by </a:t>
            </a:r>
            <a:r>
              <a:rPr lang="en-GB" dirty="0">
                <a:hlinkClick r:id="rId4"/>
              </a:rPr>
              <a:t>Nicholas Felton </a:t>
            </a:r>
            <a:r>
              <a:rPr lang="en-GB" dirty="0"/>
              <a:t>of the </a:t>
            </a:r>
            <a:r>
              <a:rPr lang="en-GB" i="1" dirty="0">
                <a:hlinkClick r:id="rId5"/>
              </a:rPr>
              <a:t>New York Times</a:t>
            </a:r>
            <a:r>
              <a:rPr lang="en-GB" dirty="0"/>
              <a:t>, shows how long it took various categories of product, from electricity to the Internet, to achieve different penetration levels in US households.  It took decades for the telephone to reach 50% of households, beginning before 1900.  It took five years or less for </a:t>
            </a:r>
            <a:r>
              <a:rPr lang="en-GB" dirty="0" err="1"/>
              <a:t>cellphones</a:t>
            </a:r>
            <a:r>
              <a:rPr lang="en-GB" dirty="0"/>
              <a:t> to accomplish the same penetration in 1990.  As you can see from the chart, innovations introduced more recently are being adopted more quickly.  By analogy, firms with competitive advantages in those areas will need to move faster to capture those opportunities that present themselves.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This second graph, by </a:t>
            </a:r>
            <a:r>
              <a:rPr lang="en-GB" dirty="0">
                <a:hlinkClick r:id="rId6"/>
              </a:rPr>
              <a:t>Michael </a:t>
            </a:r>
            <a:r>
              <a:rPr lang="en-GB" dirty="0" err="1">
                <a:hlinkClick r:id="rId6"/>
              </a:rPr>
              <a:t>DeGusta</a:t>
            </a:r>
            <a:r>
              <a:rPr lang="en-GB" dirty="0">
                <a:hlinkClick r:id="rId6"/>
              </a:rPr>
              <a:t> </a:t>
            </a:r>
            <a:r>
              <a:rPr lang="en-GB" dirty="0"/>
              <a:t>of MIT’s </a:t>
            </a:r>
            <a:r>
              <a:rPr lang="en-GB" i="1" dirty="0">
                <a:hlinkClick r:id="rId7"/>
              </a:rPr>
              <a:t>Technology Review, </a:t>
            </a:r>
            <a:r>
              <a:rPr lang="en-GB" dirty="0"/>
              <a:t>presents similar results.  It took 30 years for electricity and 25 years for telephones to reach 10% adoption but less than five years for tablet devices to achieve the 10% rate.  It took an additional 39 years for telephones to reach 40% penetration and another 15 before they became ubiquitous.  Smart phones, on the other hand, accomplished a 40% penetration rate in just 10 years, if we time the first smart phone’s introduction from the 2002 shipment of the first BlackBerry that could make phone calls and the first Palm-OS-powered Treo model.</a:t>
            </a:r>
          </a:p>
          <a:p>
            <a:endParaRPr lang="en-US" dirty="0"/>
          </a:p>
        </p:txBody>
      </p:sp>
    </p:spTree>
    <p:extLst>
      <p:ext uri="{BB962C8B-B14F-4D97-AF65-F5344CB8AC3E}">
        <p14:creationId xmlns:p14="http://schemas.microsoft.com/office/powerpoint/2010/main" val="4061744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28</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pPr eaLnBrk="1" fontAlgn="auto" hangingPunct="1">
              <a:spcBef>
                <a:spcPts val="0"/>
              </a:spcBef>
              <a:spcAft>
                <a:spcPts val="0"/>
              </a:spcAft>
              <a:defRPr/>
            </a:pPr>
            <a:r>
              <a:rPr lang="en-GB" dirty="0"/>
              <a:t>Technology is accelerating at an Exponential Pace!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The traditional duration of the profitable cycle of a product or business model is shrinking EXPONENTIALLY!</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Many people suggest that rates of new product introduction and adoption are speeding up, but is it really, across the board? The answer seems to be yes. An </a:t>
            </a:r>
            <a:r>
              <a:rPr lang="en-GB" dirty="0">
                <a:hlinkClick r:id="rId3"/>
              </a:rPr>
              <a:t>automobile industry trade consultant</a:t>
            </a:r>
            <a:r>
              <a:rPr lang="en-GB" dirty="0"/>
              <a:t>, for instance, observes that “Today, a typical automotive design cycle is approximately 24 to 36 months, which is much faster than the 60-month life cycle from five years ago.”  The chart below, created by </a:t>
            </a:r>
            <a:r>
              <a:rPr lang="en-GB" dirty="0">
                <a:hlinkClick r:id="rId4"/>
              </a:rPr>
              <a:t>Nicholas Felton </a:t>
            </a:r>
            <a:r>
              <a:rPr lang="en-GB" dirty="0"/>
              <a:t>of the </a:t>
            </a:r>
            <a:r>
              <a:rPr lang="en-GB" i="1" dirty="0">
                <a:hlinkClick r:id="rId5"/>
              </a:rPr>
              <a:t>New York Times</a:t>
            </a:r>
            <a:r>
              <a:rPr lang="en-GB" dirty="0"/>
              <a:t>, shows how long it took various categories of product, from electricity to the Internet, to achieve different penetration levels in US households.  It took decades for the telephone to reach 50% of households, beginning before 1900.  It took five years or less for </a:t>
            </a:r>
            <a:r>
              <a:rPr lang="en-GB" dirty="0" err="1"/>
              <a:t>cellphones</a:t>
            </a:r>
            <a:r>
              <a:rPr lang="en-GB" dirty="0"/>
              <a:t> to accomplish the same penetration in 1990.  As you can see from the chart, innovations introduced more recently are being adopted more quickly.  By analogy, firms with competitive advantages in those areas will need to move faster to capture those opportunities that present themselves.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This second graph, by </a:t>
            </a:r>
            <a:r>
              <a:rPr lang="en-GB" dirty="0">
                <a:hlinkClick r:id="rId6"/>
              </a:rPr>
              <a:t>Michael </a:t>
            </a:r>
            <a:r>
              <a:rPr lang="en-GB" dirty="0" err="1">
                <a:hlinkClick r:id="rId6"/>
              </a:rPr>
              <a:t>DeGusta</a:t>
            </a:r>
            <a:r>
              <a:rPr lang="en-GB" dirty="0">
                <a:hlinkClick r:id="rId6"/>
              </a:rPr>
              <a:t> </a:t>
            </a:r>
            <a:r>
              <a:rPr lang="en-GB" dirty="0"/>
              <a:t>of MIT’s </a:t>
            </a:r>
            <a:r>
              <a:rPr lang="en-GB" i="1" dirty="0">
                <a:hlinkClick r:id="rId7"/>
              </a:rPr>
              <a:t>Technology Review, </a:t>
            </a:r>
            <a:r>
              <a:rPr lang="en-GB" dirty="0"/>
              <a:t>presents similar results.  It took 30 years for electricity and 25 years for telephones to reach 10% adoption but less than five years for tablet devices to achieve the 10% rate.  It took an additional 39 years for telephones to reach 40% penetration and another 15 before they became ubiquitous.  Smart phones, on the other hand, accomplished a 40% penetration rate in just 10 years, if we time the first smart phone’s introduction from the 2002 shipment of the first BlackBerry that could make phone calls and the first Palm-OS-powered Treo model.</a:t>
            </a:r>
          </a:p>
          <a:p>
            <a:endParaRPr lang="en-US" dirty="0"/>
          </a:p>
        </p:txBody>
      </p:sp>
    </p:spTree>
    <p:extLst>
      <p:ext uri="{BB962C8B-B14F-4D97-AF65-F5344CB8AC3E}">
        <p14:creationId xmlns:p14="http://schemas.microsoft.com/office/powerpoint/2010/main" val="3629427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E6AF579C-E269-44CC-A9F4-B7D1E2EA3836}" type="slidenum">
              <a:rPr lang="en-US"/>
              <a:pPr/>
              <a:t>29</a:t>
            </a:fld>
            <a:endParaRPr lang="en-US"/>
          </a:p>
        </p:txBody>
      </p:sp>
      <p:sp>
        <p:nvSpPr>
          <p:cNvPr id="20481"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20482"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62544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4</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63024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5</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9853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6</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295116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7</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1273039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8</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334393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9</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810738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a:t>doc.: IEEE 802.11-yy/xxxxr0</a:t>
            </a:r>
          </a:p>
        </p:txBody>
      </p:sp>
      <p:sp>
        <p:nvSpPr>
          <p:cNvPr id="5" name="Rectangle 3"/>
          <p:cNvSpPr>
            <a:spLocks noGrp="1" noChangeArrowheads="1"/>
          </p:cNvSpPr>
          <p:nvPr>
            <p:ph type="dt"/>
          </p:nvPr>
        </p:nvSpPr>
        <p:spPr>
          <a:ln/>
        </p:spPr>
        <p:txBody>
          <a:bodyPr/>
          <a:lstStyle/>
          <a:p>
            <a:r>
              <a:rPr lang="en-US"/>
              <a:t>Month Year</a:t>
            </a:r>
          </a:p>
        </p:txBody>
      </p:sp>
      <p:sp>
        <p:nvSpPr>
          <p:cNvPr id="6" name="Rectangle 6"/>
          <p:cNvSpPr>
            <a:spLocks noGrp="1" noChangeArrowheads="1"/>
          </p:cNvSpPr>
          <p:nvPr>
            <p:ph type="ftr"/>
          </p:nvPr>
        </p:nvSpPr>
        <p:spPr>
          <a:ln/>
        </p:spPr>
        <p:txBody>
          <a:bodyPr/>
          <a:lstStyle/>
          <a:p>
            <a:r>
              <a:rPr lang="en-US"/>
              <a:t>John Doe, Some Company</a:t>
            </a:r>
          </a:p>
        </p:txBody>
      </p:sp>
      <p:sp>
        <p:nvSpPr>
          <p:cNvPr id="7" name="Rectangle 7"/>
          <p:cNvSpPr>
            <a:spLocks noGrp="1" noChangeArrowheads="1"/>
          </p:cNvSpPr>
          <p:nvPr>
            <p:ph type="sldNum"/>
          </p:nvPr>
        </p:nvSpPr>
        <p:spPr>
          <a:ln/>
        </p:spPr>
        <p:txBody>
          <a:bodyPr/>
          <a:lstStyle/>
          <a:p>
            <a:r>
              <a:rPr lang="en-US"/>
              <a:t>Page </a:t>
            </a:r>
            <a:fld id="{35E0D7E8-EBB2-4683-98FD-8E18BC106EDA}" type="slidenum">
              <a:rPr lang="en-US"/>
              <a:pPr/>
              <a:t>10</a:t>
            </a:fld>
            <a:endParaRPr lang="en-US"/>
          </a:p>
        </p:txBody>
      </p:sp>
      <p:sp>
        <p:nvSpPr>
          <p:cNvPr id="18433"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135489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idx="10"/>
          </p:nvPr>
        </p:nvSpPr>
        <p:spPr/>
        <p:txBody>
          <a:bodyPr/>
          <a:lstStyle>
            <a:lvl1pPr>
              <a:defRPr/>
            </a:lvl1pPr>
          </a:lstStyle>
          <a:p>
            <a:r>
              <a:rPr lang="en-US"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lvl1pPr>
              <a:defRPr/>
            </a:lvl1pPr>
          </a:lstStyle>
          <a:p>
            <a:r>
              <a:rPr lang="en-GB"/>
              <a:t>Slide </a:t>
            </a:r>
            <a:fld id="{DE40C9FC-4879-4F20-9ECA-A574A90476B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idx="12"/>
          </p:nvPr>
        </p:nvSpPr>
        <p:spPr/>
        <p:txBody>
          <a:bodyPr/>
          <a:lstStyle>
            <a:lvl1pPr>
              <a:defRPr/>
            </a:lvl1pPr>
          </a:lstStyle>
          <a:p>
            <a:r>
              <a:rPr lang="en-GB" dirty="0"/>
              <a:t>Slide </a:t>
            </a:r>
            <a:fld id="{440F5867-744E-4AA6-B0ED-4C44D2DFBB7B}" type="slidenum">
              <a:rPr lang="en-GB"/>
              <a:pPr/>
              <a:t>‹#›</a:t>
            </a:fld>
            <a:endParaRPr lang="en-GB" dirty="0"/>
          </a:p>
        </p:txBody>
      </p:sp>
      <p:sp>
        <p:nvSpPr>
          <p:cNvPr id="11" name="Rectangle 4"/>
          <p:cNvSpPr>
            <a:spLocks noGrp="1" noChangeArrowheads="1"/>
          </p:cNvSpPr>
          <p:nvPr>
            <p:ph type="ftr" idx="14"/>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smtClean="0"/>
              <a:t>Nikola Serafimovski, pureLiFi</a:t>
            </a:r>
            <a:endParaRPr lang="en-GB" dirty="0"/>
          </a:p>
        </p:txBody>
      </p:sp>
      <p:sp>
        <p:nvSpPr>
          <p:cNvPr id="12" name="Rectangle 3"/>
          <p:cNvSpPr>
            <a:spLocks noGrp="1" noChangeArrowheads="1"/>
          </p:cNvSpPr>
          <p:nvPr>
            <p:ph type="dt" idx="15"/>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smtClean="0"/>
              <a:t>March 2016</a:t>
            </a:r>
            <a:endParaRPr lang="en-GB"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en-US"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lvl1pPr>
              <a:defRPr/>
            </a:lvl1pPr>
          </a:lstStyle>
          <a:p>
            <a:r>
              <a:rPr lang="en-GB"/>
              <a:t>Slide </a:t>
            </a:r>
            <a:fld id="{3ABCC52B-A3F7-440B-BBF2-55191E6E7773}"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idx="10"/>
          </p:nvPr>
        </p:nvSpPr>
        <p:spPr/>
        <p:txBody>
          <a:bodyPr/>
          <a:lstStyle>
            <a:lvl1pPr>
              <a:defRPr/>
            </a:lvl1pPr>
          </a:lstStyle>
          <a:p>
            <a:r>
              <a:rPr lang="en-US" smtClean="0"/>
              <a:t>March 2016</a:t>
            </a:r>
            <a:endParaRPr lang="en-GB"/>
          </a:p>
        </p:txBody>
      </p:sp>
      <p:sp>
        <p:nvSpPr>
          <p:cNvPr id="6" name="Footer Placeholder 5"/>
          <p:cNvSpPr>
            <a:spLocks noGrp="1"/>
          </p:cNvSpPr>
          <p:nvPr>
            <p:ph type="ftr" idx="11"/>
          </p:nvPr>
        </p:nvSpPr>
        <p:spPr/>
        <p:txBody>
          <a:bodyPr/>
          <a:lstStyle>
            <a:lvl1pPr>
              <a:defRPr/>
            </a:lvl1pPr>
          </a:lstStyle>
          <a:p>
            <a:r>
              <a:rPr lang="en-GB" smtClean="0"/>
              <a:t>Nikola Serafimovski, pureLiFi</a:t>
            </a:r>
            <a:endParaRPr lang="en-GB" dirty="0"/>
          </a:p>
        </p:txBody>
      </p:sp>
      <p:sp>
        <p:nvSpPr>
          <p:cNvPr id="7" name="Slide Number Placeholder 6"/>
          <p:cNvSpPr>
            <a:spLocks noGrp="1"/>
          </p:cNvSpPr>
          <p:nvPr>
            <p:ph type="sldNum" idx="12"/>
          </p:nvPr>
        </p:nvSpPr>
        <p:spPr/>
        <p:txBody>
          <a:bodyPr/>
          <a:lstStyle>
            <a:lvl1pPr>
              <a:defRPr/>
            </a:lvl1pPr>
          </a:lstStyle>
          <a:p>
            <a:r>
              <a:rPr lang="en-GB"/>
              <a:t>Slide </a:t>
            </a:r>
            <a:fld id="{1CD163DD-D5E7-41DA-95F2-71530C24F8C3}"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idx="10"/>
          </p:nvPr>
        </p:nvSpPr>
        <p:spPr/>
        <p:txBody>
          <a:bodyPr/>
          <a:lstStyle>
            <a:lvl1pPr>
              <a:defRPr/>
            </a:lvl1pPr>
          </a:lstStyle>
          <a:p>
            <a:r>
              <a:rPr lang="en-US" smtClean="0"/>
              <a:t>March 2016</a:t>
            </a:r>
            <a:endParaRPr lang="en-GB"/>
          </a:p>
        </p:txBody>
      </p:sp>
      <p:sp>
        <p:nvSpPr>
          <p:cNvPr id="8" name="Footer Placeholder 7"/>
          <p:cNvSpPr>
            <a:spLocks noGrp="1"/>
          </p:cNvSpPr>
          <p:nvPr>
            <p:ph type="ftr" idx="11"/>
          </p:nvPr>
        </p:nvSpPr>
        <p:spPr>
          <a:xfrm>
            <a:off x="5643570" y="6475413"/>
            <a:ext cx="2898768" cy="180975"/>
          </a:xfrm>
        </p:spPr>
        <p:txBody>
          <a:bodyPr/>
          <a:lstStyle>
            <a:lvl1pPr>
              <a:defRPr/>
            </a:lvl1pPr>
          </a:lstStyle>
          <a:p>
            <a:r>
              <a:rPr lang="en-GB" smtClean="0"/>
              <a:t>Nikola Serafimovski, pureLiFi</a:t>
            </a:r>
            <a:endParaRPr lang="en-GB" dirty="0"/>
          </a:p>
        </p:txBody>
      </p:sp>
      <p:sp>
        <p:nvSpPr>
          <p:cNvPr id="9" name="Slide Number Placeholder 8"/>
          <p:cNvSpPr>
            <a:spLocks noGrp="1"/>
          </p:cNvSpPr>
          <p:nvPr>
            <p:ph type="sldNum" idx="12"/>
          </p:nvPr>
        </p:nvSpPr>
        <p:spPr/>
        <p:txBody>
          <a:bodyPr/>
          <a:lstStyle>
            <a:lvl1pPr>
              <a:defRPr/>
            </a:lvl1pPr>
          </a:lstStyle>
          <a:p>
            <a:r>
              <a:rPr lang="en-GB"/>
              <a:t>Slide </a:t>
            </a:r>
            <a:fld id="{69B99EC4-A1FB-4C79-B9A5-C1FFD5A90380}"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idx="10"/>
          </p:nvPr>
        </p:nvSpPr>
        <p:spPr/>
        <p:txBody>
          <a:bodyPr/>
          <a:lstStyle>
            <a:lvl1pPr>
              <a:defRPr/>
            </a:lvl1pPr>
          </a:lstStyle>
          <a:p>
            <a:r>
              <a:rPr lang="en-US" smtClean="0"/>
              <a:t>March 2016</a:t>
            </a:r>
            <a:endParaRPr lang="en-GB"/>
          </a:p>
        </p:txBody>
      </p:sp>
      <p:sp>
        <p:nvSpPr>
          <p:cNvPr id="4" name="Footer Placeholder 3"/>
          <p:cNvSpPr>
            <a:spLocks noGrp="1"/>
          </p:cNvSpPr>
          <p:nvPr>
            <p:ph type="ftr" idx="11"/>
          </p:nvPr>
        </p:nvSpPr>
        <p:spPr/>
        <p:txBody>
          <a:bodyPr/>
          <a:lstStyle>
            <a:lvl1pPr>
              <a:defRPr/>
            </a:lvl1pPr>
          </a:lstStyle>
          <a:p>
            <a:r>
              <a:rPr lang="en-GB" smtClean="0"/>
              <a:t>Nikola Serafimovski, pureLiFi</a:t>
            </a:r>
            <a:endParaRPr lang="en-GB" dirty="0"/>
          </a:p>
        </p:txBody>
      </p:sp>
      <p:sp>
        <p:nvSpPr>
          <p:cNvPr id="5" name="Slide Number Placeholder 4"/>
          <p:cNvSpPr>
            <a:spLocks noGrp="1"/>
          </p:cNvSpPr>
          <p:nvPr>
            <p:ph type="sldNum" idx="12"/>
          </p:nvPr>
        </p:nvSpPr>
        <p:spPr/>
        <p:txBody>
          <a:bodyPr/>
          <a:lstStyle>
            <a:lvl1pPr>
              <a:defRPr/>
            </a:lvl1pPr>
          </a:lstStyle>
          <a:p>
            <a:r>
              <a:rPr lang="en-GB"/>
              <a:t>Slide </a:t>
            </a:r>
            <a:fld id="{06B781AF-4CCF-49B0-A572-DE54FBE5D94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US" smtClean="0"/>
              <a:t>March 2016</a:t>
            </a:r>
            <a:endParaRPr lang="en-GB"/>
          </a:p>
        </p:txBody>
      </p:sp>
      <p:sp>
        <p:nvSpPr>
          <p:cNvPr id="3" name="Footer Placeholder 2"/>
          <p:cNvSpPr>
            <a:spLocks noGrp="1"/>
          </p:cNvSpPr>
          <p:nvPr>
            <p:ph type="ftr" idx="11"/>
          </p:nvPr>
        </p:nvSpPr>
        <p:spPr/>
        <p:txBody>
          <a:bodyPr/>
          <a:lstStyle>
            <a:lvl1pPr>
              <a:defRPr/>
            </a:lvl1pPr>
          </a:lstStyle>
          <a:p>
            <a:r>
              <a:rPr lang="en-GB" smtClean="0"/>
              <a:t>Nikola Serafimovski, pureLiFi</a:t>
            </a:r>
            <a:endParaRPr lang="en-GB" dirty="0"/>
          </a:p>
        </p:txBody>
      </p:sp>
      <p:sp>
        <p:nvSpPr>
          <p:cNvPr id="4" name="Slide Number Placeholder 3"/>
          <p:cNvSpPr>
            <a:spLocks noGrp="1"/>
          </p:cNvSpPr>
          <p:nvPr>
            <p:ph type="sldNum" idx="12"/>
          </p:nvPr>
        </p:nvSpPr>
        <p:spPr/>
        <p:txBody>
          <a:bodyPr/>
          <a:lstStyle>
            <a:lvl1pPr>
              <a:defRPr/>
            </a:lvl1pPr>
          </a:lstStyle>
          <a:p>
            <a:r>
              <a:rPr lang="en-GB"/>
              <a:t>Slide </a:t>
            </a:r>
            <a:fld id="{F5D8E26B-7BCF-4D25-9C89-0168A6618F18}"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idx="10"/>
          </p:nvPr>
        </p:nvSpPr>
        <p:spPr/>
        <p:txBody>
          <a:bodyPr/>
          <a:lstStyle>
            <a:lvl1pPr>
              <a:defRPr/>
            </a:lvl1pPr>
          </a:lstStyle>
          <a:p>
            <a:r>
              <a:rPr lang="en-US"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Nikola Serafimovski, pureLiFi</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6B5E41C2-EF12-4EF2-8280-F2B4208277C2}"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1513" cy="54086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85800"/>
            <a:ext cx="5676900" cy="5408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idx="10"/>
          </p:nvPr>
        </p:nvSpPr>
        <p:spPr/>
        <p:txBody>
          <a:bodyPr/>
          <a:lstStyle>
            <a:lvl1pPr>
              <a:defRPr/>
            </a:lvl1pPr>
          </a:lstStyle>
          <a:p>
            <a:r>
              <a:rPr lang="en-US" smtClean="0"/>
              <a:t>March 2016</a:t>
            </a:r>
            <a:endParaRPr lang="en-GB"/>
          </a:p>
        </p:txBody>
      </p:sp>
      <p:sp>
        <p:nvSpPr>
          <p:cNvPr id="5" name="Footer Placeholder 4"/>
          <p:cNvSpPr>
            <a:spLocks noGrp="1"/>
          </p:cNvSpPr>
          <p:nvPr>
            <p:ph type="ftr" idx="11"/>
          </p:nvPr>
        </p:nvSpPr>
        <p:spPr/>
        <p:txBody>
          <a:bodyPr/>
          <a:lstStyle>
            <a:lvl1pPr>
              <a:defRPr/>
            </a:lvl1pPr>
          </a:lstStyle>
          <a:p>
            <a:r>
              <a:rPr lang="en-GB" smtClean="0"/>
              <a:t>Nikola Serafimovski, pureLiFi</a:t>
            </a:r>
            <a:endParaRPr lang="en-GB"/>
          </a:p>
        </p:txBody>
      </p:sp>
      <p:sp>
        <p:nvSpPr>
          <p:cNvPr id="6" name="Slide Number Placeholder 5"/>
          <p:cNvSpPr>
            <a:spLocks noGrp="1"/>
          </p:cNvSpPr>
          <p:nvPr>
            <p:ph type="sldNum" idx="12"/>
          </p:nvPr>
        </p:nvSpPr>
        <p:spPr/>
        <p:txBody>
          <a:bodyPr/>
          <a:lstStyle>
            <a:lvl1pPr>
              <a:defRPr/>
            </a:lvl1pPr>
          </a:lstStyle>
          <a:p>
            <a:r>
              <a:rPr lang="en-GB"/>
              <a:t>Slide </a:t>
            </a:r>
            <a:fld id="{9B0D65C8-A0CA-4DDA-83BB-897866218593}"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85800"/>
            <a:ext cx="7770813" cy="1065213"/>
          </a:xfrm>
          <a:prstGeom prst="rect">
            <a:avLst/>
          </a:prstGeom>
          <a:noFill/>
          <a:ln w="9525">
            <a:noFill/>
            <a:round/>
            <a:headEnd/>
            <a:tailEnd/>
          </a:ln>
          <a:effectLst/>
        </p:spPr>
        <p:txBody>
          <a:bodyPr vert="horz" wrap="square" lIns="92160" tIns="46080" rIns="92160" bIns="4608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685800" y="1981200"/>
            <a:ext cx="7770813" cy="4113213"/>
          </a:xfrm>
          <a:prstGeom prst="rect">
            <a:avLst/>
          </a:prstGeom>
          <a:noFill/>
          <a:ln w="9525">
            <a:noFill/>
            <a:round/>
            <a:headEnd/>
            <a:tailEnd/>
          </a:ln>
          <a:effectLst/>
        </p:spPr>
        <p:txBody>
          <a:bodyPr vert="horz" wrap="square" lIns="92160" tIns="46080" rIns="92160" bIns="4608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1027" name="Rectangle 3"/>
          <p:cNvSpPr>
            <a:spLocks noGrp="1" noChangeArrowheads="1"/>
          </p:cNvSpPr>
          <p:nvPr>
            <p:ph type="dt"/>
          </p:nvPr>
        </p:nvSpPr>
        <p:spPr bwMode="auto">
          <a:xfrm>
            <a:off x="696912" y="333375"/>
            <a:ext cx="1874823"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1">
                <a:solidFill>
                  <a:srgbClr val="000000"/>
                </a:solidFill>
                <a:cs typeface="Arial Unicode MS" charset="0"/>
              </a:defRPr>
            </a:lvl1pPr>
          </a:lstStyle>
          <a:p>
            <a:r>
              <a:rPr lang="en-US" smtClean="0"/>
              <a:t>March 2016</a:t>
            </a:r>
            <a:endParaRPr lang="en-GB" dirty="0"/>
          </a:p>
        </p:txBody>
      </p:sp>
      <p:sp>
        <p:nvSpPr>
          <p:cNvPr id="1028" name="Rectangle 4"/>
          <p:cNvSpPr>
            <a:spLocks noGrp="1" noChangeArrowheads="1"/>
          </p:cNvSpPr>
          <p:nvPr>
            <p:ph type="ftr"/>
          </p:nvPr>
        </p:nvSpPr>
        <p:spPr bwMode="auto">
          <a:xfrm>
            <a:off x="5357818" y="6475413"/>
            <a:ext cx="3184520" cy="1809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smtClean="0"/>
              <a:t>Nikola Serafimovski, pureLiFi</a:t>
            </a:r>
            <a:endParaRPr lang="en-GB" dirty="0"/>
          </a:p>
        </p:txBody>
      </p:sp>
      <p:sp>
        <p:nvSpPr>
          <p:cNvPr id="1029" name="Rectangle 5"/>
          <p:cNvSpPr>
            <a:spLocks noGrp="1" noChangeArrowheads="1"/>
          </p:cNvSpPr>
          <p:nvPr>
            <p:ph type="sldNum"/>
          </p:nvPr>
        </p:nvSpPr>
        <p:spPr bwMode="auto">
          <a:xfrm>
            <a:off x="4344988" y="6475413"/>
            <a:ext cx="528637" cy="36353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cs typeface="Arial Unicode MS" charset="0"/>
              </a:defRPr>
            </a:lvl1pPr>
          </a:lstStyle>
          <a:p>
            <a:r>
              <a:rPr lang="en-GB"/>
              <a:t>Slide </a:t>
            </a:r>
            <a:fld id="{D09C756B-EB39-4236-ADBB-73052B179AE4}" type="slidenum">
              <a:rPr lang="en-GB"/>
              <a:pPr/>
              <a:t>‹#›</a:t>
            </a:fld>
            <a:endParaRPr lang="en-GB"/>
          </a:p>
        </p:txBody>
      </p:sp>
      <p:sp>
        <p:nvSpPr>
          <p:cNvPr id="1030" name="Line 6"/>
          <p:cNvSpPr>
            <a:spLocks noChangeShapeType="1"/>
          </p:cNvSpPr>
          <p:nvPr/>
        </p:nvSpPr>
        <p:spPr bwMode="auto">
          <a:xfrm>
            <a:off x="685800" y="609600"/>
            <a:ext cx="7772400" cy="1588"/>
          </a:xfrm>
          <a:prstGeom prst="line">
            <a:avLst/>
          </a:prstGeom>
          <a:noFill/>
          <a:ln w="12600">
            <a:solidFill>
              <a:srgbClr val="000000"/>
            </a:solidFill>
            <a:miter lim="800000"/>
            <a:headEnd/>
            <a:tailEnd/>
          </a:ln>
          <a:effectLst/>
        </p:spPr>
        <p:txBody>
          <a:bodyPr/>
          <a:lstStyle/>
          <a:p>
            <a:endParaRPr lang="en-GB"/>
          </a:p>
        </p:txBody>
      </p:sp>
      <p:sp>
        <p:nvSpPr>
          <p:cNvPr id="1031" name="Rectangle 7"/>
          <p:cNvSpPr>
            <a:spLocks noChangeArrowheads="1"/>
          </p:cNvSpPr>
          <p:nvPr/>
        </p:nvSpPr>
        <p:spPr bwMode="auto">
          <a:xfrm>
            <a:off x="684213" y="6475413"/>
            <a:ext cx="714375" cy="182562"/>
          </a:xfrm>
          <a:prstGeom prst="rect">
            <a:avLst/>
          </a:prstGeom>
          <a:noFill/>
          <a:ln w="9525">
            <a:noFill/>
            <a:round/>
            <a:headEnd/>
            <a:tailEnd/>
          </a:ln>
          <a:effectLst/>
        </p:spPr>
        <p:txBody>
          <a:bodyPr wrap="none" lIns="0" tIns="0" rIns="0" bIns="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dirty="0">
                <a:solidFill>
                  <a:srgbClr val="000000"/>
                </a:solidFill>
              </a:rPr>
              <a:t>Submission</a:t>
            </a:r>
          </a:p>
        </p:txBody>
      </p:sp>
      <p:sp>
        <p:nvSpPr>
          <p:cNvPr id="1032" name="Line 8"/>
          <p:cNvSpPr>
            <a:spLocks noChangeShapeType="1"/>
          </p:cNvSpPr>
          <p:nvPr/>
        </p:nvSpPr>
        <p:spPr bwMode="auto">
          <a:xfrm>
            <a:off x="685800" y="6477000"/>
            <a:ext cx="7848600" cy="1588"/>
          </a:xfrm>
          <a:prstGeom prst="line">
            <a:avLst/>
          </a:prstGeom>
          <a:noFill/>
          <a:ln w="12600">
            <a:solidFill>
              <a:srgbClr val="000000"/>
            </a:solidFill>
            <a:miter lim="800000"/>
            <a:headEnd/>
            <a:tailEnd/>
          </a:ln>
          <a:effectLst/>
        </p:spPr>
        <p:txBody>
          <a:bodyPr/>
          <a:lstStyle/>
          <a:p>
            <a:endParaRPr lang="en-GB"/>
          </a:p>
        </p:txBody>
      </p:sp>
      <p:sp>
        <p:nvSpPr>
          <p:cNvPr id="10" name="Date Placeholder 3"/>
          <p:cNvSpPr txBox="1">
            <a:spLocks/>
          </p:cNvSpPr>
          <p:nvPr userDrawn="1"/>
        </p:nvSpPr>
        <p:spPr bwMode="auto">
          <a:xfrm>
            <a:off x="5000628" y="357166"/>
            <a:ext cx="3500462" cy="2730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defRPr/>
            </a:lvl1pPr>
          </a:lstStyle>
          <a:p>
            <a:pPr marL="0" marR="0" lvl="0" indent="0" algn="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800" b="1" i="0" u="none" strike="noStrike" kern="1200" cap="none" spc="0" normalizeH="0" baseline="0" noProof="0" dirty="0" smtClean="0">
                <a:ln>
                  <a:noFill/>
                </a:ln>
                <a:solidFill>
                  <a:srgbClr val="000000"/>
                </a:solidFill>
                <a:effectLst/>
                <a:uLnTx/>
                <a:uFillTx/>
                <a:latin typeface="Times New Roman" pitchFamily="16" charset="0"/>
                <a:ea typeface="MS Gothic" charset="-128"/>
                <a:cs typeface="Arial Unicode MS" charset="0"/>
              </a:rPr>
              <a:t>doc.: IEEE 802.11-16/0436r0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Lst>
  <p:timing>
    <p:tnLst>
      <p:par>
        <p:cTn id="1" dur="indefinite" restart="never" nodeType="tmRoot"/>
      </p:par>
    </p:tnLst>
  </p:timing>
  <p:hf hdr="0"/>
  <p:txStyles>
    <p:title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p:titleStyle>
    <p:bodyStyle>
      <a:lvl1pPr marL="342900" indent="-342900" algn="l" defTabSz="449263" rtl="0" eaLnBrk="1" fontAlgn="base" hangingPunct="1">
        <a:spcBef>
          <a:spcPts val="600"/>
        </a:spcBef>
        <a:spcAft>
          <a:spcPct val="0"/>
        </a:spcAft>
        <a:buClr>
          <a:srgbClr val="000000"/>
        </a:buClr>
        <a:buSzPct val="100000"/>
        <a:buFont typeface="Times New Roman" pitchFamily="16" charset="0"/>
        <a:defRPr sz="2400" b="1">
          <a:solidFill>
            <a:srgbClr val="000000"/>
          </a:solidFill>
          <a:latin typeface="+mn-lt"/>
          <a:ea typeface="+mn-ea"/>
          <a:cs typeface="+mn-cs"/>
        </a:defRPr>
      </a:lvl1pPr>
      <a:lvl2pPr marL="742950" indent="-28575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2pPr>
      <a:lvl3pPr marL="1143000" indent="-228600" algn="l" defTabSz="449263" rtl="0" eaLnBrk="1" fontAlgn="base" hangingPunct="1">
        <a:spcBef>
          <a:spcPts val="450"/>
        </a:spcBef>
        <a:spcAft>
          <a:spcPct val="0"/>
        </a:spcAft>
        <a:buClr>
          <a:srgbClr val="000000"/>
        </a:buClr>
        <a:buSzPct val="100000"/>
        <a:buFont typeface="Times New Roman" pitchFamily="16" charset="0"/>
        <a:defRPr>
          <a:solidFill>
            <a:srgbClr val="000000"/>
          </a:solidFill>
          <a:latin typeface="+mn-lt"/>
          <a:ea typeface="+mn-ea"/>
        </a:defRPr>
      </a:lvl3pPr>
      <a:lvl4pPr marL="1600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4pPr>
      <a:lvl5pPr marL="20574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5pPr>
      <a:lvl6pPr marL="25146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6pPr>
      <a:lvl7pPr marL="29718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7pPr>
      <a:lvl8pPr marL="34290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8pPr>
      <a:lvl9pPr marL="3886200" indent="-228600" algn="l" defTabSz="449263" rtl="0" eaLnBrk="1" fontAlgn="base" hangingPunct="1">
        <a:spcBef>
          <a:spcPts val="400"/>
        </a:spcBef>
        <a:spcAft>
          <a:spcPct val="0"/>
        </a:spcAft>
        <a:buClr>
          <a:srgbClr val="000000"/>
        </a:buClr>
        <a:buSzPct val="100000"/>
        <a:buFont typeface="Times New Roman" pitchFamily="16" charset="0"/>
        <a:defRPr sz="16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Microsoft_Word_97_-_2003_Document1.doc"/></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idx="15"/>
          </p:nvPr>
        </p:nvSpPr>
        <p:spPr>
          <a:xfrm>
            <a:off x="696912" y="333375"/>
            <a:ext cx="2303451" cy="273050"/>
          </a:xfrm>
        </p:spPr>
        <p:txBody>
          <a:bodyPr/>
          <a:lstStyle/>
          <a:p>
            <a:r>
              <a:rPr lang="en-US" smtClean="0"/>
              <a:t>March 2016</a:t>
            </a:r>
            <a:endParaRPr lang="en-GB" dirty="0"/>
          </a:p>
        </p:txBody>
      </p:sp>
      <p:sp>
        <p:nvSpPr>
          <p:cNvPr id="7" name="Footer Placeholder 4"/>
          <p:cNvSpPr>
            <a:spLocks noGrp="1"/>
          </p:cNvSpPr>
          <p:nvPr>
            <p:ph type="ftr" idx="14"/>
          </p:nvPr>
        </p:nvSpPr>
        <p:spPr>
          <a:xfrm>
            <a:off x="5500694" y="6475413"/>
            <a:ext cx="3041644" cy="180975"/>
          </a:xfrm>
        </p:spPr>
        <p:txBody>
          <a:bodyPr/>
          <a:lstStyle/>
          <a:p>
            <a:r>
              <a:rPr lang="en-GB" smtClean="0"/>
              <a:t>Nikola Serafimovski, pureLiFi</a:t>
            </a:r>
            <a:endParaRPr lang="en-GB" dirty="0"/>
          </a:p>
        </p:txBody>
      </p:sp>
      <p:sp>
        <p:nvSpPr>
          <p:cNvPr id="8" name="Slide Number Placeholder 5"/>
          <p:cNvSpPr>
            <a:spLocks noGrp="1"/>
          </p:cNvSpPr>
          <p:nvPr>
            <p:ph type="sldNum" idx="12"/>
          </p:nvPr>
        </p:nvSpPr>
        <p:spPr/>
        <p:txBody>
          <a:bodyPr/>
          <a:lstStyle/>
          <a:p>
            <a:r>
              <a:rPr lang="en-GB" dirty="0"/>
              <a:t>Slide </a:t>
            </a:r>
            <a:fld id="{93823DB3-BAA4-4F4A-B4B3-ED9ABE70E976}" type="slidenum">
              <a:rPr lang="en-GB"/>
              <a:pPr/>
              <a:t>1</a:t>
            </a:fld>
            <a:endParaRPr lang="en-GB" dirty="0"/>
          </a:p>
        </p:txBody>
      </p:sp>
      <p:sp>
        <p:nvSpPr>
          <p:cNvPr id="3073"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a:t>LiFi</a:t>
            </a:r>
            <a:r>
              <a:rPr lang="en-GB" dirty="0"/>
              <a:t>: Concept, Use-cases and Progress</a:t>
            </a:r>
          </a:p>
        </p:txBody>
      </p:sp>
      <p:sp>
        <p:nvSpPr>
          <p:cNvPr id="3074" name="Rectangle 2"/>
          <p:cNvSpPr>
            <a:spLocks noGrp="1" noChangeArrowheads="1"/>
          </p:cNvSpPr>
          <p:nvPr>
            <p:ph type="body" idx="1"/>
          </p:nvPr>
        </p:nvSpPr>
        <p:spPr>
          <a:xfrm>
            <a:off x="685800" y="1524000"/>
            <a:ext cx="7772400" cy="396875"/>
          </a:xfrm>
          <a:ln/>
        </p:spPr>
        <p:txBody>
          <a:bodyPr/>
          <a:lstStyle/>
          <a:p>
            <a:pPr algn="ctr">
              <a:spcBef>
                <a:spcPts val="500"/>
              </a:spcBef>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sz="2000" dirty="0"/>
              <a:t>Date:</a:t>
            </a:r>
            <a:r>
              <a:rPr lang="en-GB" sz="2000" b="0" dirty="0"/>
              <a:t> </a:t>
            </a:r>
            <a:r>
              <a:rPr lang="en-GB" sz="2000" b="0" dirty="0" smtClean="0"/>
              <a:t>2016-03-14</a:t>
            </a:r>
            <a:endParaRPr lang="en-GB" sz="2000" b="0" dirty="0"/>
          </a:p>
        </p:txBody>
      </p:sp>
      <p:graphicFrame>
        <p:nvGraphicFramePr>
          <p:cNvPr id="3075" name="Object 3"/>
          <p:cNvGraphicFramePr>
            <a:graphicFrameLocks noChangeAspect="1"/>
          </p:cNvGraphicFramePr>
          <p:nvPr>
            <p:extLst>
              <p:ext uri="{D42A27DB-BD31-4B8C-83A1-F6EECF244321}">
                <p14:modId xmlns:p14="http://schemas.microsoft.com/office/powerpoint/2010/main" val="1355018804"/>
              </p:ext>
            </p:extLst>
          </p:nvPr>
        </p:nvGraphicFramePr>
        <p:xfrm>
          <a:off x="515938" y="2274888"/>
          <a:ext cx="8112125" cy="3375025"/>
        </p:xfrm>
        <a:graphic>
          <a:graphicData uri="http://schemas.openxmlformats.org/presentationml/2006/ole">
            <mc:AlternateContent xmlns:mc="http://schemas.openxmlformats.org/markup-compatibility/2006">
              <mc:Choice xmlns:v="urn:schemas-microsoft-com:vml" Requires="v">
                <p:oleObj spid="_x0000_s3097" name="Document" r:id="rId4" imgW="8235535" imgH="3431497" progId="Word.Document.8">
                  <p:embed/>
                </p:oleObj>
              </mc:Choice>
              <mc:Fallback>
                <p:oleObj name="Document" r:id="rId4" imgW="8235535" imgH="3431497" progId="Word.Document.8">
                  <p:embed/>
                  <p:pic>
                    <p:nvPicPr>
                      <p:cNvPr id="0" name="Picture 3"/>
                      <p:cNvPicPr>
                        <a:picLocks noChangeAspect="1" noChangeArrowheads="1"/>
                      </p:cNvPicPr>
                      <p:nvPr/>
                    </p:nvPicPr>
                    <p:blipFill>
                      <a:blip r:embed="rId5"/>
                      <a:srcRect/>
                      <a:stretch>
                        <a:fillRect/>
                      </a:stretch>
                    </p:blipFill>
                    <p:spPr bwMode="auto">
                      <a:xfrm>
                        <a:off x="515938" y="2274888"/>
                        <a:ext cx="8112125" cy="33750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076" name="Rectangle 4"/>
          <p:cNvSpPr>
            <a:spLocks noChangeArrowheads="1"/>
          </p:cNvSpPr>
          <p:nvPr/>
        </p:nvSpPr>
        <p:spPr bwMode="auto">
          <a:xfrm>
            <a:off x="533400" y="1939925"/>
            <a:ext cx="1447800" cy="381000"/>
          </a:xfrm>
          <a:prstGeom prst="rect">
            <a:avLst/>
          </a:prstGeom>
          <a:noFill/>
          <a:ln w="9525">
            <a:noFill/>
            <a:round/>
            <a:headEnd/>
            <a:tailEnd/>
          </a:ln>
          <a:effectLst/>
        </p:spPr>
        <p:txBody>
          <a:bodyPr lIns="92160" tIns="46080" rIns="92160" bIns="46080"/>
          <a:lstStyle/>
          <a:p>
            <a:pPr>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lang="en-GB" sz="2000">
                <a:solidFill>
                  <a:srgbClr val="000000"/>
                </a:solidFill>
              </a:rPr>
              <a:t>Authors: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10</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Typical Office – </a:t>
            </a:r>
            <a:r>
              <a:rPr lang="en-GB" dirty="0" err="1" smtClean="0">
                <a:ea typeface="Kozuka Gothic Pr6N L"/>
              </a:rPr>
              <a:t>LiFi</a:t>
            </a:r>
            <a:r>
              <a:rPr lang="en-GB" dirty="0" smtClean="0">
                <a:ea typeface="Kozuka Gothic Pr6N L"/>
              </a:rPr>
              <a:t> Coverage</a:t>
            </a:r>
            <a:endParaRPr lang="en-US" dirty="0"/>
          </a:p>
        </p:txBody>
      </p:sp>
      <p:pic>
        <p:nvPicPr>
          <p:cNvPr id="15" name="Picture 14"/>
          <p:cNvPicPr/>
          <p:nvPr/>
        </p:nvPicPr>
        <p:blipFill>
          <a:blip r:embed="rId3"/>
          <a:stretch>
            <a:fillRect/>
          </a:stretch>
        </p:blipFill>
        <p:spPr>
          <a:xfrm>
            <a:off x="255407" y="2348880"/>
            <a:ext cx="8707798" cy="2616165"/>
          </a:xfrm>
          <a:prstGeom prst="rect">
            <a:avLst/>
          </a:prstGeom>
        </p:spPr>
      </p:pic>
      <p:sp>
        <p:nvSpPr>
          <p:cNvPr id="17" name="TextShape 2"/>
          <p:cNvSpPr txBox="1"/>
          <p:nvPr/>
        </p:nvSpPr>
        <p:spPr>
          <a:xfrm>
            <a:off x="3358571" y="5157192"/>
            <a:ext cx="2426857" cy="235631"/>
          </a:xfrm>
          <a:prstGeom prst="rect">
            <a:avLst/>
          </a:prstGeom>
        </p:spPr>
        <p:txBody>
          <a:bodyPr wrap="none" lIns="61235" tIns="30617" rIns="61235" bIns="30617"/>
          <a:lstStyle/>
          <a:p>
            <a:pPr algn="ctr"/>
            <a:r>
              <a:rPr lang="en-US" sz="2800" dirty="0">
                <a:solidFill>
                  <a:schemeClr val="tx1"/>
                </a:solidFill>
              </a:rPr>
              <a:t>Each Honeycomb is a Li-Fi router</a:t>
            </a:r>
            <a:endParaRPr sz="2800" dirty="0">
              <a:solidFill>
                <a:schemeClr val="tx1"/>
              </a:solidFill>
            </a:endParaRPr>
          </a:p>
        </p:txBody>
      </p:sp>
    </p:spTree>
    <p:extLst>
      <p:ext uri="{BB962C8B-B14F-4D97-AF65-F5344CB8AC3E}">
        <p14:creationId xmlns:p14="http://schemas.microsoft.com/office/powerpoint/2010/main" val="373656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11</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a:ea typeface="Kozuka Gothic Pr6N L"/>
              </a:rPr>
              <a:t>What is </a:t>
            </a:r>
            <a:r>
              <a:rPr lang="en-GB" dirty="0" err="1">
                <a:ea typeface="Kozuka Gothic Pr6N L"/>
              </a:rPr>
              <a:t>LiFi</a:t>
            </a:r>
            <a:r>
              <a:rPr lang="en-GB" dirty="0" smtClean="0">
                <a:ea typeface="Kozuka Gothic Pr6N L"/>
              </a:rPr>
              <a:t>?</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25" y="1898672"/>
            <a:ext cx="8129562" cy="4279856"/>
          </a:xfrm>
          <a:prstGeom prst="rect">
            <a:avLst/>
          </a:prstGeom>
        </p:spPr>
      </p:pic>
    </p:spTree>
    <p:extLst>
      <p:ext uri="{BB962C8B-B14F-4D97-AF65-F5344CB8AC3E}">
        <p14:creationId xmlns:p14="http://schemas.microsoft.com/office/powerpoint/2010/main" val="3703081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12</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a:solidFill>
                  <a:schemeClr val="tx1"/>
                </a:solidFill>
                <a:ea typeface="Kozuka Gothic Pr6N L"/>
              </a:rPr>
              <a:t>The </a:t>
            </a:r>
            <a:r>
              <a:rPr lang="en-GB" dirty="0" err="1">
                <a:solidFill>
                  <a:schemeClr val="tx1"/>
                </a:solidFill>
                <a:ea typeface="Kozuka Gothic Pr6N L"/>
              </a:rPr>
              <a:t>LiFi</a:t>
            </a:r>
            <a:r>
              <a:rPr lang="en-GB" dirty="0">
                <a:solidFill>
                  <a:schemeClr val="tx1"/>
                </a:solidFill>
                <a:ea typeface="Kozuka Gothic Pr6N L"/>
              </a:rPr>
              <a:t> Optical </a:t>
            </a:r>
            <a:r>
              <a:rPr lang="en-GB" dirty="0" err="1">
                <a:solidFill>
                  <a:schemeClr val="tx1"/>
                </a:solidFill>
                <a:ea typeface="Kozuka Gothic Pr6N L"/>
              </a:rPr>
              <a:t>Atto</a:t>
            </a:r>
            <a:r>
              <a:rPr lang="en-GB" dirty="0">
                <a:solidFill>
                  <a:schemeClr val="tx1"/>
                </a:solidFill>
                <a:ea typeface="Kozuka Gothic Pr6N L"/>
              </a:rPr>
              <a:t>-cell Network</a:t>
            </a:r>
          </a:p>
        </p:txBody>
      </p:sp>
      <p:sp>
        <p:nvSpPr>
          <p:cNvPr id="8" name="Text Box 19"/>
          <p:cNvSpPr txBox="1">
            <a:spLocks noChangeArrowheads="1"/>
          </p:cNvSpPr>
          <p:nvPr/>
        </p:nvSpPr>
        <p:spPr bwMode="auto">
          <a:xfrm>
            <a:off x="564158" y="1947604"/>
            <a:ext cx="4031853" cy="3785652"/>
          </a:xfrm>
          <a:prstGeom prst="rect">
            <a:avLst/>
          </a:prstGeom>
          <a:noFill/>
          <a:ln w="9525">
            <a:noFill/>
            <a:miter lim="800000"/>
            <a:headEnd/>
            <a:tailEnd/>
          </a:ln>
        </p:spPr>
        <p:txBody>
          <a:bodyPr wrap="square">
            <a:spAutoFit/>
          </a:bodyPr>
          <a:lstStyle/>
          <a:p>
            <a:pPr marL="135731" indent="-135731">
              <a:lnSpc>
                <a:spcPct val="150000"/>
              </a:lnSpc>
              <a:buClr>
                <a:schemeClr val="accent1"/>
              </a:buClr>
              <a:buFont typeface="Wingdings 3" pitchFamily="18" charset="2"/>
              <a:buChar char="}"/>
            </a:pPr>
            <a:r>
              <a:rPr lang="en-US" altLang="zh-CN" sz="1600" dirty="0">
                <a:solidFill>
                  <a:schemeClr val="tx1"/>
                </a:solidFill>
                <a:ea typeface="宋体" pitchFamily="2" charset="-122"/>
              </a:rPr>
              <a:t>Cellular network in a room: optical </a:t>
            </a:r>
            <a:r>
              <a:rPr lang="en-US" altLang="zh-CN" sz="1600" dirty="0" err="1">
                <a:solidFill>
                  <a:schemeClr val="tx1"/>
                </a:solidFill>
                <a:ea typeface="宋体" pitchFamily="2" charset="-122"/>
              </a:rPr>
              <a:t>atto</a:t>
            </a:r>
            <a:r>
              <a:rPr lang="en-US" altLang="zh-CN" sz="1600" dirty="0">
                <a:solidFill>
                  <a:schemeClr val="tx1"/>
                </a:solidFill>
                <a:ea typeface="宋体" pitchFamily="2" charset="-122"/>
              </a:rPr>
              <a:t>-cell network. </a:t>
            </a:r>
          </a:p>
          <a:p>
            <a:pPr marL="135731" indent="-135731">
              <a:lnSpc>
                <a:spcPct val="150000"/>
              </a:lnSpc>
              <a:buClr>
                <a:schemeClr val="accent1"/>
              </a:buClr>
              <a:buFont typeface="Wingdings 3" pitchFamily="18" charset="2"/>
              <a:buChar char="}"/>
            </a:pPr>
            <a:r>
              <a:rPr lang="en-US" altLang="zh-CN" sz="1600" dirty="0">
                <a:solidFill>
                  <a:schemeClr val="tx1"/>
                </a:solidFill>
                <a:ea typeface="宋体" pitchFamily="2" charset="-122"/>
              </a:rPr>
              <a:t>Each light functions as a base station covering a very small area (typically 1-10 m</a:t>
            </a:r>
            <a:r>
              <a:rPr lang="en-US" altLang="zh-CN" sz="1600" baseline="30000" dirty="0">
                <a:solidFill>
                  <a:schemeClr val="tx1"/>
                </a:solidFill>
                <a:ea typeface="宋体" pitchFamily="2" charset="-122"/>
              </a:rPr>
              <a:t>2</a:t>
            </a:r>
            <a:r>
              <a:rPr lang="en-US" altLang="zh-CN" sz="1600" dirty="0">
                <a:solidFill>
                  <a:schemeClr val="tx1"/>
                </a:solidFill>
                <a:ea typeface="宋体" pitchFamily="2" charset="-122"/>
              </a:rPr>
              <a:t>).</a:t>
            </a:r>
          </a:p>
          <a:p>
            <a:pPr marL="135731" indent="-135731">
              <a:lnSpc>
                <a:spcPct val="150000"/>
              </a:lnSpc>
              <a:buClr>
                <a:schemeClr val="accent1"/>
              </a:buClr>
              <a:buFont typeface="Wingdings 3" pitchFamily="18" charset="2"/>
              <a:buChar char="}"/>
            </a:pPr>
            <a:r>
              <a:rPr lang="en-US" altLang="zh-CN" sz="1600" dirty="0">
                <a:solidFill>
                  <a:schemeClr val="tx1"/>
                </a:solidFill>
                <a:ea typeface="宋体" pitchFamily="2" charset="-122"/>
              </a:rPr>
              <a:t>Inherent properties of light reduce interference:</a:t>
            </a:r>
          </a:p>
          <a:p>
            <a:pPr marL="478631" lvl="1" indent="-135731">
              <a:lnSpc>
                <a:spcPct val="150000"/>
              </a:lnSpc>
              <a:buClr>
                <a:schemeClr val="accent1"/>
              </a:buClr>
              <a:buFont typeface="Arial" pitchFamily="34" charset="0"/>
              <a:buChar char="•"/>
            </a:pPr>
            <a:r>
              <a:rPr lang="en-US" altLang="zh-CN" sz="1600" dirty="0">
                <a:solidFill>
                  <a:schemeClr val="tx1"/>
                </a:solidFill>
                <a:ea typeface="宋体" pitchFamily="2" charset="-122"/>
              </a:rPr>
              <a:t>No signals outside the room</a:t>
            </a:r>
          </a:p>
          <a:p>
            <a:pPr marL="478631" lvl="1" indent="-135731">
              <a:lnSpc>
                <a:spcPct val="150000"/>
              </a:lnSpc>
              <a:buClr>
                <a:schemeClr val="accent1"/>
              </a:buClr>
              <a:buFont typeface="Arial" pitchFamily="34" charset="0"/>
              <a:buChar char="•"/>
            </a:pPr>
            <a:r>
              <a:rPr lang="en-US" altLang="zh-CN" sz="1600" dirty="0">
                <a:solidFill>
                  <a:schemeClr val="tx1"/>
                </a:solidFill>
                <a:ea typeface="宋体" pitchFamily="2" charset="-122"/>
              </a:rPr>
              <a:t>Easy </a:t>
            </a:r>
            <a:r>
              <a:rPr lang="en-US" altLang="zh-CN" sz="1600" dirty="0" err="1">
                <a:solidFill>
                  <a:schemeClr val="tx1"/>
                </a:solidFill>
                <a:ea typeface="宋体" pitchFamily="2" charset="-122"/>
              </a:rPr>
              <a:t>beamforming</a:t>
            </a:r>
            <a:r>
              <a:rPr lang="en-US" altLang="zh-CN" sz="1600" dirty="0">
                <a:solidFill>
                  <a:schemeClr val="tx1"/>
                </a:solidFill>
                <a:ea typeface="宋体" pitchFamily="2" charset="-122"/>
              </a:rPr>
              <a:t> with optics</a:t>
            </a:r>
          </a:p>
          <a:p>
            <a:pPr marL="478631" lvl="1" indent="-135731">
              <a:lnSpc>
                <a:spcPct val="150000"/>
              </a:lnSpc>
              <a:buClr>
                <a:schemeClr val="accent1"/>
              </a:buClr>
              <a:buFont typeface="Arial" pitchFamily="34" charset="0"/>
              <a:buChar char="•"/>
            </a:pPr>
            <a:r>
              <a:rPr lang="en-US" altLang="zh-CN" sz="1600" dirty="0">
                <a:solidFill>
                  <a:schemeClr val="tx1"/>
                </a:solidFill>
                <a:ea typeface="宋体" pitchFamily="2" charset="-122"/>
              </a:rPr>
              <a:t>Enhanced security</a:t>
            </a:r>
          </a:p>
        </p:txBody>
      </p:sp>
      <p:pic>
        <p:nvPicPr>
          <p:cNvPr id="9" name="图片 11" descr="atto_cells.png"/>
          <p:cNvPicPr>
            <a:picLocks noChangeAspect="1"/>
          </p:cNvPicPr>
          <p:nvPr/>
        </p:nvPicPr>
        <p:blipFill>
          <a:blip r:embed="rId3" cstate="print"/>
          <a:srcRect/>
          <a:stretch>
            <a:fillRect/>
          </a:stretch>
        </p:blipFill>
        <p:spPr bwMode="auto">
          <a:xfrm>
            <a:off x="4740523" y="2003100"/>
            <a:ext cx="3945917" cy="3666560"/>
          </a:xfrm>
          <a:prstGeom prst="rect">
            <a:avLst/>
          </a:prstGeom>
          <a:ln>
            <a:noFill/>
          </a:ln>
          <a:effectLst>
            <a:softEdge rad="112500"/>
          </a:effectLst>
        </p:spPr>
      </p:pic>
    </p:spTree>
    <p:extLst>
      <p:ext uri="{BB962C8B-B14F-4D97-AF65-F5344CB8AC3E}">
        <p14:creationId xmlns:p14="http://schemas.microsoft.com/office/powerpoint/2010/main" val="2531925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13</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smtClean="0">
                <a:solidFill>
                  <a:schemeClr val="tx1"/>
                </a:solidFill>
                <a:ea typeface="Kozuka Gothic Pr6N L"/>
              </a:rPr>
              <a:t>Het. Nets = Small Cells</a:t>
            </a:r>
            <a:endParaRPr lang="en-GB" dirty="0">
              <a:solidFill>
                <a:schemeClr val="tx1"/>
              </a:solidFill>
              <a:ea typeface="Kozuka Gothic Pr6N L"/>
            </a:endParaRPr>
          </a:p>
        </p:txBody>
      </p:sp>
      <p:pic>
        <p:nvPicPr>
          <p:cNvPr id="10" name="图片 11" descr="atto_cells.png"/>
          <p:cNvPicPr>
            <a:picLocks noChangeAspect="1"/>
          </p:cNvPicPr>
          <p:nvPr/>
        </p:nvPicPr>
        <p:blipFill>
          <a:blip r:embed="rId3" cstate="print"/>
          <a:stretch>
            <a:fillRect/>
          </a:stretch>
        </p:blipFill>
        <p:spPr bwMode="auto">
          <a:xfrm>
            <a:off x="384227" y="2020729"/>
            <a:ext cx="3550132" cy="2730871"/>
          </a:xfrm>
          <a:prstGeom prst="rect">
            <a:avLst/>
          </a:prstGeom>
          <a:noFill/>
          <a:ln w="9525">
            <a:noFill/>
            <a:miter lim="800000"/>
            <a:headEnd/>
            <a:tailEnd/>
          </a:ln>
        </p:spPr>
      </p:pic>
      <p:sp>
        <p:nvSpPr>
          <p:cNvPr id="11" name="矩形 13"/>
          <p:cNvSpPr>
            <a:spLocks noChangeArrowheads="1"/>
          </p:cNvSpPr>
          <p:nvPr/>
        </p:nvSpPr>
        <p:spPr bwMode="auto">
          <a:xfrm>
            <a:off x="1628616" y="5291660"/>
            <a:ext cx="5766934" cy="415498"/>
          </a:xfrm>
          <a:prstGeom prst="rect">
            <a:avLst/>
          </a:prstGeom>
          <a:noFill/>
          <a:ln w="9525">
            <a:noFill/>
            <a:miter lim="800000"/>
            <a:headEnd/>
            <a:tailEnd/>
          </a:ln>
        </p:spPr>
        <p:txBody>
          <a:bodyPr wrap="square">
            <a:spAutoFit/>
          </a:bodyPr>
          <a:lstStyle/>
          <a:p>
            <a:pPr marL="64294"/>
            <a:r>
              <a:rPr lang="en-US" altLang="zh-CN" sz="1050" b="1" dirty="0" smtClean="0">
                <a:solidFill>
                  <a:schemeClr val="tx1"/>
                </a:solidFill>
                <a:ea typeface="宋体" pitchFamily="2" charset="-122"/>
              </a:rPr>
              <a:t>I. Stefan, H. Burchardt, and H. Haas, “Area spectral efficiency performance comparison between VLC and RF femtocell networks,” ICC, 2013.</a:t>
            </a:r>
            <a:endParaRPr lang="zh-CN" altLang="en-US" sz="1050" b="1" dirty="0">
              <a:solidFill>
                <a:schemeClr val="tx1"/>
              </a:solidFill>
              <a:ea typeface="宋体" pitchFamily="2" charset="-122"/>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316829"/>
            <a:ext cx="4607187" cy="2434771"/>
          </a:xfrm>
          <a:prstGeom prst="rect">
            <a:avLst/>
          </a:prstGeom>
        </p:spPr>
      </p:pic>
    </p:spTree>
    <p:extLst>
      <p:ext uri="{BB962C8B-B14F-4D97-AF65-F5344CB8AC3E}">
        <p14:creationId xmlns:p14="http://schemas.microsoft.com/office/powerpoint/2010/main" val="871781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14</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Interference Coordination in VLC</a:t>
            </a:r>
            <a:endParaRPr lang="en-US" dirty="0"/>
          </a:p>
        </p:txBody>
      </p:sp>
      <p:sp>
        <p:nvSpPr>
          <p:cNvPr id="8" name="Text Box 19"/>
          <p:cNvSpPr txBox="1">
            <a:spLocks noChangeArrowheads="1"/>
          </p:cNvSpPr>
          <p:nvPr/>
        </p:nvSpPr>
        <p:spPr bwMode="auto">
          <a:xfrm>
            <a:off x="971601" y="1628800"/>
            <a:ext cx="6700788" cy="4007251"/>
          </a:xfrm>
          <a:prstGeom prst="rect">
            <a:avLst/>
          </a:prstGeom>
          <a:noFill/>
          <a:ln w="9525">
            <a:noFill/>
            <a:miter lim="800000"/>
            <a:headEnd/>
            <a:tailEnd/>
          </a:ln>
        </p:spPr>
        <p:txBody>
          <a:bodyPr wrap="square">
            <a:spAutoFit/>
          </a:bodyPr>
          <a:lstStyle/>
          <a:p>
            <a:pPr marL="135731" indent="-135731">
              <a:lnSpc>
                <a:spcPct val="150000"/>
              </a:lnSpc>
              <a:buClr>
                <a:schemeClr val="accent1"/>
              </a:buClr>
              <a:buFont typeface="Wingdings 3" pitchFamily="18" charset="2"/>
              <a:buChar char="}"/>
            </a:pPr>
            <a:r>
              <a:rPr lang="en-US" altLang="zh-CN" sz="1600" dirty="0">
                <a:solidFill>
                  <a:schemeClr val="tx1"/>
                </a:solidFill>
                <a:ea typeface="宋体" pitchFamily="2" charset="-122"/>
              </a:rPr>
              <a:t>Spectrum reuse leads to co-channel interference (CCI).</a:t>
            </a:r>
          </a:p>
          <a:p>
            <a:pPr marL="135731" indent="-135731">
              <a:lnSpc>
                <a:spcPct val="150000"/>
              </a:lnSpc>
              <a:buClr>
                <a:schemeClr val="accent1"/>
              </a:buClr>
              <a:buFont typeface="Wingdings 3" pitchFamily="18" charset="2"/>
              <a:buChar char="}"/>
            </a:pPr>
            <a:endParaRPr lang="en-US" altLang="zh-CN" sz="1600" dirty="0">
              <a:solidFill>
                <a:schemeClr val="tx1"/>
              </a:solidFill>
              <a:ea typeface="宋体" pitchFamily="2" charset="-122"/>
            </a:endParaRPr>
          </a:p>
          <a:p>
            <a:pPr marL="135731" indent="-135731">
              <a:lnSpc>
                <a:spcPct val="150000"/>
              </a:lnSpc>
              <a:buClr>
                <a:schemeClr val="accent1"/>
              </a:buClr>
              <a:buFont typeface="Wingdings 3" pitchFamily="18" charset="2"/>
              <a:buChar char="}"/>
            </a:pPr>
            <a:endParaRPr lang="en-US" altLang="zh-CN" sz="1600" dirty="0">
              <a:solidFill>
                <a:schemeClr val="tx1"/>
              </a:solidFill>
              <a:ea typeface="宋体" pitchFamily="2" charset="-122"/>
            </a:endParaRPr>
          </a:p>
          <a:p>
            <a:pPr marL="135731" indent="-135731">
              <a:lnSpc>
                <a:spcPct val="150000"/>
              </a:lnSpc>
              <a:buClr>
                <a:schemeClr val="accent1"/>
              </a:buClr>
              <a:buFont typeface="Wingdings 3" pitchFamily="18" charset="2"/>
              <a:buChar char="}"/>
            </a:pPr>
            <a:endParaRPr lang="en-US" altLang="zh-CN" sz="1600" dirty="0">
              <a:solidFill>
                <a:schemeClr val="tx1"/>
              </a:solidFill>
              <a:ea typeface="宋体" pitchFamily="2" charset="-122"/>
            </a:endParaRPr>
          </a:p>
          <a:p>
            <a:pPr marL="135731" indent="-135731">
              <a:lnSpc>
                <a:spcPct val="150000"/>
              </a:lnSpc>
              <a:buClr>
                <a:schemeClr val="accent1"/>
              </a:buClr>
              <a:buFont typeface="Wingdings 3" pitchFamily="18" charset="2"/>
              <a:buChar char="}"/>
            </a:pPr>
            <a:endParaRPr lang="en-US" altLang="zh-CN" sz="1600" dirty="0">
              <a:solidFill>
                <a:schemeClr val="tx1"/>
              </a:solidFill>
              <a:ea typeface="宋体" pitchFamily="2" charset="-122"/>
            </a:endParaRPr>
          </a:p>
          <a:p>
            <a:pPr marL="135731" indent="-135731">
              <a:lnSpc>
                <a:spcPct val="150000"/>
              </a:lnSpc>
              <a:buClr>
                <a:schemeClr val="accent1"/>
              </a:buClr>
              <a:buFont typeface="Wingdings 3" pitchFamily="18" charset="2"/>
              <a:buChar char="}"/>
            </a:pPr>
            <a:endParaRPr lang="en-US" altLang="zh-CN" sz="1600" dirty="0">
              <a:solidFill>
                <a:schemeClr val="tx1"/>
              </a:solidFill>
              <a:ea typeface="宋体" pitchFamily="2" charset="-122"/>
            </a:endParaRPr>
          </a:p>
          <a:p>
            <a:pPr marL="135731" indent="-135731">
              <a:lnSpc>
                <a:spcPct val="150000"/>
              </a:lnSpc>
              <a:buClr>
                <a:schemeClr val="accent1"/>
              </a:buClr>
              <a:buFont typeface="Wingdings 3" pitchFamily="18" charset="2"/>
              <a:buChar char="}"/>
            </a:pPr>
            <a:endParaRPr lang="en-US" altLang="zh-CN" sz="1600" dirty="0">
              <a:solidFill>
                <a:schemeClr val="tx1"/>
              </a:solidFill>
              <a:ea typeface="宋体" pitchFamily="2" charset="-122"/>
            </a:endParaRPr>
          </a:p>
          <a:p>
            <a:pPr marL="135731" indent="-135731">
              <a:lnSpc>
                <a:spcPct val="150000"/>
              </a:lnSpc>
              <a:buClr>
                <a:schemeClr val="accent1"/>
              </a:buClr>
              <a:buFont typeface="Wingdings 3" pitchFamily="18" charset="2"/>
              <a:buChar char="}"/>
            </a:pPr>
            <a:r>
              <a:rPr lang="en-US" altLang="zh-CN" sz="1600" dirty="0">
                <a:solidFill>
                  <a:schemeClr val="tx1"/>
                </a:solidFill>
                <a:ea typeface="宋体" pitchFamily="2" charset="-122"/>
              </a:rPr>
              <a:t>Interference coordination techniques in OW:</a:t>
            </a:r>
          </a:p>
          <a:p>
            <a:pPr marL="407194" lvl="1" indent="-135731">
              <a:lnSpc>
                <a:spcPct val="130000"/>
              </a:lnSpc>
              <a:buClr>
                <a:schemeClr val="accent1"/>
              </a:buClr>
              <a:buFontTx/>
              <a:buChar char="-"/>
            </a:pPr>
            <a:r>
              <a:rPr lang="en-GB" altLang="zh-CN" sz="1600" b="1" dirty="0">
                <a:solidFill>
                  <a:schemeClr val="tx1"/>
                </a:solidFill>
                <a:ea typeface="宋体" pitchFamily="2" charset="-122"/>
              </a:rPr>
              <a:t>Traditional static resource partitioning </a:t>
            </a:r>
            <a:r>
              <a:rPr lang="en-GB" altLang="zh-CN" sz="1600" b="1" dirty="0" smtClean="0">
                <a:solidFill>
                  <a:schemeClr val="tx1"/>
                </a:solidFill>
                <a:ea typeface="宋体" pitchFamily="2" charset="-122"/>
              </a:rPr>
              <a:t>[2]</a:t>
            </a:r>
            <a:endParaRPr lang="en-GB" altLang="zh-CN" sz="1600" b="1" dirty="0">
              <a:solidFill>
                <a:schemeClr val="tx1"/>
              </a:solidFill>
              <a:ea typeface="宋体" pitchFamily="2" charset="-122"/>
            </a:endParaRPr>
          </a:p>
          <a:p>
            <a:pPr marL="407194" lvl="1" indent="-135731">
              <a:lnSpc>
                <a:spcPct val="130000"/>
              </a:lnSpc>
              <a:buClr>
                <a:schemeClr val="accent1"/>
              </a:buClr>
              <a:buFontTx/>
              <a:buChar char="-"/>
            </a:pPr>
            <a:r>
              <a:rPr lang="en-GB" altLang="zh-CN" sz="1600" b="1" dirty="0" smtClean="0">
                <a:solidFill>
                  <a:schemeClr val="tx1"/>
                </a:solidFill>
                <a:ea typeface="宋体" pitchFamily="2" charset="-122"/>
              </a:rPr>
              <a:t>Busy-burst-signalling-based interference-aware </a:t>
            </a:r>
            <a:r>
              <a:rPr lang="en-GB" altLang="zh-CN" sz="1600" b="1" dirty="0">
                <a:solidFill>
                  <a:schemeClr val="tx1"/>
                </a:solidFill>
                <a:ea typeface="宋体" pitchFamily="2" charset="-122"/>
              </a:rPr>
              <a:t>resource allocation </a:t>
            </a:r>
            <a:r>
              <a:rPr lang="en-GB" altLang="zh-CN" sz="1600" b="1" dirty="0" smtClean="0">
                <a:solidFill>
                  <a:schemeClr val="tx1"/>
                </a:solidFill>
                <a:ea typeface="宋体" pitchFamily="2" charset="-122"/>
              </a:rPr>
              <a:t>[3]</a:t>
            </a:r>
            <a:endParaRPr lang="en-US" altLang="zh-CN" sz="1600" dirty="0">
              <a:solidFill>
                <a:schemeClr val="tx1"/>
              </a:solidFill>
              <a:ea typeface="宋体" pitchFamily="2" charset="-122"/>
            </a:endParaRPr>
          </a:p>
          <a:p>
            <a:pPr marL="407194" lvl="1" indent="-135731">
              <a:lnSpc>
                <a:spcPct val="130000"/>
              </a:lnSpc>
              <a:buClr>
                <a:schemeClr val="accent1"/>
              </a:buClr>
              <a:buFontTx/>
              <a:buChar char="-"/>
            </a:pPr>
            <a:r>
              <a:rPr lang="en-GB" altLang="zh-CN" sz="1600" b="1" dirty="0">
                <a:solidFill>
                  <a:schemeClr val="tx1"/>
                </a:solidFill>
                <a:ea typeface="宋体" pitchFamily="2" charset="-122"/>
              </a:rPr>
              <a:t>Fractional frequency reuse </a:t>
            </a:r>
            <a:r>
              <a:rPr lang="en-GB" altLang="zh-CN" sz="1600" b="1" dirty="0" smtClean="0">
                <a:solidFill>
                  <a:schemeClr val="tx1"/>
                </a:solidFill>
                <a:ea typeface="宋体" pitchFamily="2" charset="-122"/>
              </a:rPr>
              <a:t>[4].</a:t>
            </a:r>
            <a:endParaRPr lang="en-GB" altLang="zh-CN" sz="1600" b="1" dirty="0">
              <a:solidFill>
                <a:schemeClr val="tx1"/>
              </a:solidFill>
              <a:ea typeface="宋体" pitchFamily="2" charset="-122"/>
            </a:endParaRPr>
          </a:p>
        </p:txBody>
      </p:sp>
      <p:sp>
        <p:nvSpPr>
          <p:cNvPr id="9" name="矩形 7"/>
          <p:cNvSpPr>
            <a:spLocks noChangeArrowheads="1"/>
          </p:cNvSpPr>
          <p:nvPr/>
        </p:nvSpPr>
        <p:spPr bwMode="auto">
          <a:xfrm>
            <a:off x="6776442" y="2749630"/>
            <a:ext cx="2133240" cy="1742785"/>
          </a:xfrm>
          <a:prstGeom prst="rect">
            <a:avLst/>
          </a:prstGeom>
          <a:noFill/>
          <a:ln w="9525">
            <a:noFill/>
            <a:miter lim="800000"/>
            <a:headEnd/>
            <a:tailEnd/>
          </a:ln>
        </p:spPr>
        <p:txBody>
          <a:bodyPr wrap="square">
            <a:spAutoFit/>
          </a:bodyPr>
          <a:lstStyle/>
          <a:p>
            <a:pPr marL="200025" indent="-200025"/>
            <a:r>
              <a:rPr lang="en-US" altLang="zh-CN" sz="825" b="1" dirty="0" smtClean="0">
                <a:solidFill>
                  <a:schemeClr val="tx1"/>
                </a:solidFill>
                <a:ea typeface="宋体" pitchFamily="2" charset="-122"/>
              </a:rPr>
              <a:t>[2]  </a:t>
            </a:r>
            <a:r>
              <a:rPr lang="en-US" altLang="zh-CN" sz="825" b="1" dirty="0">
                <a:solidFill>
                  <a:schemeClr val="tx1"/>
                </a:solidFill>
                <a:ea typeface="宋体" pitchFamily="2" charset="-122"/>
              </a:rPr>
              <a:t>G. W. Marsh, J. M. Kahn, “Channel Reuse Strategies for Indoor Infrared Wireless Communications,” IEEE Trans. on </a:t>
            </a:r>
            <a:r>
              <a:rPr lang="en-US" altLang="zh-CN" sz="825" b="1" dirty="0" err="1">
                <a:solidFill>
                  <a:schemeClr val="tx1"/>
                </a:solidFill>
                <a:ea typeface="宋体" pitchFamily="2" charset="-122"/>
              </a:rPr>
              <a:t>Commun</a:t>
            </a:r>
            <a:r>
              <a:rPr lang="en-US" altLang="zh-CN" sz="825" b="1" dirty="0">
                <a:solidFill>
                  <a:schemeClr val="tx1"/>
                </a:solidFill>
                <a:ea typeface="宋体" pitchFamily="2" charset="-122"/>
              </a:rPr>
              <a:t>.</a:t>
            </a:r>
            <a:r>
              <a:rPr lang="nl-NL" altLang="zh-CN" sz="825" b="1" dirty="0">
                <a:solidFill>
                  <a:schemeClr val="tx1"/>
                </a:solidFill>
                <a:ea typeface="宋体" pitchFamily="2" charset="-122"/>
              </a:rPr>
              <a:t>, 1997.</a:t>
            </a:r>
          </a:p>
          <a:p>
            <a:pPr marL="200025" indent="-200025"/>
            <a:r>
              <a:rPr lang="nl-NL" altLang="zh-CN" sz="825" b="1" dirty="0" smtClean="0">
                <a:solidFill>
                  <a:schemeClr val="tx1"/>
                </a:solidFill>
                <a:ea typeface="宋体" pitchFamily="2" charset="-122"/>
              </a:rPr>
              <a:t>[3]  </a:t>
            </a:r>
            <a:r>
              <a:rPr lang="en-US" altLang="zh-CN" sz="825" b="1" dirty="0">
                <a:solidFill>
                  <a:schemeClr val="tx1"/>
                </a:solidFill>
                <a:ea typeface="宋体" pitchFamily="2" charset="-122"/>
              </a:rPr>
              <a:t>B. </a:t>
            </a:r>
            <a:r>
              <a:rPr lang="en-US" altLang="zh-CN" sz="825" b="1" dirty="0" err="1">
                <a:solidFill>
                  <a:schemeClr val="tx1"/>
                </a:solidFill>
                <a:ea typeface="宋体" pitchFamily="2" charset="-122"/>
              </a:rPr>
              <a:t>Ghimire</a:t>
            </a:r>
            <a:r>
              <a:rPr lang="en-US" altLang="zh-CN" sz="825" b="1" dirty="0">
                <a:solidFill>
                  <a:schemeClr val="tx1"/>
                </a:solidFill>
                <a:ea typeface="宋体" pitchFamily="2" charset="-122"/>
              </a:rPr>
              <a:t> and H. Haas, “Self </a:t>
            </a:r>
            <a:r>
              <a:rPr lang="en-US" altLang="zh-CN" sz="825" b="1" dirty="0" err="1">
                <a:solidFill>
                  <a:schemeClr val="tx1"/>
                </a:solidFill>
                <a:ea typeface="宋体" pitchFamily="2" charset="-122"/>
              </a:rPr>
              <a:t>Organising</a:t>
            </a:r>
            <a:r>
              <a:rPr lang="en-US" altLang="zh-CN" sz="825" b="1" dirty="0">
                <a:solidFill>
                  <a:schemeClr val="tx1"/>
                </a:solidFill>
                <a:ea typeface="宋体" pitchFamily="2" charset="-122"/>
              </a:rPr>
              <a:t> Interference Coordination in Optical Wireless Networks,” in </a:t>
            </a:r>
            <a:r>
              <a:rPr lang="en-GB" altLang="zh-CN" sz="825" b="1" dirty="0">
                <a:solidFill>
                  <a:schemeClr val="tx1"/>
                </a:solidFill>
                <a:ea typeface="宋体" pitchFamily="2" charset="-122"/>
              </a:rPr>
              <a:t>EURASIP </a:t>
            </a:r>
            <a:r>
              <a:rPr lang="en-GB" altLang="zh-CN" sz="825" b="1" i="1" dirty="0">
                <a:solidFill>
                  <a:schemeClr val="tx1"/>
                </a:solidFill>
                <a:ea typeface="宋体" pitchFamily="2" charset="-122"/>
              </a:rPr>
              <a:t>Journal on Wireless Communications and Networking</a:t>
            </a:r>
            <a:r>
              <a:rPr lang="en-GB" altLang="zh-CN" sz="825" b="1" dirty="0">
                <a:solidFill>
                  <a:schemeClr val="tx1"/>
                </a:solidFill>
                <a:ea typeface="宋体" pitchFamily="2" charset="-122"/>
              </a:rPr>
              <a:t>, 2012.</a:t>
            </a:r>
          </a:p>
          <a:p>
            <a:pPr marL="200025" indent="-200025"/>
            <a:r>
              <a:rPr lang="en-GB" altLang="zh-CN" sz="825" b="1" dirty="0" smtClean="0">
                <a:solidFill>
                  <a:schemeClr val="tx1"/>
                </a:solidFill>
                <a:ea typeface="宋体" pitchFamily="2" charset="-122"/>
              </a:rPr>
              <a:t>[4]  </a:t>
            </a:r>
            <a:r>
              <a:rPr lang="en-GB" altLang="zh-CN" sz="825" b="1" dirty="0">
                <a:solidFill>
                  <a:schemeClr val="tx1"/>
                </a:solidFill>
                <a:ea typeface="宋体" pitchFamily="2" charset="-122"/>
              </a:rPr>
              <a:t>C. Chen, et. al., “ Fractional frequency reuse in optical wireless networks,” in PIMRC, 2013.</a:t>
            </a:r>
            <a:endParaRPr lang="zh-CN" altLang="en-US" sz="825" b="1" dirty="0">
              <a:solidFill>
                <a:schemeClr val="tx1"/>
              </a:solidFill>
              <a:ea typeface="宋体" pitchFamily="2" charset="-122"/>
            </a:endParaRPr>
          </a:p>
        </p:txBody>
      </p:sp>
      <p:pic>
        <p:nvPicPr>
          <p:cNvPr id="10" name="图片 9" descr="cci.png"/>
          <p:cNvPicPr>
            <a:picLocks noChangeAspect="1"/>
          </p:cNvPicPr>
          <p:nvPr/>
        </p:nvPicPr>
        <p:blipFill>
          <a:blip r:embed="rId3" cstate="print"/>
          <a:srcRect/>
          <a:stretch>
            <a:fillRect/>
          </a:stretch>
        </p:blipFill>
        <p:spPr bwMode="auto">
          <a:xfrm>
            <a:off x="2705101" y="2283520"/>
            <a:ext cx="3556397" cy="1854994"/>
          </a:xfrm>
          <a:prstGeom prst="rect">
            <a:avLst/>
          </a:prstGeom>
          <a:noFill/>
          <a:ln w="9525">
            <a:noFill/>
            <a:miter lim="800000"/>
            <a:headEnd/>
            <a:tailEnd/>
          </a:ln>
        </p:spPr>
      </p:pic>
    </p:spTree>
    <p:extLst>
      <p:ext uri="{BB962C8B-B14F-4D97-AF65-F5344CB8AC3E}">
        <p14:creationId xmlns:p14="http://schemas.microsoft.com/office/powerpoint/2010/main" val="94649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15</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Joint Transmission in VLC</a:t>
            </a:r>
            <a:endParaRPr lang="en-US" dirty="0"/>
          </a:p>
        </p:txBody>
      </p:sp>
      <p:sp>
        <p:nvSpPr>
          <p:cNvPr id="11" name="Text Box 19"/>
          <p:cNvSpPr txBox="1">
            <a:spLocks noChangeArrowheads="1"/>
          </p:cNvSpPr>
          <p:nvPr/>
        </p:nvSpPr>
        <p:spPr bwMode="auto">
          <a:xfrm>
            <a:off x="1471612" y="1852488"/>
            <a:ext cx="6034088" cy="403957"/>
          </a:xfrm>
          <a:prstGeom prst="rect">
            <a:avLst/>
          </a:prstGeom>
          <a:noFill/>
          <a:ln w="9525">
            <a:noFill/>
            <a:miter lim="800000"/>
            <a:headEnd/>
            <a:tailEnd/>
          </a:ln>
        </p:spPr>
        <p:txBody>
          <a:bodyPr>
            <a:spAutoFit/>
          </a:bodyPr>
          <a:lstStyle/>
          <a:p>
            <a:pPr marL="200025" indent="-200025">
              <a:lnSpc>
                <a:spcPct val="150000"/>
              </a:lnSpc>
              <a:buClr>
                <a:schemeClr val="accent1"/>
              </a:buClr>
              <a:buFont typeface="Wingdings 3" pitchFamily="18" charset="2"/>
              <a:buChar char="}"/>
            </a:pPr>
            <a:r>
              <a:rPr lang="en-US" altLang="zh-CN" sz="1350">
                <a:solidFill>
                  <a:schemeClr val="tx2"/>
                </a:solidFill>
                <a:ea typeface="宋体" pitchFamily="2" charset="-122"/>
              </a:rPr>
              <a:t>LED array design:</a:t>
            </a:r>
          </a:p>
        </p:txBody>
      </p:sp>
      <p:pic>
        <p:nvPicPr>
          <p:cNvPr id="12" name="图片 11" descr="led_array_design.png"/>
          <p:cNvPicPr>
            <a:picLocks noChangeAspect="1"/>
          </p:cNvPicPr>
          <p:nvPr/>
        </p:nvPicPr>
        <p:blipFill>
          <a:blip r:embed="rId3" cstate="print"/>
          <a:srcRect/>
          <a:stretch>
            <a:fillRect/>
          </a:stretch>
        </p:blipFill>
        <p:spPr bwMode="auto">
          <a:xfrm>
            <a:off x="2538413" y="2385888"/>
            <a:ext cx="3800475" cy="3131344"/>
          </a:xfrm>
          <a:prstGeom prst="rect">
            <a:avLst/>
          </a:prstGeom>
          <a:noFill/>
          <a:ln w="9525">
            <a:noFill/>
            <a:miter lim="800000"/>
            <a:headEnd/>
            <a:tailEnd/>
          </a:ln>
        </p:spPr>
      </p:pic>
      <p:pic>
        <p:nvPicPr>
          <p:cNvPr id="13" name="图片 12" descr="single_cell.png"/>
          <p:cNvPicPr>
            <a:picLocks noChangeAspect="1"/>
          </p:cNvPicPr>
          <p:nvPr/>
        </p:nvPicPr>
        <p:blipFill>
          <a:blip r:embed="rId4" cstate="print"/>
          <a:srcRect/>
          <a:stretch>
            <a:fillRect/>
          </a:stretch>
        </p:blipFill>
        <p:spPr bwMode="auto">
          <a:xfrm>
            <a:off x="2538413" y="2219201"/>
            <a:ext cx="3800475" cy="3293269"/>
          </a:xfrm>
          <a:prstGeom prst="rect">
            <a:avLst/>
          </a:prstGeom>
          <a:noFill/>
          <a:ln w="9525">
            <a:noFill/>
            <a:miter lim="800000"/>
            <a:headEnd/>
            <a:tailEnd/>
          </a:ln>
        </p:spPr>
      </p:pic>
      <p:pic>
        <p:nvPicPr>
          <p:cNvPr id="14" name="图片 13" descr="cellular_network.png"/>
          <p:cNvPicPr>
            <a:picLocks noChangeAspect="1"/>
          </p:cNvPicPr>
          <p:nvPr/>
        </p:nvPicPr>
        <p:blipFill>
          <a:blip r:embed="rId5" cstate="print"/>
          <a:srcRect/>
          <a:stretch>
            <a:fillRect/>
          </a:stretch>
        </p:blipFill>
        <p:spPr bwMode="auto">
          <a:xfrm>
            <a:off x="2871788" y="2252538"/>
            <a:ext cx="3117056" cy="3239691"/>
          </a:xfrm>
          <a:prstGeom prst="rect">
            <a:avLst/>
          </a:prstGeom>
          <a:noFill/>
          <a:ln w="9525">
            <a:noFill/>
            <a:miter lim="800000"/>
            <a:headEnd/>
            <a:tailEnd/>
          </a:ln>
        </p:spPr>
      </p:pic>
      <p:pic>
        <p:nvPicPr>
          <p:cNvPr id="15" name="图片 14" descr="region_division.png"/>
          <p:cNvPicPr>
            <a:picLocks noChangeAspect="1"/>
          </p:cNvPicPr>
          <p:nvPr/>
        </p:nvPicPr>
        <p:blipFill>
          <a:blip r:embed="rId6" cstate="print"/>
          <a:srcRect/>
          <a:stretch>
            <a:fillRect/>
          </a:stretch>
        </p:blipFill>
        <p:spPr bwMode="auto">
          <a:xfrm>
            <a:off x="4672013" y="2252538"/>
            <a:ext cx="3108722" cy="3233738"/>
          </a:xfrm>
          <a:prstGeom prst="rect">
            <a:avLst/>
          </a:prstGeom>
          <a:noFill/>
          <a:ln w="9525">
            <a:noFill/>
            <a:miter lim="800000"/>
            <a:headEnd/>
            <a:tailEnd/>
          </a:ln>
        </p:spPr>
      </p:pic>
      <p:sp>
        <p:nvSpPr>
          <p:cNvPr id="16" name="Text Box 19"/>
          <p:cNvSpPr txBox="1">
            <a:spLocks noChangeArrowheads="1"/>
          </p:cNvSpPr>
          <p:nvPr/>
        </p:nvSpPr>
        <p:spPr bwMode="auto">
          <a:xfrm>
            <a:off x="1471612" y="1852488"/>
            <a:ext cx="6234113" cy="403957"/>
          </a:xfrm>
          <a:prstGeom prst="rect">
            <a:avLst/>
          </a:prstGeom>
          <a:noFill/>
          <a:ln w="9525">
            <a:noFill/>
            <a:miter lim="800000"/>
            <a:headEnd/>
            <a:tailEnd/>
          </a:ln>
        </p:spPr>
        <p:txBody>
          <a:bodyPr>
            <a:spAutoFit/>
          </a:bodyPr>
          <a:lstStyle/>
          <a:p>
            <a:pPr marL="200025" indent="-200025">
              <a:lnSpc>
                <a:spcPct val="150000"/>
              </a:lnSpc>
              <a:buClr>
                <a:schemeClr val="accent1"/>
              </a:buClr>
              <a:buFont typeface="Wingdings 3" pitchFamily="18" charset="2"/>
              <a:buChar char="}"/>
            </a:pPr>
            <a:r>
              <a:rPr lang="en-US" altLang="zh-CN" sz="1350">
                <a:solidFill>
                  <a:schemeClr val="tx2"/>
                </a:solidFill>
                <a:ea typeface="宋体" pitchFamily="2" charset="-122"/>
              </a:rPr>
              <a:t>VLC Downlink network:</a:t>
            </a:r>
          </a:p>
        </p:txBody>
      </p:sp>
      <p:pic>
        <p:nvPicPr>
          <p:cNvPr id="17" name="图片 17" descr="cellular_network.png"/>
          <p:cNvPicPr>
            <a:picLocks noChangeAspect="1"/>
          </p:cNvPicPr>
          <p:nvPr/>
        </p:nvPicPr>
        <p:blipFill>
          <a:blip r:embed="rId7" cstate="print"/>
          <a:srcRect/>
          <a:stretch>
            <a:fillRect/>
          </a:stretch>
        </p:blipFill>
        <p:spPr bwMode="auto">
          <a:xfrm>
            <a:off x="4672012" y="2252538"/>
            <a:ext cx="3111104" cy="3233738"/>
          </a:xfrm>
          <a:prstGeom prst="rect">
            <a:avLst/>
          </a:prstGeom>
          <a:noFill/>
          <a:ln w="9525">
            <a:noFill/>
            <a:miter lim="800000"/>
            <a:headEnd/>
            <a:tailEnd/>
          </a:ln>
        </p:spPr>
      </p:pic>
      <p:sp>
        <p:nvSpPr>
          <p:cNvPr id="18" name="Text Box 19"/>
          <p:cNvSpPr txBox="1">
            <a:spLocks noChangeArrowheads="1"/>
          </p:cNvSpPr>
          <p:nvPr/>
        </p:nvSpPr>
        <p:spPr bwMode="auto">
          <a:xfrm>
            <a:off x="1471612" y="1852488"/>
            <a:ext cx="6234113" cy="403957"/>
          </a:xfrm>
          <a:prstGeom prst="rect">
            <a:avLst/>
          </a:prstGeom>
          <a:noFill/>
          <a:ln w="9525">
            <a:noFill/>
            <a:miter lim="800000"/>
            <a:headEnd/>
            <a:tailEnd/>
          </a:ln>
        </p:spPr>
        <p:txBody>
          <a:bodyPr>
            <a:spAutoFit/>
          </a:bodyPr>
          <a:lstStyle/>
          <a:p>
            <a:pPr marL="200025" indent="-200025">
              <a:lnSpc>
                <a:spcPct val="150000"/>
              </a:lnSpc>
              <a:buClr>
                <a:schemeClr val="accent1"/>
              </a:buClr>
              <a:buFont typeface="Wingdings 3" pitchFamily="18" charset="2"/>
              <a:buChar char="}"/>
            </a:pPr>
            <a:r>
              <a:rPr lang="en-US" altLang="zh-CN" sz="1350">
                <a:solidFill>
                  <a:schemeClr val="tx2"/>
                </a:solidFill>
                <a:ea typeface="宋体" pitchFamily="2" charset="-122"/>
              </a:rPr>
              <a:t>Transmission region division:</a:t>
            </a:r>
          </a:p>
        </p:txBody>
      </p:sp>
      <p:pic>
        <p:nvPicPr>
          <p:cNvPr id="19" name="图片 19" descr="frequency_plan.png"/>
          <p:cNvPicPr>
            <a:picLocks noChangeAspect="1"/>
          </p:cNvPicPr>
          <p:nvPr/>
        </p:nvPicPr>
        <p:blipFill>
          <a:blip r:embed="rId8" cstate="print"/>
          <a:srcRect/>
          <a:stretch>
            <a:fillRect/>
          </a:stretch>
        </p:blipFill>
        <p:spPr bwMode="auto">
          <a:xfrm>
            <a:off x="1371600" y="2524001"/>
            <a:ext cx="6400800" cy="2917031"/>
          </a:xfrm>
          <a:prstGeom prst="rect">
            <a:avLst/>
          </a:prstGeom>
          <a:noFill/>
          <a:ln w="9525">
            <a:noFill/>
            <a:miter lim="800000"/>
            <a:headEnd/>
            <a:tailEnd/>
          </a:ln>
        </p:spPr>
      </p:pic>
      <p:sp>
        <p:nvSpPr>
          <p:cNvPr id="20" name="Text Box 19"/>
          <p:cNvSpPr txBox="1">
            <a:spLocks noChangeArrowheads="1"/>
          </p:cNvSpPr>
          <p:nvPr/>
        </p:nvSpPr>
        <p:spPr bwMode="auto">
          <a:xfrm>
            <a:off x="1471612" y="1852488"/>
            <a:ext cx="6234113" cy="403957"/>
          </a:xfrm>
          <a:prstGeom prst="rect">
            <a:avLst/>
          </a:prstGeom>
          <a:noFill/>
          <a:ln w="9525">
            <a:noFill/>
            <a:miter lim="800000"/>
            <a:headEnd/>
            <a:tailEnd/>
          </a:ln>
        </p:spPr>
        <p:txBody>
          <a:bodyPr>
            <a:spAutoFit/>
          </a:bodyPr>
          <a:lstStyle/>
          <a:p>
            <a:pPr marL="200025" indent="-200025">
              <a:lnSpc>
                <a:spcPct val="150000"/>
              </a:lnSpc>
              <a:buClr>
                <a:schemeClr val="accent1"/>
              </a:buClr>
              <a:buFont typeface="Wingdings 3" pitchFamily="18" charset="2"/>
              <a:buChar char="}"/>
            </a:pPr>
            <a:r>
              <a:rPr lang="en-US" altLang="zh-CN" sz="1350" dirty="0">
                <a:solidFill>
                  <a:schemeClr val="tx2"/>
                </a:solidFill>
                <a:ea typeface="宋体" pitchFamily="2" charset="-122"/>
              </a:rPr>
              <a:t>Frequency plan:</a:t>
            </a:r>
          </a:p>
        </p:txBody>
      </p:sp>
      <p:pic>
        <p:nvPicPr>
          <p:cNvPr id="21" name="图片 21" descr="jt_illu.png"/>
          <p:cNvPicPr>
            <a:picLocks noChangeAspect="1"/>
          </p:cNvPicPr>
          <p:nvPr/>
        </p:nvPicPr>
        <p:blipFill>
          <a:blip r:embed="rId9" cstate="print"/>
          <a:srcRect/>
          <a:stretch>
            <a:fillRect/>
          </a:stretch>
        </p:blipFill>
        <p:spPr bwMode="auto">
          <a:xfrm>
            <a:off x="1338262" y="2752601"/>
            <a:ext cx="3225404" cy="2469356"/>
          </a:xfrm>
          <a:prstGeom prst="rect">
            <a:avLst/>
          </a:prstGeom>
          <a:noFill/>
          <a:ln w="9525">
            <a:noFill/>
            <a:miter lim="800000"/>
            <a:headEnd/>
            <a:tailEnd/>
          </a:ln>
        </p:spPr>
      </p:pic>
      <p:sp>
        <p:nvSpPr>
          <p:cNvPr id="2" name="Rectangle 1"/>
          <p:cNvSpPr/>
          <p:nvPr/>
        </p:nvSpPr>
        <p:spPr bwMode="auto">
          <a:xfrm>
            <a:off x="4873625" y="5877272"/>
            <a:ext cx="1642591"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smtClean="0">
              <a:ln>
                <a:noFill/>
              </a:ln>
              <a:solidFill>
                <a:schemeClr val="bg1"/>
              </a:solidFill>
              <a:effectLst/>
              <a:latin typeface="Times New Roman" pitchFamily="16" charset="0"/>
              <a:ea typeface="MS Gothic" charset="-128"/>
            </a:endParaRPr>
          </a:p>
        </p:txBody>
      </p:sp>
    </p:spTree>
    <p:extLst>
      <p:ext uri="{BB962C8B-B14F-4D97-AF65-F5344CB8AC3E}">
        <p14:creationId xmlns:p14="http://schemas.microsoft.com/office/powerpoint/2010/main" val="1607823046"/>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2" presetClass="exit" presetSubtype="4" fill="hold"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500" fill="hold"/>
                                        <p:tgtEl>
                                          <p:spTgt spid="13"/>
                                        </p:tgtEl>
                                      </p:cBhvr>
                                      <p:by x="33000" y="33000"/>
                                    </p:animScale>
                                  </p:childTnLst>
                                </p:cTn>
                              </p:par>
                              <p:par>
                                <p:cTn id="21" presetID="10" presetClass="exit" presetSubtype="0" fill="hold" grpId="1"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xit" presetSubtype="0" fill="hold"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xit" presetSubtype="0" fill="hold" nodeType="with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xit" presetSubtype="0" fill="hold"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6" grpId="0"/>
      <p:bldP spid="16" grpId="1"/>
      <p:bldP spid="18" grpId="0"/>
      <p:bldP spid="18" grpId="1"/>
      <p:bldP spid="20"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16</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Simulation Results</a:t>
            </a:r>
            <a:endParaRPr lang="en-US" dirty="0"/>
          </a:p>
        </p:txBody>
      </p:sp>
      <p:pic>
        <p:nvPicPr>
          <p:cNvPr id="11" name="图片 15" descr="SINR1_1.png"/>
          <p:cNvPicPr>
            <a:picLocks noChangeAspect="1"/>
          </p:cNvPicPr>
          <p:nvPr/>
        </p:nvPicPr>
        <p:blipFill>
          <a:blip r:embed="rId3" cstate="print"/>
          <a:srcRect/>
          <a:stretch>
            <a:fillRect/>
          </a:stretch>
        </p:blipFill>
        <p:spPr bwMode="auto">
          <a:xfrm>
            <a:off x="1619673" y="2191258"/>
            <a:ext cx="5994797" cy="3296841"/>
          </a:xfrm>
          <a:prstGeom prst="rect">
            <a:avLst/>
          </a:prstGeom>
          <a:noFill/>
          <a:ln w="9525">
            <a:noFill/>
            <a:miter lim="800000"/>
            <a:headEnd/>
            <a:tailEnd/>
          </a:ln>
        </p:spPr>
      </p:pic>
      <p:sp>
        <p:nvSpPr>
          <p:cNvPr id="12" name="矩形 8"/>
          <p:cNvSpPr>
            <a:spLocks noChangeArrowheads="1"/>
          </p:cNvSpPr>
          <p:nvPr/>
        </p:nvSpPr>
        <p:spPr bwMode="auto">
          <a:xfrm>
            <a:off x="1385020" y="1573149"/>
            <a:ext cx="6859388" cy="646331"/>
          </a:xfrm>
          <a:prstGeom prst="rect">
            <a:avLst/>
          </a:prstGeom>
          <a:noFill/>
          <a:ln w="9525">
            <a:noFill/>
            <a:miter lim="800000"/>
            <a:headEnd/>
            <a:tailEnd/>
          </a:ln>
        </p:spPr>
        <p:txBody>
          <a:bodyPr wrap="square">
            <a:spAutoFit/>
          </a:bodyPr>
          <a:lstStyle/>
          <a:p>
            <a:pPr marL="135731" indent="-135731" algn="just">
              <a:lnSpc>
                <a:spcPct val="150000"/>
              </a:lnSpc>
              <a:buClr>
                <a:schemeClr val="accent1"/>
              </a:buClr>
              <a:buFont typeface="Wingdings 3" pitchFamily="18" charset="2"/>
              <a:buChar char="}"/>
            </a:pPr>
            <a:r>
              <a:rPr lang="en-US" altLang="zh-CN" dirty="0">
                <a:solidFill>
                  <a:schemeClr val="tx1"/>
                </a:solidFill>
                <a:ea typeface="宋体" pitchFamily="2" charset="-122"/>
              </a:rPr>
              <a:t>Signal to Interference plus Noise Ratio (SINR):</a:t>
            </a:r>
          </a:p>
        </p:txBody>
      </p:sp>
      <p:pic>
        <p:nvPicPr>
          <p:cNvPr id="13" name="图片 17" descr="SINR1_2.png"/>
          <p:cNvPicPr>
            <a:picLocks noChangeAspect="1"/>
          </p:cNvPicPr>
          <p:nvPr/>
        </p:nvPicPr>
        <p:blipFill>
          <a:blip r:embed="rId4" cstate="print"/>
          <a:srcRect/>
          <a:stretch>
            <a:fillRect/>
          </a:stretch>
        </p:blipFill>
        <p:spPr bwMode="auto">
          <a:xfrm>
            <a:off x="1619673" y="2191258"/>
            <a:ext cx="5994797" cy="3296841"/>
          </a:xfrm>
          <a:prstGeom prst="rect">
            <a:avLst/>
          </a:prstGeom>
          <a:noFill/>
          <a:ln w="9525">
            <a:noFill/>
            <a:miter lim="800000"/>
            <a:headEnd/>
            <a:tailEnd/>
          </a:ln>
        </p:spPr>
      </p:pic>
      <p:pic>
        <p:nvPicPr>
          <p:cNvPr id="14" name="图片 18" descr="SINR2_1.png"/>
          <p:cNvPicPr>
            <a:picLocks noChangeAspect="1"/>
          </p:cNvPicPr>
          <p:nvPr/>
        </p:nvPicPr>
        <p:blipFill>
          <a:blip r:embed="rId5" cstate="print"/>
          <a:srcRect/>
          <a:stretch>
            <a:fillRect/>
          </a:stretch>
        </p:blipFill>
        <p:spPr bwMode="auto">
          <a:xfrm>
            <a:off x="1619672" y="2224595"/>
            <a:ext cx="5963841" cy="3286125"/>
          </a:xfrm>
          <a:prstGeom prst="rect">
            <a:avLst/>
          </a:prstGeom>
          <a:noFill/>
          <a:ln w="9525">
            <a:noFill/>
            <a:miter lim="800000"/>
            <a:headEnd/>
            <a:tailEnd/>
          </a:ln>
        </p:spPr>
      </p:pic>
      <p:pic>
        <p:nvPicPr>
          <p:cNvPr id="15" name="图片 19" descr="SINR2_2.png"/>
          <p:cNvPicPr>
            <a:picLocks noChangeAspect="1"/>
          </p:cNvPicPr>
          <p:nvPr/>
        </p:nvPicPr>
        <p:blipFill>
          <a:blip r:embed="rId6" cstate="print"/>
          <a:srcRect/>
          <a:stretch>
            <a:fillRect/>
          </a:stretch>
        </p:blipFill>
        <p:spPr bwMode="auto">
          <a:xfrm>
            <a:off x="1619672" y="2224595"/>
            <a:ext cx="5963841" cy="3286125"/>
          </a:xfrm>
          <a:prstGeom prst="rect">
            <a:avLst/>
          </a:prstGeom>
          <a:noFill/>
          <a:ln w="9525">
            <a:noFill/>
            <a:miter lim="800000"/>
            <a:headEnd/>
            <a:tailEnd/>
          </a:ln>
        </p:spPr>
      </p:pic>
      <p:pic>
        <p:nvPicPr>
          <p:cNvPr id="16" name="图片 20" descr="SINR3_1.png"/>
          <p:cNvPicPr>
            <a:picLocks noChangeAspect="1"/>
          </p:cNvPicPr>
          <p:nvPr/>
        </p:nvPicPr>
        <p:blipFill>
          <a:blip r:embed="rId7" cstate="print"/>
          <a:srcRect/>
          <a:stretch>
            <a:fillRect/>
          </a:stretch>
        </p:blipFill>
        <p:spPr bwMode="auto">
          <a:xfrm>
            <a:off x="1619672" y="2191258"/>
            <a:ext cx="5979319" cy="3296841"/>
          </a:xfrm>
          <a:prstGeom prst="rect">
            <a:avLst/>
          </a:prstGeom>
          <a:noFill/>
          <a:ln w="9525">
            <a:noFill/>
            <a:miter lim="800000"/>
            <a:headEnd/>
            <a:tailEnd/>
          </a:ln>
        </p:spPr>
      </p:pic>
      <p:pic>
        <p:nvPicPr>
          <p:cNvPr id="17" name="图片 21" descr="SINR3_2.png"/>
          <p:cNvPicPr>
            <a:picLocks noChangeAspect="1"/>
          </p:cNvPicPr>
          <p:nvPr/>
        </p:nvPicPr>
        <p:blipFill>
          <a:blip r:embed="rId8" cstate="print"/>
          <a:srcRect/>
          <a:stretch>
            <a:fillRect/>
          </a:stretch>
        </p:blipFill>
        <p:spPr bwMode="auto">
          <a:xfrm>
            <a:off x="1619672" y="2191258"/>
            <a:ext cx="5979319" cy="3296841"/>
          </a:xfrm>
          <a:prstGeom prst="rect">
            <a:avLst/>
          </a:prstGeom>
          <a:noFill/>
          <a:ln w="9525">
            <a:noFill/>
            <a:miter lim="800000"/>
            <a:headEnd/>
            <a:tailEnd/>
          </a:ln>
        </p:spPr>
      </p:pic>
      <p:sp>
        <p:nvSpPr>
          <p:cNvPr id="3" name="Rectangle 2"/>
          <p:cNvSpPr/>
          <p:nvPr/>
        </p:nvSpPr>
        <p:spPr bwMode="auto">
          <a:xfrm>
            <a:off x="5796136" y="5733256"/>
            <a:ext cx="1584176" cy="5760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GB" sz="2400" b="0" i="0" u="none" strike="noStrike" cap="none" normalizeH="0" baseline="0" smtClean="0">
              <a:ln>
                <a:noFill/>
              </a:ln>
              <a:solidFill>
                <a:schemeClr val="bg1"/>
              </a:solidFill>
              <a:effectLst/>
              <a:latin typeface="Times New Roman" pitchFamily="16" charset="0"/>
              <a:ea typeface="MS Gothic" charset="-128"/>
            </a:endParaRPr>
          </a:p>
        </p:txBody>
      </p:sp>
    </p:spTree>
    <p:extLst>
      <p:ext uri="{BB962C8B-B14F-4D97-AF65-F5344CB8AC3E}">
        <p14:creationId xmlns:p14="http://schemas.microsoft.com/office/powerpoint/2010/main" val="258237774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17</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Co-existence</a:t>
            </a:r>
            <a:endParaRPr lang="en-US" dirty="0"/>
          </a:p>
        </p:txBody>
      </p:sp>
      <p:pic>
        <p:nvPicPr>
          <p:cNvPr id="8" name="Picture 7"/>
          <p:cNvPicPr>
            <a:picLocks noChangeAspect="1"/>
          </p:cNvPicPr>
          <p:nvPr/>
        </p:nvPicPr>
        <p:blipFill>
          <a:blip r:embed="rId3"/>
          <a:stretch>
            <a:fillRect/>
          </a:stretch>
        </p:blipFill>
        <p:spPr>
          <a:xfrm>
            <a:off x="864889" y="1628800"/>
            <a:ext cx="7488834" cy="4746340"/>
          </a:xfrm>
          <a:prstGeom prst="rect">
            <a:avLst/>
          </a:prstGeom>
        </p:spPr>
      </p:pic>
    </p:spTree>
    <p:extLst>
      <p:ext uri="{BB962C8B-B14F-4D97-AF65-F5344CB8AC3E}">
        <p14:creationId xmlns:p14="http://schemas.microsoft.com/office/powerpoint/2010/main" val="1693461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18</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Co-existence</a:t>
            </a:r>
            <a:endParaRPr lang="en-US" dirty="0"/>
          </a:p>
        </p:txBody>
      </p:sp>
      <p:pic>
        <p:nvPicPr>
          <p:cNvPr id="2" name="Picture 1"/>
          <p:cNvPicPr>
            <a:picLocks noChangeAspect="1"/>
          </p:cNvPicPr>
          <p:nvPr/>
        </p:nvPicPr>
        <p:blipFill>
          <a:blip r:embed="rId3"/>
          <a:stretch>
            <a:fillRect/>
          </a:stretch>
        </p:blipFill>
        <p:spPr>
          <a:xfrm>
            <a:off x="360833" y="1884959"/>
            <a:ext cx="8496946" cy="3818084"/>
          </a:xfrm>
          <a:prstGeom prst="rect">
            <a:avLst/>
          </a:prstGeom>
        </p:spPr>
      </p:pic>
    </p:spTree>
    <p:extLst>
      <p:ext uri="{BB962C8B-B14F-4D97-AF65-F5344CB8AC3E}">
        <p14:creationId xmlns:p14="http://schemas.microsoft.com/office/powerpoint/2010/main" val="140674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19</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err="1" smtClean="0">
                <a:ea typeface="Kozuka Gothic Pr6N L"/>
              </a:rPr>
              <a:t>LiFi</a:t>
            </a:r>
            <a:r>
              <a:rPr lang="en-GB" dirty="0" smtClean="0">
                <a:ea typeface="Kozuka Gothic Pr6N L"/>
              </a:rPr>
              <a:t>: Competitive Advantages</a:t>
            </a:r>
            <a:endParaRPr lang="en-US" dirty="0"/>
          </a:p>
        </p:txBody>
      </p:sp>
      <p:sp>
        <p:nvSpPr>
          <p:cNvPr id="20" name="CustomShape 2"/>
          <p:cNvSpPr/>
          <p:nvPr/>
        </p:nvSpPr>
        <p:spPr>
          <a:xfrm>
            <a:off x="746033" y="1672878"/>
            <a:ext cx="3598956" cy="3888432"/>
          </a:xfrm>
          <a:prstGeom prst="rect">
            <a:avLst/>
          </a:prstGeom>
          <a:noFill/>
          <a:ln>
            <a:noFill/>
          </a:ln>
        </p:spPr>
        <p:txBody>
          <a:bodyPr lIns="90000" tIns="45000" rIns="90000" bIns="45000"/>
          <a:lstStyle/>
          <a:p>
            <a:pPr>
              <a:lnSpc>
                <a:spcPct val="100000"/>
              </a:lnSpc>
            </a:pPr>
            <a:r>
              <a:rPr lang="en-GB" b="1" i="1" dirty="0" smtClean="0">
                <a:solidFill>
                  <a:schemeClr val="tx1"/>
                </a:solidFill>
                <a:latin typeface="+mj-lt"/>
                <a:ea typeface="Kozuka Gothic Pr6N L"/>
              </a:rPr>
              <a:t>Security</a:t>
            </a:r>
            <a:br>
              <a:rPr lang="en-GB" b="1" i="1" dirty="0" smtClean="0">
                <a:solidFill>
                  <a:schemeClr val="tx1"/>
                </a:solidFill>
                <a:latin typeface="+mj-lt"/>
                <a:ea typeface="Kozuka Gothic Pr6N L"/>
              </a:rPr>
            </a:br>
            <a:endParaRPr lang="en-GB" sz="1400" dirty="0" smtClean="0">
              <a:solidFill>
                <a:schemeClr val="tx1"/>
              </a:solidFill>
              <a:latin typeface="+mj-lt"/>
            </a:endParaRPr>
          </a:p>
          <a:p>
            <a:pPr>
              <a:lnSpc>
                <a:spcPct val="100000"/>
              </a:lnSpc>
            </a:pPr>
            <a:endParaRPr lang="en-GB" sz="1400" dirty="0" smtClean="0">
              <a:solidFill>
                <a:schemeClr val="tx1"/>
              </a:solidFill>
              <a:latin typeface="+mj-lt"/>
            </a:endParaRPr>
          </a:p>
          <a:p>
            <a:pPr>
              <a:lnSpc>
                <a:spcPct val="100000"/>
              </a:lnSpc>
            </a:pPr>
            <a:endParaRPr lang="en-GB" sz="1400" dirty="0">
              <a:solidFill>
                <a:schemeClr val="tx1"/>
              </a:solidFill>
              <a:latin typeface="+mj-lt"/>
            </a:endParaRPr>
          </a:p>
          <a:p>
            <a:r>
              <a:rPr lang="en-GB" b="1" i="1" dirty="0">
                <a:solidFill>
                  <a:schemeClr val="tx1"/>
                </a:solidFill>
              </a:rPr>
              <a:t>Safety</a:t>
            </a:r>
            <a:endParaRPr lang="en-GB" dirty="0">
              <a:solidFill>
                <a:schemeClr val="tx1"/>
              </a:solidFill>
            </a:endParaRPr>
          </a:p>
          <a:p>
            <a:pPr>
              <a:lnSpc>
                <a:spcPct val="100000"/>
              </a:lnSpc>
            </a:pPr>
            <a:endParaRPr lang="en-GB" sz="1400" dirty="0" smtClean="0">
              <a:solidFill>
                <a:schemeClr val="tx1"/>
              </a:solidFill>
              <a:latin typeface="+mj-lt"/>
            </a:endParaRPr>
          </a:p>
          <a:p>
            <a:pPr>
              <a:lnSpc>
                <a:spcPct val="100000"/>
              </a:lnSpc>
            </a:pPr>
            <a:endParaRPr lang="en-GB" sz="1400" dirty="0" smtClean="0">
              <a:solidFill>
                <a:schemeClr val="tx1"/>
              </a:solidFill>
              <a:latin typeface="+mj-lt"/>
            </a:endParaRPr>
          </a:p>
          <a:p>
            <a:pPr>
              <a:lnSpc>
                <a:spcPct val="100000"/>
              </a:lnSpc>
            </a:pPr>
            <a:endParaRPr lang="en-GB" sz="1400" dirty="0">
              <a:solidFill>
                <a:schemeClr val="tx1"/>
              </a:solidFill>
              <a:latin typeface="+mj-lt"/>
            </a:endParaRPr>
          </a:p>
          <a:p>
            <a:pPr lvl="0"/>
            <a:r>
              <a:rPr lang="en-GB" b="1" i="1" dirty="0">
                <a:solidFill>
                  <a:schemeClr val="tx1"/>
                </a:solidFill>
              </a:rPr>
              <a:t>Localization</a:t>
            </a:r>
            <a:r>
              <a:rPr lang="en-GB" dirty="0">
                <a:solidFill>
                  <a:schemeClr val="tx1"/>
                </a:solidFill>
              </a:rPr>
              <a:t> </a:t>
            </a:r>
          </a:p>
          <a:p>
            <a:pPr>
              <a:lnSpc>
                <a:spcPct val="100000"/>
              </a:lnSpc>
            </a:pPr>
            <a:endParaRPr lang="en-GB" sz="1400" dirty="0" smtClean="0">
              <a:solidFill>
                <a:schemeClr val="tx1"/>
              </a:solidFill>
              <a:latin typeface="+mj-lt"/>
            </a:endParaRPr>
          </a:p>
          <a:p>
            <a:pPr>
              <a:lnSpc>
                <a:spcPct val="100000"/>
              </a:lnSpc>
            </a:pPr>
            <a:endParaRPr lang="en-GB" sz="1400" dirty="0" smtClean="0">
              <a:solidFill>
                <a:schemeClr val="tx1"/>
              </a:solidFill>
              <a:latin typeface="+mj-lt"/>
            </a:endParaRPr>
          </a:p>
          <a:p>
            <a:pPr>
              <a:lnSpc>
                <a:spcPct val="100000"/>
              </a:lnSpc>
            </a:pPr>
            <a:endParaRPr lang="en-GB" sz="1400" dirty="0">
              <a:solidFill>
                <a:schemeClr val="tx1"/>
              </a:solidFill>
              <a:latin typeface="+mj-lt"/>
            </a:endParaRPr>
          </a:p>
          <a:p>
            <a:pPr>
              <a:lnSpc>
                <a:spcPct val="100000"/>
              </a:lnSpc>
            </a:pPr>
            <a:r>
              <a:rPr lang="en-GB" b="1" i="1" dirty="0" smtClean="0">
                <a:solidFill>
                  <a:schemeClr val="tx1"/>
                </a:solidFill>
                <a:latin typeface="+mj-lt"/>
              </a:rPr>
              <a:t>Data density</a:t>
            </a:r>
          </a:p>
          <a:p>
            <a:pPr>
              <a:lnSpc>
                <a:spcPct val="100000"/>
              </a:lnSpc>
            </a:pPr>
            <a:endParaRPr lang="en-GB" b="1" i="1" dirty="0">
              <a:solidFill>
                <a:schemeClr val="tx1"/>
              </a:solidFill>
              <a:latin typeface="+mj-lt"/>
            </a:endParaRPr>
          </a:p>
          <a:p>
            <a:pPr>
              <a:lnSpc>
                <a:spcPct val="100000"/>
              </a:lnSpc>
            </a:pPr>
            <a:r>
              <a:rPr lang="en-GB" b="1" i="1" dirty="0" smtClean="0">
                <a:solidFill>
                  <a:schemeClr val="tx1"/>
                </a:solidFill>
                <a:latin typeface="+mj-lt"/>
              </a:rPr>
              <a:t>No Regulatory Constraints – Globally Unlicensed </a:t>
            </a:r>
            <a:endParaRPr lang="en-GB" dirty="0" smtClean="0">
              <a:solidFill>
                <a:schemeClr val="tx1"/>
              </a:solidFill>
              <a:latin typeface="+mj-lt"/>
            </a:endParaRPr>
          </a:p>
        </p:txBody>
      </p:sp>
      <p:pic>
        <p:nvPicPr>
          <p:cNvPr id="21" name="Picture 4" descr="https://encrypted-tbn0.gstatic.com/images?q=tbn:ANd9GcR1wiu4TyohmhJUBkpLfs9Op3-LfuOam5PicrTUCZzN0N8twOKa3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258041"/>
            <a:ext cx="4304326" cy="285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2267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696912" y="333375"/>
            <a:ext cx="2589203" cy="273050"/>
          </a:xfrm>
        </p:spPr>
        <p:txBody>
          <a:bodyPr/>
          <a:lstStyle/>
          <a:p>
            <a:r>
              <a:rPr lang="en-US" smtClean="0"/>
              <a:t>March 2016</a:t>
            </a:r>
            <a:endParaRPr lang="en-GB" dirty="0"/>
          </a:p>
        </p:txBody>
      </p:sp>
      <p:sp>
        <p:nvSpPr>
          <p:cNvPr id="5" name="Footer Placeholder 4"/>
          <p:cNvSpPr>
            <a:spLocks noGrp="1"/>
          </p:cNvSpPr>
          <p:nvPr>
            <p:ph type="ftr" idx="14"/>
          </p:nvPr>
        </p:nvSpPr>
        <p:spPr>
          <a:xfrm>
            <a:off x="5500694" y="6475413"/>
            <a:ext cx="3041644"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351F4386-A5E2-41A1-B4D0-BE653C929E06}" type="slidenum">
              <a:rPr lang="en-GB"/>
              <a:pPr/>
              <a:t>2</a:t>
            </a:fld>
            <a:endParaRPr lang="en-GB"/>
          </a:p>
        </p:txBody>
      </p:sp>
      <p:sp>
        <p:nvSpPr>
          <p:cNvPr id="4097"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Abstract</a:t>
            </a:r>
          </a:p>
        </p:txBody>
      </p:sp>
      <p:sp>
        <p:nvSpPr>
          <p:cNvPr id="4098" name="Rectangle 2"/>
          <p:cNvSpPr>
            <a:spLocks noGrp="1" noChangeArrowheads="1"/>
          </p:cNvSpPr>
          <p:nvPr>
            <p:ph type="body" idx="1"/>
          </p:nvPr>
        </p:nvSpPr>
        <p:spPr>
          <a:xfrm>
            <a:off x="685800" y="1981200"/>
            <a:ext cx="7772400" cy="4114800"/>
          </a:xfrm>
          <a:ln/>
        </p:spPr>
        <p:txBody>
          <a:bodyPr/>
          <a:lstStyle/>
          <a:p>
            <a:pPr>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smtClean="0"/>
              <a:t>The exponential demand for wireless communications, estimated at over 70% CAGR, is set to continue. </a:t>
            </a:r>
            <a:r>
              <a:rPr lang="en-GB" dirty="0"/>
              <a:t>The electromagnetic spectrum is becoming increasingly </a:t>
            </a:r>
            <a:r>
              <a:rPr lang="en-GB" dirty="0" smtClean="0"/>
              <a:t>crowded</a:t>
            </a:r>
            <a:r>
              <a:rPr lang="en-GB" dirty="0"/>
              <a:t> </a:t>
            </a:r>
            <a:r>
              <a:rPr lang="en-GB" dirty="0" smtClean="0"/>
              <a:t>and alternative, unlicensed mediums are being explored. </a:t>
            </a:r>
          </a:p>
          <a:p>
            <a:pPr>
              <a:tabLst>
                <a:tab pos="912813" algn="l"/>
                <a:tab pos="1827213" algn="l"/>
                <a:tab pos="2741613" algn="l"/>
                <a:tab pos="3656013" algn="l"/>
                <a:tab pos="4570413" algn="l"/>
                <a:tab pos="5484813" algn="l"/>
                <a:tab pos="6399213" algn="l"/>
                <a:tab pos="7313613" algn="l"/>
                <a:tab pos="8228013" algn="l"/>
                <a:tab pos="9142413" algn="l"/>
                <a:tab pos="10056813" algn="l"/>
              </a:tabLst>
            </a:pPr>
            <a:r>
              <a:rPr lang="en-GB" dirty="0" smtClean="0"/>
              <a:t>Light offers a completely unlicensed and very well understood medium for wireless communications. The use of light to provide high speed, bidirectional and networked wireless communications is named </a:t>
            </a:r>
            <a:r>
              <a:rPr lang="en-GB" dirty="0" err="1" smtClean="0"/>
              <a:t>LiFi</a:t>
            </a:r>
            <a:r>
              <a:rPr lang="en-GB" dirty="0" smtClean="0"/>
              <a:t>. </a:t>
            </a: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20</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err="1">
                <a:solidFill>
                  <a:schemeClr val="tx1"/>
                </a:solidFill>
              </a:rPr>
              <a:t>LiFi</a:t>
            </a:r>
            <a:r>
              <a:rPr lang="en-GB" dirty="0">
                <a:solidFill>
                  <a:schemeClr val="tx1"/>
                </a:solidFill>
              </a:rPr>
              <a:t> in Retail: For the </a:t>
            </a:r>
            <a:r>
              <a:rPr lang="en-GB" dirty="0" smtClean="0">
                <a:solidFill>
                  <a:schemeClr val="tx1"/>
                </a:solidFill>
              </a:rPr>
              <a:t>Customer</a:t>
            </a:r>
            <a:endParaRPr lang="en-GB" dirty="0">
              <a:solidFill>
                <a:schemeClr val="tx1"/>
              </a:solidFill>
            </a:endParaRPr>
          </a:p>
        </p:txBody>
      </p:sp>
      <p:sp>
        <p:nvSpPr>
          <p:cNvPr id="9" name="TextBox 8"/>
          <p:cNvSpPr txBox="1"/>
          <p:nvPr/>
        </p:nvSpPr>
        <p:spPr>
          <a:xfrm>
            <a:off x="4875799" y="2358172"/>
            <a:ext cx="4025957" cy="3293209"/>
          </a:xfrm>
          <a:prstGeom prst="rect">
            <a:avLst/>
          </a:prstGeom>
          <a:noFill/>
        </p:spPr>
        <p:txBody>
          <a:bodyPr wrap="square" rtlCol="0">
            <a:spAutoFit/>
          </a:bodyPr>
          <a:lstStyle/>
          <a:p>
            <a:r>
              <a:rPr lang="en-GB" sz="1600" dirty="0" smtClean="0">
                <a:solidFill>
                  <a:schemeClr val="tx1"/>
                </a:solidFill>
              </a:rPr>
              <a:t>Delivery of high-bandwidth data at particular points in store requires cabled connection.  Makes these rather immobile.</a:t>
            </a:r>
          </a:p>
          <a:p>
            <a:endParaRPr lang="en-GB" sz="1600" dirty="0">
              <a:solidFill>
                <a:schemeClr val="tx1"/>
              </a:solidFill>
            </a:endParaRPr>
          </a:p>
          <a:p>
            <a:endParaRPr lang="en-GB" sz="1600" dirty="0" smtClean="0">
              <a:solidFill>
                <a:schemeClr val="tx1"/>
              </a:solidFill>
            </a:endParaRPr>
          </a:p>
          <a:p>
            <a:r>
              <a:rPr lang="en-GB" sz="1600" dirty="0" smtClean="0">
                <a:solidFill>
                  <a:schemeClr val="tx1"/>
                </a:solidFill>
              </a:rPr>
              <a:t>Alteration of retail space to enable new customer experiences a key part of retailer strategy.</a:t>
            </a:r>
          </a:p>
          <a:p>
            <a:endParaRPr lang="en-GB" sz="1600" dirty="0">
              <a:solidFill>
                <a:schemeClr val="tx1"/>
              </a:solidFill>
            </a:endParaRPr>
          </a:p>
          <a:p>
            <a:endParaRPr lang="en-GB" sz="1600" dirty="0" smtClean="0">
              <a:solidFill>
                <a:schemeClr val="tx1"/>
              </a:solidFill>
            </a:endParaRPr>
          </a:p>
          <a:p>
            <a:r>
              <a:rPr lang="en-GB" sz="1600" b="1" dirty="0" smtClean="0">
                <a:solidFill>
                  <a:schemeClr val="tx1"/>
                </a:solidFill>
              </a:rPr>
              <a:t>High-bandwidth flexible retail space through LiFi </a:t>
            </a:r>
            <a:r>
              <a:rPr lang="en-GB" sz="1600" dirty="0" smtClean="0">
                <a:solidFill>
                  <a:schemeClr val="tx1"/>
                </a:solidFill>
              </a:rPr>
              <a:t>enables cost reductions for retailers when modifying or refitting the space.</a:t>
            </a:r>
            <a:endParaRPr lang="en-GB" sz="1600" b="1" dirty="0">
              <a:solidFill>
                <a:schemeClr val="tx1"/>
              </a:solidFill>
            </a:endParaRPr>
          </a:p>
        </p:txBody>
      </p:sp>
      <p:pic>
        <p:nvPicPr>
          <p:cNvPr id="10" name="Picture 2" descr="https://s-media-cache-ak0.pinimg.com/564x/26/68/1d/26681d8d7e4141d00b92f056caa7f10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16" y="2746648"/>
            <a:ext cx="3950359" cy="26265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24018" y="1741663"/>
            <a:ext cx="3447354" cy="369332"/>
          </a:xfrm>
          <a:prstGeom prst="rect">
            <a:avLst/>
          </a:prstGeom>
          <a:noFill/>
        </p:spPr>
        <p:txBody>
          <a:bodyPr wrap="none" rtlCol="0">
            <a:spAutoFit/>
          </a:bodyPr>
          <a:lstStyle/>
          <a:p>
            <a:r>
              <a:rPr lang="en-GB" b="1" dirty="0" smtClean="0">
                <a:solidFill>
                  <a:srgbClr val="0099FF"/>
                </a:solidFill>
              </a:rPr>
              <a:t>Flexible and Adaptive Retail Space</a:t>
            </a:r>
            <a:endParaRPr lang="en-GB" b="1" dirty="0">
              <a:solidFill>
                <a:srgbClr val="0099FF"/>
              </a:solidFill>
            </a:endParaRPr>
          </a:p>
        </p:txBody>
      </p:sp>
    </p:spTree>
    <p:extLst>
      <p:ext uri="{BB962C8B-B14F-4D97-AF65-F5344CB8AC3E}">
        <p14:creationId xmlns:p14="http://schemas.microsoft.com/office/powerpoint/2010/main" val="251977293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www.indoornavigation.com/perch/resources/location-based-markteing-sk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098" y="2708920"/>
            <a:ext cx="3998478"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21</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err="1">
                <a:solidFill>
                  <a:schemeClr val="tx1"/>
                </a:solidFill>
              </a:rPr>
              <a:t>LiFi</a:t>
            </a:r>
            <a:r>
              <a:rPr lang="en-GB" dirty="0">
                <a:solidFill>
                  <a:schemeClr val="tx1"/>
                </a:solidFill>
              </a:rPr>
              <a:t> in Retail: For the </a:t>
            </a:r>
            <a:r>
              <a:rPr lang="en-GB" dirty="0" smtClean="0">
                <a:solidFill>
                  <a:schemeClr val="tx1"/>
                </a:solidFill>
              </a:rPr>
              <a:t>Customer</a:t>
            </a:r>
            <a:endParaRPr lang="en-GB" dirty="0">
              <a:solidFill>
                <a:schemeClr val="tx1"/>
              </a:solidFill>
            </a:endParaRPr>
          </a:p>
        </p:txBody>
      </p:sp>
      <p:sp>
        <p:nvSpPr>
          <p:cNvPr id="9" name="TextBox 8"/>
          <p:cNvSpPr txBox="1"/>
          <p:nvPr/>
        </p:nvSpPr>
        <p:spPr>
          <a:xfrm>
            <a:off x="4875799" y="2358172"/>
            <a:ext cx="4025957" cy="3293209"/>
          </a:xfrm>
          <a:prstGeom prst="rect">
            <a:avLst/>
          </a:prstGeom>
          <a:noFill/>
        </p:spPr>
        <p:txBody>
          <a:bodyPr wrap="square" rtlCol="0">
            <a:spAutoFit/>
          </a:bodyPr>
          <a:lstStyle/>
          <a:p>
            <a:r>
              <a:rPr lang="en-GB" sz="1600" dirty="0">
                <a:solidFill>
                  <a:schemeClr val="tx1"/>
                </a:solidFill>
              </a:rPr>
              <a:t>Real-time delivery of </a:t>
            </a:r>
            <a:r>
              <a:rPr lang="en-GB" sz="1600" b="1" dirty="0">
                <a:solidFill>
                  <a:schemeClr val="tx1"/>
                </a:solidFill>
              </a:rPr>
              <a:t>product-relevant content </a:t>
            </a:r>
            <a:r>
              <a:rPr lang="en-GB" sz="1600" dirty="0">
                <a:solidFill>
                  <a:schemeClr val="tx1"/>
                </a:solidFill>
              </a:rPr>
              <a:t>based on the position of the consumer in the store.</a:t>
            </a:r>
          </a:p>
          <a:p>
            <a:endParaRPr lang="en-GB" sz="1600" dirty="0">
              <a:solidFill>
                <a:schemeClr val="tx1"/>
              </a:solidFill>
            </a:endParaRPr>
          </a:p>
          <a:p>
            <a:endParaRPr lang="en-GB" sz="1600" dirty="0">
              <a:solidFill>
                <a:schemeClr val="tx1"/>
              </a:solidFill>
            </a:endParaRPr>
          </a:p>
          <a:p>
            <a:r>
              <a:rPr lang="en-GB" sz="1600" dirty="0">
                <a:solidFill>
                  <a:schemeClr val="tx1"/>
                </a:solidFill>
              </a:rPr>
              <a:t>No additional infrastructure for RF </a:t>
            </a:r>
            <a:r>
              <a:rPr lang="en-GB" sz="1600" dirty="0" err="1">
                <a:solidFill>
                  <a:schemeClr val="tx1"/>
                </a:solidFill>
              </a:rPr>
              <a:t>comm-unications</a:t>
            </a:r>
            <a:r>
              <a:rPr lang="en-GB" sz="1600" dirty="0">
                <a:solidFill>
                  <a:schemeClr val="tx1"/>
                </a:solidFill>
              </a:rPr>
              <a:t> required to deliver content, can be provided directly over </a:t>
            </a:r>
            <a:r>
              <a:rPr lang="en-GB" sz="1600" dirty="0" err="1">
                <a:solidFill>
                  <a:schemeClr val="tx1"/>
                </a:solidFill>
              </a:rPr>
              <a:t>LiFi</a:t>
            </a:r>
            <a:r>
              <a:rPr lang="en-GB" sz="1600" dirty="0">
                <a:solidFill>
                  <a:schemeClr val="tx1"/>
                </a:solidFill>
              </a:rPr>
              <a:t>.</a:t>
            </a:r>
          </a:p>
          <a:p>
            <a:endParaRPr lang="en-GB" sz="1600" dirty="0">
              <a:solidFill>
                <a:schemeClr val="tx1"/>
              </a:solidFill>
            </a:endParaRPr>
          </a:p>
          <a:p>
            <a:endParaRPr lang="en-GB" sz="1600" dirty="0">
              <a:solidFill>
                <a:schemeClr val="tx1"/>
              </a:solidFill>
            </a:endParaRPr>
          </a:p>
          <a:p>
            <a:r>
              <a:rPr lang="en-GB" sz="1600" dirty="0">
                <a:solidFill>
                  <a:schemeClr val="tx1"/>
                </a:solidFill>
              </a:rPr>
              <a:t>Data density of </a:t>
            </a:r>
            <a:r>
              <a:rPr lang="en-GB" sz="1600" dirty="0" err="1">
                <a:solidFill>
                  <a:schemeClr val="tx1"/>
                </a:solidFill>
              </a:rPr>
              <a:t>LiFi</a:t>
            </a:r>
            <a:r>
              <a:rPr lang="en-GB" sz="1600" dirty="0">
                <a:solidFill>
                  <a:schemeClr val="tx1"/>
                </a:solidFill>
              </a:rPr>
              <a:t> enables </a:t>
            </a:r>
            <a:r>
              <a:rPr lang="en-GB" sz="1600" b="1" dirty="0">
                <a:solidFill>
                  <a:schemeClr val="tx1"/>
                </a:solidFill>
              </a:rPr>
              <a:t>very-high bandwidth content</a:t>
            </a:r>
            <a:r>
              <a:rPr lang="en-GB" sz="1600" dirty="0">
                <a:solidFill>
                  <a:schemeClr val="tx1"/>
                </a:solidFill>
              </a:rPr>
              <a:t> without fear of lack of wireless resources.</a:t>
            </a:r>
          </a:p>
        </p:txBody>
      </p:sp>
      <p:sp>
        <p:nvSpPr>
          <p:cNvPr id="11" name="TextBox 10"/>
          <p:cNvSpPr txBox="1"/>
          <p:nvPr/>
        </p:nvSpPr>
        <p:spPr>
          <a:xfrm>
            <a:off x="924018" y="1741663"/>
            <a:ext cx="3169457" cy="461665"/>
          </a:xfrm>
          <a:prstGeom prst="rect">
            <a:avLst/>
          </a:prstGeom>
          <a:noFill/>
        </p:spPr>
        <p:txBody>
          <a:bodyPr wrap="none" rtlCol="0">
            <a:spAutoFit/>
          </a:bodyPr>
          <a:lstStyle/>
          <a:p>
            <a:r>
              <a:rPr lang="en-GB" b="1" dirty="0" smtClean="0">
                <a:solidFill>
                  <a:srgbClr val="0099FF"/>
                </a:solidFill>
              </a:rPr>
              <a:t>Location-base Content</a:t>
            </a:r>
            <a:endParaRPr lang="en-GB" b="1" dirty="0">
              <a:solidFill>
                <a:srgbClr val="0099FF"/>
              </a:solidFill>
            </a:endParaRPr>
          </a:p>
        </p:txBody>
      </p:sp>
    </p:spTree>
    <p:extLst>
      <p:ext uri="{BB962C8B-B14F-4D97-AF65-F5344CB8AC3E}">
        <p14:creationId xmlns:p14="http://schemas.microsoft.com/office/powerpoint/2010/main" val="279518321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22</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smtClean="0">
                <a:solidFill>
                  <a:schemeClr val="tx1"/>
                </a:solidFill>
              </a:rPr>
              <a:t>Future Services</a:t>
            </a:r>
            <a:endParaRPr lang="en-GB" dirty="0">
              <a:solidFill>
                <a:schemeClr val="tx1"/>
              </a:solidFill>
            </a:endParaRPr>
          </a:p>
        </p:txBody>
      </p:sp>
      <p:pic>
        <p:nvPicPr>
          <p:cNvPr id="9" name="Picture 14" descr="http://tielectricusa.com/wp-content/uploads/2011/08/61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348880"/>
            <a:ext cx="3658884" cy="238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http://upload.wikimedia.org/wikipedia/commons/b/b6/60_LED_3W_Spot_Light_eq_25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1651" y="2348880"/>
            <a:ext cx="3363694" cy="238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299597" y="5003410"/>
            <a:ext cx="6734729" cy="707886"/>
          </a:xfrm>
          <a:prstGeom prst="rect">
            <a:avLst/>
          </a:prstGeom>
          <a:noFill/>
        </p:spPr>
        <p:txBody>
          <a:bodyPr wrap="none" rtlCol="0">
            <a:spAutoFit/>
          </a:bodyPr>
          <a:lstStyle/>
          <a:p>
            <a:pPr algn="ctr"/>
            <a:r>
              <a:rPr lang="en-GB" sz="2000" dirty="0" smtClean="0">
                <a:solidFill>
                  <a:schemeClr val="tx1"/>
                </a:solidFill>
              </a:rPr>
              <a:t>Business focus shifts </a:t>
            </a:r>
            <a:r>
              <a:rPr lang="en-GB" sz="2000" b="1" dirty="0" smtClean="0">
                <a:solidFill>
                  <a:srgbClr val="C00000"/>
                </a:solidFill>
              </a:rPr>
              <a:t>from </a:t>
            </a:r>
            <a:r>
              <a:rPr lang="en-GB" sz="2000" b="1" dirty="0">
                <a:solidFill>
                  <a:srgbClr val="C00000"/>
                </a:solidFill>
              </a:rPr>
              <a:t>volume sales to </a:t>
            </a:r>
            <a:r>
              <a:rPr lang="en-GB" sz="2000" b="1" dirty="0" smtClean="0">
                <a:solidFill>
                  <a:srgbClr val="C00000"/>
                </a:solidFill>
              </a:rPr>
              <a:t>Quality of Service</a:t>
            </a:r>
            <a:r>
              <a:rPr lang="en-GB" sz="2000" dirty="0" smtClean="0"/>
              <a:t> </a:t>
            </a:r>
            <a:r>
              <a:rPr lang="en-GB" sz="2000" dirty="0" smtClean="0">
                <a:solidFill>
                  <a:schemeClr val="tx1"/>
                </a:solidFill>
              </a:rPr>
              <a:t/>
            </a:r>
            <a:br>
              <a:rPr lang="en-GB" sz="2000" dirty="0" smtClean="0">
                <a:solidFill>
                  <a:schemeClr val="tx1"/>
                </a:solidFill>
              </a:rPr>
            </a:br>
            <a:r>
              <a:rPr lang="en-GB" sz="2000" dirty="0" smtClean="0">
                <a:solidFill>
                  <a:schemeClr val="tx1"/>
                </a:solidFill>
              </a:rPr>
              <a:t>enabling </a:t>
            </a:r>
            <a:r>
              <a:rPr lang="en-GB" sz="2000" b="1" dirty="0" smtClean="0">
                <a:solidFill>
                  <a:schemeClr val="tx1"/>
                </a:solidFill>
              </a:rPr>
              <a:t>SMEs </a:t>
            </a:r>
            <a:r>
              <a:rPr lang="en-GB" sz="2000" dirty="0">
                <a:solidFill>
                  <a:schemeClr val="tx1"/>
                </a:solidFill>
              </a:rPr>
              <a:t>to compete with </a:t>
            </a:r>
            <a:r>
              <a:rPr lang="en-GB" sz="2000" b="1" dirty="0" smtClean="0">
                <a:solidFill>
                  <a:schemeClr val="tx1"/>
                </a:solidFill>
              </a:rPr>
              <a:t>Incumbents</a:t>
            </a:r>
            <a:endParaRPr lang="en-GB" sz="2000" b="1" dirty="0" smtClean="0">
              <a:solidFill>
                <a:schemeClr val="tx1"/>
              </a:solidFill>
              <a:latin typeface="Kozuka Gothic Pr6N L" pitchFamily="34" charset="-128"/>
              <a:ea typeface="Kozuka Gothic Pr6N L" pitchFamily="34" charset="-128"/>
            </a:endParaRPr>
          </a:p>
        </p:txBody>
      </p:sp>
      <p:sp>
        <p:nvSpPr>
          <p:cNvPr id="16" name="Right Arrow 15"/>
          <p:cNvSpPr/>
          <p:nvPr/>
        </p:nvSpPr>
        <p:spPr>
          <a:xfrm>
            <a:off x="4050241" y="3489247"/>
            <a:ext cx="1224136" cy="5760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983419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23</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smtClean="0">
                <a:solidFill>
                  <a:schemeClr val="tx1"/>
                </a:solidFill>
              </a:rPr>
              <a:t>Future Services</a:t>
            </a:r>
            <a:endParaRPr lang="en-GB" dirty="0">
              <a:solidFill>
                <a:schemeClr val="tx1"/>
              </a:solidFill>
            </a:endParaRPr>
          </a:p>
        </p:txBody>
      </p:sp>
      <p:sp>
        <p:nvSpPr>
          <p:cNvPr id="17" name="TextBox 16"/>
          <p:cNvSpPr txBox="1"/>
          <p:nvPr/>
        </p:nvSpPr>
        <p:spPr>
          <a:xfrm>
            <a:off x="1314878" y="5112251"/>
            <a:ext cx="6588856" cy="707886"/>
          </a:xfrm>
          <a:prstGeom prst="rect">
            <a:avLst/>
          </a:prstGeom>
          <a:noFill/>
        </p:spPr>
        <p:txBody>
          <a:bodyPr wrap="none" rtlCol="0">
            <a:spAutoFit/>
          </a:bodyPr>
          <a:lstStyle/>
          <a:p>
            <a:pPr algn="ctr"/>
            <a:r>
              <a:rPr lang="en-GB" sz="2000" b="1" dirty="0" smtClean="0">
                <a:solidFill>
                  <a:schemeClr val="tx1"/>
                </a:solidFill>
              </a:rPr>
              <a:t>Building Management Systems </a:t>
            </a:r>
            <a:r>
              <a:rPr lang="en-GB" sz="2000" dirty="0" smtClean="0">
                <a:solidFill>
                  <a:schemeClr val="tx1"/>
                </a:solidFill>
              </a:rPr>
              <a:t>for Smart Building</a:t>
            </a:r>
          </a:p>
          <a:p>
            <a:pPr algn="ctr"/>
            <a:r>
              <a:rPr lang="en-GB" sz="2000" b="1" dirty="0" smtClean="0">
                <a:solidFill>
                  <a:schemeClr val="tx1"/>
                </a:solidFill>
              </a:rPr>
              <a:t>Smart Buildings </a:t>
            </a:r>
            <a:r>
              <a:rPr lang="en-GB" sz="2000" dirty="0" smtClean="0">
                <a:solidFill>
                  <a:schemeClr val="tx1"/>
                </a:solidFill>
              </a:rPr>
              <a:t>and </a:t>
            </a:r>
            <a:r>
              <a:rPr lang="en-GB" sz="2000" b="1" dirty="0" smtClean="0">
                <a:solidFill>
                  <a:schemeClr val="tx1"/>
                </a:solidFill>
              </a:rPr>
              <a:t>Smart Infrastructure </a:t>
            </a:r>
            <a:r>
              <a:rPr lang="en-GB" sz="2000" dirty="0" smtClean="0">
                <a:solidFill>
                  <a:schemeClr val="tx1"/>
                </a:solidFill>
              </a:rPr>
              <a:t>for </a:t>
            </a:r>
            <a:r>
              <a:rPr lang="en-GB" sz="2000" b="1" dirty="0" smtClean="0">
                <a:solidFill>
                  <a:schemeClr val="tx1"/>
                </a:solidFill>
              </a:rPr>
              <a:t>Smart Cities</a:t>
            </a:r>
            <a:endParaRPr lang="en-GB" sz="2000" b="1" dirty="0" smtClean="0">
              <a:solidFill>
                <a:schemeClr val="tx1"/>
              </a:solidFill>
              <a:latin typeface="Kozuka Gothic Pr6N L" pitchFamily="34" charset="-128"/>
              <a:ea typeface="Kozuka Gothic Pr6N L" pitchFamily="34" charset="-128"/>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2" y="2282155"/>
            <a:ext cx="3213584" cy="2615555"/>
          </a:xfrm>
          <a:prstGeom prst="rect">
            <a:avLst/>
          </a:prstGeom>
        </p:spPr>
      </p:pic>
      <p:sp>
        <p:nvSpPr>
          <p:cNvPr id="19" name="Right Arrow 18"/>
          <p:cNvSpPr/>
          <p:nvPr/>
        </p:nvSpPr>
        <p:spPr>
          <a:xfrm>
            <a:off x="3959204" y="3301901"/>
            <a:ext cx="1224136" cy="5760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157" y="2292681"/>
            <a:ext cx="3455560" cy="2594502"/>
          </a:xfrm>
          <a:prstGeom prst="rect">
            <a:avLst/>
          </a:prstGeom>
        </p:spPr>
      </p:pic>
    </p:spTree>
    <p:extLst>
      <p:ext uri="{BB962C8B-B14F-4D97-AF65-F5344CB8AC3E}">
        <p14:creationId xmlns:p14="http://schemas.microsoft.com/office/powerpoint/2010/main" val="395258980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24</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smtClean="0">
                <a:solidFill>
                  <a:schemeClr val="tx1"/>
                </a:solidFill>
              </a:rPr>
              <a:t>Future Services – When?</a:t>
            </a:r>
            <a:endParaRPr lang="en-GB" dirty="0">
              <a:solidFill>
                <a:schemeClr val="tx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95" y="1987465"/>
            <a:ext cx="7823386" cy="4141000"/>
          </a:xfrm>
          <a:prstGeom prst="rect">
            <a:avLst/>
          </a:prstGeom>
        </p:spPr>
      </p:pic>
      <p:grpSp>
        <p:nvGrpSpPr>
          <p:cNvPr id="12" name="Group 11"/>
          <p:cNvGrpSpPr/>
          <p:nvPr/>
        </p:nvGrpSpPr>
        <p:grpSpPr>
          <a:xfrm>
            <a:off x="433295" y="1730668"/>
            <a:ext cx="7823386" cy="4650660"/>
            <a:chOff x="1151620" y="1094568"/>
            <a:chExt cx="6840760" cy="3637422"/>
          </a:xfrm>
        </p:grpSpPr>
        <p:sp>
          <p:nvSpPr>
            <p:cNvPr id="13" name="Rectangle 12"/>
            <p:cNvSpPr/>
            <p:nvPr/>
          </p:nvSpPr>
          <p:spPr>
            <a:xfrm>
              <a:off x="6553200" y="1104803"/>
              <a:ext cx="1439180" cy="3620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151620" y="1111105"/>
              <a:ext cx="1439180" cy="3620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094568"/>
              <a:ext cx="4028446" cy="3631120"/>
            </a:xfrm>
            <a:prstGeom prst="rect">
              <a:avLst/>
            </a:prstGeom>
          </p:spPr>
        </p:pic>
      </p:grpSp>
    </p:spTree>
    <p:extLst>
      <p:ext uri="{BB962C8B-B14F-4D97-AF65-F5344CB8AC3E}">
        <p14:creationId xmlns:p14="http://schemas.microsoft.com/office/powerpoint/2010/main" val="14785775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25</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err="1" smtClean="0">
                <a:solidFill>
                  <a:schemeClr val="tx1"/>
                </a:solidFill>
              </a:rPr>
              <a:t>LiFi</a:t>
            </a:r>
            <a:r>
              <a:rPr lang="en-GB" dirty="0" smtClean="0">
                <a:solidFill>
                  <a:schemeClr val="tx1"/>
                </a:solidFill>
              </a:rPr>
              <a:t>: The Bridge between…</a:t>
            </a:r>
            <a:endParaRPr lang="en-GB" dirty="0">
              <a:solidFill>
                <a:schemeClr val="tx1"/>
              </a:solidFill>
            </a:endParaRPr>
          </a:p>
        </p:txBody>
      </p:sp>
      <p:sp>
        <p:nvSpPr>
          <p:cNvPr id="16" name="CustomShape 2"/>
          <p:cNvSpPr/>
          <p:nvPr/>
        </p:nvSpPr>
        <p:spPr>
          <a:xfrm>
            <a:off x="827584" y="1867305"/>
            <a:ext cx="7848872" cy="3888432"/>
          </a:xfrm>
          <a:prstGeom prst="rect">
            <a:avLst/>
          </a:prstGeom>
          <a:noFill/>
          <a:ln>
            <a:noFill/>
          </a:ln>
        </p:spPr>
        <p:txBody>
          <a:bodyPr lIns="90000" tIns="45000" rIns="90000" bIns="45000"/>
          <a:lstStyle/>
          <a:p>
            <a:pPr marL="285750" indent="-285750">
              <a:lnSpc>
                <a:spcPct val="100000"/>
              </a:lnSpc>
              <a:buFont typeface="Arial" panose="020B0604020202020204" pitchFamily="34" charset="0"/>
              <a:buChar char="•"/>
            </a:pPr>
            <a:r>
              <a:rPr lang="en-GB" sz="2000" dirty="0" smtClean="0">
                <a:solidFill>
                  <a:schemeClr val="tx1"/>
                </a:solidFill>
                <a:latin typeface="+mj-lt"/>
                <a:ea typeface="Kozuka Gothic Pr6N L"/>
              </a:rPr>
              <a:t>Desire for </a:t>
            </a:r>
            <a:r>
              <a:rPr lang="en-GB" sz="2000" b="1" dirty="0" smtClean="0">
                <a:solidFill>
                  <a:schemeClr val="tx1"/>
                </a:solidFill>
                <a:latin typeface="+mj-lt"/>
                <a:ea typeface="Kozuka Gothic Pr6N L"/>
              </a:rPr>
              <a:t>new lighting services</a:t>
            </a:r>
            <a:r>
              <a:rPr lang="en-GB" sz="2000" dirty="0" smtClean="0">
                <a:solidFill>
                  <a:schemeClr val="tx1"/>
                </a:solidFill>
                <a:latin typeface="+mj-lt"/>
                <a:ea typeface="Kozuka Gothic Pr6N L"/>
              </a:rPr>
              <a:t> and the </a:t>
            </a:r>
            <a:r>
              <a:rPr lang="en-GB" sz="2000" b="1" dirty="0" smtClean="0">
                <a:solidFill>
                  <a:schemeClr val="tx1"/>
                </a:solidFill>
                <a:latin typeface="+mj-lt"/>
                <a:ea typeface="Kozuka Gothic Pr6N L"/>
              </a:rPr>
              <a:t>demand for more data</a:t>
            </a:r>
            <a:endParaRPr lang="en-GB" sz="2000" dirty="0" smtClean="0">
              <a:solidFill>
                <a:schemeClr val="tx1"/>
              </a:solidFill>
              <a:latin typeface="+mj-lt"/>
              <a:ea typeface="Kozuka Gothic Pr6N L"/>
            </a:endParaRPr>
          </a:p>
          <a:p>
            <a:pPr marL="742950" lvl="1" indent="-285750">
              <a:buFont typeface="Arial" panose="020B0604020202020204" pitchFamily="34" charset="0"/>
              <a:buChar char="•"/>
            </a:pPr>
            <a:r>
              <a:rPr lang="en-GB" dirty="0" smtClean="0">
                <a:solidFill>
                  <a:schemeClr val="tx1"/>
                </a:solidFill>
                <a:latin typeface="+mj-lt"/>
                <a:ea typeface="Kozuka Gothic Pr6N L"/>
              </a:rPr>
              <a:t>LiFi as a new service for data provision and generation</a:t>
            </a:r>
          </a:p>
          <a:p>
            <a:pPr marL="742950" lvl="1" indent="-285750">
              <a:buFont typeface="Arial" panose="020B0604020202020204" pitchFamily="34" charset="0"/>
              <a:buChar char="•"/>
            </a:pPr>
            <a:endParaRPr lang="en-GB" dirty="0">
              <a:solidFill>
                <a:schemeClr val="tx1"/>
              </a:solidFill>
              <a:latin typeface="+mj-lt"/>
              <a:ea typeface="Kozuka Gothic Pr6N L"/>
            </a:endParaRPr>
          </a:p>
          <a:p>
            <a:pPr marL="742950" lvl="1" indent="-285750">
              <a:buFont typeface="Arial" panose="020B0604020202020204" pitchFamily="34" charset="0"/>
              <a:buChar char="•"/>
            </a:pPr>
            <a:endParaRPr lang="en-GB" dirty="0" smtClean="0">
              <a:solidFill>
                <a:schemeClr val="tx1"/>
              </a:solidFill>
              <a:latin typeface="+mj-lt"/>
              <a:ea typeface="Kozuka Gothic Pr6N L"/>
            </a:endParaRPr>
          </a:p>
          <a:p>
            <a:pPr marL="742950" lvl="1" indent="-285750">
              <a:buFont typeface="Arial" panose="020B0604020202020204" pitchFamily="34" charset="0"/>
              <a:buChar char="•"/>
            </a:pPr>
            <a:endParaRPr lang="en-GB" dirty="0">
              <a:solidFill>
                <a:schemeClr val="tx1"/>
              </a:solidFill>
              <a:latin typeface="+mj-lt"/>
              <a:ea typeface="Kozuka Gothic Pr6N L"/>
            </a:endParaRPr>
          </a:p>
          <a:p>
            <a:pPr marL="742950" lvl="1" indent="-285750">
              <a:buFont typeface="Arial" panose="020B0604020202020204" pitchFamily="34" charset="0"/>
              <a:buChar char="•"/>
            </a:pPr>
            <a:endParaRPr lang="en-GB" dirty="0" smtClean="0">
              <a:solidFill>
                <a:schemeClr val="tx1"/>
              </a:solidFill>
              <a:latin typeface="+mj-lt"/>
              <a:ea typeface="Kozuka Gothic Pr6N L"/>
            </a:endParaRPr>
          </a:p>
          <a:p>
            <a:pPr marL="742950" lvl="1" indent="-285750">
              <a:buFont typeface="Arial" panose="020B0604020202020204" pitchFamily="34" charset="0"/>
              <a:buChar char="•"/>
            </a:pPr>
            <a:endParaRPr lang="en-GB" dirty="0">
              <a:solidFill>
                <a:schemeClr val="tx1"/>
              </a:solidFill>
              <a:latin typeface="+mj-lt"/>
              <a:ea typeface="Kozuka Gothic Pr6N L"/>
            </a:endParaRPr>
          </a:p>
          <a:p>
            <a:pPr marL="742950" lvl="1" indent="-285750">
              <a:buFont typeface="Arial" panose="020B0604020202020204" pitchFamily="34" charset="0"/>
              <a:buChar char="•"/>
            </a:pPr>
            <a:endParaRPr lang="en-GB" dirty="0" smtClean="0">
              <a:solidFill>
                <a:schemeClr val="tx1"/>
              </a:solidFill>
              <a:latin typeface="+mj-lt"/>
              <a:ea typeface="Kozuka Gothic Pr6N L"/>
            </a:endParaRPr>
          </a:p>
          <a:p>
            <a:pPr marL="742950" lvl="1" indent="-285750">
              <a:buFont typeface="Arial" panose="020B0604020202020204" pitchFamily="34" charset="0"/>
              <a:buChar char="•"/>
            </a:pPr>
            <a:endParaRPr lang="en-GB" dirty="0">
              <a:solidFill>
                <a:schemeClr val="tx1"/>
              </a:solidFill>
              <a:latin typeface="+mj-lt"/>
              <a:ea typeface="Kozuka Gothic Pr6N L"/>
            </a:endParaRPr>
          </a:p>
          <a:p>
            <a:pPr marL="285750" indent="-285750">
              <a:buFont typeface="Arial" panose="020B0604020202020204" pitchFamily="34" charset="0"/>
              <a:buChar char="•"/>
            </a:pPr>
            <a:endParaRPr lang="en-GB" sz="2000" dirty="0" smtClean="0">
              <a:solidFill>
                <a:schemeClr val="tx1"/>
              </a:solidFill>
              <a:latin typeface="+mj-lt"/>
              <a:ea typeface="Kozuka Gothic Pr6N L"/>
            </a:endParaRPr>
          </a:p>
          <a:p>
            <a:pPr marL="285750" indent="-285750">
              <a:buFont typeface="Arial" panose="020B0604020202020204" pitchFamily="34" charset="0"/>
              <a:buChar char="•"/>
            </a:pPr>
            <a:r>
              <a:rPr lang="en-GB" sz="2000" dirty="0" smtClean="0">
                <a:solidFill>
                  <a:schemeClr val="tx1"/>
                </a:solidFill>
                <a:latin typeface="+mj-lt"/>
                <a:ea typeface="Kozuka Gothic Pr6N L"/>
              </a:rPr>
              <a:t>LiFi paves the way for </a:t>
            </a:r>
            <a:r>
              <a:rPr lang="en-GB" sz="2000" b="1" dirty="0" smtClean="0">
                <a:solidFill>
                  <a:schemeClr val="tx1"/>
                </a:solidFill>
                <a:latin typeface="+mj-lt"/>
                <a:ea typeface="Kozuka Gothic Pr6N L"/>
              </a:rPr>
              <a:t>new business opportunities</a:t>
            </a:r>
            <a:r>
              <a:rPr lang="en-GB" sz="2000" dirty="0" smtClean="0">
                <a:solidFill>
                  <a:schemeClr val="tx1"/>
                </a:solidFill>
                <a:latin typeface="+mj-lt"/>
                <a:ea typeface="Kozuka Gothic Pr6N L"/>
              </a:rPr>
              <a:t> in the lighting industry</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2893657"/>
            <a:ext cx="4896544" cy="1971763"/>
          </a:xfrm>
          <a:prstGeom prst="rect">
            <a:avLst/>
          </a:prstGeom>
        </p:spPr>
      </p:pic>
    </p:spTree>
    <p:extLst>
      <p:ext uri="{BB962C8B-B14F-4D97-AF65-F5344CB8AC3E}">
        <p14:creationId xmlns:p14="http://schemas.microsoft.com/office/powerpoint/2010/main" val="155408484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26</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smtClean="0">
                <a:solidFill>
                  <a:schemeClr val="tx1"/>
                </a:solidFill>
              </a:rPr>
              <a:t>New Opportunities: Collaboration</a:t>
            </a:r>
            <a:endParaRPr lang="en-GB" dirty="0">
              <a:solidFill>
                <a:schemeClr val="tx1"/>
              </a:solidFill>
            </a:endParaRPr>
          </a:p>
        </p:txBody>
      </p:sp>
      <p:sp>
        <p:nvSpPr>
          <p:cNvPr id="8" name="CustomShape 2"/>
          <p:cNvSpPr/>
          <p:nvPr/>
        </p:nvSpPr>
        <p:spPr>
          <a:xfrm>
            <a:off x="714566" y="1919165"/>
            <a:ext cx="7848872" cy="3888432"/>
          </a:xfrm>
          <a:prstGeom prst="rect">
            <a:avLst/>
          </a:prstGeom>
          <a:noFill/>
          <a:ln>
            <a:noFill/>
          </a:ln>
        </p:spPr>
        <p:txBody>
          <a:bodyPr lIns="90000" tIns="45000" rIns="90000" bIns="45000"/>
          <a:lstStyle/>
          <a:p>
            <a:pPr marL="285750" indent="-285750">
              <a:lnSpc>
                <a:spcPct val="100000"/>
              </a:lnSpc>
              <a:buFont typeface="Arial" panose="020B0604020202020204" pitchFamily="34" charset="0"/>
              <a:buChar char="•"/>
            </a:pPr>
            <a:r>
              <a:rPr lang="en-GB" sz="2000" dirty="0" err="1" smtClean="0">
                <a:solidFill>
                  <a:schemeClr val="tx1"/>
                </a:solidFill>
                <a:latin typeface="+mj-lt"/>
                <a:ea typeface="Kozuka Gothic Pr6N L"/>
              </a:rPr>
              <a:t>LiFi</a:t>
            </a:r>
            <a:r>
              <a:rPr lang="en-GB" sz="2000" dirty="0" smtClean="0">
                <a:solidFill>
                  <a:schemeClr val="tx1"/>
                </a:solidFill>
                <a:latin typeface="+mj-lt"/>
                <a:ea typeface="Kozuka Gothic Pr6N L"/>
              </a:rPr>
              <a:t> enables the Lighting Industry to collaborate with:</a:t>
            </a:r>
          </a:p>
          <a:p>
            <a:pPr marL="742950" lvl="1" indent="-285750">
              <a:buFont typeface="Arial" panose="020B0604020202020204" pitchFamily="34" charset="0"/>
              <a:buChar char="•"/>
            </a:pPr>
            <a:endParaRPr lang="en-GB" dirty="0" smtClean="0">
              <a:solidFill>
                <a:schemeClr val="tx1"/>
              </a:solidFill>
              <a:latin typeface="+mj-lt"/>
              <a:ea typeface="Kozuka Gothic Pr6N L"/>
            </a:endParaRPr>
          </a:p>
          <a:p>
            <a:pPr marL="742950" lvl="1" indent="-285750">
              <a:buFont typeface="Arial" panose="020B0604020202020204" pitchFamily="34" charset="0"/>
              <a:buChar char="•"/>
            </a:pPr>
            <a:r>
              <a:rPr lang="en-GB" b="1" dirty="0" smtClean="0">
                <a:solidFill>
                  <a:schemeClr val="tx1"/>
                </a:solidFill>
                <a:latin typeface="+mj-lt"/>
                <a:ea typeface="Kozuka Gothic Pr6N L"/>
              </a:rPr>
              <a:t>Infrastructure providers</a:t>
            </a:r>
          </a:p>
          <a:p>
            <a:pPr marL="742950" lvl="1" indent="-285750">
              <a:buFont typeface="Arial" panose="020B0604020202020204" pitchFamily="34" charset="0"/>
              <a:buChar char="•"/>
            </a:pPr>
            <a:endParaRPr lang="en-GB" dirty="0" smtClean="0">
              <a:solidFill>
                <a:schemeClr val="tx1"/>
              </a:solidFill>
              <a:latin typeface="+mj-lt"/>
              <a:ea typeface="Kozuka Gothic Pr6N L"/>
            </a:endParaRPr>
          </a:p>
          <a:p>
            <a:pPr marL="742950" lvl="1" indent="-285750">
              <a:buFont typeface="Arial" panose="020B0604020202020204" pitchFamily="34" charset="0"/>
              <a:buChar char="•"/>
            </a:pPr>
            <a:r>
              <a:rPr lang="en-GB" b="1" dirty="0" smtClean="0">
                <a:solidFill>
                  <a:schemeClr val="tx1"/>
                </a:solidFill>
                <a:latin typeface="+mj-lt"/>
                <a:ea typeface="Kozuka Gothic Pr6N L"/>
              </a:rPr>
              <a:t>Content providers</a:t>
            </a:r>
            <a:endParaRPr lang="en-GB" b="1" dirty="0">
              <a:solidFill>
                <a:schemeClr val="tx1"/>
              </a:solidFill>
              <a:latin typeface="+mj-lt"/>
              <a:ea typeface="Kozuka Gothic Pr6N L"/>
            </a:endParaRPr>
          </a:p>
          <a:p>
            <a:pPr marL="742950" lvl="1" indent="-285750">
              <a:buFont typeface="Arial" panose="020B0604020202020204" pitchFamily="34" charset="0"/>
              <a:buChar char="•"/>
            </a:pPr>
            <a:endParaRPr lang="en-GB" dirty="0" smtClean="0">
              <a:solidFill>
                <a:schemeClr val="tx1"/>
              </a:solidFill>
              <a:latin typeface="+mj-lt"/>
              <a:ea typeface="Kozuka Gothic Pr6N L"/>
            </a:endParaRPr>
          </a:p>
          <a:p>
            <a:pPr marL="285750" indent="-285750">
              <a:buFont typeface="Arial" panose="020B0604020202020204" pitchFamily="34" charset="0"/>
              <a:buChar char="•"/>
            </a:pPr>
            <a:r>
              <a:rPr lang="en-GB" sz="2000" dirty="0" smtClean="0">
                <a:solidFill>
                  <a:schemeClr val="tx1"/>
                </a:solidFill>
                <a:latin typeface="+mj-lt"/>
                <a:ea typeface="Kozuka Gothic Pr6N L"/>
              </a:rPr>
              <a:t>For wireless data and content provision to businesses and consumers alike, forging </a:t>
            </a:r>
            <a:r>
              <a:rPr lang="en-GB" sz="2000" b="1" dirty="0" smtClean="0">
                <a:solidFill>
                  <a:schemeClr val="tx1"/>
                </a:solidFill>
                <a:latin typeface="+mj-lt"/>
                <a:ea typeface="Kozuka Gothic Pr6N L"/>
              </a:rPr>
              <a:t>new partnerships </a:t>
            </a:r>
            <a:r>
              <a:rPr lang="en-GB" sz="2000" dirty="0" smtClean="0">
                <a:solidFill>
                  <a:schemeClr val="tx1"/>
                </a:solidFill>
                <a:latin typeface="+mj-lt"/>
                <a:ea typeface="Kozuka Gothic Pr6N L"/>
              </a:rPr>
              <a:t>and entry into </a:t>
            </a:r>
            <a:r>
              <a:rPr lang="en-GB" sz="2000" b="1" dirty="0" smtClean="0">
                <a:solidFill>
                  <a:schemeClr val="tx1"/>
                </a:solidFill>
                <a:latin typeface="+mj-lt"/>
                <a:ea typeface="Kozuka Gothic Pr6N L"/>
              </a:rPr>
              <a:t>new industries</a:t>
            </a:r>
            <a:endParaRPr lang="en-GB" sz="2000" b="1" dirty="0">
              <a:solidFill>
                <a:schemeClr val="tx1"/>
              </a:solidFill>
              <a:latin typeface="+mj-lt"/>
              <a:ea typeface="Kozuka Gothic Pr6N L"/>
            </a:endParaRPr>
          </a:p>
          <a:p>
            <a:pPr marL="285750" indent="-285750">
              <a:buFont typeface="Arial" panose="020B0604020202020204" pitchFamily="34" charset="0"/>
              <a:buChar char="•"/>
            </a:pPr>
            <a:endParaRPr lang="en-GB" sz="2000" dirty="0" smtClean="0">
              <a:solidFill>
                <a:schemeClr val="tx1"/>
              </a:solidFill>
              <a:latin typeface="+mj-lt"/>
              <a:ea typeface="Kozuka Gothic Pr6N L"/>
            </a:endParaRPr>
          </a:p>
        </p:txBody>
      </p:sp>
    </p:spTree>
    <p:extLst>
      <p:ext uri="{BB962C8B-B14F-4D97-AF65-F5344CB8AC3E}">
        <p14:creationId xmlns:p14="http://schemas.microsoft.com/office/powerpoint/2010/main" val="213364656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27</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smtClean="0">
                <a:solidFill>
                  <a:schemeClr val="tx1"/>
                </a:solidFill>
              </a:rPr>
              <a:t>New Opportunities: Integration</a:t>
            </a:r>
            <a:endParaRPr lang="en-GB" dirty="0">
              <a:solidFill>
                <a:schemeClr val="tx1"/>
              </a:solidFill>
            </a:endParaRPr>
          </a:p>
        </p:txBody>
      </p:sp>
      <p:sp>
        <p:nvSpPr>
          <p:cNvPr id="8" name="CustomShape 2"/>
          <p:cNvSpPr/>
          <p:nvPr/>
        </p:nvSpPr>
        <p:spPr>
          <a:xfrm>
            <a:off x="714566" y="1919165"/>
            <a:ext cx="7848872" cy="3888432"/>
          </a:xfrm>
          <a:prstGeom prst="rect">
            <a:avLst/>
          </a:prstGeom>
          <a:noFill/>
          <a:ln>
            <a:noFill/>
          </a:ln>
        </p:spPr>
        <p:txBody>
          <a:bodyPr lIns="90000" tIns="45000" rIns="90000" bIns="45000"/>
          <a:lstStyle/>
          <a:p>
            <a:pPr marL="285750" indent="-285750">
              <a:lnSpc>
                <a:spcPct val="100000"/>
              </a:lnSpc>
              <a:buFont typeface="Arial" panose="020B0604020202020204" pitchFamily="34" charset="0"/>
              <a:buChar char="•"/>
            </a:pPr>
            <a:r>
              <a:rPr lang="en-GB" sz="2000" dirty="0" err="1" smtClean="0">
                <a:solidFill>
                  <a:schemeClr val="tx1"/>
                </a:solidFill>
                <a:ea typeface="Kozuka Gothic Pr6N L"/>
              </a:rPr>
              <a:t>LiFi</a:t>
            </a:r>
            <a:r>
              <a:rPr lang="en-GB" sz="2000" dirty="0" smtClean="0">
                <a:solidFill>
                  <a:schemeClr val="tx1"/>
                </a:solidFill>
                <a:ea typeface="Kozuka Gothic Pr6N L"/>
              </a:rPr>
              <a:t> </a:t>
            </a:r>
            <a:r>
              <a:rPr lang="en-GB" sz="2000" dirty="0">
                <a:solidFill>
                  <a:schemeClr val="tx1"/>
                </a:solidFill>
                <a:ea typeface="Kozuka Gothic Pr6N L"/>
              </a:rPr>
              <a:t>enables lighting-communications integration into existing electronics</a:t>
            </a:r>
            <a:r>
              <a:rPr lang="en-GB" sz="2000" dirty="0" smtClean="0">
                <a:solidFill>
                  <a:schemeClr val="tx1"/>
                </a:solidFill>
                <a:ea typeface="Kozuka Gothic Pr6N L"/>
              </a:rPr>
              <a:t>:</a:t>
            </a:r>
            <a:endParaRPr lang="en-GB" dirty="0">
              <a:solidFill>
                <a:schemeClr val="tx1"/>
              </a:solidFill>
              <a:ea typeface="Kozuka Gothic Pr6N L"/>
            </a:endParaRPr>
          </a:p>
          <a:p>
            <a:pPr lvl="1">
              <a:buFont typeface="Arial" panose="020B0604020202020204" pitchFamily="34" charset="0"/>
              <a:buChar char="•"/>
            </a:pPr>
            <a:endParaRPr lang="en-GB" dirty="0">
              <a:solidFill>
                <a:schemeClr val="tx1"/>
              </a:solidFill>
              <a:ea typeface="Kozuka Gothic Pr6N L"/>
            </a:endParaRPr>
          </a:p>
          <a:p>
            <a:pPr lvl="1">
              <a:buFont typeface="Arial" panose="020B0604020202020204" pitchFamily="34" charset="0"/>
              <a:buChar char="•"/>
            </a:pPr>
            <a:endParaRPr lang="en-GB" dirty="0">
              <a:solidFill>
                <a:schemeClr val="tx1"/>
              </a:solidFill>
              <a:ea typeface="Kozuka Gothic Pr6N L"/>
            </a:endParaRPr>
          </a:p>
          <a:p>
            <a:pPr lvl="1">
              <a:buFont typeface="Arial" panose="020B0604020202020204" pitchFamily="34" charset="0"/>
              <a:buChar char="•"/>
            </a:pPr>
            <a:endParaRPr lang="en-GB" dirty="0">
              <a:solidFill>
                <a:schemeClr val="tx1"/>
              </a:solidFill>
              <a:ea typeface="Kozuka Gothic Pr6N L"/>
            </a:endParaRPr>
          </a:p>
          <a:p>
            <a:pPr lvl="1">
              <a:buFont typeface="Arial" panose="020B0604020202020204" pitchFamily="34" charset="0"/>
              <a:buChar char="•"/>
            </a:pPr>
            <a:endParaRPr lang="en-GB" dirty="0">
              <a:solidFill>
                <a:schemeClr val="tx1"/>
              </a:solidFill>
              <a:ea typeface="Kozuka Gothic Pr6N L"/>
            </a:endParaRPr>
          </a:p>
          <a:p>
            <a:pPr lvl="1">
              <a:buFont typeface="Arial" panose="020B0604020202020204" pitchFamily="34" charset="0"/>
              <a:buChar char="•"/>
            </a:pPr>
            <a:endParaRPr lang="en-GB" dirty="0">
              <a:solidFill>
                <a:schemeClr val="tx1"/>
              </a:solidFill>
              <a:ea typeface="Kozuka Gothic Pr6N L"/>
            </a:endParaRPr>
          </a:p>
          <a:p>
            <a:pPr lvl="1">
              <a:buFont typeface="Arial" panose="020B0604020202020204" pitchFamily="34" charset="0"/>
              <a:buChar char="•"/>
            </a:pPr>
            <a:endParaRPr lang="en-GB" dirty="0">
              <a:solidFill>
                <a:schemeClr val="tx1"/>
              </a:solidFill>
              <a:ea typeface="Kozuka Gothic Pr6N L"/>
            </a:endParaRPr>
          </a:p>
          <a:p>
            <a:pPr lvl="1">
              <a:buFont typeface="Arial" panose="020B0604020202020204" pitchFamily="34" charset="0"/>
              <a:buChar char="•"/>
            </a:pPr>
            <a:endParaRPr lang="en-GB" dirty="0">
              <a:solidFill>
                <a:schemeClr val="tx1"/>
              </a:solidFill>
              <a:ea typeface="Kozuka Gothic Pr6N L"/>
            </a:endParaRPr>
          </a:p>
          <a:p>
            <a:pPr marL="285750" indent="-285750">
              <a:buFont typeface="Arial" panose="020B0604020202020204" pitchFamily="34" charset="0"/>
              <a:buChar char="•"/>
            </a:pPr>
            <a:r>
              <a:rPr lang="en-GB" sz="2000" dirty="0">
                <a:solidFill>
                  <a:schemeClr val="tx1"/>
                </a:solidFill>
                <a:ea typeface="Kozuka Gothic Pr6N L"/>
              </a:rPr>
              <a:t>Enabling the industry to drive </a:t>
            </a:r>
            <a:r>
              <a:rPr lang="en-GB" sz="2000" b="1" dirty="0">
                <a:solidFill>
                  <a:schemeClr val="tx1"/>
                </a:solidFill>
                <a:ea typeface="Kozuka Gothic Pr6N L"/>
              </a:rPr>
              <a:t>back to volume sales</a:t>
            </a:r>
            <a:r>
              <a:rPr lang="en-GB" sz="2000" dirty="0">
                <a:solidFill>
                  <a:schemeClr val="tx1"/>
                </a:solidFill>
                <a:ea typeface="Kozuka Gothic Pr6N L"/>
              </a:rPr>
              <a:t> through original equipment manufacture (OEM)</a:t>
            </a:r>
            <a:endParaRPr lang="en-GB" sz="2000" b="1" dirty="0">
              <a:solidFill>
                <a:schemeClr val="tx1"/>
              </a:solidFill>
              <a:ea typeface="Kozuka Gothic Pr6N L"/>
            </a:endParaRPr>
          </a:p>
          <a:p>
            <a:pPr marL="285750" indent="-285750">
              <a:buFont typeface="Arial" panose="020B0604020202020204" pitchFamily="34" charset="0"/>
              <a:buChar char="•"/>
            </a:pPr>
            <a:endParaRPr lang="en-GB" sz="2000" dirty="0">
              <a:solidFill>
                <a:schemeClr val="tx1"/>
              </a:solidFill>
              <a:ea typeface="Kozuka Gothic Pr6N L"/>
            </a:endParaRPr>
          </a:p>
        </p:txBody>
      </p:sp>
      <p:pic>
        <p:nvPicPr>
          <p:cNvPr id="7" name="Picture 4" descr="http://labs.sogeti.com/wp-content/uploads/2015/02/theinternetofthin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861" y="2780927"/>
            <a:ext cx="3302002" cy="1981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2M Connected Produ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780928"/>
            <a:ext cx="2857500"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08575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28</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pPr>
              <a:lnSpc>
                <a:spcPct val="100000"/>
              </a:lnSpc>
            </a:pPr>
            <a:r>
              <a:rPr lang="en-GB" dirty="0" smtClean="0">
                <a:solidFill>
                  <a:schemeClr val="tx1"/>
                </a:solidFill>
              </a:rPr>
              <a:t>What is </a:t>
            </a:r>
            <a:r>
              <a:rPr lang="en-GB" dirty="0" err="1" smtClean="0">
                <a:solidFill>
                  <a:schemeClr val="tx1"/>
                </a:solidFill>
              </a:rPr>
              <a:t>LiFi</a:t>
            </a:r>
            <a:r>
              <a:rPr lang="en-GB" dirty="0" smtClean="0">
                <a:solidFill>
                  <a:schemeClr val="tx1"/>
                </a:solidFill>
              </a:rPr>
              <a:t>?</a:t>
            </a:r>
            <a:endParaRPr lang="en-GB" dirty="0">
              <a:solidFill>
                <a:schemeClr val="tx1"/>
              </a:solidFill>
            </a:endParaRPr>
          </a:p>
        </p:txBody>
      </p:sp>
      <p:sp>
        <p:nvSpPr>
          <p:cNvPr id="2" name="TextBox 1"/>
          <p:cNvSpPr txBox="1"/>
          <p:nvPr/>
        </p:nvSpPr>
        <p:spPr>
          <a:xfrm>
            <a:off x="3358366" y="5758787"/>
            <a:ext cx="2427268" cy="461665"/>
          </a:xfrm>
          <a:prstGeom prst="rect">
            <a:avLst/>
          </a:prstGeom>
          <a:noFill/>
        </p:spPr>
        <p:txBody>
          <a:bodyPr wrap="none" rtlCol="0">
            <a:spAutoFit/>
          </a:bodyPr>
          <a:lstStyle/>
          <a:p>
            <a:r>
              <a:rPr lang="en-GB" dirty="0" smtClean="0">
                <a:solidFill>
                  <a:schemeClr val="tx1"/>
                </a:solidFill>
              </a:rPr>
              <a:t>http://purelifi.com</a:t>
            </a:r>
            <a:endParaRPr lang="en-GB" dirty="0">
              <a:solidFill>
                <a:schemeClr val="tx1"/>
              </a:solidFill>
            </a:endParaRPr>
          </a:p>
        </p:txBody>
      </p:sp>
    </p:spTree>
    <p:extLst>
      <p:ext uri="{BB962C8B-B14F-4D97-AF65-F5344CB8AC3E}">
        <p14:creationId xmlns:p14="http://schemas.microsoft.com/office/powerpoint/2010/main" val="170122552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15074" y="6475413"/>
            <a:ext cx="2327264"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531D307C-65C7-4BB3-B44A-1501D36803F7}" type="slidenum">
              <a:rPr lang="en-GB"/>
              <a:pPr/>
              <a:t>29</a:t>
            </a:fld>
            <a:endParaRPr lang="en-GB"/>
          </a:p>
        </p:txBody>
      </p:sp>
      <p:sp>
        <p:nvSpPr>
          <p:cNvPr id="11265" name="Rectangle 1"/>
          <p:cNvSpPr>
            <a:spLocks noGrp="1" noChangeArrowheads="1"/>
          </p:cNvSpPr>
          <p:nvPr>
            <p:ph type="title"/>
          </p:nvPr>
        </p:nvSpPr>
        <p:spPr>
          <a:xfrm>
            <a:off x="685800" y="685800"/>
            <a:ext cx="7772400" cy="10668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References</a:t>
            </a:r>
          </a:p>
        </p:txBody>
      </p:sp>
      <p:sp>
        <p:nvSpPr>
          <p:cNvPr id="11266" name="Rectangle 2"/>
          <p:cNvSpPr>
            <a:spLocks noGrp="1" noChangeArrowheads="1"/>
          </p:cNvSpPr>
          <p:nvPr>
            <p:ph type="body" idx="1"/>
          </p:nvPr>
        </p:nvSpPr>
        <p:spPr>
          <a:xfrm>
            <a:off x="685800" y="1556792"/>
            <a:ext cx="8062664" cy="4208463"/>
          </a:xfrm>
          <a:ln/>
        </p:spPr>
        <p:txBody>
          <a:bodyPr/>
          <a:lstStyle/>
          <a:p>
            <a:pPr marL="457200" indent="-457200">
              <a:buFont typeface="+mj-lt"/>
              <a:buAutoNum type="arabicPeriod"/>
            </a:pPr>
            <a:r>
              <a:rPr lang="en-US" altLang="zh-CN" sz="1400" b="0" dirty="0">
                <a:solidFill>
                  <a:schemeClr val="tx1"/>
                </a:solidFill>
                <a:ea typeface="宋体" pitchFamily="2" charset="-122"/>
              </a:rPr>
              <a:t>I. Stefan, H. Burchardt, and H. Haas, “Area spectral efficiency performance comparison between VLC and RF femtocell networks,” ICC, 2013</a:t>
            </a:r>
            <a:r>
              <a:rPr lang="en-US" altLang="zh-CN" sz="1400" b="0" dirty="0" smtClean="0">
                <a:solidFill>
                  <a:schemeClr val="tx1"/>
                </a:solidFill>
                <a:ea typeface="宋体" pitchFamily="2" charset="-122"/>
              </a:rPr>
              <a:t>.</a:t>
            </a:r>
          </a:p>
          <a:p>
            <a:pPr marL="457200" indent="-457200">
              <a:buFont typeface="+mj-lt"/>
              <a:buAutoNum type="arabicPeriod"/>
            </a:pPr>
            <a:r>
              <a:rPr lang="en-US" altLang="zh-CN" sz="1400" b="0" dirty="0" smtClean="0">
                <a:solidFill>
                  <a:schemeClr val="tx1"/>
                </a:solidFill>
                <a:ea typeface="宋体" pitchFamily="2" charset="-122"/>
              </a:rPr>
              <a:t>G</a:t>
            </a:r>
            <a:r>
              <a:rPr lang="en-US" altLang="zh-CN" sz="1400" b="0" dirty="0">
                <a:solidFill>
                  <a:schemeClr val="tx1"/>
                </a:solidFill>
                <a:ea typeface="宋体" pitchFamily="2" charset="-122"/>
              </a:rPr>
              <a:t>. W. Marsh, J. M. Kahn, “Channel Reuse Strategies for Indoor Infrared Wireless Communications,” IEEE Trans. on </a:t>
            </a:r>
            <a:r>
              <a:rPr lang="en-US" altLang="zh-CN" sz="1400" b="0" dirty="0" err="1">
                <a:solidFill>
                  <a:schemeClr val="tx1"/>
                </a:solidFill>
                <a:ea typeface="宋体" pitchFamily="2" charset="-122"/>
              </a:rPr>
              <a:t>Commun</a:t>
            </a:r>
            <a:r>
              <a:rPr lang="en-US" altLang="zh-CN" sz="1400" b="0" dirty="0">
                <a:solidFill>
                  <a:schemeClr val="tx1"/>
                </a:solidFill>
                <a:ea typeface="宋体" pitchFamily="2" charset="-122"/>
              </a:rPr>
              <a:t>., 1997.</a:t>
            </a:r>
          </a:p>
          <a:p>
            <a:pPr marL="457200" indent="-457200">
              <a:buFont typeface="+mj-lt"/>
              <a:buAutoNum type="arabicPeriod"/>
            </a:pPr>
            <a:r>
              <a:rPr lang="en-US" altLang="zh-CN" sz="1400" b="0" dirty="0" smtClean="0">
                <a:solidFill>
                  <a:schemeClr val="tx1"/>
                </a:solidFill>
                <a:ea typeface="宋体" pitchFamily="2" charset="-122"/>
              </a:rPr>
              <a:t>B</a:t>
            </a:r>
            <a:r>
              <a:rPr lang="en-US" altLang="zh-CN" sz="1400" b="0" dirty="0">
                <a:solidFill>
                  <a:schemeClr val="tx1"/>
                </a:solidFill>
                <a:ea typeface="宋体" pitchFamily="2" charset="-122"/>
              </a:rPr>
              <a:t>. </a:t>
            </a:r>
            <a:r>
              <a:rPr lang="en-US" altLang="zh-CN" sz="1400" b="0" dirty="0" err="1">
                <a:solidFill>
                  <a:schemeClr val="tx1"/>
                </a:solidFill>
                <a:ea typeface="宋体" pitchFamily="2" charset="-122"/>
              </a:rPr>
              <a:t>Ghimire</a:t>
            </a:r>
            <a:r>
              <a:rPr lang="en-US" altLang="zh-CN" sz="1400" b="0" dirty="0">
                <a:solidFill>
                  <a:schemeClr val="tx1"/>
                </a:solidFill>
                <a:ea typeface="宋体" pitchFamily="2" charset="-122"/>
              </a:rPr>
              <a:t> and H. Haas, “Self </a:t>
            </a:r>
            <a:r>
              <a:rPr lang="en-US" altLang="zh-CN" sz="1400" b="0" dirty="0" err="1">
                <a:solidFill>
                  <a:schemeClr val="tx1"/>
                </a:solidFill>
                <a:ea typeface="宋体" pitchFamily="2" charset="-122"/>
              </a:rPr>
              <a:t>Organising</a:t>
            </a:r>
            <a:r>
              <a:rPr lang="en-US" altLang="zh-CN" sz="1400" b="0" dirty="0">
                <a:solidFill>
                  <a:schemeClr val="tx1"/>
                </a:solidFill>
                <a:ea typeface="宋体" pitchFamily="2" charset="-122"/>
              </a:rPr>
              <a:t> Interference Coordination in Optical Wireless Networks,” in EURASIP Journal on Wireless Communications and Networking, 2012.</a:t>
            </a:r>
          </a:p>
          <a:p>
            <a:pPr marL="457200" indent="-457200">
              <a:buFont typeface="+mj-lt"/>
              <a:buAutoNum type="arabicPeriod"/>
            </a:pPr>
            <a:r>
              <a:rPr lang="en-US" altLang="zh-CN" sz="1400" b="0" dirty="0" smtClean="0">
                <a:solidFill>
                  <a:schemeClr val="tx1"/>
                </a:solidFill>
                <a:ea typeface="宋体" pitchFamily="2" charset="-122"/>
              </a:rPr>
              <a:t>C</a:t>
            </a:r>
            <a:r>
              <a:rPr lang="en-US" altLang="zh-CN" sz="1400" b="0" dirty="0">
                <a:solidFill>
                  <a:schemeClr val="tx1"/>
                </a:solidFill>
                <a:ea typeface="宋体" pitchFamily="2" charset="-122"/>
              </a:rPr>
              <a:t>. Chen, et. al., “ Fractional frequency reuse in optical wireless networks,” in PIMRC, 2013.</a:t>
            </a:r>
          </a:p>
          <a:p>
            <a:pPr marL="457200" indent="-457200">
              <a:buFont typeface="+mj-lt"/>
              <a:buAutoNum type="arabicPeriod"/>
            </a:pPr>
            <a:r>
              <a:rPr lang="en-US" altLang="zh-CN" sz="1400" b="0" dirty="0" smtClean="0">
                <a:solidFill>
                  <a:schemeClr val="tx1"/>
                </a:solidFill>
                <a:ea typeface="宋体" pitchFamily="2" charset="-122"/>
              </a:rPr>
              <a:t>H</a:t>
            </a:r>
            <a:r>
              <a:rPr lang="en-US" altLang="zh-CN" sz="1400" b="0" dirty="0">
                <a:solidFill>
                  <a:schemeClr val="tx1"/>
                </a:solidFill>
                <a:ea typeface="宋体" pitchFamily="2" charset="-122"/>
              </a:rPr>
              <a:t>. Haas, L. Yin, Y. Wang, and C. Chen, "What is </a:t>
            </a:r>
            <a:r>
              <a:rPr lang="en-US" altLang="zh-CN" sz="1400" b="0" dirty="0" err="1">
                <a:solidFill>
                  <a:schemeClr val="tx1"/>
                </a:solidFill>
                <a:ea typeface="宋体" pitchFamily="2" charset="-122"/>
              </a:rPr>
              <a:t>LiFi</a:t>
            </a:r>
            <a:r>
              <a:rPr lang="en-US" altLang="zh-CN" sz="1400" b="0" dirty="0">
                <a:solidFill>
                  <a:schemeClr val="tx1"/>
                </a:solidFill>
                <a:ea typeface="宋体" pitchFamily="2" charset="-122"/>
              </a:rPr>
              <a:t>?," in Journal of Lightwave Technology , </a:t>
            </a:r>
            <a:r>
              <a:rPr lang="en-US" altLang="zh-CN" sz="1400" b="0" dirty="0" err="1">
                <a:solidFill>
                  <a:schemeClr val="tx1"/>
                </a:solidFill>
                <a:ea typeface="宋体" pitchFamily="2" charset="-122"/>
              </a:rPr>
              <a:t>vol.PP</a:t>
            </a:r>
            <a:r>
              <a:rPr lang="en-US" altLang="zh-CN" sz="1400" b="0" dirty="0">
                <a:solidFill>
                  <a:schemeClr val="tx1"/>
                </a:solidFill>
                <a:ea typeface="宋体" pitchFamily="2" charset="-122"/>
              </a:rPr>
              <a:t>, no.99, </a:t>
            </a:r>
            <a:r>
              <a:rPr lang="en-US" altLang="zh-CN" sz="1400" b="0" dirty="0" smtClean="0">
                <a:solidFill>
                  <a:schemeClr val="tx1"/>
                </a:solidFill>
                <a:ea typeface="宋体" pitchFamily="2" charset="-122"/>
              </a:rPr>
              <a:t>2016</a:t>
            </a:r>
            <a:endParaRPr lang="en-US" altLang="zh-CN" sz="1400" b="0" dirty="0">
              <a:solidFill>
                <a:schemeClr val="tx1"/>
              </a:solidFill>
              <a:ea typeface="宋体" pitchFamily="2" charset="-122"/>
            </a:endParaRPr>
          </a:p>
          <a:p>
            <a:pPr marL="457200" indent="-457200">
              <a:buFont typeface="+mj-lt"/>
              <a:buAutoNum type="arabicPeriod"/>
            </a:pPr>
            <a:r>
              <a:rPr lang="en-US" altLang="zh-CN" sz="1400" b="0" dirty="0" smtClean="0">
                <a:solidFill>
                  <a:schemeClr val="tx1"/>
                </a:solidFill>
                <a:ea typeface="宋体" pitchFamily="2" charset="-122"/>
              </a:rPr>
              <a:t>C</a:t>
            </a:r>
            <a:r>
              <a:rPr lang="en-US" altLang="zh-CN" sz="1400" b="0" dirty="0">
                <a:solidFill>
                  <a:schemeClr val="tx1"/>
                </a:solidFill>
                <a:ea typeface="宋体" pitchFamily="2" charset="-122"/>
              </a:rPr>
              <a:t>. Chen, D. A. </a:t>
            </a:r>
            <a:r>
              <a:rPr lang="en-US" altLang="zh-CN" sz="1400" b="0" dirty="0" err="1">
                <a:solidFill>
                  <a:schemeClr val="tx1"/>
                </a:solidFill>
                <a:ea typeface="宋体" pitchFamily="2" charset="-122"/>
              </a:rPr>
              <a:t>Basnayaka</a:t>
            </a:r>
            <a:r>
              <a:rPr lang="en-US" altLang="zh-CN" sz="1400" b="0" dirty="0">
                <a:solidFill>
                  <a:schemeClr val="tx1"/>
                </a:solidFill>
                <a:ea typeface="宋体" pitchFamily="2" charset="-122"/>
              </a:rPr>
              <a:t>, and H. Haas, "Downlink </a:t>
            </a:r>
            <a:r>
              <a:rPr lang="en-US" altLang="zh-CN" sz="1400" b="0" dirty="0" err="1">
                <a:solidFill>
                  <a:schemeClr val="tx1"/>
                </a:solidFill>
                <a:ea typeface="宋体" pitchFamily="2" charset="-122"/>
              </a:rPr>
              <a:t>Perormance</a:t>
            </a:r>
            <a:r>
              <a:rPr lang="en-US" altLang="zh-CN" sz="1400" b="0" dirty="0">
                <a:solidFill>
                  <a:schemeClr val="tx1"/>
                </a:solidFill>
                <a:ea typeface="宋体" pitchFamily="2" charset="-122"/>
              </a:rPr>
              <a:t> of Optical </a:t>
            </a:r>
            <a:r>
              <a:rPr lang="en-US" altLang="zh-CN" sz="1400" b="0" dirty="0" err="1">
                <a:solidFill>
                  <a:schemeClr val="tx1"/>
                </a:solidFill>
                <a:ea typeface="宋体" pitchFamily="2" charset="-122"/>
              </a:rPr>
              <a:t>Attocell</a:t>
            </a:r>
            <a:r>
              <a:rPr lang="en-US" altLang="zh-CN" sz="1400" b="0" dirty="0">
                <a:solidFill>
                  <a:schemeClr val="tx1"/>
                </a:solidFill>
                <a:ea typeface="宋体" pitchFamily="2" charset="-122"/>
              </a:rPr>
              <a:t> Networks," in IEEE Journal of Lightwave Technologies, vol. 34, no. 1, pp. 137-156, Jan. 2016</a:t>
            </a:r>
            <a:r>
              <a:rPr lang="en-US" altLang="zh-CN" sz="1400" b="0" dirty="0" smtClean="0">
                <a:solidFill>
                  <a:schemeClr val="tx1"/>
                </a:solidFill>
                <a:ea typeface="宋体" pitchFamily="2" charset="-122"/>
              </a:rPr>
              <a:t>.</a:t>
            </a:r>
            <a:endParaRPr lang="en-US" altLang="zh-CN" sz="1400" b="0" dirty="0">
              <a:solidFill>
                <a:schemeClr val="tx1"/>
              </a:solidFill>
              <a:ea typeface="宋体" pitchFamily="2" charset="-122"/>
            </a:endParaRPr>
          </a:p>
          <a:p>
            <a:pPr marL="457200" indent="-457200">
              <a:buFont typeface="+mj-lt"/>
              <a:buAutoNum type="arabicPeriod"/>
            </a:pPr>
            <a:r>
              <a:rPr lang="en-US" altLang="zh-CN" sz="1400" b="0" dirty="0" err="1" smtClean="0">
                <a:solidFill>
                  <a:schemeClr val="tx1"/>
                </a:solidFill>
                <a:ea typeface="宋体" pitchFamily="2" charset="-122"/>
              </a:rPr>
              <a:t>Dobroslav</a:t>
            </a:r>
            <a:r>
              <a:rPr lang="en-US" altLang="zh-CN" sz="1400" b="0" dirty="0" smtClean="0">
                <a:solidFill>
                  <a:schemeClr val="tx1"/>
                </a:solidFill>
                <a:ea typeface="宋体" pitchFamily="2" charset="-122"/>
              </a:rPr>
              <a:t> </a:t>
            </a:r>
            <a:r>
              <a:rPr lang="en-US" altLang="zh-CN" sz="1400" b="0" dirty="0" err="1">
                <a:solidFill>
                  <a:schemeClr val="tx1"/>
                </a:solidFill>
                <a:ea typeface="宋体" pitchFamily="2" charset="-122"/>
              </a:rPr>
              <a:t>Tsonev</a:t>
            </a:r>
            <a:r>
              <a:rPr lang="en-US" altLang="zh-CN" sz="1400" b="0" dirty="0">
                <a:solidFill>
                  <a:schemeClr val="tx1"/>
                </a:solidFill>
                <a:ea typeface="宋体" pitchFamily="2" charset="-122"/>
              </a:rPr>
              <a:t>, Stefan </a:t>
            </a:r>
            <a:r>
              <a:rPr lang="en-US" altLang="zh-CN" sz="1400" b="0" dirty="0" err="1">
                <a:solidFill>
                  <a:schemeClr val="tx1"/>
                </a:solidFill>
                <a:ea typeface="宋体" pitchFamily="2" charset="-122"/>
              </a:rPr>
              <a:t>Videv</a:t>
            </a:r>
            <a:r>
              <a:rPr lang="en-US" altLang="zh-CN" sz="1400" b="0" dirty="0">
                <a:solidFill>
                  <a:schemeClr val="tx1"/>
                </a:solidFill>
                <a:ea typeface="宋体" pitchFamily="2" charset="-122"/>
              </a:rPr>
              <a:t>, and Harald Haas, "Towards a 100 Gb/s visible light wireless access network," Opt. Express 23, 1627-1637 (2015</a:t>
            </a:r>
            <a:r>
              <a:rPr lang="en-US" altLang="zh-CN" sz="1400" b="0" dirty="0" smtClean="0">
                <a:solidFill>
                  <a:schemeClr val="tx1"/>
                </a:solidFill>
                <a:ea typeface="宋体" pitchFamily="2" charset="-122"/>
              </a:rPr>
              <a:t>)</a:t>
            </a:r>
          </a:p>
          <a:p>
            <a:pPr marL="457200" indent="-457200">
              <a:buFont typeface="+mj-lt"/>
              <a:buAutoNum type="arabicPeriod"/>
            </a:pPr>
            <a:r>
              <a:rPr lang="en-US" altLang="zh-CN" sz="1400" b="0" dirty="0">
                <a:solidFill>
                  <a:schemeClr val="tx1"/>
                </a:solidFill>
                <a:ea typeface="宋体" pitchFamily="2" charset="-122"/>
              </a:rPr>
              <a:t>M. </a:t>
            </a:r>
            <a:r>
              <a:rPr lang="en-US" altLang="zh-CN" sz="1400" b="0" dirty="0" err="1">
                <a:solidFill>
                  <a:schemeClr val="tx1"/>
                </a:solidFill>
                <a:ea typeface="宋体" pitchFamily="2" charset="-122"/>
              </a:rPr>
              <a:t>Ayyash</a:t>
            </a:r>
            <a:r>
              <a:rPr lang="en-US" altLang="zh-CN" sz="1400" b="0" dirty="0">
                <a:solidFill>
                  <a:schemeClr val="tx1"/>
                </a:solidFill>
                <a:ea typeface="宋体" pitchFamily="2" charset="-122"/>
              </a:rPr>
              <a:t>, H. </a:t>
            </a:r>
            <a:r>
              <a:rPr lang="en-US" altLang="zh-CN" sz="1400" b="0" dirty="0" err="1">
                <a:solidFill>
                  <a:schemeClr val="tx1"/>
                </a:solidFill>
                <a:ea typeface="宋体" pitchFamily="2" charset="-122"/>
              </a:rPr>
              <a:t>Elgala</a:t>
            </a:r>
            <a:r>
              <a:rPr lang="en-US" altLang="zh-CN" sz="1400" b="0" dirty="0">
                <a:solidFill>
                  <a:schemeClr val="tx1"/>
                </a:solidFill>
                <a:ea typeface="宋体" pitchFamily="2" charset="-122"/>
              </a:rPr>
              <a:t>, A. </a:t>
            </a:r>
            <a:r>
              <a:rPr lang="en-US" altLang="zh-CN" sz="1400" b="0" dirty="0" err="1">
                <a:solidFill>
                  <a:schemeClr val="tx1"/>
                </a:solidFill>
                <a:ea typeface="宋体" pitchFamily="2" charset="-122"/>
              </a:rPr>
              <a:t>Khreishah</a:t>
            </a:r>
            <a:r>
              <a:rPr lang="en-US" altLang="zh-CN" sz="1400" b="0" dirty="0">
                <a:solidFill>
                  <a:schemeClr val="tx1"/>
                </a:solidFill>
                <a:ea typeface="宋体" pitchFamily="2" charset="-122"/>
              </a:rPr>
              <a:t>, V. </a:t>
            </a:r>
            <a:r>
              <a:rPr lang="en-US" altLang="zh-CN" sz="1400" b="0" dirty="0" err="1">
                <a:solidFill>
                  <a:schemeClr val="tx1"/>
                </a:solidFill>
                <a:ea typeface="宋体" pitchFamily="2" charset="-122"/>
              </a:rPr>
              <a:t>Jungnickel</a:t>
            </a:r>
            <a:r>
              <a:rPr lang="en-US" altLang="zh-CN" sz="1400" b="0" dirty="0">
                <a:solidFill>
                  <a:schemeClr val="tx1"/>
                </a:solidFill>
                <a:ea typeface="宋体" pitchFamily="2" charset="-122"/>
              </a:rPr>
              <a:t>, T. Little, S. Shao, M. </a:t>
            </a:r>
            <a:r>
              <a:rPr lang="en-US" altLang="zh-CN" sz="1400" b="0" dirty="0" err="1">
                <a:solidFill>
                  <a:schemeClr val="tx1"/>
                </a:solidFill>
                <a:ea typeface="宋体" pitchFamily="2" charset="-122"/>
              </a:rPr>
              <a:t>Rahaim</a:t>
            </a:r>
            <a:r>
              <a:rPr lang="en-US" altLang="zh-CN" sz="1400" b="0" dirty="0">
                <a:solidFill>
                  <a:schemeClr val="tx1"/>
                </a:solidFill>
                <a:ea typeface="宋体" pitchFamily="2" charset="-122"/>
              </a:rPr>
              <a:t>, D. Schulz, Coexistence of </a:t>
            </a:r>
            <a:r>
              <a:rPr lang="en-US" altLang="zh-CN" sz="1400" b="0" dirty="0" err="1">
                <a:solidFill>
                  <a:schemeClr val="tx1"/>
                </a:solidFill>
                <a:ea typeface="宋体" pitchFamily="2" charset="-122"/>
              </a:rPr>
              <a:t>WiFi</a:t>
            </a:r>
            <a:r>
              <a:rPr lang="en-US" altLang="zh-CN" sz="1400" b="0" dirty="0">
                <a:solidFill>
                  <a:schemeClr val="tx1"/>
                </a:solidFill>
                <a:ea typeface="宋体" pitchFamily="2" charset="-122"/>
              </a:rPr>
              <a:t> and </a:t>
            </a:r>
            <a:r>
              <a:rPr lang="en-US" altLang="zh-CN" sz="1400" b="0" dirty="0" err="1">
                <a:solidFill>
                  <a:schemeClr val="tx1"/>
                </a:solidFill>
                <a:ea typeface="宋体" pitchFamily="2" charset="-122"/>
              </a:rPr>
              <a:t>LiFi</a:t>
            </a:r>
            <a:r>
              <a:rPr lang="en-US" altLang="zh-CN" sz="1400" b="0" dirty="0">
                <a:solidFill>
                  <a:schemeClr val="tx1"/>
                </a:solidFill>
                <a:ea typeface="宋体" pitchFamily="2" charset="-122"/>
              </a:rPr>
              <a:t> towards 5G: Concepts, Opportunities, and Challenges, IEEE </a:t>
            </a:r>
            <a:r>
              <a:rPr lang="en-US" altLang="zh-CN" sz="1400" b="0" dirty="0" err="1">
                <a:solidFill>
                  <a:schemeClr val="tx1"/>
                </a:solidFill>
                <a:ea typeface="宋体" pitchFamily="2" charset="-122"/>
              </a:rPr>
              <a:t>Communiations</a:t>
            </a:r>
            <a:r>
              <a:rPr lang="en-US" altLang="zh-CN" sz="1400" b="0" dirty="0">
                <a:solidFill>
                  <a:schemeClr val="tx1"/>
                </a:solidFill>
                <a:ea typeface="宋体" pitchFamily="2" charset="-122"/>
              </a:rPr>
              <a:t> Magazine, Optical Communications Series, vol. 54, no. 2, pp. 64-71, February 2016</a:t>
            </a:r>
            <a:r>
              <a:rPr lang="en-US" altLang="zh-CN" sz="1400" b="0" dirty="0" smtClean="0">
                <a:solidFill>
                  <a:schemeClr val="tx1"/>
                </a:solidFill>
                <a:ea typeface="宋体" pitchFamily="2" charset="-122"/>
              </a:rPr>
              <a:t>.</a:t>
            </a:r>
          </a:p>
          <a:p>
            <a:pPr marL="457200" indent="-457200">
              <a:buFont typeface="+mj-lt"/>
              <a:buAutoNum type="arabicPeriod"/>
            </a:pPr>
            <a:r>
              <a:rPr lang="en-GB" altLang="zh-CN" sz="1400" b="0" dirty="0" err="1">
                <a:solidFill>
                  <a:schemeClr val="tx1"/>
                </a:solidFill>
                <a:ea typeface="宋体" pitchFamily="2" charset="-122"/>
              </a:rPr>
              <a:t>Yunlu</a:t>
            </a:r>
            <a:r>
              <a:rPr lang="en-GB" altLang="zh-CN" sz="1400" b="0" dirty="0">
                <a:solidFill>
                  <a:schemeClr val="tx1"/>
                </a:solidFill>
                <a:ea typeface="宋体" pitchFamily="2" charset="-122"/>
              </a:rPr>
              <a:t> Wang and Harald Haas, “Dynamic Load Balancing with Handover in Hybrid Li-Fi </a:t>
            </a:r>
            <a:r>
              <a:rPr lang="en-GB" altLang="zh-CN" sz="1400" b="0" dirty="0" smtClean="0">
                <a:solidFill>
                  <a:schemeClr val="tx1"/>
                </a:solidFill>
                <a:ea typeface="宋体" pitchFamily="2" charset="-122"/>
              </a:rPr>
              <a:t>and RF </a:t>
            </a:r>
            <a:r>
              <a:rPr lang="en-GB" altLang="zh-CN" sz="1400" b="0" dirty="0">
                <a:solidFill>
                  <a:schemeClr val="tx1"/>
                </a:solidFill>
                <a:ea typeface="宋体" pitchFamily="2" charset="-122"/>
              </a:rPr>
              <a:t>Networks”, Journal of Lightwave Technology, vol. 33, no. 22, pp.4671-4682, 2015.</a:t>
            </a:r>
            <a:endParaRPr lang="en-US" altLang="zh-CN" sz="1400" b="0" dirty="0" smtClean="0">
              <a:solidFill>
                <a:schemeClr val="tx1"/>
              </a:solidFill>
              <a:ea typeface="宋体" pitchFamily="2" charset="-122"/>
            </a:endParaRPr>
          </a:p>
          <a:p>
            <a:pPr marL="457200" indent="-457200">
              <a:buFont typeface="+mj-lt"/>
              <a:buAutoNum type="arabicPeriod"/>
            </a:pPr>
            <a:endParaRPr lang="zh-CN" altLang="en-US" sz="1400" b="0" dirty="0">
              <a:solidFill>
                <a:schemeClr val="tx1"/>
              </a:solidFill>
              <a:ea typeface="宋体" pitchFamily="2" charset="-122"/>
            </a:endParaRPr>
          </a:p>
          <a:p>
            <a:pPr marL="457200" indent="-457200">
              <a:buFont typeface="+mj-lt"/>
              <a:buAutoNum type="arabicPeriod"/>
            </a:pPr>
            <a:endParaRPr lang="en-US" sz="1400" b="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4FD1493-C271-4F64-9DD6-35B648ECC213}" type="slidenum">
              <a:rPr lang="en-GB" smtClean="0"/>
              <a:pPr/>
              <a:t>3</a:t>
            </a:fld>
            <a:endParaRPr lang="en-GB"/>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032" y="1943720"/>
            <a:ext cx="3719624" cy="348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cstate="print"/>
          <a:srcRect/>
          <a:stretch>
            <a:fillRect/>
          </a:stretch>
        </p:blipFill>
        <p:spPr bwMode="auto">
          <a:xfrm>
            <a:off x="4559496" y="2060848"/>
            <a:ext cx="3973090" cy="3195746"/>
          </a:xfrm>
          <a:prstGeom prst="rect">
            <a:avLst/>
          </a:prstGeom>
          <a:noFill/>
          <a:ln w="9525">
            <a:noFill/>
            <a:miter lim="800000"/>
            <a:headEnd/>
            <a:tailEnd/>
          </a:ln>
        </p:spPr>
      </p:pic>
      <p:sp>
        <p:nvSpPr>
          <p:cNvPr id="6" name="TextBox 5"/>
          <p:cNvSpPr txBox="1"/>
          <p:nvPr/>
        </p:nvSpPr>
        <p:spPr>
          <a:xfrm>
            <a:off x="374032" y="1482055"/>
            <a:ext cx="3799310" cy="461665"/>
          </a:xfrm>
          <a:prstGeom prst="rect">
            <a:avLst/>
          </a:prstGeom>
          <a:noFill/>
        </p:spPr>
        <p:txBody>
          <a:bodyPr wrap="none" rtlCol="0">
            <a:spAutoFit/>
          </a:bodyPr>
          <a:lstStyle/>
          <a:p>
            <a:r>
              <a:rPr lang="de-DE" dirty="0">
                <a:solidFill>
                  <a:schemeClr val="tx1"/>
                </a:solidFill>
                <a:latin typeface="British Council Sans" pitchFamily="50" charset="0"/>
              </a:rPr>
              <a:t>Global Mobile </a:t>
            </a:r>
            <a:r>
              <a:rPr lang="de-DE" dirty="0">
                <a:solidFill>
                  <a:schemeClr val="tx1"/>
                </a:solidFill>
                <a:latin typeface="Verdana" panose="020B0604030504040204" pitchFamily="34" charset="0"/>
                <a:ea typeface="Verdana" panose="020B0604030504040204" pitchFamily="34" charset="0"/>
                <a:cs typeface="Verdana" panose="020B0604030504040204" pitchFamily="34" charset="0"/>
              </a:rPr>
              <a:t>Data</a:t>
            </a:r>
            <a:r>
              <a:rPr lang="de-DE" dirty="0">
                <a:solidFill>
                  <a:schemeClr val="tx1"/>
                </a:solidFill>
                <a:latin typeface="British Council Sans" pitchFamily="50" charset="0"/>
              </a:rPr>
              <a:t> Traffic</a:t>
            </a:r>
            <a:endParaRPr lang="en-GB" dirty="0">
              <a:solidFill>
                <a:schemeClr val="tx1"/>
              </a:solidFill>
              <a:latin typeface="British Council Sans" pitchFamily="50" charset="0"/>
            </a:endParaRPr>
          </a:p>
        </p:txBody>
      </p:sp>
      <p:sp>
        <p:nvSpPr>
          <p:cNvPr id="7" name="Freeform 6"/>
          <p:cNvSpPr/>
          <p:nvPr/>
        </p:nvSpPr>
        <p:spPr>
          <a:xfrm>
            <a:off x="810222" y="2420888"/>
            <a:ext cx="2609651" cy="1929594"/>
          </a:xfrm>
          <a:custGeom>
            <a:avLst/>
            <a:gdLst>
              <a:gd name="connsiteX0" fmla="*/ 0 w 3524250"/>
              <a:gd name="connsiteY0" fmla="*/ 3438525 h 3438525"/>
              <a:gd name="connsiteX1" fmla="*/ 723900 w 3524250"/>
              <a:gd name="connsiteY1" fmla="*/ 3324225 h 3438525"/>
              <a:gd name="connsiteX2" fmla="*/ 1276350 w 3524250"/>
              <a:gd name="connsiteY2" fmla="*/ 3086100 h 3438525"/>
              <a:gd name="connsiteX3" fmla="*/ 1866900 w 3524250"/>
              <a:gd name="connsiteY3" fmla="*/ 2676525 h 3438525"/>
              <a:gd name="connsiteX4" fmla="*/ 2409825 w 3524250"/>
              <a:gd name="connsiteY4" fmla="*/ 2095500 h 3438525"/>
              <a:gd name="connsiteX5" fmla="*/ 3133725 w 3524250"/>
              <a:gd name="connsiteY5" fmla="*/ 923925 h 3438525"/>
              <a:gd name="connsiteX6" fmla="*/ 3524250 w 3524250"/>
              <a:gd name="connsiteY6" fmla="*/ 0 h 3438525"/>
              <a:gd name="connsiteX7" fmla="*/ 3524250 w 3524250"/>
              <a:gd name="connsiteY7" fmla="*/ 0 h 343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0" h="3438525">
                <a:moveTo>
                  <a:pt x="0" y="3438525"/>
                </a:moveTo>
                <a:cubicBezTo>
                  <a:pt x="255587" y="3410743"/>
                  <a:pt x="511175" y="3382962"/>
                  <a:pt x="723900" y="3324225"/>
                </a:cubicBezTo>
                <a:cubicBezTo>
                  <a:pt x="936625" y="3265487"/>
                  <a:pt x="1085850" y="3194050"/>
                  <a:pt x="1276350" y="3086100"/>
                </a:cubicBezTo>
                <a:cubicBezTo>
                  <a:pt x="1466850" y="2978150"/>
                  <a:pt x="1677988" y="2841625"/>
                  <a:pt x="1866900" y="2676525"/>
                </a:cubicBezTo>
                <a:cubicBezTo>
                  <a:pt x="2055812" y="2511425"/>
                  <a:pt x="2198688" y="2387600"/>
                  <a:pt x="2409825" y="2095500"/>
                </a:cubicBezTo>
                <a:cubicBezTo>
                  <a:pt x="2620963" y="1803400"/>
                  <a:pt x="2947988" y="1273175"/>
                  <a:pt x="3133725" y="923925"/>
                </a:cubicBezTo>
                <a:cubicBezTo>
                  <a:pt x="3319462" y="574675"/>
                  <a:pt x="3524250" y="0"/>
                  <a:pt x="3524250" y="0"/>
                </a:cubicBezTo>
                <a:lnTo>
                  <a:pt x="3524250" y="0"/>
                </a:lnTo>
              </a:path>
            </a:pathLst>
          </a:cu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6084168" y="2718951"/>
            <a:ext cx="2336668" cy="1334084"/>
          </a:xfrm>
          <a:custGeom>
            <a:avLst/>
            <a:gdLst>
              <a:gd name="connsiteX0" fmla="*/ 0 w 2752725"/>
              <a:gd name="connsiteY0" fmla="*/ 1571625 h 1571625"/>
              <a:gd name="connsiteX1" fmla="*/ 409575 w 2752725"/>
              <a:gd name="connsiteY1" fmla="*/ 1228725 h 1571625"/>
              <a:gd name="connsiteX2" fmla="*/ 742950 w 2752725"/>
              <a:gd name="connsiteY2" fmla="*/ 971550 h 1571625"/>
              <a:gd name="connsiteX3" fmla="*/ 1114425 w 2752725"/>
              <a:gd name="connsiteY3" fmla="*/ 571500 h 1571625"/>
              <a:gd name="connsiteX4" fmla="*/ 1514475 w 2752725"/>
              <a:gd name="connsiteY4" fmla="*/ 247650 h 1571625"/>
              <a:gd name="connsiteX5" fmla="*/ 1914525 w 2752725"/>
              <a:gd name="connsiteY5" fmla="*/ 133350 h 1571625"/>
              <a:gd name="connsiteX6" fmla="*/ 2752725 w 2752725"/>
              <a:gd name="connsiteY6" fmla="*/ 0 h 1571625"/>
              <a:gd name="connsiteX7" fmla="*/ 2752725 w 2752725"/>
              <a:gd name="connsiteY7" fmla="*/ 0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2725" h="1571625">
                <a:moveTo>
                  <a:pt x="0" y="1571625"/>
                </a:moveTo>
                <a:cubicBezTo>
                  <a:pt x="142875" y="1450181"/>
                  <a:pt x="285750" y="1328737"/>
                  <a:pt x="409575" y="1228725"/>
                </a:cubicBezTo>
                <a:cubicBezTo>
                  <a:pt x="533400" y="1128713"/>
                  <a:pt x="625475" y="1081087"/>
                  <a:pt x="742950" y="971550"/>
                </a:cubicBezTo>
                <a:cubicBezTo>
                  <a:pt x="860425" y="862012"/>
                  <a:pt x="985838" y="692150"/>
                  <a:pt x="1114425" y="571500"/>
                </a:cubicBezTo>
                <a:cubicBezTo>
                  <a:pt x="1243013" y="450850"/>
                  <a:pt x="1381125" y="320675"/>
                  <a:pt x="1514475" y="247650"/>
                </a:cubicBezTo>
                <a:cubicBezTo>
                  <a:pt x="1647825" y="174625"/>
                  <a:pt x="1708150" y="174625"/>
                  <a:pt x="1914525" y="133350"/>
                </a:cubicBezTo>
                <a:cubicBezTo>
                  <a:pt x="2120900" y="92075"/>
                  <a:pt x="2752725" y="0"/>
                  <a:pt x="2752725" y="0"/>
                </a:cubicBezTo>
                <a:lnTo>
                  <a:pt x="2752725" y="0"/>
                </a:lnTo>
              </a:path>
            </a:pathLst>
          </a:cu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ightning Bolt 8"/>
          <p:cNvSpPr/>
          <p:nvPr/>
        </p:nvSpPr>
        <p:spPr>
          <a:xfrm>
            <a:off x="7884368" y="1943721"/>
            <a:ext cx="536469" cy="775231"/>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p:txBody>
          <a:bodyPr/>
          <a:lstStyle/>
          <a:p>
            <a:r>
              <a:rPr lang="en-GB" dirty="0"/>
              <a:t>802.11 Next Generation Wireless</a:t>
            </a:r>
          </a:p>
        </p:txBody>
      </p:sp>
      <p:sp>
        <p:nvSpPr>
          <p:cNvPr id="12" name="Rectangle 1"/>
          <p:cNvSpPr txBox="1">
            <a:spLocks noChangeArrowheads="1"/>
          </p:cNvSpPr>
          <p:nvPr/>
        </p:nvSpPr>
        <p:spPr>
          <a:xfrm>
            <a:off x="685800" y="684213"/>
            <a:ext cx="7772400" cy="1160462"/>
          </a:xfrm>
          <a:prstGeom prst="rect">
            <a:avLst/>
          </a:prstGeom>
          <a:ln/>
        </p:spPr>
        <p:txBody>
          <a:bodyPr lIns="90000" tIns="46800" rIns="90000" bIns="46800"/>
          <a:lstStyle>
            <a:lvl1pPr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3200" b="1">
                <a:solidFill>
                  <a:srgbClr val="000000"/>
                </a:solidFill>
                <a:latin typeface="Times New Roman" pitchFamily="16" charset="0"/>
                <a:ea typeface="MS Gothic" charset="-128"/>
              </a:defRPr>
            </a:lvl9pPr>
          </a:lstStyle>
          <a:p>
            <a:r>
              <a:rPr lang="en-GB" kern="0" dirty="0" smtClean="0">
                <a:ea typeface="Kozuka Gothic Pr6N L"/>
              </a:rPr>
              <a:t>Data is Everywhere</a:t>
            </a:r>
            <a:endParaRPr lang="en-US" kern="0" dirty="0"/>
          </a:p>
        </p:txBody>
      </p:sp>
    </p:spTree>
    <p:extLst>
      <p:ext uri="{BB962C8B-B14F-4D97-AF65-F5344CB8AC3E}">
        <p14:creationId xmlns:p14="http://schemas.microsoft.com/office/powerpoint/2010/main" val="1911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0.00399 0.00486 L 0.52066 -0.1081 " pathEditMode="relative" rAng="0" ptsTypes="AA">
                                      <p:cBhvr>
                                        <p:cTn id="16" dur="2000" fill="hold"/>
                                        <p:tgtEl>
                                          <p:spTgt spid="7"/>
                                        </p:tgtEl>
                                        <p:attrNameLst>
                                          <p:attrName>ppt_x</p:attrName>
                                          <p:attrName>ppt_y</p:attrName>
                                        </p:attrNameLst>
                                      </p:cBhvr>
                                      <p:rCtr x="25833" y="-5648"/>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4</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Typical Office</a:t>
            </a:r>
            <a:endParaRPr lang="en-US" dirty="0"/>
          </a:p>
        </p:txBody>
      </p:sp>
      <p:pic>
        <p:nvPicPr>
          <p:cNvPr id="7" name="Picture 6"/>
          <p:cNvPicPr/>
          <p:nvPr/>
        </p:nvPicPr>
        <p:blipFill>
          <a:blip r:embed="rId3"/>
          <a:stretch>
            <a:fillRect/>
          </a:stretch>
        </p:blipFill>
        <p:spPr>
          <a:xfrm>
            <a:off x="228972" y="2348880"/>
            <a:ext cx="8760667" cy="2632049"/>
          </a:xfrm>
          <a:prstGeom prst="rect">
            <a:avLst/>
          </a:prstGeom>
        </p:spPr>
      </p:pic>
    </p:spTree>
    <p:extLst>
      <p:ext uri="{BB962C8B-B14F-4D97-AF65-F5344CB8AC3E}">
        <p14:creationId xmlns:p14="http://schemas.microsoft.com/office/powerpoint/2010/main" val="3645857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stretch>
            <a:fillRect/>
          </a:stretch>
        </p:blipFill>
        <p:spPr>
          <a:xfrm>
            <a:off x="218882" y="2331332"/>
            <a:ext cx="8760667" cy="2632049"/>
          </a:xfrm>
          <a:prstGeom prst="rect">
            <a:avLst/>
          </a:prstGeom>
        </p:spPr>
      </p:pic>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5</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Typical Office – </a:t>
            </a:r>
            <a:r>
              <a:rPr lang="en-GB" dirty="0" err="1" smtClean="0">
                <a:ea typeface="Kozuka Gothic Pr6N L"/>
              </a:rPr>
              <a:t>WiFi</a:t>
            </a:r>
            <a:r>
              <a:rPr lang="en-GB" dirty="0" smtClean="0">
                <a:ea typeface="Kozuka Gothic Pr6N L"/>
              </a:rPr>
              <a:t> Coverage</a:t>
            </a:r>
            <a:endParaRPr lang="en-US" dirty="0"/>
          </a:p>
        </p:txBody>
      </p:sp>
      <p:sp>
        <p:nvSpPr>
          <p:cNvPr id="9" name="TextShape 2"/>
          <p:cNvSpPr txBox="1"/>
          <p:nvPr/>
        </p:nvSpPr>
        <p:spPr>
          <a:xfrm>
            <a:off x="3610015" y="5285786"/>
            <a:ext cx="1624436" cy="235631"/>
          </a:xfrm>
          <a:prstGeom prst="rect">
            <a:avLst/>
          </a:prstGeom>
        </p:spPr>
        <p:txBody>
          <a:bodyPr wrap="none" lIns="61235" tIns="30617" rIns="61235" bIns="30617"/>
          <a:lstStyle/>
          <a:p>
            <a:pPr algn="ctr"/>
            <a:r>
              <a:rPr lang="en-US" sz="2400" dirty="0">
                <a:solidFill>
                  <a:schemeClr val="tx1"/>
                </a:solidFill>
              </a:rPr>
              <a:t>Wi-Fi Router Location</a:t>
            </a:r>
            <a:endParaRPr sz="2400" dirty="0">
              <a:solidFill>
                <a:schemeClr val="tx1"/>
              </a:solidFill>
            </a:endParaRPr>
          </a:p>
        </p:txBody>
      </p:sp>
      <p:sp>
        <p:nvSpPr>
          <p:cNvPr id="10" name="Line 3"/>
          <p:cNvSpPr/>
          <p:nvPr/>
        </p:nvSpPr>
        <p:spPr>
          <a:xfrm flipH="1" flipV="1">
            <a:off x="1737807" y="3687762"/>
            <a:ext cx="2417322" cy="1530171"/>
          </a:xfrm>
          <a:prstGeom prst="line">
            <a:avLst/>
          </a:prstGeom>
          <a:ln w="38100">
            <a:solidFill>
              <a:srgbClr val="FF0000"/>
            </a:solidFill>
            <a:round/>
            <a:tailEnd type="triangle" w="med" len="med"/>
          </a:ln>
        </p:spPr>
      </p:sp>
    </p:spTree>
    <p:extLst>
      <p:ext uri="{BB962C8B-B14F-4D97-AF65-F5344CB8AC3E}">
        <p14:creationId xmlns:p14="http://schemas.microsoft.com/office/powerpoint/2010/main" val="2036465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a:stretch>
            <a:fillRect/>
          </a:stretch>
        </p:blipFill>
        <p:spPr>
          <a:xfrm>
            <a:off x="228972" y="2337811"/>
            <a:ext cx="8760667" cy="2632049"/>
          </a:xfrm>
          <a:prstGeom prst="rect">
            <a:avLst/>
          </a:prstGeom>
        </p:spPr>
      </p:pic>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6</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Typical Office – </a:t>
            </a:r>
            <a:r>
              <a:rPr lang="en-GB" dirty="0" err="1" smtClean="0">
                <a:ea typeface="Kozuka Gothic Pr6N L"/>
              </a:rPr>
              <a:t>WiFi</a:t>
            </a:r>
            <a:r>
              <a:rPr lang="en-GB" dirty="0" smtClean="0">
                <a:ea typeface="Kozuka Gothic Pr6N L"/>
              </a:rPr>
              <a:t> Coverage</a:t>
            </a:r>
            <a:endParaRPr lang="en-US" dirty="0"/>
          </a:p>
        </p:txBody>
      </p:sp>
      <p:sp>
        <p:nvSpPr>
          <p:cNvPr id="9" name="TextShape 2"/>
          <p:cNvSpPr txBox="1"/>
          <p:nvPr/>
        </p:nvSpPr>
        <p:spPr>
          <a:xfrm>
            <a:off x="3610015" y="5285786"/>
            <a:ext cx="1624436" cy="235631"/>
          </a:xfrm>
          <a:prstGeom prst="rect">
            <a:avLst/>
          </a:prstGeom>
        </p:spPr>
        <p:txBody>
          <a:bodyPr wrap="none" lIns="61235" tIns="30617" rIns="61235" bIns="30617"/>
          <a:lstStyle/>
          <a:p>
            <a:pPr algn="ctr"/>
            <a:r>
              <a:rPr lang="en-US" sz="2400" dirty="0">
                <a:solidFill>
                  <a:schemeClr val="tx1"/>
                </a:solidFill>
              </a:rPr>
              <a:t>Wi-Fi Router Location</a:t>
            </a:r>
            <a:endParaRPr sz="2400" dirty="0">
              <a:solidFill>
                <a:schemeClr val="tx1"/>
              </a:solidFill>
            </a:endParaRPr>
          </a:p>
        </p:txBody>
      </p:sp>
      <p:sp>
        <p:nvSpPr>
          <p:cNvPr id="10" name="Line 3"/>
          <p:cNvSpPr/>
          <p:nvPr/>
        </p:nvSpPr>
        <p:spPr>
          <a:xfrm flipH="1" flipV="1">
            <a:off x="1737807" y="3687762"/>
            <a:ext cx="2417322" cy="1530171"/>
          </a:xfrm>
          <a:prstGeom prst="line">
            <a:avLst/>
          </a:prstGeom>
          <a:ln w="38100">
            <a:solidFill>
              <a:srgbClr val="FF0000"/>
            </a:solidFill>
            <a:round/>
            <a:tailEnd type="triangle" w="med" len="med"/>
          </a:ln>
        </p:spPr>
      </p:sp>
      <p:sp>
        <p:nvSpPr>
          <p:cNvPr id="12" name="Line 4"/>
          <p:cNvSpPr/>
          <p:nvPr/>
        </p:nvSpPr>
        <p:spPr>
          <a:xfrm flipH="1" flipV="1">
            <a:off x="4312994" y="4006227"/>
            <a:ext cx="4274" cy="1211706"/>
          </a:xfrm>
          <a:prstGeom prst="line">
            <a:avLst/>
          </a:prstGeom>
          <a:ln w="38100">
            <a:solidFill>
              <a:srgbClr val="FF0000"/>
            </a:solidFill>
            <a:round/>
            <a:tailEnd type="triangle" w="med" len="med"/>
          </a:ln>
        </p:spPr>
      </p:sp>
    </p:spTree>
    <p:extLst>
      <p:ext uri="{BB962C8B-B14F-4D97-AF65-F5344CB8AC3E}">
        <p14:creationId xmlns:p14="http://schemas.microsoft.com/office/powerpoint/2010/main" val="4011918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a:stretch>
            <a:fillRect/>
          </a:stretch>
        </p:blipFill>
        <p:spPr>
          <a:xfrm>
            <a:off x="228972" y="2337811"/>
            <a:ext cx="8760667" cy="2632049"/>
          </a:xfrm>
          <a:prstGeom prst="rect">
            <a:avLst/>
          </a:prstGeom>
        </p:spPr>
      </p:pic>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7</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Typical Office – </a:t>
            </a:r>
            <a:r>
              <a:rPr lang="en-GB" dirty="0" err="1" smtClean="0">
                <a:ea typeface="Kozuka Gothic Pr6N L"/>
              </a:rPr>
              <a:t>WiFi</a:t>
            </a:r>
            <a:r>
              <a:rPr lang="en-GB" dirty="0" smtClean="0">
                <a:ea typeface="Kozuka Gothic Pr6N L"/>
              </a:rPr>
              <a:t> Coverage</a:t>
            </a:r>
            <a:endParaRPr lang="en-US" dirty="0"/>
          </a:p>
        </p:txBody>
      </p:sp>
      <p:sp>
        <p:nvSpPr>
          <p:cNvPr id="9" name="TextShape 2"/>
          <p:cNvSpPr txBox="1"/>
          <p:nvPr/>
        </p:nvSpPr>
        <p:spPr>
          <a:xfrm>
            <a:off x="3610015" y="5285786"/>
            <a:ext cx="1624436" cy="235631"/>
          </a:xfrm>
          <a:prstGeom prst="rect">
            <a:avLst/>
          </a:prstGeom>
        </p:spPr>
        <p:txBody>
          <a:bodyPr wrap="none" lIns="61235" tIns="30617" rIns="61235" bIns="30617"/>
          <a:lstStyle/>
          <a:p>
            <a:pPr algn="ctr"/>
            <a:r>
              <a:rPr lang="en-US" sz="2400" dirty="0">
                <a:solidFill>
                  <a:schemeClr val="tx1"/>
                </a:solidFill>
              </a:rPr>
              <a:t>Wi-Fi Router Location</a:t>
            </a:r>
            <a:endParaRPr sz="2400" dirty="0">
              <a:solidFill>
                <a:schemeClr val="tx1"/>
              </a:solidFill>
            </a:endParaRPr>
          </a:p>
        </p:txBody>
      </p:sp>
      <p:sp>
        <p:nvSpPr>
          <p:cNvPr id="10" name="Line 3"/>
          <p:cNvSpPr/>
          <p:nvPr/>
        </p:nvSpPr>
        <p:spPr>
          <a:xfrm flipH="1" flipV="1">
            <a:off x="1737807" y="3687762"/>
            <a:ext cx="2417322" cy="1530171"/>
          </a:xfrm>
          <a:prstGeom prst="line">
            <a:avLst/>
          </a:prstGeom>
          <a:ln w="38100">
            <a:solidFill>
              <a:srgbClr val="FF0000"/>
            </a:solidFill>
            <a:round/>
            <a:tailEnd type="triangle" w="med" len="med"/>
          </a:ln>
        </p:spPr>
      </p:sp>
      <p:sp>
        <p:nvSpPr>
          <p:cNvPr id="12" name="Line 4"/>
          <p:cNvSpPr/>
          <p:nvPr/>
        </p:nvSpPr>
        <p:spPr>
          <a:xfrm flipH="1" flipV="1">
            <a:off x="4312994" y="4006227"/>
            <a:ext cx="4274" cy="1211706"/>
          </a:xfrm>
          <a:prstGeom prst="line">
            <a:avLst/>
          </a:prstGeom>
          <a:ln w="38100">
            <a:solidFill>
              <a:srgbClr val="FF0000"/>
            </a:solidFill>
            <a:round/>
            <a:tailEnd type="triangle" w="med" len="med"/>
          </a:ln>
        </p:spPr>
      </p:sp>
      <p:sp>
        <p:nvSpPr>
          <p:cNvPr id="14" name="Line 3"/>
          <p:cNvSpPr/>
          <p:nvPr/>
        </p:nvSpPr>
        <p:spPr>
          <a:xfrm flipH="1" flipV="1">
            <a:off x="1747895" y="3694239"/>
            <a:ext cx="2417322" cy="1530171"/>
          </a:xfrm>
          <a:prstGeom prst="line">
            <a:avLst/>
          </a:prstGeom>
          <a:ln w="38100">
            <a:solidFill>
              <a:srgbClr val="FF0000"/>
            </a:solidFill>
            <a:round/>
            <a:tailEnd type="triangle" w="med" len="med"/>
          </a:ln>
        </p:spPr>
      </p:sp>
      <p:sp>
        <p:nvSpPr>
          <p:cNvPr id="16" name="Line 5"/>
          <p:cNvSpPr/>
          <p:nvPr/>
        </p:nvSpPr>
        <p:spPr>
          <a:xfrm flipV="1">
            <a:off x="4547067" y="3694239"/>
            <a:ext cx="2817452" cy="1530172"/>
          </a:xfrm>
          <a:prstGeom prst="line">
            <a:avLst/>
          </a:prstGeom>
          <a:ln w="38100">
            <a:solidFill>
              <a:srgbClr val="FF0000"/>
            </a:solidFill>
            <a:round/>
            <a:tailEnd type="triangle" w="med" len="med"/>
          </a:ln>
        </p:spPr>
      </p:sp>
    </p:spTree>
    <p:extLst>
      <p:ext uri="{BB962C8B-B14F-4D97-AF65-F5344CB8AC3E}">
        <p14:creationId xmlns:p14="http://schemas.microsoft.com/office/powerpoint/2010/main" val="1899098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8</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Typical Office – </a:t>
            </a:r>
            <a:r>
              <a:rPr lang="en-GB" dirty="0" err="1" smtClean="0">
                <a:ea typeface="Kozuka Gothic Pr6N L"/>
              </a:rPr>
              <a:t>WiFi</a:t>
            </a:r>
            <a:r>
              <a:rPr lang="en-GB" dirty="0" smtClean="0">
                <a:ea typeface="Kozuka Gothic Pr6N L"/>
              </a:rPr>
              <a:t> Coverage</a:t>
            </a:r>
            <a:endParaRPr lang="en-US" dirty="0"/>
          </a:p>
        </p:txBody>
      </p:sp>
      <p:pic>
        <p:nvPicPr>
          <p:cNvPr id="15" name="Picture 14"/>
          <p:cNvPicPr/>
          <p:nvPr/>
        </p:nvPicPr>
        <p:blipFill>
          <a:blip r:embed="rId3"/>
          <a:stretch>
            <a:fillRect/>
          </a:stretch>
        </p:blipFill>
        <p:spPr>
          <a:xfrm>
            <a:off x="827584" y="4985091"/>
            <a:ext cx="3291247" cy="939097"/>
          </a:xfrm>
          <a:prstGeom prst="rect">
            <a:avLst/>
          </a:prstGeom>
        </p:spPr>
      </p:pic>
      <p:pic>
        <p:nvPicPr>
          <p:cNvPr id="17" name="Picture 16"/>
          <p:cNvPicPr/>
          <p:nvPr/>
        </p:nvPicPr>
        <p:blipFill>
          <a:blip r:embed="rId4"/>
          <a:stretch>
            <a:fillRect/>
          </a:stretch>
        </p:blipFill>
        <p:spPr>
          <a:xfrm>
            <a:off x="4567675" y="1844675"/>
            <a:ext cx="3403910" cy="4079513"/>
          </a:xfrm>
          <a:prstGeom prst="rect">
            <a:avLst/>
          </a:prstGeom>
        </p:spPr>
      </p:pic>
      <p:pic>
        <p:nvPicPr>
          <p:cNvPr id="18" name="Picture 17"/>
          <p:cNvPicPr/>
          <p:nvPr/>
        </p:nvPicPr>
        <p:blipFill>
          <a:blip r:embed="rId5"/>
          <a:stretch>
            <a:fillRect/>
          </a:stretch>
        </p:blipFill>
        <p:spPr>
          <a:xfrm>
            <a:off x="827584" y="1844675"/>
            <a:ext cx="3303317" cy="2571430"/>
          </a:xfrm>
          <a:prstGeom prst="rect">
            <a:avLst/>
          </a:prstGeom>
        </p:spPr>
      </p:pic>
    </p:spTree>
    <p:extLst>
      <p:ext uri="{BB962C8B-B14F-4D97-AF65-F5344CB8AC3E}">
        <p14:creationId xmlns:p14="http://schemas.microsoft.com/office/powerpoint/2010/main" val="2816854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5"/>
          </p:nvPr>
        </p:nvSpPr>
        <p:spPr>
          <a:xfrm>
            <a:off x="714348" y="357166"/>
            <a:ext cx="2374889" cy="273050"/>
          </a:xfrm>
        </p:spPr>
        <p:txBody>
          <a:bodyPr/>
          <a:lstStyle/>
          <a:p>
            <a:r>
              <a:rPr lang="en-US" smtClean="0"/>
              <a:t>March 2016</a:t>
            </a:r>
            <a:endParaRPr lang="en-GB"/>
          </a:p>
        </p:txBody>
      </p:sp>
      <p:sp>
        <p:nvSpPr>
          <p:cNvPr id="5" name="Footer Placeholder 4"/>
          <p:cNvSpPr>
            <a:spLocks noGrp="1"/>
          </p:cNvSpPr>
          <p:nvPr>
            <p:ph type="ftr" idx="14"/>
          </p:nvPr>
        </p:nvSpPr>
        <p:spPr>
          <a:xfrm>
            <a:off x="6286512" y="6475413"/>
            <a:ext cx="2255826" cy="180975"/>
          </a:xfrm>
        </p:spPr>
        <p:txBody>
          <a:bodyPr/>
          <a:lstStyle/>
          <a:p>
            <a:r>
              <a:rPr lang="en-GB" smtClean="0"/>
              <a:t>Nikola Serafimovski, pureLiFi</a:t>
            </a:r>
            <a:endParaRPr lang="en-GB" dirty="0"/>
          </a:p>
        </p:txBody>
      </p:sp>
      <p:sp>
        <p:nvSpPr>
          <p:cNvPr id="6" name="Slide Number Placeholder 5"/>
          <p:cNvSpPr>
            <a:spLocks noGrp="1"/>
          </p:cNvSpPr>
          <p:nvPr>
            <p:ph type="sldNum" idx="12"/>
          </p:nvPr>
        </p:nvSpPr>
        <p:spPr/>
        <p:txBody>
          <a:bodyPr/>
          <a:lstStyle/>
          <a:p>
            <a:r>
              <a:rPr lang="en-GB"/>
              <a:t>Slide </a:t>
            </a:r>
            <a:fld id="{8DC72EFA-1DF8-481C-8B66-C8A1D5DAFDEA}" type="slidenum">
              <a:rPr lang="en-GB"/>
              <a:pPr/>
              <a:t>9</a:t>
            </a:fld>
            <a:endParaRPr lang="en-GB"/>
          </a:p>
        </p:txBody>
      </p:sp>
      <p:sp>
        <p:nvSpPr>
          <p:cNvPr id="9217" name="Rectangle 1"/>
          <p:cNvSpPr>
            <a:spLocks noGrp="1" noChangeArrowheads="1"/>
          </p:cNvSpPr>
          <p:nvPr>
            <p:ph type="title"/>
          </p:nvPr>
        </p:nvSpPr>
        <p:spPr>
          <a:xfrm>
            <a:off x="685800" y="684213"/>
            <a:ext cx="7772400" cy="1160462"/>
          </a:xfrm>
          <a:ln/>
        </p:spPr>
        <p:txBody>
          <a:bodyPr lIns="90000" tIns="46800" rIns="90000" bIns="46800"/>
          <a:lstStyle/>
          <a:p>
            <a:r>
              <a:rPr lang="en-GB" dirty="0" smtClean="0">
                <a:ea typeface="Kozuka Gothic Pr6N L"/>
              </a:rPr>
              <a:t>Typical Office</a:t>
            </a:r>
            <a:endParaRPr lang="en-US" dirty="0"/>
          </a:p>
        </p:txBody>
      </p:sp>
      <p:pic>
        <p:nvPicPr>
          <p:cNvPr id="7" name="Picture 6"/>
          <p:cNvPicPr/>
          <p:nvPr/>
        </p:nvPicPr>
        <p:blipFill>
          <a:blip r:embed="rId3"/>
          <a:stretch>
            <a:fillRect/>
          </a:stretch>
        </p:blipFill>
        <p:spPr>
          <a:xfrm>
            <a:off x="228972" y="2348880"/>
            <a:ext cx="8760667" cy="2632049"/>
          </a:xfrm>
          <a:prstGeom prst="rect">
            <a:avLst/>
          </a:prstGeom>
        </p:spPr>
      </p:pic>
    </p:spTree>
    <p:extLst>
      <p:ext uri="{BB962C8B-B14F-4D97-AF65-F5344CB8AC3E}">
        <p14:creationId xmlns:p14="http://schemas.microsoft.com/office/powerpoint/2010/main" val="3878922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F2D85B4-B705-4018-9CF0-E6E4BD03567D}" vid="{6A25E773-D890-44CD-BA7F-9C3E9F9CAE5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802-11-Submission</Template>
  <TotalTime>408</TotalTime>
  <Words>2055</Words>
  <Application>Microsoft Office PowerPoint</Application>
  <PresentationFormat>On-screen Show (4:3)</PresentationFormat>
  <Paragraphs>367</Paragraphs>
  <Slides>29</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0" baseType="lpstr">
      <vt:lpstr>Arial Unicode MS</vt:lpstr>
      <vt:lpstr>MS Gothic</vt:lpstr>
      <vt:lpstr>宋体</vt:lpstr>
      <vt:lpstr>Arial</vt:lpstr>
      <vt:lpstr>British Council Sans</vt:lpstr>
      <vt:lpstr>Kozuka Gothic Pr6N L</vt:lpstr>
      <vt:lpstr>Times New Roman</vt:lpstr>
      <vt:lpstr>Verdana</vt:lpstr>
      <vt:lpstr>Wingdings 3</vt:lpstr>
      <vt:lpstr>Office Theme</vt:lpstr>
      <vt:lpstr>Document</vt:lpstr>
      <vt:lpstr>LiFi: Concept, Use-cases and Progress</vt:lpstr>
      <vt:lpstr>Abstract</vt:lpstr>
      <vt:lpstr>PowerPoint Presentation</vt:lpstr>
      <vt:lpstr>Typical Office</vt:lpstr>
      <vt:lpstr>Typical Office – WiFi Coverage</vt:lpstr>
      <vt:lpstr>Typical Office – WiFi Coverage</vt:lpstr>
      <vt:lpstr>Typical Office – WiFi Coverage</vt:lpstr>
      <vt:lpstr>Typical Office – WiFi Coverage</vt:lpstr>
      <vt:lpstr>Typical Office</vt:lpstr>
      <vt:lpstr>Typical Office – LiFi Coverage</vt:lpstr>
      <vt:lpstr>What is LiFi?</vt:lpstr>
      <vt:lpstr>The LiFi Optical Atto-cell Network</vt:lpstr>
      <vt:lpstr>Het. Nets = Small Cells</vt:lpstr>
      <vt:lpstr>Interference Coordination in VLC</vt:lpstr>
      <vt:lpstr>Joint Transmission in VLC</vt:lpstr>
      <vt:lpstr>Simulation Results</vt:lpstr>
      <vt:lpstr>Co-existence</vt:lpstr>
      <vt:lpstr>Co-existence</vt:lpstr>
      <vt:lpstr>LiFi: Competitive Advantages</vt:lpstr>
      <vt:lpstr>LiFi in Retail: For the Customer</vt:lpstr>
      <vt:lpstr>LiFi in Retail: For the Customer</vt:lpstr>
      <vt:lpstr>Future Services</vt:lpstr>
      <vt:lpstr>Future Services</vt:lpstr>
      <vt:lpstr>Future Services – When?</vt:lpstr>
      <vt:lpstr>LiFi: The Bridge between…</vt:lpstr>
      <vt:lpstr>New Opportunities: Collaboration</vt:lpstr>
      <vt:lpstr>New Opportunities: Integration</vt:lpstr>
      <vt:lpstr>What is LiFi?</vt:lpstr>
      <vt:lpstr>References</vt:lpstr>
    </vt:vector>
  </TitlesOfParts>
  <Company>Intel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LiFi: Concept, Use-cases and Progress</dc:title>
  <dc:creator>Nikola Serafimovski</dc:creator>
  <cp:lastModifiedBy>Nikola Serafimovski</cp:lastModifiedBy>
  <cp:revision>26</cp:revision>
  <cp:lastPrinted>1601-01-01T00:00:00Z</cp:lastPrinted>
  <dcterms:created xsi:type="dcterms:W3CDTF">2016-03-12T20:23:00Z</dcterms:created>
  <dcterms:modified xsi:type="dcterms:W3CDTF">2016-03-14T23:48:45Z</dcterms:modified>
</cp:coreProperties>
</file>