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5" r:id="rId12"/>
    <p:sldId id="446"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84"/>
    <p:restoredTop sz="94808"/>
  </p:normalViewPr>
  <p:slideViewPr>
    <p:cSldViewPr>
      <p:cViewPr varScale="1">
        <p:scale>
          <a:sx n="113" d="100"/>
          <a:sy n="113" d="100"/>
        </p:scale>
        <p:origin x="1000" y="1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802.11-16/0427r4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2016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15,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35602196"/>
              </p:ext>
            </p:extLst>
          </p:nvPr>
        </p:nvGraphicFramePr>
        <p:xfrm>
          <a:off x="841375" y="2819400"/>
          <a:ext cx="7613650" cy="1725613"/>
        </p:xfrm>
        <a:graphic>
          <a:graphicData uri="http://schemas.openxmlformats.org/presentationml/2006/ole">
            <mc:AlternateContent xmlns:mc="http://schemas.openxmlformats.org/markup-compatibility/2006">
              <mc:Choice xmlns:v="urn:schemas-microsoft-com:vml" Requires="v">
                <p:oleObj spid="_x0000_s1484"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819400"/>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021620100"/>
              </p:ext>
            </p:extLst>
          </p:nvPr>
        </p:nvGraphicFramePr>
        <p:xfrm>
          <a:off x="685800" y="1521599"/>
          <a:ext cx="7772399" cy="3264882"/>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Aggregation / </a:t>
                      </a:r>
                      <a:r>
                        <a:rPr lang="en-US" sz="1200" b="1" i="0" u="none" strike="noStrike" dirty="0" err="1" smtClean="0">
                          <a:solidFill>
                            <a:srgbClr val="000000"/>
                          </a:solidFill>
                          <a:latin typeface="+mn-lt"/>
                        </a:rPr>
                        <a:t>Block</a:t>
                      </a:r>
                      <a:r>
                        <a:rPr lang="en-US" sz="1200" b="1" i="0" u="none" strike="noStrike" baseline="0" dirty="0" err="1" smtClean="0">
                          <a:solidFill>
                            <a:srgbClr val="000000"/>
                          </a:solidFill>
                          <a:latin typeface="+mn-lt"/>
                        </a:rPr>
                        <a:t>Ack</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smtClean="0">
                          <a:solidFill>
                            <a:srgbClr val="00B050"/>
                          </a:solidFill>
                          <a:latin typeface="+mn-lt"/>
                        </a:rPr>
                        <a:t>Maximal </a:t>
                      </a:r>
                      <a:r>
                        <a:rPr lang="en-US" sz="1200" b="0" i="0" u="none" strike="noStrike" dirty="0">
                          <a:solidFill>
                            <a:srgbClr val="00B050"/>
                          </a:solidFill>
                          <a:latin typeface="+mn-lt"/>
                        </a:rPr>
                        <a:t>A-MPDU size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Liwen</a:t>
                      </a:r>
                      <a:r>
                        <a:rPr lang="en-US" sz="1200" b="0" i="0" u="none" strike="noStrike" dirty="0">
                          <a:solidFill>
                            <a:srgbClr val="00B05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Multi-TID Aggregation Limit</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Chittabrata</a:t>
                      </a:r>
                      <a:r>
                        <a:rPr lang="en-US" sz="1200" b="0" i="0" u="none" strike="noStrike" dirty="0">
                          <a:solidFill>
                            <a:srgbClr val="00B050"/>
                          </a:solidFill>
                          <a:latin typeface="+mn-lt"/>
                        </a:rPr>
                        <a:t> Ghosh</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Multi-STA BA Design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Xiaofei</a:t>
                      </a:r>
                      <a:r>
                        <a:rPr lang="en-US" sz="1200" b="0" i="0" u="none" strike="noStrike" dirty="0">
                          <a:solidFill>
                            <a:srgbClr val="00B050"/>
                          </a:solidFill>
                          <a:latin typeface="+mn-lt"/>
                        </a:rPr>
                        <a:t> WANG</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11-16/0378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Extended BA 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11-16/0404</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BlockAck</a:t>
                      </a:r>
                      <a:r>
                        <a:rPr lang="en-US" sz="1200" b="0" i="0" u="none" strike="noStrike" dirty="0">
                          <a:solidFill>
                            <a:srgbClr val="00B050"/>
                          </a:solidFill>
                          <a:latin typeface="+mn-lt"/>
                        </a:rPr>
                        <a:t>-Bitmap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Dengyu Qiao</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Trigger</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MAC padding options for legacy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Zhou </a:t>
                      </a:r>
                      <a:r>
                        <a:rPr lang="en-US" sz="1200" b="0" i="0" u="none" strike="noStrike" dirty="0" err="1">
                          <a:solidFill>
                            <a:srgbClr val="00B050"/>
                          </a:solidFill>
                          <a:latin typeface="+mn-lt"/>
                        </a:rPr>
                        <a:t>Lan</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a:solidFill>
                            <a:srgbClr val="00B050"/>
                          </a:solidFill>
                          <a:latin typeface="+mn-lt"/>
                        </a:rPr>
                        <a:t>11-16/0369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M-BA aggregated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Zhou </a:t>
                      </a:r>
                      <a:r>
                        <a:rPr lang="en-US" sz="1200" b="0" i="0" u="none" strike="noStrike" dirty="0" err="1">
                          <a:solidFill>
                            <a:srgbClr val="00B050"/>
                          </a:solidFill>
                          <a:latin typeface="+mn-lt"/>
                        </a:rPr>
                        <a:t>Lan</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11-16/0383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RU Signaling in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Yunbo</a:t>
                      </a:r>
                      <a:r>
                        <a:rPr lang="en-US" sz="1200" b="0" i="0" u="none" strike="noStrike" dirty="0">
                          <a:solidFill>
                            <a:srgbClr val="00B050"/>
                          </a:solidFill>
                          <a:latin typeface="+mn-lt"/>
                        </a:rPr>
                        <a:t> Li</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smtClean="0">
                          <a:solidFill>
                            <a:srgbClr val="FF0000"/>
                          </a:solidFill>
                          <a:latin typeface="+mn-lt"/>
                        </a:rPr>
                        <a:t>11-16/0399</a:t>
                      </a:r>
                      <a:endParaRPr lang="en-US" altLang="zh-CN" sz="1200" b="0" i="0" u="none" strike="noStrike" dirty="0">
                        <a:solidFill>
                          <a:srgbClr val="FF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Considerations on Trigger Frame  for Random Access </a:t>
                      </a:r>
                      <a:r>
                        <a:rPr lang="en-US" sz="1200" b="0" i="0" u="none" strike="noStrike" dirty="0" smtClean="0">
                          <a:solidFill>
                            <a:srgbClr val="FF0000"/>
                          </a:solidFill>
                          <a:latin typeface="+mn-lt"/>
                        </a:rPr>
                        <a:t>Procedure</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Evgeny</a:t>
                      </a:r>
                      <a:r>
                        <a:rPr lang="en-US" sz="1200" b="0" i="0" u="none" strike="noStrike" dirty="0">
                          <a:solidFill>
                            <a:srgbClr val="FF0000"/>
                          </a:solidFill>
                          <a:latin typeface="+mn-lt"/>
                        </a:rPr>
                        <a:t> </a:t>
                      </a:r>
                      <a:r>
                        <a:rPr lang="en-US" sz="1200" b="0" i="0" u="none" strike="noStrike" dirty="0" err="1" smtClean="0">
                          <a:solidFill>
                            <a:srgbClr val="FF0000"/>
                          </a:solidFill>
                          <a:latin typeface="+mn-lt"/>
                        </a:rPr>
                        <a:t>Khorov</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MAC</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4</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806454018"/>
              </p:ext>
            </p:extLst>
          </p:nvPr>
        </p:nvGraphicFramePr>
        <p:xfrm>
          <a:off x="685800" y="1521599"/>
          <a:ext cx="7772399" cy="3187540"/>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Other</a:t>
                      </a:r>
                      <a:r>
                        <a:rPr lang="en-US" sz="1200" b="1" i="0" u="none" strike="noStrike" baseline="0" dirty="0" smtClean="0">
                          <a:solidFill>
                            <a:srgbClr val="000000"/>
                          </a:solidFill>
                          <a:latin typeface="+mn-lt"/>
                        </a:rPr>
                        <a:t> MU</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11-16/0345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Simultaneous NAK for MU GCR-BA</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Jinsoo</a:t>
                      </a:r>
                      <a:r>
                        <a:rPr lang="en-US" sz="1200" b="0" i="0" u="none" strike="noStrike" dirty="0">
                          <a:solidFill>
                            <a:srgbClr val="FF0000"/>
                          </a:solidFill>
                          <a:latin typeface="+mn-lt"/>
                        </a:rPr>
                        <a:t> </a:t>
                      </a:r>
                      <a:r>
                        <a:rPr lang="en-US" sz="1200" b="0" i="0" u="none" strike="noStrike" dirty="0" err="1">
                          <a:solidFill>
                            <a:srgbClr val="FF0000"/>
                          </a:solidFill>
                          <a:latin typeface="+mn-lt"/>
                        </a:rPr>
                        <a:t>Ahn</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11-16/0347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Fragmentation for MU frames-Follow up on parameters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Alfred Asterjadhi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95273">
                <a:tc>
                  <a:txBody>
                    <a:bodyPr/>
                    <a:lstStyle/>
                    <a:p>
                      <a:pPr algn="ctr" fontAlgn="t"/>
                      <a:r>
                        <a:rPr lang="en-US" altLang="zh-CN" sz="1200" b="0" i="0" u="none" strike="noStrike" dirty="0">
                          <a:solidFill>
                            <a:srgbClr val="FF0000"/>
                          </a:solidFill>
                          <a:latin typeface="+mn-lt"/>
                        </a:rPr>
                        <a:t>11-16/0352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Considerations on MU initial link setup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Woojin</a:t>
                      </a:r>
                      <a:r>
                        <a:rPr lang="en-US" sz="1200" b="0" i="0" u="none" strike="noStrike" dirty="0">
                          <a:solidFill>
                            <a:srgbClr val="FF0000"/>
                          </a:solidFill>
                          <a:latin typeface="+mn-lt"/>
                        </a:rPr>
                        <a:t> </a:t>
                      </a:r>
                      <a:r>
                        <a:rPr lang="en-US" sz="1200" b="0" i="0" u="none" strike="noStrike" dirty="0" err="1">
                          <a:solidFill>
                            <a:srgbClr val="FF0000"/>
                          </a:solidFill>
                          <a:latin typeface="+mn-lt"/>
                        </a:rPr>
                        <a:t>Ahn</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MU-RTS/CTS for TWT Protection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Hanseul</a:t>
                      </a:r>
                      <a:r>
                        <a:rPr lang="en-US" sz="1200" b="0" i="0" u="none" strike="noStrike" dirty="0">
                          <a:solidFill>
                            <a:srgbClr val="00B050"/>
                          </a:solidFill>
                          <a:latin typeface="+mn-lt"/>
                        </a:rPr>
                        <a:t> Hong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11-16/0361</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Ack</a:t>
                      </a:r>
                      <a:r>
                        <a:rPr lang="en-US" sz="1200" b="0" i="0" u="none" strike="noStrike" dirty="0">
                          <a:solidFill>
                            <a:srgbClr val="00B050"/>
                          </a:solidFill>
                          <a:latin typeface="+mn-lt"/>
                        </a:rPr>
                        <a:t> Policy of UL MU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Jeongki</a:t>
                      </a:r>
                      <a:r>
                        <a:rPr lang="en-US" sz="1200" b="0" i="0" u="none" strike="noStrike" dirty="0">
                          <a:solidFill>
                            <a:srgbClr val="00B050"/>
                          </a:solidFill>
                          <a:latin typeface="+mn-lt"/>
                        </a:rPr>
                        <a:t> Kim</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Other MAC</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a:t>
                      </a:r>
                      <a:r>
                        <a:rPr lang="en-US" sz="1200" b="0" i="0" u="none" strike="noStrike" dirty="0" smtClean="0">
                          <a:solidFill>
                            <a:srgbClr val="00B050"/>
                          </a:solidFill>
                          <a:latin typeface="+mn-lt"/>
                        </a:rPr>
                        <a:t>anagement </a:t>
                      </a:r>
                      <a:r>
                        <a:rPr lang="en-US" sz="1200" b="0" i="0" u="none" strike="noStrike" dirty="0" err="1">
                          <a:solidFill>
                            <a:srgbClr val="00B050"/>
                          </a:solidFill>
                          <a:latin typeface="+mn-lt"/>
                        </a:rPr>
                        <a:t>A</a:t>
                      </a:r>
                      <a:r>
                        <a:rPr lang="en-US" sz="1200" b="0" i="0" u="none" strike="noStrike" dirty="0" err="1" smtClean="0">
                          <a:solidFill>
                            <a:srgbClr val="00B050"/>
                          </a:solidFill>
                          <a:latin typeface="+mn-lt"/>
                        </a:rPr>
                        <a:t>ck</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Liwen</a:t>
                      </a:r>
                      <a:r>
                        <a:rPr lang="en-US" sz="1200" b="0" i="0" u="none" strike="noStrike" dirty="0">
                          <a:solidFill>
                            <a:srgbClr val="00B05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11-16/0377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Sounding Sequences Clarifications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11-16/0297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Results for beacon collisions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FF0000"/>
                          </a:solidFill>
                          <a:latin typeface="+mn-lt"/>
                        </a:rPr>
                        <a:t>Evgeny</a:t>
                      </a:r>
                      <a:r>
                        <a:rPr lang="en-US" sz="1200" b="0" i="0" u="none" strike="noStrike" dirty="0">
                          <a:solidFill>
                            <a:srgbClr val="FF0000"/>
                          </a:solidFill>
                          <a:latin typeface="+mn-lt"/>
                        </a:rPr>
                        <a:t> </a:t>
                      </a:r>
                      <a:r>
                        <a:rPr lang="en-US" sz="1200" b="0" i="0" u="none" strike="noStrike" dirty="0" err="1">
                          <a:solidFill>
                            <a:srgbClr val="FF0000"/>
                          </a:solidFill>
                          <a:latin typeface="+mn-lt"/>
                        </a:rPr>
                        <a:t>Khorov</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1</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FF0000"/>
                          </a:solidFill>
                          <a:latin typeface="+mn-lt"/>
                        </a:rPr>
                        <a:t>11-16/0396</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FF0000"/>
                          </a:solidFill>
                          <a:latin typeface="+mn-lt"/>
                        </a:rPr>
                        <a:t>Issues on BSS Color Bits Collision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FF0000"/>
                          </a:solidFill>
                          <a:latin typeface="+mn-lt"/>
                        </a:rPr>
                        <a:t>John Son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FF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FF0000"/>
                          </a:solidFill>
                          <a:latin typeface="+mn-lt"/>
                        </a:rPr>
                        <a:t>3</a:t>
                      </a:r>
                      <a:endParaRPr lang="en-US" sz="1200" b="0" i="0" u="none" strike="noStrike" dirty="0">
                        <a:solidFill>
                          <a:srgbClr val="FF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3" name="TextBox 2"/>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26206</TotalTime>
  <Words>1379</Words>
  <Application>Microsoft Macintosh PowerPoint</Application>
  <PresentationFormat>On-screen Show (4:3)</PresentationFormat>
  <Paragraphs>287</Paragraphs>
  <Slides>14</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Black</vt:lpstr>
      <vt:lpstr>Helvetica</vt:lpstr>
      <vt:lpstr>Monotype Sorts</vt:lpstr>
      <vt:lpstr>MS PGothic</vt:lpstr>
      <vt:lpstr>ＭＳ Ｐゴシック</vt:lpstr>
      <vt:lpstr>Times New Roman</vt:lpstr>
      <vt:lpstr>Arial</vt:lpstr>
      <vt:lpstr>802-11-Submission</vt:lpstr>
      <vt:lpstr>Document</vt:lpstr>
      <vt:lpstr>TGax MAC Ad-hoc  March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1629</cp:revision>
  <cp:lastPrinted>1998-02-10T13:28:06Z</cp:lastPrinted>
  <dcterms:created xsi:type="dcterms:W3CDTF">2007-04-17T18:10:23Z</dcterms:created>
  <dcterms:modified xsi:type="dcterms:W3CDTF">2016-03-16T09:10:46Z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