
<file path=[Content_Types].xml><?xml version="1.0" encoding="utf-8"?>
<Types xmlns="http://schemas.openxmlformats.org/package/2006/content-types">
  <Default Extension="xml" ContentType="application/xml"/>
  <Default Extension="vml" ContentType="application/vnd.openxmlformats-officedocument.vmlDrawing"/>
  <Default Extension="rels" ContentType="application/vnd.openxmlformats-package.relationships+xml"/>
  <Default Extension="emf" ContentType="image/x-emf"/>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69" r:id="rId2"/>
    <p:sldId id="393" r:id="rId3"/>
    <p:sldId id="324" r:id="rId4"/>
    <p:sldId id="352" r:id="rId5"/>
    <p:sldId id="317" r:id="rId6"/>
    <p:sldId id="318" r:id="rId7"/>
    <p:sldId id="319" r:id="rId8"/>
    <p:sldId id="320" r:id="rId9"/>
    <p:sldId id="321" r:id="rId10"/>
    <p:sldId id="322" r:id="rId11"/>
    <p:sldId id="445" r:id="rId12"/>
    <p:sldId id="446" r:id="rId13"/>
    <p:sldId id="433" r:id="rId14"/>
    <p:sldId id="440"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784"/>
    <p:restoredTop sz="94808"/>
  </p:normalViewPr>
  <p:slideViewPr>
    <p:cSldViewPr>
      <p:cViewPr varScale="1">
        <p:scale>
          <a:sx n="113" d="100"/>
          <a:sy n="113" d="100"/>
        </p:scale>
        <p:origin x="1000" y="18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1410"/>
    </p:cViewPr>
  </p:sorterViewPr>
  <p:notesViewPr>
    <p:cSldViewPr>
      <p:cViewPr>
        <p:scale>
          <a:sx n="100" d="100"/>
          <a:sy n="100" d="100"/>
        </p:scale>
        <p:origin x="-1470"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handoutMaster" Target="handoutMasters/handoutMaster1.xml"/><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5592705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6186225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p14="http://schemas.microsoft.com/office/powerpoint/2010/main" val="15366438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12</a:t>
            </a:fld>
            <a:endParaRPr lang="en-US" altLang="en-US"/>
          </a:p>
        </p:txBody>
      </p:sp>
    </p:spTree>
    <p:extLst>
      <p:ext uri="{BB962C8B-B14F-4D97-AF65-F5344CB8AC3E}">
        <p14:creationId xmlns:p14="http://schemas.microsoft.com/office/powerpoint/2010/main" val="20181532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13</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14</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p14="http://schemas.microsoft.com/office/powerpoint/2010/main"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6375375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1776440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6138936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9161780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0771939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smtClean="0"/>
              <a:t>March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Tree>
    <p:extLst>
      <p:ext uri="{BB962C8B-B14F-4D97-AF65-F5344CB8AC3E}">
        <p14:creationId xmlns:p14="http://schemas.microsoft.com/office/powerpoint/2010/main" val="133535478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March 2016</a:t>
            </a:r>
            <a:endParaRPr lang="en-US" dirty="0"/>
          </a:p>
        </p:txBody>
      </p:sp>
      <p:sp>
        <p:nvSpPr>
          <p:cNvPr id="1029" name="Rectangle 5"/>
          <p:cNvSpPr>
            <a:spLocks noGrp="1" noChangeArrowheads="1"/>
          </p:cNvSpPr>
          <p:nvPr>
            <p:ph type="ftr" sz="quarter" idx="3"/>
          </p:nvPr>
        </p:nvSpPr>
        <p:spPr bwMode="auto">
          <a:xfrm>
            <a:off x="6844742" y="6475413"/>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Eric Wong (Apple)</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175121" y="332601"/>
            <a:ext cx="3283079"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802.11-16/0427r2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4" Type="http://schemas.openxmlformats.org/officeDocument/2006/relationships/hyperlink" Target="mailto:jrosdahl@ieee.org" TargetMode="External"/><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2016</a:t>
            </a:r>
            <a:endParaRPr lang="en-US" altLang="en-US" sz="1800" dirty="0" smtClean="0"/>
          </a:p>
        </p:txBody>
      </p:sp>
      <p:sp>
        <p:nvSpPr>
          <p:cNvPr id="1028"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MAC Ad-hoc </a:t>
            </a:r>
            <a:br>
              <a:rPr lang="en-US" altLang="en-US" sz="2800" dirty="0" smtClean="0"/>
            </a:br>
            <a:r>
              <a:rPr lang="en-US" altLang="en-US" sz="2800" dirty="0" smtClean="0"/>
              <a:t>March 2016 Meeting Agenda</a:t>
            </a:r>
          </a:p>
        </p:txBody>
      </p:sp>
      <p:sp>
        <p:nvSpPr>
          <p:cNvPr id="1031" name="Rectangle 6"/>
          <p:cNvSpPr>
            <a:spLocks noGrp="1" noChangeArrowheads="1"/>
          </p:cNvSpPr>
          <p:nvPr>
            <p:ph type="body" idx="1"/>
          </p:nvPr>
        </p:nvSpPr>
        <p:spPr>
          <a:xfrm>
            <a:off x="696913" y="1752600"/>
            <a:ext cx="7758112" cy="381000"/>
          </a:xfrm>
          <a:noFill/>
        </p:spPr>
        <p:txBody>
          <a:bodyPr/>
          <a:lstStyle/>
          <a:p>
            <a:pPr algn="ctr">
              <a:buFontTx/>
              <a:buNone/>
            </a:pPr>
            <a:r>
              <a:rPr lang="en-US" altLang="en-US" sz="1800" dirty="0" smtClean="0"/>
              <a:t>Date:</a:t>
            </a:r>
            <a:r>
              <a:rPr lang="en-US" altLang="en-US" sz="1800" b="0" dirty="0" smtClean="0"/>
              <a:t> March 15, 2016</a:t>
            </a:r>
          </a:p>
        </p:txBody>
      </p:sp>
      <p:graphicFrame>
        <p:nvGraphicFramePr>
          <p:cNvPr id="1026" name="Object 11"/>
          <p:cNvGraphicFramePr>
            <a:graphicFrameLocks noChangeAspect="1"/>
          </p:cNvGraphicFramePr>
          <p:nvPr>
            <p:extLst>
              <p:ext uri="{D42A27DB-BD31-4B8C-83A1-F6EECF244321}">
                <p14:modId xmlns:p14="http://schemas.microsoft.com/office/powerpoint/2010/main" val="1435602196"/>
              </p:ext>
            </p:extLst>
          </p:nvPr>
        </p:nvGraphicFramePr>
        <p:xfrm>
          <a:off x="841375" y="2819400"/>
          <a:ext cx="7613650" cy="1725613"/>
        </p:xfrm>
        <a:graphic>
          <a:graphicData uri="http://schemas.openxmlformats.org/presentationml/2006/ole">
            <mc:AlternateContent xmlns:mc="http://schemas.openxmlformats.org/markup-compatibility/2006">
              <mc:Choice xmlns:v="urn:schemas-microsoft-com:vml" Requires="v">
                <p:oleObj spid="_x0000_s1429" name="Document" r:id="rId4" imgW="8318500" imgH="1892300" progId="Word.Document.8">
                  <p:embed/>
                </p:oleObj>
              </mc:Choice>
              <mc:Fallback>
                <p:oleObj name="Document" r:id="rId4" imgW="8318500" imgH="1892300" progId="Word.Document.8">
                  <p:embed/>
                  <p:pic>
                    <p:nvPicPr>
                      <p:cNvPr id="0" name="Object 11"/>
                      <p:cNvPicPr>
                        <a:picLocks noChangeAspect="1" noChangeArrowheads="1"/>
                      </p:cNvPicPr>
                      <p:nvPr/>
                    </p:nvPicPr>
                    <p:blipFill>
                      <a:blip r:embed="rId5"/>
                      <a:srcRect/>
                      <a:stretch>
                        <a:fillRect/>
                      </a:stretch>
                    </p:blipFill>
                    <p:spPr bwMode="auto">
                      <a:xfrm>
                        <a:off x="841375" y="2819400"/>
                        <a:ext cx="7613650" cy="17256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032" name="Rectangle 12"/>
          <p:cNvSpPr>
            <a:spLocks noChangeArrowheads="1"/>
          </p:cNvSpPr>
          <p:nvPr/>
        </p:nvSpPr>
        <p:spPr bwMode="auto">
          <a:xfrm>
            <a:off x="841375" y="2399506"/>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1600" b="1" dirty="0"/>
              <a:t>Authors:</a:t>
            </a:r>
            <a:endParaRPr lang="en-US" altLang="en-US" sz="16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2016</a:t>
            </a:r>
            <a:endParaRPr lang="en-US" altLang="en-US" sz="1800" dirty="0" smtClean="0"/>
          </a:p>
        </p:txBody>
      </p:sp>
      <p:sp>
        <p:nvSpPr>
          <p:cNvPr id="18435"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1843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Submissions (MAC)</a:t>
            </a:r>
          </a:p>
        </p:txBody>
      </p:sp>
      <p:sp>
        <p:nvSpPr>
          <p:cNvPr id="2052"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2016</a:t>
            </a:r>
            <a:endParaRPr lang="en-US" altLang="en-US" sz="1800" dirty="0" smtClean="0"/>
          </a:p>
        </p:txBody>
      </p:sp>
      <p:sp>
        <p:nvSpPr>
          <p:cNvPr id="5" name="Footer Placeholder 4"/>
          <p:cNvSpPr>
            <a:spLocks noGrp="1"/>
          </p:cNvSpPr>
          <p:nvPr>
            <p:ph type="ftr" sz="quarter" idx="11"/>
          </p:nvPr>
        </p:nvSpPr>
        <p:spPr/>
        <p:txBody>
          <a:bodyPr/>
          <a:lstStyle/>
          <a:p>
            <a:pPr>
              <a:defRPr/>
            </a:pPr>
            <a:r>
              <a:rPr lang="en-US" smtClean="0">
                <a:ea typeface="+mn-ea"/>
              </a:rPr>
              <a:t>Eric Wong (Apple)</a:t>
            </a:r>
            <a:endParaRPr lang="en-US" dirty="0">
              <a:ea typeface="+mn-ea"/>
            </a:endParaRP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Slide </a:t>
            </a:r>
            <a:fld id="{62774C0D-C46E-4098-B5A1-9836ACE85E63}" type="slidenum">
              <a:rPr lang="en-US" altLang="en-US"/>
              <a:pPr/>
              <a:t>11</a:t>
            </a:fld>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1208880621"/>
              </p:ext>
            </p:extLst>
          </p:nvPr>
        </p:nvGraphicFramePr>
        <p:xfrm>
          <a:off x="685800" y="1521599"/>
          <a:ext cx="7772399" cy="3264882"/>
        </p:xfrm>
        <a:graphic>
          <a:graphicData uri="http://schemas.openxmlformats.org/drawingml/2006/table">
            <a:tbl>
              <a:tblPr/>
              <a:tblGrid>
                <a:gridCol w="913932"/>
                <a:gridCol w="3785163"/>
                <a:gridCol w="1674590"/>
                <a:gridCol w="699357"/>
                <a:gridCol w="699357"/>
              </a:tblGrid>
              <a:tr h="209971">
                <a:tc>
                  <a:txBody>
                    <a:bodyPr/>
                    <a:lstStyle/>
                    <a:p>
                      <a:pPr algn="ctr" fontAlgn="t"/>
                      <a:r>
                        <a:rPr lang="en-US" sz="1200" b="1" i="0" u="none" strike="noStrike" dirty="0">
                          <a:solidFill>
                            <a:srgbClr val="FFFFFF"/>
                          </a:solidFill>
                          <a:latin typeface="+mn-lt"/>
                        </a:rPr>
                        <a:t>DCN</a:t>
                      </a:r>
                    </a:p>
                  </a:txBody>
                  <a:tcPr marL="6855" marR="6855" marT="6855" marB="0" anchor="ctr">
                    <a:lnL>
                      <a:noFill/>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1200" b="1" i="0" u="none" strike="noStrike" dirty="0">
                          <a:solidFill>
                            <a:srgbClr val="FFFFFF"/>
                          </a:solidFill>
                          <a:latin typeface="+mn-lt"/>
                        </a:rPr>
                        <a:t>Title</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1200" b="1" i="0" u="none" strike="noStrike" dirty="0" smtClean="0">
                          <a:solidFill>
                            <a:srgbClr val="FFFFFF"/>
                          </a:solidFill>
                          <a:latin typeface="+mn-lt"/>
                        </a:rPr>
                        <a:t>Authors</a:t>
                      </a:r>
                      <a:endParaRPr lang="en-US" sz="1200" b="1" i="0" u="none" strike="noStrike" dirty="0">
                        <a:solidFill>
                          <a:srgbClr val="FFFFFF"/>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1200" b="1" i="0" u="none" strike="noStrike" dirty="0">
                          <a:solidFill>
                            <a:srgbClr val="FFFFFF"/>
                          </a:solidFill>
                          <a:latin typeface="+mn-lt"/>
                        </a:rPr>
                        <a:t>Ad </a:t>
                      </a:r>
                      <a:r>
                        <a:rPr lang="en-US" sz="1200" b="1" i="0" u="none" strike="noStrike" dirty="0" smtClean="0">
                          <a:solidFill>
                            <a:srgbClr val="FFFFFF"/>
                          </a:solidFill>
                          <a:latin typeface="+mn-lt"/>
                        </a:rPr>
                        <a:t>hoc</a:t>
                      </a:r>
                      <a:endParaRPr lang="en-US" sz="1200" b="1" i="0" u="none" strike="noStrike" dirty="0">
                        <a:solidFill>
                          <a:srgbClr val="FFFFFF"/>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1200" b="1" i="0" u="none" strike="noStrike" dirty="0" smtClean="0">
                          <a:solidFill>
                            <a:srgbClr val="FFFFFF"/>
                          </a:solidFill>
                          <a:latin typeface="+mn-lt"/>
                        </a:rPr>
                        <a:t>Straw</a:t>
                      </a:r>
                      <a:r>
                        <a:rPr lang="en-US" sz="1200" b="1" i="0" u="none" strike="noStrike" baseline="0" dirty="0" smtClean="0">
                          <a:solidFill>
                            <a:srgbClr val="FFFFFF"/>
                          </a:solidFill>
                          <a:latin typeface="+mn-lt"/>
                        </a:rPr>
                        <a:t> Polls</a:t>
                      </a:r>
                      <a:endParaRPr lang="en-US" sz="1200" b="1" i="0" u="none" strike="noStrike" dirty="0">
                        <a:solidFill>
                          <a:srgbClr val="FFFFFF"/>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a:noFill/>
                    </a:lnT>
                    <a:lnB w="19050" cap="flat" cmpd="sng" algn="ctr">
                      <a:solidFill>
                        <a:srgbClr val="FFFFFF"/>
                      </a:solidFill>
                      <a:prstDash val="solid"/>
                      <a:round/>
                      <a:headEnd type="none" w="med" len="med"/>
                      <a:tailEnd type="none" w="med" len="med"/>
                    </a:lnB>
                    <a:solidFill>
                      <a:srgbClr val="4F81BD"/>
                    </a:solidFill>
                  </a:tcPr>
                </a:tc>
              </a:tr>
              <a:tr h="209971">
                <a:tc gridSpan="3">
                  <a:txBody>
                    <a:bodyPr/>
                    <a:lstStyle/>
                    <a:p>
                      <a:pPr algn="ctr" fontAlgn="t"/>
                      <a:r>
                        <a:rPr lang="en-US" sz="1200" b="1" i="0" u="none" strike="noStrike" dirty="0" smtClean="0">
                          <a:solidFill>
                            <a:srgbClr val="000000"/>
                          </a:solidFill>
                          <a:latin typeface="+mn-lt"/>
                        </a:rPr>
                        <a:t>Aggregation / </a:t>
                      </a:r>
                      <a:r>
                        <a:rPr lang="en-US" sz="1200" b="1" i="0" u="none" strike="noStrike" dirty="0" err="1" smtClean="0">
                          <a:solidFill>
                            <a:srgbClr val="000000"/>
                          </a:solidFill>
                          <a:latin typeface="+mn-lt"/>
                        </a:rPr>
                        <a:t>Block</a:t>
                      </a:r>
                      <a:r>
                        <a:rPr lang="en-US" sz="1200" b="1" i="0" u="none" strike="noStrike" baseline="0" dirty="0" err="1" smtClean="0">
                          <a:solidFill>
                            <a:srgbClr val="000000"/>
                          </a:solidFill>
                          <a:latin typeface="+mn-lt"/>
                        </a:rPr>
                        <a:t>Ack</a:t>
                      </a:r>
                      <a:endParaRPr lang="en-US" sz="1200" b="1" i="0" u="none" strike="noStrike" dirty="0">
                        <a:solidFill>
                          <a:srgbClr val="000000"/>
                        </a:solidFill>
                        <a:latin typeface="+mn-lt"/>
                      </a:endParaRPr>
                    </a:p>
                  </a:txBody>
                  <a:tcPr marL="6855" marR="6855" marT="6855" marB="0" anchor="ctr">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hMerge="1">
                  <a:txBody>
                    <a:bodyPr/>
                    <a:lstStyle/>
                    <a:p>
                      <a:pPr algn="l" fontAlgn="t"/>
                      <a:endParaRPr lang="en-US" sz="1200" b="1"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hMerge="1">
                  <a:txBody>
                    <a:bodyPr/>
                    <a:lstStyle/>
                    <a:p>
                      <a:pPr algn="ctr"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endParaRPr lang="en-US" sz="1200" b="0" i="0" u="none" strike="noStrike">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r>
                        <a:rPr lang="en-US" altLang="zh-CN" sz="1200" b="0" i="0" u="none" strike="noStrike" dirty="0">
                          <a:solidFill>
                            <a:srgbClr val="00B050"/>
                          </a:solidFill>
                          <a:latin typeface="+mn-lt"/>
                        </a:rPr>
                        <a:t>11-16/0358</a:t>
                      </a: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1200" b="0" i="0" u="none" strike="noStrike" dirty="0" smtClean="0">
                          <a:solidFill>
                            <a:srgbClr val="00B050"/>
                          </a:solidFill>
                          <a:latin typeface="+mn-lt"/>
                        </a:rPr>
                        <a:t>Maximal </a:t>
                      </a:r>
                      <a:r>
                        <a:rPr lang="en-US" sz="1200" b="0" i="0" u="none" strike="noStrike" dirty="0">
                          <a:solidFill>
                            <a:srgbClr val="00B050"/>
                          </a:solidFill>
                          <a:latin typeface="+mn-lt"/>
                        </a:rPr>
                        <a:t>A-MPDU size</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err="1">
                          <a:solidFill>
                            <a:srgbClr val="00B050"/>
                          </a:solidFill>
                          <a:latin typeface="+mn-lt"/>
                        </a:rPr>
                        <a:t>Liwen</a:t>
                      </a:r>
                      <a:r>
                        <a:rPr lang="en-US" sz="1200" b="0" i="0" u="none" strike="noStrike" dirty="0">
                          <a:solidFill>
                            <a:srgbClr val="00B050"/>
                          </a:solidFill>
                          <a:latin typeface="+mn-lt"/>
                        </a:rPr>
                        <a:t> Chu</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a:solidFill>
                            <a:srgbClr val="00B050"/>
                          </a:solidFill>
                          <a:latin typeface="+mn-lt"/>
                        </a:rPr>
                        <a:t>MAC</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smtClean="0">
                          <a:solidFill>
                            <a:srgbClr val="00B050"/>
                          </a:solidFill>
                          <a:latin typeface="+mn-lt"/>
                        </a:rPr>
                        <a:t>1 (1)</a:t>
                      </a:r>
                      <a:endParaRPr lang="en-US" sz="1200" b="0" i="0" u="none" strike="noStrike" dirty="0">
                        <a:solidFill>
                          <a:srgbClr val="00B05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r>
                        <a:rPr lang="en-US" altLang="zh-CN" sz="1200" b="0" i="0" u="none" strike="noStrike" dirty="0">
                          <a:solidFill>
                            <a:srgbClr val="00B050"/>
                          </a:solidFill>
                          <a:latin typeface="+mn-lt"/>
                        </a:rPr>
                        <a:t>11-16/0362</a:t>
                      </a: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1200" b="0" i="0" u="none" strike="noStrike" dirty="0">
                          <a:solidFill>
                            <a:srgbClr val="00B050"/>
                          </a:solidFill>
                          <a:latin typeface="+mn-lt"/>
                        </a:rPr>
                        <a:t>Multi-TID Aggregation Limit</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err="1">
                          <a:solidFill>
                            <a:srgbClr val="00B050"/>
                          </a:solidFill>
                          <a:latin typeface="+mn-lt"/>
                        </a:rPr>
                        <a:t>Chittabrata</a:t>
                      </a:r>
                      <a:r>
                        <a:rPr lang="en-US" sz="1200" b="0" i="0" u="none" strike="noStrike" dirty="0">
                          <a:solidFill>
                            <a:srgbClr val="00B050"/>
                          </a:solidFill>
                          <a:latin typeface="+mn-lt"/>
                        </a:rPr>
                        <a:t> Ghosh</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a:solidFill>
                            <a:srgbClr val="00B050"/>
                          </a:solidFill>
                          <a:latin typeface="+mn-lt"/>
                        </a:rPr>
                        <a:t>MAC</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smtClean="0">
                          <a:solidFill>
                            <a:srgbClr val="00B050"/>
                          </a:solidFill>
                          <a:latin typeface="+mn-lt"/>
                        </a:rPr>
                        <a:t>2 (2)</a:t>
                      </a:r>
                      <a:endParaRPr lang="en-US" sz="1200" b="0" i="0" u="none" strike="noStrike" dirty="0">
                        <a:solidFill>
                          <a:srgbClr val="00B05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r>
                        <a:rPr lang="en-US" altLang="zh-CN" sz="1200" b="0" i="0" u="none" strike="noStrike" dirty="0">
                          <a:solidFill>
                            <a:srgbClr val="00B050"/>
                          </a:solidFill>
                          <a:latin typeface="+mn-lt"/>
                        </a:rPr>
                        <a:t>11-16/0365</a:t>
                      </a: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1200" b="0" i="0" u="none" strike="noStrike" dirty="0">
                          <a:solidFill>
                            <a:srgbClr val="00B050"/>
                          </a:solidFill>
                          <a:latin typeface="+mn-lt"/>
                        </a:rPr>
                        <a:t>Multi-STA BA Design</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err="1">
                          <a:solidFill>
                            <a:srgbClr val="00B050"/>
                          </a:solidFill>
                          <a:latin typeface="+mn-lt"/>
                        </a:rPr>
                        <a:t>Xiaofei</a:t>
                      </a:r>
                      <a:r>
                        <a:rPr lang="en-US" sz="1200" b="0" i="0" u="none" strike="noStrike" dirty="0">
                          <a:solidFill>
                            <a:srgbClr val="00B050"/>
                          </a:solidFill>
                          <a:latin typeface="+mn-lt"/>
                        </a:rPr>
                        <a:t> WANG</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a:solidFill>
                            <a:srgbClr val="00B050"/>
                          </a:solidFill>
                          <a:latin typeface="+mn-lt"/>
                        </a:rPr>
                        <a:t>MAC</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smtClean="0">
                          <a:solidFill>
                            <a:srgbClr val="00B050"/>
                          </a:solidFill>
                          <a:latin typeface="+mn-lt"/>
                        </a:rPr>
                        <a:t>2 (1)</a:t>
                      </a:r>
                      <a:endParaRPr lang="en-US" sz="1200" b="0" i="0" u="none" strike="noStrike" dirty="0">
                        <a:solidFill>
                          <a:srgbClr val="00B05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r>
                        <a:rPr lang="en-US" altLang="zh-CN" sz="1200" b="0" i="0" u="none" strike="noStrike" dirty="0">
                          <a:solidFill>
                            <a:srgbClr val="00B050"/>
                          </a:solidFill>
                          <a:latin typeface="+mn-lt"/>
                        </a:rPr>
                        <a:t>11-16/0378</a:t>
                      </a: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1200" b="0" i="0" u="none" strike="noStrike" dirty="0">
                          <a:solidFill>
                            <a:srgbClr val="00B050"/>
                          </a:solidFill>
                          <a:latin typeface="+mn-lt"/>
                        </a:rPr>
                        <a:t>Extended BA Bitmap</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a:solidFill>
                            <a:srgbClr val="00B050"/>
                          </a:solidFill>
                          <a:latin typeface="+mn-lt"/>
                        </a:rPr>
                        <a:t>Simone Merlin</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a:solidFill>
                            <a:srgbClr val="00B050"/>
                          </a:solidFill>
                          <a:latin typeface="+mn-lt"/>
                        </a:rPr>
                        <a:t>MAC</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smtClean="0">
                          <a:solidFill>
                            <a:srgbClr val="00B050"/>
                          </a:solidFill>
                          <a:latin typeface="+mn-lt"/>
                        </a:rPr>
                        <a:t>2 (2)</a:t>
                      </a:r>
                      <a:endParaRPr lang="en-US" sz="1200" b="0" i="0" u="none" strike="noStrike" dirty="0">
                        <a:solidFill>
                          <a:srgbClr val="00B05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r>
                        <a:rPr lang="en-US" altLang="zh-CN" sz="1200" b="0" i="0" u="none" strike="noStrike" dirty="0">
                          <a:solidFill>
                            <a:srgbClr val="00B050"/>
                          </a:solidFill>
                          <a:latin typeface="+mn-lt"/>
                        </a:rPr>
                        <a:t>11-16/0404</a:t>
                      </a: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1200" b="0" i="0" u="none" strike="noStrike" dirty="0" err="1">
                          <a:solidFill>
                            <a:srgbClr val="00B050"/>
                          </a:solidFill>
                          <a:latin typeface="+mn-lt"/>
                        </a:rPr>
                        <a:t>BlockAck</a:t>
                      </a:r>
                      <a:r>
                        <a:rPr lang="en-US" sz="1200" b="0" i="0" u="none" strike="noStrike" dirty="0">
                          <a:solidFill>
                            <a:srgbClr val="00B050"/>
                          </a:solidFill>
                          <a:latin typeface="+mn-lt"/>
                        </a:rPr>
                        <a:t>-Bitmap</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a:solidFill>
                            <a:srgbClr val="00B050"/>
                          </a:solidFill>
                          <a:latin typeface="+mn-lt"/>
                        </a:rPr>
                        <a:t>Dengyu Qiao</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a:solidFill>
                            <a:srgbClr val="00B050"/>
                          </a:solidFill>
                          <a:latin typeface="+mn-lt"/>
                        </a:rPr>
                        <a:t>MAC</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smtClean="0">
                          <a:solidFill>
                            <a:srgbClr val="00B050"/>
                          </a:solidFill>
                          <a:latin typeface="+mn-lt"/>
                        </a:rPr>
                        <a:t>1 (1)</a:t>
                      </a:r>
                      <a:endParaRPr lang="en-US" sz="1200" b="0" i="0" u="none" strike="noStrike" dirty="0">
                        <a:solidFill>
                          <a:srgbClr val="00B05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endParaRPr lang="en-US" altLang="zh-CN" sz="1200" b="0" i="0" u="none" strike="noStrike" dirty="0">
                        <a:solidFill>
                          <a:srgbClr val="000000"/>
                        </a:solidFill>
                        <a:latin typeface="+mn-lt"/>
                      </a:endParaRP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endParaRPr lang="en-US" sz="1200" b="0" i="0" u="none" strike="noStrike">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gridSpan="3">
                  <a:txBody>
                    <a:bodyPr/>
                    <a:lstStyle/>
                    <a:p>
                      <a:pPr algn="ctr" fontAlgn="t"/>
                      <a:r>
                        <a:rPr lang="en-US" sz="1200" b="1" i="0" u="none" strike="noStrike" dirty="0" smtClean="0">
                          <a:solidFill>
                            <a:srgbClr val="000000"/>
                          </a:solidFill>
                          <a:latin typeface="+mn-lt"/>
                        </a:rPr>
                        <a:t>Trigger</a:t>
                      </a:r>
                      <a:endParaRPr lang="en-US" sz="1200" b="1" i="0" u="none" strike="noStrike" dirty="0">
                        <a:solidFill>
                          <a:srgbClr val="000000"/>
                        </a:solidFill>
                        <a:latin typeface="+mn-lt"/>
                      </a:endParaRP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hMerge="1">
                  <a:txBody>
                    <a:bodyPr/>
                    <a:lstStyle/>
                    <a:p>
                      <a:pPr algn="l" fontAlgn="t"/>
                      <a:endParaRPr lang="en-US" sz="1200" b="1"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hMerge="1">
                  <a:txBody>
                    <a:bodyPr/>
                    <a:lstStyle/>
                    <a:p>
                      <a:pPr algn="ctr"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endParaRPr lang="en-US" sz="1200" b="0" i="0" u="none" strike="noStrike">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r>
                        <a:rPr lang="en-US" altLang="zh-CN" sz="1200" b="0" i="0" u="none" strike="noStrike" dirty="0">
                          <a:solidFill>
                            <a:srgbClr val="00B050"/>
                          </a:solidFill>
                          <a:latin typeface="+mn-lt"/>
                        </a:rPr>
                        <a:t>11-16/0368</a:t>
                      </a: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1200" b="0" i="0" u="none" strike="noStrike" dirty="0">
                          <a:solidFill>
                            <a:srgbClr val="00B050"/>
                          </a:solidFill>
                          <a:latin typeface="+mn-lt"/>
                        </a:rPr>
                        <a:t>MAC padding options for legacy trigger frame</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a:solidFill>
                            <a:srgbClr val="00B050"/>
                          </a:solidFill>
                          <a:latin typeface="+mn-lt"/>
                        </a:rPr>
                        <a:t>Zhou </a:t>
                      </a:r>
                      <a:r>
                        <a:rPr lang="en-US" sz="1200" b="0" i="0" u="none" strike="noStrike" dirty="0" err="1">
                          <a:solidFill>
                            <a:srgbClr val="00B050"/>
                          </a:solidFill>
                          <a:latin typeface="+mn-lt"/>
                        </a:rPr>
                        <a:t>Lan</a:t>
                      </a:r>
                      <a:endParaRPr lang="en-US" sz="1200" b="0" i="0" u="none" strike="noStrike" dirty="0">
                        <a:solidFill>
                          <a:srgbClr val="00B05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a:solidFill>
                            <a:srgbClr val="00B050"/>
                          </a:solidFill>
                          <a:latin typeface="+mn-lt"/>
                        </a:rPr>
                        <a:t>MAC</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smtClean="0">
                          <a:solidFill>
                            <a:srgbClr val="00B050"/>
                          </a:solidFill>
                          <a:latin typeface="+mn-lt"/>
                        </a:rPr>
                        <a:t>1 (1)</a:t>
                      </a:r>
                      <a:endParaRPr lang="en-US" sz="1200" b="0" i="0" u="none" strike="noStrike" dirty="0">
                        <a:solidFill>
                          <a:srgbClr val="00B05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r>
                        <a:rPr lang="en-US" altLang="zh-CN" sz="1200" b="0" i="0" u="none" strike="noStrike">
                          <a:solidFill>
                            <a:srgbClr val="00B050"/>
                          </a:solidFill>
                          <a:latin typeface="+mn-lt"/>
                        </a:rPr>
                        <a:t>11-16/0369</a:t>
                      </a: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1200" b="0" i="0" u="none" strike="noStrike" dirty="0">
                          <a:solidFill>
                            <a:srgbClr val="00B050"/>
                          </a:solidFill>
                          <a:latin typeface="+mn-lt"/>
                        </a:rPr>
                        <a:t>M-BA aggregated trigger frame</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a:solidFill>
                            <a:srgbClr val="00B050"/>
                          </a:solidFill>
                          <a:latin typeface="+mn-lt"/>
                        </a:rPr>
                        <a:t>Zhou </a:t>
                      </a:r>
                      <a:r>
                        <a:rPr lang="en-US" sz="1200" b="0" i="0" u="none" strike="noStrike" dirty="0" err="1">
                          <a:solidFill>
                            <a:srgbClr val="00B050"/>
                          </a:solidFill>
                          <a:latin typeface="+mn-lt"/>
                        </a:rPr>
                        <a:t>Lan</a:t>
                      </a:r>
                      <a:endParaRPr lang="en-US" sz="1200" b="0" i="0" u="none" strike="noStrike" dirty="0">
                        <a:solidFill>
                          <a:srgbClr val="00B05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a:solidFill>
                            <a:srgbClr val="00B050"/>
                          </a:solidFill>
                          <a:latin typeface="+mn-lt"/>
                        </a:rPr>
                        <a:t>MAC</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smtClean="0">
                          <a:solidFill>
                            <a:srgbClr val="00B050"/>
                          </a:solidFill>
                          <a:latin typeface="+mn-lt"/>
                        </a:rPr>
                        <a:t>1 (1)</a:t>
                      </a:r>
                      <a:endParaRPr lang="en-US" sz="1200" b="0" i="0" u="none" strike="noStrike" dirty="0">
                        <a:solidFill>
                          <a:srgbClr val="00B05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r>
                        <a:rPr lang="en-US" altLang="zh-CN" sz="1200" b="0" i="0" u="none" strike="noStrike" dirty="0">
                          <a:solidFill>
                            <a:srgbClr val="00B050"/>
                          </a:solidFill>
                          <a:latin typeface="+mn-lt"/>
                        </a:rPr>
                        <a:t>11-16/0383</a:t>
                      </a: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1200" b="0" i="0" u="none" strike="noStrike" dirty="0">
                          <a:solidFill>
                            <a:srgbClr val="00B050"/>
                          </a:solidFill>
                          <a:latin typeface="+mn-lt"/>
                        </a:rPr>
                        <a:t>RU Signaling in Trigger Frame</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err="1">
                          <a:solidFill>
                            <a:srgbClr val="00B050"/>
                          </a:solidFill>
                          <a:latin typeface="+mn-lt"/>
                        </a:rPr>
                        <a:t>Yunbo</a:t>
                      </a:r>
                      <a:r>
                        <a:rPr lang="en-US" sz="1200" b="0" i="0" u="none" strike="noStrike" dirty="0">
                          <a:solidFill>
                            <a:srgbClr val="00B050"/>
                          </a:solidFill>
                          <a:latin typeface="+mn-lt"/>
                        </a:rPr>
                        <a:t> Li</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a:solidFill>
                            <a:srgbClr val="00B050"/>
                          </a:solidFill>
                          <a:latin typeface="+mn-lt"/>
                        </a:rPr>
                        <a:t>MAC</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smtClean="0">
                          <a:solidFill>
                            <a:srgbClr val="00B050"/>
                          </a:solidFill>
                          <a:latin typeface="+mn-lt"/>
                        </a:rPr>
                        <a:t>1 (1)</a:t>
                      </a:r>
                      <a:endParaRPr lang="en-US" sz="1200" b="0" i="0" u="none" strike="noStrike" dirty="0">
                        <a:solidFill>
                          <a:srgbClr val="00B05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r>
                        <a:rPr lang="en-US" altLang="zh-CN" sz="1200" b="0" i="0" u="none" strike="noStrike" dirty="0" smtClean="0">
                          <a:solidFill>
                            <a:schemeClr val="accent2"/>
                          </a:solidFill>
                          <a:latin typeface="+mn-lt"/>
                        </a:rPr>
                        <a:t>11-16/0399</a:t>
                      </a:r>
                      <a:endParaRPr lang="en-US" altLang="zh-CN" sz="1200" b="0" i="0" u="none" strike="noStrike" dirty="0">
                        <a:solidFill>
                          <a:schemeClr val="accent2"/>
                        </a:solidFill>
                        <a:latin typeface="+mn-lt"/>
                      </a:endParaRP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1200" b="0" i="0" u="none" strike="noStrike" dirty="0">
                          <a:solidFill>
                            <a:schemeClr val="accent2"/>
                          </a:solidFill>
                          <a:latin typeface="+mn-lt"/>
                        </a:rPr>
                        <a:t>Considerations on Trigger Frame  for Random Access </a:t>
                      </a:r>
                      <a:r>
                        <a:rPr lang="en-US" sz="1200" b="0" i="0" u="none" strike="noStrike" dirty="0" smtClean="0">
                          <a:solidFill>
                            <a:schemeClr val="accent2"/>
                          </a:solidFill>
                          <a:latin typeface="+mn-lt"/>
                        </a:rPr>
                        <a:t>Procedure</a:t>
                      </a:r>
                      <a:endParaRPr lang="en-US" sz="1200" b="0" i="0" u="none" strike="noStrike" dirty="0">
                        <a:solidFill>
                          <a:schemeClr val="accent2"/>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err="1">
                          <a:solidFill>
                            <a:schemeClr val="accent2"/>
                          </a:solidFill>
                          <a:latin typeface="+mn-lt"/>
                        </a:rPr>
                        <a:t>Evgeny</a:t>
                      </a:r>
                      <a:r>
                        <a:rPr lang="en-US" sz="1200" b="0" i="0" u="none" strike="noStrike" dirty="0">
                          <a:solidFill>
                            <a:schemeClr val="accent2"/>
                          </a:solidFill>
                          <a:latin typeface="+mn-lt"/>
                        </a:rPr>
                        <a:t> </a:t>
                      </a:r>
                      <a:r>
                        <a:rPr lang="en-US" sz="1200" b="0" i="0" u="none" strike="noStrike" dirty="0" err="1" smtClean="0">
                          <a:solidFill>
                            <a:schemeClr val="accent2"/>
                          </a:solidFill>
                          <a:latin typeface="+mn-lt"/>
                        </a:rPr>
                        <a:t>Khorov</a:t>
                      </a:r>
                      <a:endParaRPr lang="en-US" sz="1200" b="0" i="0" u="none" strike="noStrike" dirty="0">
                        <a:solidFill>
                          <a:schemeClr val="accent2"/>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smtClean="0">
                          <a:solidFill>
                            <a:schemeClr val="accent2"/>
                          </a:solidFill>
                          <a:latin typeface="+mn-lt"/>
                        </a:rPr>
                        <a:t>MAC</a:t>
                      </a:r>
                      <a:endParaRPr lang="en-US" sz="1200" b="0" i="0" u="none" strike="noStrike" dirty="0">
                        <a:solidFill>
                          <a:schemeClr val="accent2"/>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smtClean="0">
                          <a:solidFill>
                            <a:schemeClr val="accent2"/>
                          </a:solidFill>
                          <a:latin typeface="+mn-lt"/>
                        </a:rPr>
                        <a:t>4 (TBD</a:t>
                      </a:r>
                      <a:r>
                        <a:rPr lang="en-US" sz="1200" b="0" i="0" u="none" strike="noStrike" baseline="0" dirty="0" smtClean="0">
                          <a:solidFill>
                            <a:schemeClr val="accent2"/>
                          </a:solidFill>
                          <a:latin typeface="+mn-lt"/>
                        </a:rPr>
                        <a:t> </a:t>
                      </a:r>
                      <a:r>
                        <a:rPr lang="en-US" sz="1200" b="0" i="0" u="none" strike="noStrike" dirty="0" smtClean="0">
                          <a:solidFill>
                            <a:schemeClr val="accent2"/>
                          </a:solidFill>
                          <a:latin typeface="+mn-lt"/>
                        </a:rPr>
                        <a:t>SP3/4)</a:t>
                      </a:r>
                      <a:endParaRPr lang="en-US" sz="1200" b="0" i="0" u="none" strike="noStrike" dirty="0">
                        <a:solidFill>
                          <a:schemeClr val="accent2"/>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endParaRPr lang="en-US" altLang="zh-CN" sz="1200" b="0" i="0" u="none" strike="noStrike" dirty="0">
                        <a:solidFill>
                          <a:srgbClr val="000000"/>
                        </a:solidFill>
                        <a:latin typeface="+mn-lt"/>
                      </a:endParaRP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endParaRPr lang="en-US" sz="1200" b="0" i="0" u="none" strike="noStrike">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bl>
          </a:graphicData>
        </a:graphic>
      </p:graphicFrame>
    </p:spTree>
    <p:extLst>
      <p:ext uri="{BB962C8B-B14F-4D97-AF65-F5344CB8AC3E}">
        <p14:creationId xmlns:p14="http://schemas.microsoft.com/office/powerpoint/2010/main" val="16562872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Submissions (MAC)</a:t>
            </a:r>
          </a:p>
        </p:txBody>
      </p:sp>
      <p:sp>
        <p:nvSpPr>
          <p:cNvPr id="2052"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2016</a:t>
            </a:r>
            <a:endParaRPr lang="en-US" altLang="en-US" sz="1800" dirty="0" smtClean="0"/>
          </a:p>
        </p:txBody>
      </p:sp>
      <p:sp>
        <p:nvSpPr>
          <p:cNvPr id="5" name="Footer Placeholder 4"/>
          <p:cNvSpPr>
            <a:spLocks noGrp="1"/>
          </p:cNvSpPr>
          <p:nvPr>
            <p:ph type="ftr" sz="quarter" idx="11"/>
          </p:nvPr>
        </p:nvSpPr>
        <p:spPr/>
        <p:txBody>
          <a:bodyPr/>
          <a:lstStyle/>
          <a:p>
            <a:pPr>
              <a:defRPr/>
            </a:pPr>
            <a:r>
              <a:rPr lang="en-US" smtClean="0">
                <a:ea typeface="+mn-ea"/>
              </a:rPr>
              <a:t>Eric Wong (Apple)</a:t>
            </a:r>
            <a:endParaRPr lang="en-US" dirty="0">
              <a:ea typeface="+mn-ea"/>
            </a:endParaRP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12</a:t>
            </a:fld>
            <a:endParaRPr lang="en-US" altLang="en-US"/>
          </a:p>
        </p:txBody>
      </p:sp>
      <p:graphicFrame>
        <p:nvGraphicFramePr>
          <p:cNvPr id="2" name="Table 1"/>
          <p:cNvGraphicFramePr>
            <a:graphicFrameLocks noGrp="1"/>
          </p:cNvGraphicFramePr>
          <p:nvPr>
            <p:extLst>
              <p:ext uri="{D42A27DB-BD31-4B8C-83A1-F6EECF244321}">
                <p14:modId xmlns:p14="http://schemas.microsoft.com/office/powerpoint/2010/main" val="517234490"/>
              </p:ext>
            </p:extLst>
          </p:nvPr>
        </p:nvGraphicFramePr>
        <p:xfrm>
          <a:off x="685800" y="1521599"/>
          <a:ext cx="7772399" cy="3102238"/>
        </p:xfrm>
        <a:graphic>
          <a:graphicData uri="http://schemas.openxmlformats.org/drawingml/2006/table">
            <a:tbl>
              <a:tblPr/>
              <a:tblGrid>
                <a:gridCol w="913932"/>
                <a:gridCol w="3785163"/>
                <a:gridCol w="1674590"/>
                <a:gridCol w="699357"/>
                <a:gridCol w="699357"/>
              </a:tblGrid>
              <a:tr h="209971">
                <a:tc>
                  <a:txBody>
                    <a:bodyPr/>
                    <a:lstStyle/>
                    <a:p>
                      <a:pPr algn="ctr" fontAlgn="t"/>
                      <a:r>
                        <a:rPr lang="en-US" sz="1200" b="1" i="0" u="none" strike="noStrike" dirty="0">
                          <a:solidFill>
                            <a:srgbClr val="FFFFFF"/>
                          </a:solidFill>
                          <a:latin typeface="+mn-lt"/>
                        </a:rPr>
                        <a:t>DCN</a:t>
                      </a:r>
                    </a:p>
                  </a:txBody>
                  <a:tcPr marL="6855" marR="6855" marT="6855" marB="0" anchor="ctr">
                    <a:lnL>
                      <a:noFill/>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1200" b="1" i="0" u="none" strike="noStrike" dirty="0">
                          <a:solidFill>
                            <a:srgbClr val="FFFFFF"/>
                          </a:solidFill>
                          <a:latin typeface="+mn-lt"/>
                        </a:rPr>
                        <a:t>Title</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1200" b="1" i="0" u="none" strike="noStrike" dirty="0" smtClean="0">
                          <a:solidFill>
                            <a:srgbClr val="FFFFFF"/>
                          </a:solidFill>
                          <a:latin typeface="+mn-lt"/>
                        </a:rPr>
                        <a:t>Authors</a:t>
                      </a:r>
                      <a:endParaRPr lang="en-US" sz="1200" b="1" i="0" u="none" strike="noStrike" dirty="0">
                        <a:solidFill>
                          <a:srgbClr val="FFFFFF"/>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1200" b="1" i="0" u="none" strike="noStrike" dirty="0">
                          <a:solidFill>
                            <a:srgbClr val="FFFFFF"/>
                          </a:solidFill>
                          <a:latin typeface="+mn-lt"/>
                        </a:rPr>
                        <a:t>Ad </a:t>
                      </a:r>
                      <a:r>
                        <a:rPr lang="en-US" sz="1200" b="1" i="0" u="none" strike="noStrike" dirty="0" smtClean="0">
                          <a:solidFill>
                            <a:srgbClr val="FFFFFF"/>
                          </a:solidFill>
                          <a:latin typeface="+mn-lt"/>
                        </a:rPr>
                        <a:t>hoc</a:t>
                      </a:r>
                      <a:endParaRPr lang="en-US" sz="1200" b="1" i="0" u="none" strike="noStrike" dirty="0">
                        <a:solidFill>
                          <a:srgbClr val="FFFFFF"/>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1200" b="1" i="0" u="none" strike="noStrike" dirty="0" smtClean="0">
                          <a:solidFill>
                            <a:srgbClr val="FFFFFF"/>
                          </a:solidFill>
                          <a:latin typeface="+mn-lt"/>
                        </a:rPr>
                        <a:t>Straw</a:t>
                      </a:r>
                      <a:r>
                        <a:rPr lang="en-US" sz="1200" b="1" i="0" u="none" strike="noStrike" baseline="0" dirty="0" smtClean="0">
                          <a:solidFill>
                            <a:srgbClr val="FFFFFF"/>
                          </a:solidFill>
                          <a:latin typeface="+mn-lt"/>
                        </a:rPr>
                        <a:t> Polls</a:t>
                      </a:r>
                      <a:endParaRPr lang="en-US" sz="1200" b="1" i="0" u="none" strike="noStrike" dirty="0">
                        <a:solidFill>
                          <a:srgbClr val="FFFFFF"/>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a:noFill/>
                    </a:lnT>
                    <a:lnB w="19050" cap="flat" cmpd="sng" algn="ctr">
                      <a:solidFill>
                        <a:srgbClr val="FFFFFF"/>
                      </a:solidFill>
                      <a:prstDash val="solid"/>
                      <a:round/>
                      <a:headEnd type="none" w="med" len="med"/>
                      <a:tailEnd type="none" w="med" len="med"/>
                    </a:lnB>
                    <a:solidFill>
                      <a:srgbClr val="4F81BD"/>
                    </a:solidFill>
                  </a:tcPr>
                </a:tc>
              </a:tr>
              <a:tr h="209971">
                <a:tc gridSpan="3">
                  <a:txBody>
                    <a:bodyPr/>
                    <a:lstStyle/>
                    <a:p>
                      <a:pPr algn="ctr" fontAlgn="t"/>
                      <a:r>
                        <a:rPr lang="en-US" sz="1200" b="1" i="0" u="none" strike="noStrike" dirty="0" smtClean="0">
                          <a:solidFill>
                            <a:srgbClr val="000000"/>
                          </a:solidFill>
                          <a:latin typeface="+mn-lt"/>
                        </a:rPr>
                        <a:t>Other</a:t>
                      </a:r>
                      <a:r>
                        <a:rPr lang="en-US" sz="1200" b="1" i="0" u="none" strike="noStrike" baseline="0" dirty="0" smtClean="0">
                          <a:solidFill>
                            <a:srgbClr val="000000"/>
                          </a:solidFill>
                          <a:latin typeface="+mn-lt"/>
                        </a:rPr>
                        <a:t> MU</a:t>
                      </a:r>
                      <a:endParaRPr lang="en-US" sz="1200" b="1" i="0" u="none" strike="noStrike" dirty="0">
                        <a:solidFill>
                          <a:srgbClr val="000000"/>
                        </a:solidFill>
                        <a:latin typeface="+mn-lt"/>
                      </a:endParaRPr>
                    </a:p>
                  </a:txBody>
                  <a:tcPr marL="6855" marR="6855" marT="6855" marB="0" anchor="ctr">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hMerge="1">
                  <a:txBody>
                    <a:bodyPr/>
                    <a:lstStyle/>
                    <a:p>
                      <a:pPr algn="l" fontAlgn="t"/>
                      <a:endParaRPr lang="en-US" sz="1200" b="1"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hMerge="1">
                  <a:txBody>
                    <a:bodyPr/>
                    <a:lstStyle/>
                    <a:p>
                      <a:pPr algn="ctr"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endParaRPr lang="en-US" sz="1200" b="0" i="0" u="none" strike="noStrike">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r>
                        <a:rPr lang="en-US" altLang="zh-CN" sz="1200" b="0" i="0" u="none" strike="noStrike" dirty="0">
                          <a:solidFill>
                            <a:srgbClr val="FF0000"/>
                          </a:solidFill>
                          <a:latin typeface="+mn-lt"/>
                        </a:rPr>
                        <a:t>11-16/0345</a:t>
                      </a: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1200" b="0" i="0" u="none" strike="noStrike" dirty="0">
                          <a:solidFill>
                            <a:srgbClr val="FF0000"/>
                          </a:solidFill>
                          <a:latin typeface="+mn-lt"/>
                        </a:rPr>
                        <a:t>Simultaneous NAK for MU GCR-BA</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err="1">
                          <a:solidFill>
                            <a:srgbClr val="FF0000"/>
                          </a:solidFill>
                          <a:latin typeface="+mn-lt"/>
                        </a:rPr>
                        <a:t>Jinsoo</a:t>
                      </a:r>
                      <a:r>
                        <a:rPr lang="en-US" sz="1200" b="0" i="0" u="none" strike="noStrike" dirty="0">
                          <a:solidFill>
                            <a:srgbClr val="FF0000"/>
                          </a:solidFill>
                          <a:latin typeface="+mn-lt"/>
                        </a:rPr>
                        <a:t> </a:t>
                      </a:r>
                      <a:r>
                        <a:rPr lang="en-US" sz="1200" b="0" i="0" u="none" strike="noStrike" dirty="0" err="1">
                          <a:solidFill>
                            <a:srgbClr val="FF0000"/>
                          </a:solidFill>
                          <a:latin typeface="+mn-lt"/>
                        </a:rPr>
                        <a:t>Ahn</a:t>
                      </a:r>
                      <a:endParaRPr lang="en-US" sz="1200" b="0" i="0" u="none" strike="noStrike" dirty="0">
                        <a:solidFill>
                          <a:srgbClr val="FF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a:solidFill>
                            <a:srgbClr val="FF0000"/>
                          </a:solidFill>
                          <a:latin typeface="+mn-lt"/>
                        </a:rPr>
                        <a:t>MAC</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smtClean="0">
                          <a:solidFill>
                            <a:srgbClr val="FF0000"/>
                          </a:solidFill>
                          <a:latin typeface="+mn-lt"/>
                        </a:rPr>
                        <a:t>1</a:t>
                      </a:r>
                      <a:endParaRPr lang="en-US" sz="1200" b="0" i="0" u="none" strike="noStrike" dirty="0">
                        <a:solidFill>
                          <a:srgbClr val="FF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r>
                        <a:rPr lang="en-US" altLang="zh-CN" sz="1200" b="0" i="0" u="none" strike="noStrike" dirty="0">
                          <a:solidFill>
                            <a:srgbClr val="000000"/>
                          </a:solidFill>
                          <a:latin typeface="+mn-lt"/>
                        </a:rPr>
                        <a:t>11-16/0347</a:t>
                      </a: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1200" b="0" i="0" u="none" strike="noStrike" dirty="0">
                          <a:solidFill>
                            <a:srgbClr val="000000"/>
                          </a:solidFill>
                          <a:latin typeface="+mn-lt"/>
                        </a:rPr>
                        <a:t>Fragmentation for MU frames-Follow up on parameters</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a:solidFill>
                            <a:srgbClr val="000000"/>
                          </a:solidFill>
                          <a:latin typeface="+mn-lt"/>
                        </a:rPr>
                        <a:t>Alfred Asterjadhi </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a:solidFill>
                            <a:srgbClr val="000000"/>
                          </a:solidFill>
                          <a:latin typeface="+mn-lt"/>
                        </a:rPr>
                        <a:t>MAC</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smtClean="0">
                          <a:solidFill>
                            <a:srgbClr val="000000"/>
                          </a:solidFill>
                          <a:latin typeface="+mn-lt"/>
                        </a:rPr>
                        <a:t>1</a:t>
                      </a:r>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r>
                        <a:rPr lang="en-US" altLang="zh-CN" sz="1200" b="0" i="0" u="none" strike="noStrike" dirty="0">
                          <a:solidFill>
                            <a:srgbClr val="000000"/>
                          </a:solidFill>
                          <a:latin typeface="+mn-lt"/>
                        </a:rPr>
                        <a:t>11-16/0352</a:t>
                      </a: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1200" b="0" i="0" u="none" strike="noStrike" dirty="0">
                          <a:solidFill>
                            <a:srgbClr val="000000"/>
                          </a:solidFill>
                          <a:latin typeface="+mn-lt"/>
                        </a:rPr>
                        <a:t>Considerations on MU initial link setup</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err="1">
                          <a:solidFill>
                            <a:srgbClr val="000000"/>
                          </a:solidFill>
                          <a:latin typeface="+mn-lt"/>
                        </a:rPr>
                        <a:t>Woojin</a:t>
                      </a:r>
                      <a:r>
                        <a:rPr lang="en-US" sz="1200" b="0" i="0" u="none" strike="noStrike" dirty="0">
                          <a:solidFill>
                            <a:srgbClr val="000000"/>
                          </a:solidFill>
                          <a:latin typeface="+mn-lt"/>
                        </a:rPr>
                        <a:t> </a:t>
                      </a:r>
                      <a:r>
                        <a:rPr lang="en-US" sz="1200" b="0" i="0" u="none" strike="noStrike" dirty="0" err="1">
                          <a:solidFill>
                            <a:srgbClr val="000000"/>
                          </a:solidFill>
                          <a:latin typeface="+mn-lt"/>
                        </a:rPr>
                        <a:t>Ahn</a:t>
                      </a:r>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a:solidFill>
                            <a:srgbClr val="000000"/>
                          </a:solidFill>
                          <a:latin typeface="+mn-lt"/>
                        </a:rPr>
                        <a:t>MAC</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smtClean="0">
                          <a:solidFill>
                            <a:srgbClr val="000000"/>
                          </a:solidFill>
                          <a:latin typeface="+mn-lt"/>
                        </a:rPr>
                        <a:t>1</a:t>
                      </a:r>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r>
                        <a:rPr lang="en-US" altLang="zh-CN" sz="1200" b="0" i="0" u="none" strike="noStrike" dirty="0">
                          <a:solidFill>
                            <a:srgbClr val="000000"/>
                          </a:solidFill>
                          <a:latin typeface="+mn-lt"/>
                        </a:rPr>
                        <a:t>11-16/0353</a:t>
                      </a: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1200" b="0" i="0" u="none" strike="noStrike" dirty="0">
                          <a:solidFill>
                            <a:srgbClr val="000000"/>
                          </a:solidFill>
                          <a:latin typeface="+mn-lt"/>
                        </a:rPr>
                        <a:t>MU-RTS/CTS for TWT Protection</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err="1">
                          <a:solidFill>
                            <a:srgbClr val="000000"/>
                          </a:solidFill>
                          <a:latin typeface="+mn-lt"/>
                        </a:rPr>
                        <a:t>Hanseul</a:t>
                      </a:r>
                      <a:r>
                        <a:rPr lang="en-US" sz="1200" b="0" i="0" u="none" strike="noStrike" dirty="0">
                          <a:solidFill>
                            <a:srgbClr val="000000"/>
                          </a:solidFill>
                          <a:latin typeface="+mn-lt"/>
                        </a:rPr>
                        <a:t> Hong </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a:solidFill>
                            <a:srgbClr val="000000"/>
                          </a:solidFill>
                          <a:latin typeface="+mn-lt"/>
                        </a:rPr>
                        <a:t>MAC</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smtClean="0">
                          <a:solidFill>
                            <a:srgbClr val="000000"/>
                          </a:solidFill>
                          <a:latin typeface="+mn-lt"/>
                        </a:rPr>
                        <a:t>1</a:t>
                      </a:r>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r>
                        <a:rPr lang="en-US" altLang="zh-CN" sz="1200" b="0" i="0" u="none" strike="noStrike" dirty="0">
                          <a:solidFill>
                            <a:srgbClr val="00B050"/>
                          </a:solidFill>
                          <a:latin typeface="+mn-lt"/>
                        </a:rPr>
                        <a:t>11-16/0361</a:t>
                      </a: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1200" b="0" i="0" u="none" strike="noStrike" dirty="0" err="1">
                          <a:solidFill>
                            <a:srgbClr val="00B050"/>
                          </a:solidFill>
                          <a:latin typeface="+mn-lt"/>
                        </a:rPr>
                        <a:t>Ack</a:t>
                      </a:r>
                      <a:r>
                        <a:rPr lang="en-US" sz="1200" b="0" i="0" u="none" strike="noStrike" dirty="0">
                          <a:solidFill>
                            <a:srgbClr val="00B050"/>
                          </a:solidFill>
                          <a:latin typeface="+mn-lt"/>
                        </a:rPr>
                        <a:t> Policy of UL MU frame</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err="1">
                          <a:solidFill>
                            <a:srgbClr val="00B050"/>
                          </a:solidFill>
                          <a:latin typeface="+mn-lt"/>
                        </a:rPr>
                        <a:t>Jeongki</a:t>
                      </a:r>
                      <a:r>
                        <a:rPr lang="en-US" sz="1200" b="0" i="0" u="none" strike="noStrike" dirty="0">
                          <a:solidFill>
                            <a:srgbClr val="00B050"/>
                          </a:solidFill>
                          <a:latin typeface="+mn-lt"/>
                        </a:rPr>
                        <a:t> Kim</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a:solidFill>
                            <a:srgbClr val="00B050"/>
                          </a:solidFill>
                          <a:latin typeface="+mn-lt"/>
                        </a:rPr>
                        <a:t>MAC</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smtClean="0">
                          <a:solidFill>
                            <a:srgbClr val="00B050"/>
                          </a:solidFill>
                          <a:latin typeface="+mn-lt"/>
                        </a:rPr>
                        <a:t>1 (1)</a:t>
                      </a:r>
                      <a:endParaRPr lang="en-US" sz="1200" b="0" i="0" u="none" strike="noStrike" dirty="0">
                        <a:solidFill>
                          <a:srgbClr val="00B05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endParaRPr lang="en-US" altLang="zh-CN" sz="1200" b="0" i="0" u="none" strike="noStrike" dirty="0">
                        <a:solidFill>
                          <a:srgbClr val="000000"/>
                        </a:solidFill>
                        <a:latin typeface="+mn-lt"/>
                      </a:endParaRP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gridSpan="3">
                  <a:txBody>
                    <a:bodyPr/>
                    <a:lstStyle/>
                    <a:p>
                      <a:pPr algn="ctr" fontAlgn="t"/>
                      <a:r>
                        <a:rPr lang="en-US" sz="1200" b="1" i="0" u="none" strike="noStrike" dirty="0" smtClean="0">
                          <a:solidFill>
                            <a:srgbClr val="000000"/>
                          </a:solidFill>
                          <a:latin typeface="+mn-lt"/>
                        </a:rPr>
                        <a:t>Other MAC</a:t>
                      </a:r>
                      <a:endParaRPr lang="en-US" sz="1200" b="1" i="0" u="none" strike="noStrike" dirty="0">
                        <a:solidFill>
                          <a:srgbClr val="000000"/>
                        </a:solidFill>
                        <a:latin typeface="+mn-lt"/>
                      </a:endParaRP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hMerge="1">
                  <a:txBody>
                    <a:bodyPr/>
                    <a:lstStyle/>
                    <a:p>
                      <a:pPr algn="l" fontAlgn="t"/>
                      <a:endParaRPr lang="en-US" sz="1200" b="1"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hMerge="1">
                  <a:txBody>
                    <a:bodyPr/>
                    <a:lstStyle/>
                    <a:p>
                      <a:pPr algn="ctr"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r>
                        <a:rPr lang="en-US" altLang="zh-CN" sz="1200" b="0" i="0" u="none" strike="noStrike" dirty="0">
                          <a:solidFill>
                            <a:srgbClr val="000000"/>
                          </a:solidFill>
                          <a:latin typeface="+mn-lt"/>
                        </a:rPr>
                        <a:t>11-16/0359</a:t>
                      </a: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1200" b="0" i="0" u="none" strike="noStrike" dirty="0">
                          <a:solidFill>
                            <a:srgbClr val="000000"/>
                          </a:solidFill>
                          <a:latin typeface="+mn-lt"/>
                        </a:rPr>
                        <a:t>M</a:t>
                      </a:r>
                      <a:r>
                        <a:rPr lang="en-US" sz="1200" b="0" i="0" u="none" strike="noStrike" dirty="0" smtClean="0">
                          <a:solidFill>
                            <a:srgbClr val="000000"/>
                          </a:solidFill>
                          <a:latin typeface="+mn-lt"/>
                        </a:rPr>
                        <a:t>anagement </a:t>
                      </a:r>
                      <a:r>
                        <a:rPr lang="en-US" sz="1200" b="0" i="0" u="none" strike="noStrike" dirty="0" err="1">
                          <a:solidFill>
                            <a:srgbClr val="000000"/>
                          </a:solidFill>
                          <a:latin typeface="+mn-lt"/>
                        </a:rPr>
                        <a:t>A</a:t>
                      </a:r>
                      <a:r>
                        <a:rPr lang="en-US" sz="1200" b="0" i="0" u="none" strike="noStrike" dirty="0" err="1" smtClean="0">
                          <a:solidFill>
                            <a:srgbClr val="000000"/>
                          </a:solidFill>
                          <a:latin typeface="+mn-lt"/>
                        </a:rPr>
                        <a:t>ck</a:t>
                      </a:r>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err="1">
                          <a:solidFill>
                            <a:srgbClr val="000000"/>
                          </a:solidFill>
                          <a:latin typeface="+mn-lt"/>
                        </a:rPr>
                        <a:t>Liwen</a:t>
                      </a:r>
                      <a:r>
                        <a:rPr lang="en-US" sz="1200" b="0" i="0" u="none" strike="noStrike" dirty="0">
                          <a:solidFill>
                            <a:srgbClr val="000000"/>
                          </a:solidFill>
                          <a:latin typeface="+mn-lt"/>
                        </a:rPr>
                        <a:t> Chu</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a:solidFill>
                            <a:srgbClr val="000000"/>
                          </a:solidFill>
                          <a:latin typeface="+mn-lt"/>
                        </a:rPr>
                        <a:t>MAC</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smtClean="0">
                          <a:solidFill>
                            <a:srgbClr val="000000"/>
                          </a:solidFill>
                          <a:latin typeface="+mn-lt"/>
                        </a:rPr>
                        <a:t>1</a:t>
                      </a:r>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r>
                        <a:rPr lang="en-US" altLang="zh-CN" sz="1200" b="0" i="0" u="none" strike="noStrike" dirty="0">
                          <a:solidFill>
                            <a:srgbClr val="000000"/>
                          </a:solidFill>
                          <a:latin typeface="+mn-lt"/>
                        </a:rPr>
                        <a:t>11-16/0377</a:t>
                      </a: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1200" b="0" i="0" u="none" strike="noStrike" dirty="0">
                          <a:solidFill>
                            <a:srgbClr val="000000"/>
                          </a:solidFill>
                          <a:latin typeface="+mn-lt"/>
                        </a:rPr>
                        <a:t>Sounding Sequences Clarifications</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a:solidFill>
                            <a:srgbClr val="000000"/>
                          </a:solidFill>
                          <a:latin typeface="+mn-lt"/>
                        </a:rPr>
                        <a:t>Simone Merlin</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a:solidFill>
                            <a:srgbClr val="000000"/>
                          </a:solidFill>
                          <a:latin typeface="+mn-lt"/>
                        </a:rPr>
                        <a:t>MAC</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smtClean="0">
                          <a:solidFill>
                            <a:srgbClr val="000000"/>
                          </a:solidFill>
                          <a:latin typeface="+mn-lt"/>
                        </a:rPr>
                        <a:t>2</a:t>
                      </a:r>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r>
                        <a:rPr lang="en-US" altLang="zh-CN" sz="1200" b="0" i="0" u="none" strike="noStrike" dirty="0">
                          <a:solidFill>
                            <a:srgbClr val="000000"/>
                          </a:solidFill>
                          <a:latin typeface="+mn-lt"/>
                        </a:rPr>
                        <a:t>11-16/0297</a:t>
                      </a: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1200" b="0" i="0" u="none" strike="noStrike" dirty="0">
                          <a:solidFill>
                            <a:srgbClr val="000000"/>
                          </a:solidFill>
                          <a:latin typeface="+mn-lt"/>
                        </a:rPr>
                        <a:t>Results for beacon collisions</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err="1">
                          <a:solidFill>
                            <a:srgbClr val="000000"/>
                          </a:solidFill>
                          <a:latin typeface="+mn-lt"/>
                        </a:rPr>
                        <a:t>Evgeny</a:t>
                      </a:r>
                      <a:r>
                        <a:rPr lang="en-US" sz="1200" b="0" i="0" u="none" strike="noStrike" dirty="0">
                          <a:solidFill>
                            <a:srgbClr val="000000"/>
                          </a:solidFill>
                          <a:latin typeface="+mn-lt"/>
                        </a:rPr>
                        <a:t> </a:t>
                      </a:r>
                      <a:r>
                        <a:rPr lang="en-US" sz="1200" b="0" i="0" u="none" strike="noStrike" dirty="0" err="1">
                          <a:solidFill>
                            <a:srgbClr val="000000"/>
                          </a:solidFill>
                          <a:latin typeface="+mn-lt"/>
                        </a:rPr>
                        <a:t>Khorov</a:t>
                      </a:r>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a:solidFill>
                            <a:srgbClr val="000000"/>
                          </a:solidFill>
                          <a:latin typeface="+mn-lt"/>
                        </a:rPr>
                        <a:t>MAC</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smtClean="0">
                          <a:solidFill>
                            <a:srgbClr val="000000"/>
                          </a:solidFill>
                          <a:latin typeface="+mn-lt"/>
                        </a:rPr>
                        <a:t>1</a:t>
                      </a:r>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r>
                        <a:rPr lang="en-US" altLang="zh-CN" sz="1200" b="0" i="0" u="none" strike="noStrike" dirty="0">
                          <a:solidFill>
                            <a:srgbClr val="000000"/>
                          </a:solidFill>
                          <a:latin typeface="+mn-lt"/>
                        </a:rPr>
                        <a:t>11-16/0396</a:t>
                      </a: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1200" b="0" i="0" u="none" strike="noStrike" dirty="0">
                          <a:solidFill>
                            <a:srgbClr val="000000"/>
                          </a:solidFill>
                          <a:latin typeface="+mn-lt"/>
                        </a:rPr>
                        <a:t>Issues on BSS Color Bits Collision</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a:solidFill>
                            <a:srgbClr val="000000"/>
                          </a:solidFill>
                          <a:latin typeface="+mn-lt"/>
                        </a:rPr>
                        <a:t>John Son</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a:solidFill>
                            <a:srgbClr val="000000"/>
                          </a:solidFill>
                          <a:latin typeface="+mn-lt"/>
                        </a:rPr>
                        <a:t>MAC</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smtClean="0">
                          <a:solidFill>
                            <a:srgbClr val="000000"/>
                          </a:solidFill>
                          <a:latin typeface="+mn-lt"/>
                        </a:rPr>
                        <a:t>3</a:t>
                      </a:r>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endParaRPr lang="en-US" altLang="zh-CN" sz="1200" b="0" i="0" u="none" strike="noStrike" dirty="0">
                        <a:solidFill>
                          <a:srgbClr val="000000"/>
                        </a:solidFill>
                        <a:latin typeface="+mn-lt"/>
                      </a:endParaRP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endParaRPr lang="en-US" sz="1200" b="0" i="0" u="none" strike="noStrike">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bl>
          </a:graphicData>
        </a:graphic>
      </p:graphicFrame>
    </p:spTree>
    <p:extLst>
      <p:ext uri="{BB962C8B-B14F-4D97-AF65-F5344CB8AC3E}">
        <p14:creationId xmlns:p14="http://schemas.microsoft.com/office/powerpoint/2010/main" val="431796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1/2)</a:t>
            </a:r>
            <a:br>
              <a:rPr lang="en-US" altLang="en-US" dirty="0"/>
            </a:br>
            <a:r>
              <a:rPr lang="en-US" altLang="en-US" sz="1800" dirty="0" smtClean="0"/>
              <a:t>Governing document </a:t>
            </a:r>
            <a:r>
              <a:rPr lang="en-US" altLang="en-US" sz="1800" dirty="0"/>
              <a:t>is </a:t>
            </a:r>
            <a:r>
              <a:rPr lang="en-US" altLang="en-US" sz="1800" dirty="0" smtClean="0"/>
              <a:t>15/075r0</a:t>
            </a:r>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Proposed </a:t>
            </a:r>
            <a:r>
              <a:rPr lang="en-GB" sz="1800" dirty="0"/>
              <a:t>changes to the specification framework shall be discussed in the ad hoc groups first, which are then brought to the </a:t>
            </a:r>
            <a:r>
              <a:rPr lang="en-GB" sz="1800" dirty="0" err="1"/>
              <a:t>Taskgroup</a:t>
            </a:r>
            <a:r>
              <a:rPr lang="en-GB" sz="1800" dirty="0"/>
              <a:t> for an approval vote.</a:t>
            </a:r>
            <a:endParaRPr lang="en-US" sz="1800" dirty="0"/>
          </a:p>
          <a:p>
            <a:pPr lvl="0"/>
            <a:r>
              <a:rPr lang="en-GB" sz="1800" dirty="0"/>
              <a:t>A straw poll (doesn’t require voting rights) result of &gt;=75% is required within an Ad Hoc to approve the resolution of all or part of an issue and forward that resolved item to the </a:t>
            </a:r>
            <a:r>
              <a:rPr lang="en-GB" sz="1800" dirty="0" err="1"/>
              <a:t>Taskgroup</a:t>
            </a:r>
            <a:r>
              <a:rPr lang="en-GB" sz="1800" dirty="0"/>
              <a:t> where it becomes a motion that requires &gt;=75% approval to modify the specification framework or the draft specification. </a:t>
            </a:r>
            <a:endParaRPr lang="en-US" sz="1800" dirty="0"/>
          </a:p>
          <a:p>
            <a:pPr lvl="0"/>
            <a:r>
              <a:rPr lang="en-GB" sz="1800" dirty="0"/>
              <a:t>The straw poll affection the TG specification framework shall include </a:t>
            </a:r>
            <a:endParaRPr lang="en-US" sz="1800" dirty="0"/>
          </a:p>
          <a:p>
            <a:pPr marL="742950" lvl="2" indent="0">
              <a:buNone/>
            </a:pPr>
            <a:r>
              <a:rPr lang="en-GB" sz="1600" i="1" dirty="0"/>
              <a:t>Do you agree to add to the TG Specification Framework:</a:t>
            </a:r>
            <a:endParaRPr lang="en-US" sz="1600" dirty="0"/>
          </a:p>
          <a:p>
            <a:pPr marL="742950" lvl="2" indent="0">
              <a:buNone/>
            </a:pPr>
            <a:r>
              <a:rPr lang="en-GB" sz="1600" i="1" dirty="0" err="1"/>
              <a:t>x.y.z</a:t>
            </a:r>
            <a:r>
              <a:rPr lang="en-GB" sz="1600" i="1" dirty="0"/>
              <a:t>. [brief description of the feature]</a:t>
            </a:r>
            <a:endParaRPr lang="en-US" sz="1600" dirty="0"/>
          </a:p>
          <a:p>
            <a:pPr lvl="0"/>
            <a:r>
              <a:rPr lang="en-GB" sz="1800" dirty="0"/>
              <a:t>In the case a consensus can not be reached within an Ad Hoc group (a stalemate that prohibits further progress), the subject is moved to the </a:t>
            </a:r>
            <a:r>
              <a:rPr lang="en-GB" sz="1800" dirty="0" err="1"/>
              <a:t>Taskgroup</a:t>
            </a:r>
            <a:r>
              <a:rPr lang="en-GB" sz="1800" dirty="0"/>
              <a:t> if an Ad Hoc straw poll vote to move the subject to the </a:t>
            </a:r>
            <a:r>
              <a:rPr lang="en-GB" sz="1800" dirty="0" err="1"/>
              <a:t>Taskgroup</a:t>
            </a:r>
            <a:r>
              <a:rPr lang="en-GB" sz="1800" dirty="0"/>
              <a:t> achieves &gt;50% approval. </a:t>
            </a:r>
            <a:endParaRPr lang="en-US" sz="1800" dirty="0"/>
          </a:p>
        </p:txBody>
      </p:sp>
      <p:sp>
        <p:nvSpPr>
          <p:cNvPr id="25604" name="Date Placeholder 3"/>
          <p:cNvSpPr>
            <a:spLocks noGrp="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2016</a:t>
            </a:r>
            <a:endParaRPr lang="en-US" altLang="en-US" sz="1800" dirty="0" smtClean="0"/>
          </a:p>
        </p:txBody>
      </p:sp>
      <p:sp>
        <p:nvSpPr>
          <p:cNvPr id="2560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13</a:t>
            </a:fld>
            <a:endParaRPr lang="en-US" alt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2/2)</a:t>
            </a:r>
            <a:br>
              <a:rPr lang="en-US" altLang="en-US" dirty="0"/>
            </a:br>
            <a:r>
              <a:rPr lang="en-US" altLang="en-US" sz="1800" dirty="0"/>
              <a:t>Governing document is 15/075r0</a:t>
            </a:r>
            <a:endParaRPr lang="en-US" altLang="en-US" sz="1800" dirty="0" smtClean="0"/>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A </a:t>
            </a:r>
            <a:r>
              <a:rPr lang="en-GB" sz="1800" dirty="0"/>
              <a:t>motion passing with &gt;50% in the </a:t>
            </a:r>
            <a:r>
              <a:rPr lang="en-GB" sz="1800" dirty="0" err="1"/>
              <a:t>Taskgroup</a:t>
            </a:r>
            <a:r>
              <a:rPr lang="en-GB" sz="1800" dirty="0"/>
              <a:t> shall be sufficient to move an issue previously assigned to an Ad Hoc group to any Ad Hoc group. A straw poll vote of &gt;50% is required in an Ad Hoc group to refuse an issue from the </a:t>
            </a:r>
            <a:r>
              <a:rPr lang="en-GB" sz="1800" dirty="0" err="1"/>
              <a:t>Taskgroup</a:t>
            </a:r>
            <a:r>
              <a:rPr lang="en-GB" sz="1800" dirty="0"/>
              <a:t>.</a:t>
            </a:r>
            <a:endParaRPr lang="en-US" sz="1800" dirty="0"/>
          </a:p>
          <a:p>
            <a:pPr lvl="0"/>
            <a:r>
              <a:rPr lang="en-GB" sz="1800" dirty="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1800" dirty="0"/>
          </a:p>
          <a:p>
            <a:r>
              <a:rPr lang="en-GB" sz="1800" dirty="0"/>
              <a:t>During </a:t>
            </a:r>
            <a:r>
              <a:rPr lang="en-GB" sz="1800" dirty="0" err="1"/>
              <a:t>Taskgroup</a:t>
            </a:r>
            <a:r>
              <a:rPr lang="en-GB" sz="1800" dirty="0"/>
              <a:t> face to face Plenary and Interim sessions, Chairs for each of the Functional Block Ad </a:t>
            </a:r>
            <a:r>
              <a:rPr lang="en-GB" sz="1800" dirty="0" err="1"/>
              <a:t>Hocs</a:t>
            </a:r>
            <a:r>
              <a:rPr lang="en-GB" sz="1800" dirty="0"/>
              <a:t> shall report on Progress and Content to the Entire </a:t>
            </a:r>
            <a:r>
              <a:rPr lang="en-GB" sz="1800" dirty="0" err="1"/>
              <a:t>Taskgroup</a:t>
            </a:r>
            <a:r>
              <a:rPr lang="en-GB" sz="1800" dirty="0"/>
              <a:t>. These Update sessions provide the opportunity for peer review to ensure the creation of a coherent Specification.</a:t>
            </a:r>
            <a:endParaRPr lang="en-US" altLang="en-US" sz="1800" dirty="0" smtClean="0"/>
          </a:p>
        </p:txBody>
      </p:sp>
      <p:sp>
        <p:nvSpPr>
          <p:cNvPr id="25604" name="Date Placeholder 3"/>
          <p:cNvSpPr>
            <a:spLocks noGrp="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2016</a:t>
            </a:r>
            <a:endParaRPr lang="en-US" altLang="en-US" sz="1800" dirty="0" smtClean="0"/>
          </a:p>
        </p:txBody>
      </p:sp>
      <p:sp>
        <p:nvSpPr>
          <p:cNvPr id="2560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14</a:t>
            </a:fld>
            <a:endParaRPr lang="en-US" altLang="en-US"/>
          </a:p>
        </p:txBody>
      </p:sp>
    </p:spTree>
    <p:extLst>
      <p:ext uri="{BB962C8B-B14F-4D97-AF65-F5344CB8AC3E}">
        <p14:creationId xmlns:p14="http://schemas.microsoft.com/office/powerpoint/2010/main" val="40541118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2016</a:t>
            </a:r>
            <a:endParaRPr lang="en-US" altLang="en-US" sz="1800" dirty="0" smtClean="0"/>
          </a:p>
        </p:txBody>
      </p:sp>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MAC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FontTx/>
              <a:buNone/>
            </a:pPr>
            <a:r>
              <a:rPr lang="en-US" altLang="en-US" sz="2000" dirty="0" smtClean="0">
                <a:latin typeface="Arial" pitchFamily="34" charset="0"/>
              </a:rPr>
              <a:t>Brian Hart (Cisco Systems)</a:t>
            </a:r>
          </a:p>
          <a:p>
            <a:pPr algn="ctr">
              <a:lnSpc>
                <a:spcPct val="90000"/>
              </a:lnSpc>
              <a:buFontTx/>
              <a:buNone/>
            </a:pPr>
            <a:r>
              <a:rPr lang="en-US" altLang="en-US" sz="2000" dirty="0" smtClean="0">
                <a:latin typeface="Arial" pitchFamily="34" charset="0"/>
              </a:rPr>
              <a:t>Reza Hedayat (NEWRACOM)</a:t>
            </a:r>
          </a:p>
          <a:p>
            <a:pPr algn="ctr">
              <a:lnSpc>
                <a:spcPct val="90000"/>
              </a:lnSpc>
              <a:buFontTx/>
              <a:buNone/>
            </a:pPr>
            <a:r>
              <a:rPr lang="en-US" altLang="en-US" sz="2000" dirty="0" smtClean="0">
                <a:latin typeface="Arial" pitchFamily="34" charset="0"/>
              </a:rPr>
              <a:t>Eric Wong (Apple)</a:t>
            </a:r>
          </a:p>
        </p:txBody>
      </p:sp>
      <p:sp>
        <p:nvSpPr>
          <p:cNvPr id="9221"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2016</a:t>
            </a:r>
            <a:endParaRPr lang="en-US" altLang="en-US" sz="1800" dirty="0" smtClean="0"/>
          </a:p>
        </p:txBody>
      </p:sp>
      <p:sp>
        <p:nvSpPr>
          <p:cNvPr id="19459"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828800"/>
            <a:ext cx="7772400" cy="4343400"/>
          </a:xfrm>
        </p:spPr>
        <p:txBody>
          <a:bodyPr/>
          <a:lstStyle/>
          <a:p>
            <a:r>
              <a:rPr lang="en-US" altLang="en-US" sz="1800" dirty="0" smtClean="0"/>
              <a:t>Call </a:t>
            </a:r>
            <a:r>
              <a:rPr lang="en-US" altLang="en-US" sz="1800" dirty="0"/>
              <a:t>meeting to order </a:t>
            </a:r>
          </a:p>
          <a:p>
            <a:r>
              <a:rPr lang="en-US" altLang="en-US" sz="1800" dirty="0"/>
              <a:t>Patent policy, etc. (Call for Potentially Essential Patents)</a:t>
            </a:r>
          </a:p>
          <a:p>
            <a:r>
              <a:rPr lang="en-US" altLang="en-US" sz="1800" dirty="0"/>
              <a:t>Call for submissions</a:t>
            </a:r>
          </a:p>
          <a:p>
            <a:r>
              <a:rPr lang="en-US" altLang="en-US" sz="1800" dirty="0"/>
              <a:t>Set and approve agenda</a:t>
            </a:r>
          </a:p>
          <a:p>
            <a:r>
              <a:rPr lang="en-US" altLang="en-US" sz="1800" dirty="0" smtClean="0"/>
              <a:t>Note ad hoc rules </a:t>
            </a:r>
            <a:endParaRPr lang="en-US" altLang="en-US" sz="1800" dirty="0"/>
          </a:p>
          <a:p>
            <a:pPr lvl="1"/>
            <a:r>
              <a:rPr lang="en-US" altLang="en-US" sz="1600" dirty="0" smtClean="0"/>
              <a:t>Slides 13-14</a:t>
            </a:r>
          </a:p>
          <a:p>
            <a:r>
              <a:rPr lang="en-US" altLang="en-US" sz="1800" dirty="0" smtClean="0"/>
              <a:t>Note total 4 MAC ad hoc sessions this week</a:t>
            </a:r>
          </a:p>
          <a:p>
            <a:pPr lvl="1"/>
            <a:r>
              <a:rPr lang="en-US" altLang="en-US" sz="1600" dirty="0" smtClean="0"/>
              <a:t>Tuesday AM2 and PM2</a:t>
            </a:r>
          </a:p>
          <a:p>
            <a:pPr lvl="1"/>
            <a:r>
              <a:rPr lang="en-US" altLang="en-US" sz="1600" dirty="0" smtClean="0"/>
              <a:t>Wednesday PM1 and PM2</a:t>
            </a:r>
          </a:p>
          <a:p>
            <a:r>
              <a:rPr lang="en-US" altLang="en-US" sz="1800" dirty="0" smtClean="0"/>
              <a:t>Approve previous ad hoc session and telecon minutes </a:t>
            </a:r>
          </a:p>
          <a:p>
            <a:pPr lvl="1"/>
            <a:r>
              <a:rPr lang="en-US" altLang="en-US" sz="1400" dirty="0" smtClean="0"/>
              <a:t>Typically </a:t>
            </a:r>
            <a:r>
              <a:rPr lang="en-US" altLang="en-US" sz="1400" dirty="0" err="1" smtClean="0"/>
              <a:t>TGax</a:t>
            </a:r>
            <a:r>
              <a:rPr lang="en-US" altLang="en-US" sz="1400" dirty="0" smtClean="0"/>
              <a:t> Full</a:t>
            </a:r>
          </a:p>
          <a:p>
            <a:r>
              <a:rPr lang="en-CA" altLang="en-US" sz="1800" dirty="0" smtClean="0"/>
              <a:t>Technical Presentations approved by 802.11ax chair for presentation this week, and related straw polls</a:t>
            </a:r>
          </a:p>
          <a:p>
            <a:r>
              <a:rPr lang="en-CA" altLang="en-US" sz="1800" dirty="0" smtClean="0"/>
              <a:t>Any other technical presentations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2016</a:t>
            </a:r>
            <a:endParaRPr lang="en-US" altLang="en-US" sz="1800" dirty="0" smtClean="0"/>
          </a:p>
        </p:txBody>
      </p:sp>
      <p:sp>
        <p:nvSpPr>
          <p:cNvPr id="12291" name="Footer Placeholder 2"/>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1229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sz="2000" dirty="0"/>
              <a:t>Please announce your affiliation when you first address the group during a meeting </a:t>
            </a:r>
            <a:r>
              <a:rPr lang="en-US" altLang="en-US" sz="2000" dirty="0" smtClean="0"/>
              <a:t>slot</a:t>
            </a:r>
          </a:p>
          <a:p>
            <a:r>
              <a:rPr lang="en-US" altLang="en-US" sz="2000" dirty="0"/>
              <a:t>Cell Phones to be silent or Off</a:t>
            </a:r>
          </a:p>
          <a:p>
            <a:r>
              <a:rPr lang="en-US" altLang="en-US" sz="2000" dirty="0" smtClean="0"/>
              <a:t>Register your attendance via </a:t>
            </a:r>
            <a:r>
              <a:rPr lang="en-US" altLang="en-US" sz="2000" dirty="0">
                <a:hlinkClick r:id="rId3"/>
              </a:rPr>
              <a:t>https://imat.ieee.org</a:t>
            </a:r>
            <a:r>
              <a:rPr lang="en-US" altLang="en-US" sz="2000" dirty="0"/>
              <a:t> while on </a:t>
            </a:r>
            <a:r>
              <a:rPr lang="en-US" altLang="en-US" sz="2000" dirty="0" smtClean="0"/>
              <a:t>a meeting </a:t>
            </a:r>
            <a:r>
              <a:rPr lang="en-US" altLang="en-US" sz="2000" dirty="0"/>
              <a:t>SSID (e.g. </a:t>
            </a:r>
            <a:r>
              <a:rPr lang="en-US" altLang="en-US" sz="2000" dirty="0" err="1"/>
              <a:t>Verilan</a:t>
            </a:r>
            <a:r>
              <a:rPr lang="en-US" altLang="en-US" sz="2000" dirty="0"/>
              <a:t>-secure)</a:t>
            </a:r>
          </a:p>
          <a:p>
            <a:r>
              <a:rPr lang="en-US" altLang="en-US" sz="2000" dirty="0" smtClean="0"/>
              <a:t>Make sure your badges are correct </a:t>
            </a:r>
          </a:p>
          <a:p>
            <a:r>
              <a:rPr lang="en-US" altLang="en-US" sz="2000" dirty="0" smtClean="0"/>
              <a:t>If you plan to make a submission, be sure it does not contain company logos or advertising</a:t>
            </a:r>
          </a:p>
          <a:p>
            <a:r>
              <a:rPr lang="en-US" altLang="en-US" sz="2000" dirty="0" smtClean="0"/>
              <a:t>Questions on Voting status, Ballot pool, Access to Reflector, Documentation,  Member</a:t>
            </a:r>
            <a:r>
              <a:rPr lang="en-US" altLang="ja-JP" sz="2000" dirty="0" smtClean="0"/>
              <a:t>’s Area</a:t>
            </a:r>
          </a:p>
          <a:p>
            <a:pPr lvl="1"/>
            <a:r>
              <a:rPr lang="en-US" altLang="en-US" dirty="0" smtClean="0"/>
              <a:t>Contact Jon Rosdahl –  </a:t>
            </a:r>
            <a:r>
              <a:rPr lang="en-US" altLang="en-US" dirty="0" smtClean="0">
                <a:hlinkClick r:id="rId4"/>
              </a:rPr>
              <a:t>jrosdahl@ieee.org</a:t>
            </a:r>
            <a:endParaRPr lang="en-US" altLang="en-US" sz="1800" dirty="0" smtClean="0"/>
          </a:p>
          <a:p>
            <a:pPr lvl="1"/>
            <a:endParaRPr lang="en-US" altLang="en-US" sz="18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2016</a:t>
            </a:r>
            <a:endParaRPr lang="en-US" altLang="en-US" sz="1800" dirty="0" smtClean="0"/>
          </a:p>
        </p:txBody>
      </p:sp>
      <p:sp>
        <p:nvSpPr>
          <p:cNvPr id="13315"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13318" name="Rectangle 3"/>
          <p:cNvSpPr>
            <a:spLocks noGrp="1" noChangeArrowheads="1"/>
          </p:cNvSpPr>
          <p:nvPr>
            <p:ph type="body" idx="1"/>
          </p:nvPr>
        </p:nvSpPr>
        <p:spPr/>
        <p:txBody>
          <a:bodyPr/>
          <a:lstStyle/>
          <a:p>
            <a:r>
              <a:rPr lang="en-US" altLang="en-US" sz="2000" dirty="0" smtClean="0"/>
              <a:t>See the following 5 slides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2016</a:t>
            </a:r>
            <a:endParaRPr lang="en-US" altLang="en-US" sz="1800" dirty="0" smtClean="0"/>
          </a:p>
        </p:txBody>
      </p:sp>
      <p:sp>
        <p:nvSpPr>
          <p:cNvPr id="14339"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1434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14343" name="Text Box 5"/>
          <p:cNvSpPr txBox="1">
            <a:spLocks noChangeArrowheads="1"/>
          </p:cNvSpPr>
          <p:nvPr/>
        </p:nvSpPr>
        <p:spPr bwMode="auto">
          <a:xfrm>
            <a:off x="0" y="6172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400" b="1"/>
              <a:t>(Optional to be shown)</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2016</a:t>
            </a:r>
            <a:endParaRPr lang="en-US" altLang="en-US" sz="1800" dirty="0" smtClean="0"/>
          </a:p>
        </p:txBody>
      </p:sp>
      <p:sp>
        <p:nvSpPr>
          <p:cNvPr id="15363"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1536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2016</a:t>
            </a:r>
            <a:endParaRPr lang="en-US" altLang="en-US" sz="1800" dirty="0" smtClean="0"/>
          </a:p>
        </p:txBody>
      </p:sp>
      <p:sp>
        <p:nvSpPr>
          <p:cNvPr id="16387"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1638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#2</a:t>
            </a:r>
            <a:endParaRPr lang="en-US" altLang="en-US" sz="240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2016</a:t>
            </a:r>
            <a:endParaRPr lang="en-US" altLang="en-US" sz="1800" dirty="0" smtClean="0"/>
          </a:p>
        </p:txBody>
      </p:sp>
      <p:sp>
        <p:nvSpPr>
          <p:cNvPr id="17411"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1741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dirty="0" smtClean="0"/>
              <a:t>Either speak up now or</a:t>
            </a:r>
          </a:p>
          <a:p>
            <a:pPr lvl="1"/>
            <a:r>
              <a:rPr lang="en-US" altLang="en-US" sz="1600" dirty="0" smtClean="0"/>
              <a:t>Provide the chair of this group with the identity of the holder(s) of any and all such claims as soon as possible or</a:t>
            </a:r>
          </a:p>
          <a:p>
            <a:pPr lvl="1"/>
            <a:r>
              <a:rPr lang="en-US" altLang="en-US" sz="1600" dirty="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25998</TotalTime>
  <Words>1329</Words>
  <Application>Microsoft Macintosh PowerPoint</Application>
  <PresentationFormat>On-screen Show (4:3)</PresentationFormat>
  <Paragraphs>281</Paragraphs>
  <Slides>14</Slides>
  <Notes>14</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3" baseType="lpstr">
      <vt:lpstr>Arial Black</vt:lpstr>
      <vt:lpstr>Helvetica</vt:lpstr>
      <vt:lpstr>Monotype Sorts</vt:lpstr>
      <vt:lpstr>MS PGothic</vt:lpstr>
      <vt:lpstr>ＭＳ Ｐゴシック</vt:lpstr>
      <vt:lpstr>Times New Roman</vt:lpstr>
      <vt:lpstr>Arial</vt:lpstr>
      <vt:lpstr>802-11-Submission</vt:lpstr>
      <vt:lpstr>Document</vt:lpstr>
      <vt:lpstr>TGax MAC Ad-hoc  March 2016 Meeting Agenda</vt:lpstr>
      <vt:lpstr>IEEE 802.11 TGax High Efficiency WLAN MAC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Submissions (MAC)</vt:lpstr>
      <vt:lpstr>Submissions (MAC)</vt:lpstr>
      <vt:lpstr>Ad Hoc Groups Operation (1/2) Governing document is 15/075r0</vt:lpstr>
      <vt:lpstr>Ad Hoc Groups Operation (2/2) Governing document is 15/075r0</vt:lpstr>
    </vt:vector>
  </TitlesOfParts>
  <Company>Cisco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Eric Wong</cp:lastModifiedBy>
  <cp:revision>1596</cp:revision>
  <cp:lastPrinted>1998-02-10T13:28:06Z</cp:lastPrinted>
  <dcterms:created xsi:type="dcterms:W3CDTF">2007-04-17T18:10:23Z</dcterms:created>
  <dcterms:modified xsi:type="dcterms:W3CDTF">2016-03-15T10:01:55Z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