
<file path=[Content_Types].xml><?xml version="1.0" encoding="utf-8"?>
<Types xmlns="http://schemas.openxmlformats.org/package/2006/content-types">
  <Default Extension="xml" ContentType="application/xml"/>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393" r:id="rId3"/>
    <p:sldId id="324" r:id="rId4"/>
    <p:sldId id="352" r:id="rId5"/>
    <p:sldId id="317" r:id="rId6"/>
    <p:sldId id="318" r:id="rId7"/>
    <p:sldId id="319" r:id="rId8"/>
    <p:sldId id="320" r:id="rId9"/>
    <p:sldId id="321" r:id="rId10"/>
    <p:sldId id="322" r:id="rId11"/>
    <p:sldId id="445" r:id="rId12"/>
    <p:sldId id="446" r:id="rId13"/>
    <p:sldId id="433" r:id="rId14"/>
    <p:sldId id="44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84"/>
    <p:restoredTop sz="94808"/>
  </p:normalViewPr>
  <p:slideViewPr>
    <p:cSldViewPr>
      <p:cViewPr varScale="1">
        <p:scale>
          <a:sx n="113" d="100"/>
          <a:sy n="113" d="100"/>
        </p:scale>
        <p:origin x="1000" y="1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536643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21" y="332601"/>
            <a:ext cx="328307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802.11-16/0427r1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2016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15, 2016</a:t>
            </a:r>
          </a:p>
        </p:txBody>
      </p:sp>
      <p:graphicFrame>
        <p:nvGraphicFramePr>
          <p:cNvPr id="1026" name="Object 11"/>
          <p:cNvGraphicFramePr>
            <a:graphicFrameLocks noChangeAspect="1"/>
          </p:cNvGraphicFramePr>
          <p:nvPr>
            <p:extLst>
              <p:ext uri="{D42A27DB-BD31-4B8C-83A1-F6EECF244321}">
                <p14:modId xmlns:p14="http://schemas.microsoft.com/office/powerpoint/2010/main" val="1435602196"/>
              </p:ext>
            </p:extLst>
          </p:nvPr>
        </p:nvGraphicFramePr>
        <p:xfrm>
          <a:off x="841375" y="2819400"/>
          <a:ext cx="7613650" cy="1725613"/>
        </p:xfrm>
        <a:graphic>
          <a:graphicData uri="http://schemas.openxmlformats.org/presentationml/2006/ole">
            <mc:AlternateContent xmlns:mc="http://schemas.openxmlformats.org/markup-compatibility/2006">
              <mc:Choice xmlns:v="urn:schemas-microsoft-com:vml" Requires="v">
                <p:oleObj spid="_x0000_s1386" name="Document" r:id="rId4" imgW="8318500" imgH="1892300" progId="Word.Document.8">
                  <p:embed/>
                </p:oleObj>
              </mc:Choice>
              <mc:Fallback>
                <p:oleObj name="Document" r:id="rId4" imgW="8318500" imgH="1892300" progId="Word.Document.8">
                  <p:embed/>
                  <p:pic>
                    <p:nvPicPr>
                      <p:cNvPr id="0" name="Object 11"/>
                      <p:cNvPicPr>
                        <a:picLocks noChangeAspect="1" noChangeArrowheads="1"/>
                      </p:cNvPicPr>
                      <p:nvPr/>
                    </p:nvPicPr>
                    <p:blipFill>
                      <a:blip r:embed="rId5"/>
                      <a:srcRect/>
                      <a:stretch>
                        <a:fillRect/>
                      </a:stretch>
                    </p:blipFill>
                    <p:spPr bwMode="auto">
                      <a:xfrm>
                        <a:off x="841375" y="2819400"/>
                        <a:ext cx="7613650" cy="1725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401884466"/>
              </p:ext>
            </p:extLst>
          </p:nvPr>
        </p:nvGraphicFramePr>
        <p:xfrm>
          <a:off x="685800" y="1521599"/>
          <a:ext cx="7772399" cy="3264882"/>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Aggregation / </a:t>
                      </a:r>
                      <a:r>
                        <a:rPr lang="en-US" sz="1200" b="1" i="0" u="none" strike="noStrike" dirty="0" err="1" smtClean="0">
                          <a:solidFill>
                            <a:srgbClr val="000000"/>
                          </a:solidFill>
                          <a:latin typeface="+mn-lt"/>
                        </a:rPr>
                        <a:t>Block</a:t>
                      </a:r>
                      <a:r>
                        <a:rPr lang="en-US" sz="1200" b="1" i="0" u="none" strike="noStrike" baseline="0" dirty="0" err="1" smtClean="0">
                          <a:solidFill>
                            <a:srgbClr val="000000"/>
                          </a:solidFill>
                          <a:latin typeface="+mn-lt"/>
                        </a:rPr>
                        <a:t>Ack</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11-16/0358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smtClean="0">
                          <a:solidFill>
                            <a:srgbClr val="00B050"/>
                          </a:solidFill>
                          <a:latin typeface="+mn-lt"/>
                        </a:rPr>
                        <a:t>Maximal </a:t>
                      </a:r>
                      <a:r>
                        <a:rPr lang="en-US" sz="1200" b="0" i="0" u="none" strike="noStrike" dirty="0">
                          <a:solidFill>
                            <a:srgbClr val="00B050"/>
                          </a:solidFill>
                          <a:latin typeface="+mn-lt"/>
                        </a:rPr>
                        <a:t>A-MPDU size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Liwen</a:t>
                      </a:r>
                      <a:r>
                        <a:rPr lang="en-US" sz="1200" b="0" i="0" u="none" strike="noStrike" dirty="0">
                          <a:solidFill>
                            <a:srgbClr val="00B05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Multi-TID Aggregation Limit</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Chittabrata</a:t>
                      </a:r>
                      <a:r>
                        <a:rPr lang="en-US" sz="1200" b="0" i="0" u="none" strike="noStrike" dirty="0">
                          <a:solidFill>
                            <a:srgbClr val="00B050"/>
                          </a:solidFill>
                          <a:latin typeface="+mn-lt"/>
                        </a:rPr>
                        <a:t> Ghosh</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11-16/0365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Multi-STA BA Design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B050"/>
                          </a:solidFill>
                          <a:latin typeface="+mn-lt"/>
                        </a:rPr>
                        <a:t>Xiaofei</a:t>
                      </a:r>
                      <a:r>
                        <a:rPr lang="en-US" sz="1200" b="0" i="0" u="none" strike="noStrike" dirty="0">
                          <a:solidFill>
                            <a:srgbClr val="00B050"/>
                          </a:solidFill>
                          <a:latin typeface="+mn-lt"/>
                        </a:rPr>
                        <a:t> WANG</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11-16/0378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B050"/>
                          </a:solidFill>
                          <a:latin typeface="+mn-lt"/>
                        </a:rPr>
                        <a:t>Extended BA 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B05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2 (2)</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B050"/>
                          </a:solidFill>
                          <a:latin typeface="+mn-lt"/>
                        </a:rPr>
                        <a:t>11-16/0404</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B050"/>
                          </a:solidFill>
                          <a:latin typeface="+mn-lt"/>
                        </a:rPr>
                        <a:t>BlockAck</a:t>
                      </a:r>
                      <a:r>
                        <a:rPr lang="en-US" sz="1200" b="0" i="0" u="none" strike="noStrike" dirty="0">
                          <a:solidFill>
                            <a:srgbClr val="00B050"/>
                          </a:solidFill>
                          <a:latin typeface="+mn-lt"/>
                        </a:rPr>
                        <a:t>-Bitmap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Dengyu Qiao</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B05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B050"/>
                          </a:solidFill>
                          <a:latin typeface="+mn-lt"/>
                        </a:rPr>
                        <a:t>1 (1)</a:t>
                      </a:r>
                      <a:endParaRPr lang="en-US" sz="1200" b="0" i="0" u="none" strike="noStrike" dirty="0">
                        <a:solidFill>
                          <a:srgbClr val="00B05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Trigger</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11-16/0368</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MAC padding options for legacy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Zhou </a:t>
                      </a:r>
                      <a:r>
                        <a:rPr lang="en-US" sz="1200" b="0" i="0" u="none" strike="noStrike" dirty="0" err="1">
                          <a:solidFill>
                            <a:srgbClr val="000000"/>
                          </a:solidFill>
                          <a:latin typeface="+mn-lt"/>
                        </a:rPr>
                        <a:t>Lan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a:solidFill>
                            <a:srgbClr val="000000"/>
                          </a:solidFill>
                          <a:latin typeface="+mn-lt"/>
                        </a:rPr>
                        <a:t>11-16/0369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M-BA aggregated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Zhou </a:t>
                      </a:r>
                      <a:r>
                        <a:rPr lang="en-US" sz="1200" b="0" i="0" u="none" strike="noStrike" dirty="0" err="1">
                          <a:solidFill>
                            <a:srgbClr val="000000"/>
                          </a:solidFill>
                          <a:latin typeface="+mn-lt"/>
                        </a:rPr>
                        <a:t>Lan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11-16/0383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RU Signaling in Trigger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Yunbo</a:t>
                      </a:r>
                      <a:r>
                        <a:rPr lang="en-US" sz="1200" b="0" i="0" u="none" strike="noStrike" dirty="0">
                          <a:solidFill>
                            <a:srgbClr val="000000"/>
                          </a:solidFill>
                          <a:latin typeface="+mn-lt"/>
                        </a:rPr>
                        <a:t> Li</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smtClean="0">
                          <a:solidFill>
                            <a:srgbClr val="000000"/>
                          </a:solidFill>
                          <a:latin typeface="+mn-lt"/>
                        </a:rPr>
                        <a:t>11-16/0399</a:t>
                      </a:r>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Considerations on Trigger Frame  for Random Access </a:t>
                      </a:r>
                      <a:r>
                        <a:rPr lang="en-US" sz="1200" b="0" i="0" u="none" strike="noStrike" dirty="0" smtClean="0">
                          <a:solidFill>
                            <a:srgbClr val="000000"/>
                          </a:solidFill>
                          <a:latin typeface="+mn-lt"/>
                        </a:rPr>
                        <a:t>Procedure</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Evgeny</a:t>
                      </a:r>
                      <a:r>
                        <a:rPr lang="en-US" sz="1200" b="0" i="0" u="none" strike="noStrike" dirty="0">
                          <a:solidFill>
                            <a:srgbClr val="000000"/>
                          </a:solidFill>
                          <a:latin typeface="+mn-lt"/>
                        </a:rPr>
                        <a:t> </a:t>
                      </a:r>
                      <a:r>
                        <a:rPr lang="en-US" sz="1200" b="0" i="0" u="none" strike="noStrike" dirty="0" err="1" smtClean="0">
                          <a:solidFill>
                            <a:srgbClr val="000000"/>
                          </a:solidFill>
                          <a:latin typeface="+mn-lt"/>
                        </a:rPr>
                        <a:t>Khorov</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MAC</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4</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16562872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graphicFrame>
        <p:nvGraphicFramePr>
          <p:cNvPr id="2" name="Table 1"/>
          <p:cNvGraphicFramePr>
            <a:graphicFrameLocks noGrp="1"/>
          </p:cNvGraphicFramePr>
          <p:nvPr>
            <p:extLst>
              <p:ext uri="{D42A27DB-BD31-4B8C-83A1-F6EECF244321}">
                <p14:modId xmlns:p14="http://schemas.microsoft.com/office/powerpoint/2010/main" val="919273374"/>
              </p:ext>
            </p:extLst>
          </p:nvPr>
        </p:nvGraphicFramePr>
        <p:xfrm>
          <a:off x="685800" y="1521599"/>
          <a:ext cx="7772399" cy="3102238"/>
        </p:xfrm>
        <a:graphic>
          <a:graphicData uri="http://schemas.openxmlformats.org/drawingml/2006/table">
            <a:tbl>
              <a:tblPr/>
              <a:tblGrid>
                <a:gridCol w="913932"/>
                <a:gridCol w="3785163"/>
                <a:gridCol w="1674590"/>
                <a:gridCol w="699357"/>
                <a:gridCol w="699357"/>
              </a:tblGrid>
              <a:tr h="209971">
                <a:tc>
                  <a:txBody>
                    <a:bodyPr/>
                    <a:lstStyle/>
                    <a:p>
                      <a:pPr algn="ctr" fontAlgn="t"/>
                      <a:r>
                        <a:rPr lang="en-US" sz="1200" b="1" i="0" u="none" strike="noStrike" dirty="0">
                          <a:solidFill>
                            <a:srgbClr val="FFFFFF"/>
                          </a:solidFill>
                          <a:latin typeface="+mn-lt"/>
                        </a:rPr>
                        <a:t>DCN</a:t>
                      </a:r>
                    </a:p>
                  </a:txBody>
                  <a:tcPr marL="6855" marR="6855" marT="6855" marB="0" anchor="ctr">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Title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Authors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a:solidFill>
                            <a:srgbClr val="FFFFFF"/>
                          </a:solidFill>
                          <a:latin typeface="+mn-lt"/>
                        </a:rPr>
                        <a:t>Ad </a:t>
                      </a:r>
                      <a:r>
                        <a:rPr lang="en-US" sz="1200" b="1" i="0" u="none" strike="noStrike" dirty="0" smtClean="0">
                          <a:solidFill>
                            <a:srgbClr val="FFFFFF"/>
                          </a:solidFill>
                          <a:latin typeface="+mn-lt"/>
                        </a:rPr>
                        <a:t>hoc</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200" b="1" i="0" u="none" strike="noStrike" dirty="0" smtClean="0">
                          <a:solidFill>
                            <a:srgbClr val="FFFFFF"/>
                          </a:solidFill>
                          <a:latin typeface="+mn-lt"/>
                        </a:rPr>
                        <a:t>Straw</a:t>
                      </a:r>
                      <a:r>
                        <a:rPr lang="en-US" sz="1200" b="1" i="0" u="none" strike="noStrike" baseline="0" dirty="0" smtClean="0">
                          <a:solidFill>
                            <a:srgbClr val="FFFFFF"/>
                          </a:solidFill>
                          <a:latin typeface="+mn-lt"/>
                        </a:rPr>
                        <a:t> Polls</a:t>
                      </a:r>
                      <a:endParaRPr lang="en-US" sz="1200" b="1" i="0" u="none" strike="noStrike" dirty="0">
                        <a:solidFill>
                          <a:srgbClr val="FFFFFF"/>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09971">
                <a:tc gridSpan="3">
                  <a:txBody>
                    <a:bodyPr/>
                    <a:lstStyle/>
                    <a:p>
                      <a:pPr algn="ctr" fontAlgn="t"/>
                      <a:r>
                        <a:rPr lang="en-US" sz="1200" b="1" i="0" u="none" strike="noStrike" dirty="0" smtClean="0">
                          <a:solidFill>
                            <a:srgbClr val="000000"/>
                          </a:solidFill>
                          <a:latin typeface="+mn-lt"/>
                        </a:rPr>
                        <a:t>Other</a:t>
                      </a:r>
                      <a:r>
                        <a:rPr lang="en-US" sz="1200" b="1" i="0" u="none" strike="noStrike" baseline="0" dirty="0" smtClean="0">
                          <a:solidFill>
                            <a:srgbClr val="000000"/>
                          </a:solidFill>
                          <a:latin typeface="+mn-lt"/>
                        </a:rPr>
                        <a:t> MU</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11-16/0345</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Simultaneous NAK for MU GCR-BA</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Jinsoo</a:t>
                      </a:r>
                      <a:r>
                        <a:rPr lang="en-US" sz="1200" b="0" i="0" u="none" strike="noStrike" dirty="0">
                          <a:solidFill>
                            <a:srgbClr val="000000"/>
                          </a:solidFill>
                          <a:latin typeface="+mn-lt"/>
                        </a:rPr>
                        <a:t> </a:t>
                      </a:r>
                      <a:r>
                        <a:rPr lang="en-US" sz="1200" b="0" i="0" u="none" strike="noStrike" dirty="0" err="1">
                          <a:solidFill>
                            <a:srgbClr val="000000"/>
                          </a:solidFill>
                          <a:latin typeface="+mn-lt"/>
                        </a:rPr>
                        <a:t>Ahn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11-16/0347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Fragmentation for MU frames-Follow up on parameters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Alfred Asterjadhi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11-16/0352</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Considerations on MU initial link setup</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Woojin</a:t>
                      </a:r>
                      <a:r>
                        <a:rPr lang="en-US" sz="1200" b="0" i="0" u="none" strike="noStrike" dirty="0">
                          <a:solidFill>
                            <a:srgbClr val="000000"/>
                          </a:solidFill>
                          <a:latin typeface="+mn-lt"/>
                        </a:rPr>
                        <a:t> </a:t>
                      </a:r>
                      <a:r>
                        <a:rPr lang="en-US" sz="1200" b="0" i="0" u="none" strike="noStrike" dirty="0" err="1">
                          <a:solidFill>
                            <a:srgbClr val="000000"/>
                          </a:solidFill>
                          <a:latin typeface="+mn-lt"/>
                        </a:rPr>
                        <a:t>Ahn</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11-16/0353</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MU-RTS/CTS for TWT Protection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Hanseul</a:t>
                      </a:r>
                      <a:r>
                        <a:rPr lang="en-US" sz="1200" b="0" i="0" u="none" strike="noStrike" dirty="0">
                          <a:solidFill>
                            <a:srgbClr val="000000"/>
                          </a:solidFill>
                          <a:latin typeface="+mn-lt"/>
                        </a:rPr>
                        <a:t> Hong </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11-16/0361</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err="1">
                          <a:solidFill>
                            <a:srgbClr val="000000"/>
                          </a:solidFill>
                          <a:latin typeface="+mn-lt"/>
                        </a:rPr>
                        <a:t>Ack</a:t>
                      </a:r>
                      <a:r>
                        <a:rPr lang="en-US" sz="1200" b="0" i="0" u="none" strike="noStrike" dirty="0">
                          <a:solidFill>
                            <a:srgbClr val="000000"/>
                          </a:solidFill>
                          <a:latin typeface="+mn-lt"/>
                        </a:rPr>
                        <a:t> Policy of UL MU frame</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Jeongki</a:t>
                      </a:r>
                      <a:r>
                        <a:rPr lang="en-US" sz="1200" b="0" i="0" u="none" strike="noStrike" dirty="0">
                          <a:solidFill>
                            <a:srgbClr val="000000"/>
                          </a:solidFill>
                          <a:latin typeface="+mn-lt"/>
                        </a:rPr>
                        <a:t> Kim</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gridSpan="3">
                  <a:txBody>
                    <a:bodyPr/>
                    <a:lstStyle/>
                    <a:p>
                      <a:pPr algn="ctr" fontAlgn="t"/>
                      <a:r>
                        <a:rPr lang="en-US" sz="1200" b="1" i="0" u="none" strike="noStrike" dirty="0" smtClean="0">
                          <a:solidFill>
                            <a:srgbClr val="000000"/>
                          </a:solidFill>
                          <a:latin typeface="+mn-lt"/>
                        </a:rPr>
                        <a:t>Other MAC</a:t>
                      </a:r>
                      <a:endParaRPr lang="en-US" sz="1200" b="1"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l" fontAlgn="t"/>
                      <a:endParaRPr lang="en-US" sz="1200" b="1"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11-16/0359</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M</a:t>
                      </a:r>
                      <a:r>
                        <a:rPr lang="en-US" sz="1200" b="0" i="0" u="none" strike="noStrike" dirty="0" smtClean="0">
                          <a:solidFill>
                            <a:srgbClr val="000000"/>
                          </a:solidFill>
                          <a:latin typeface="+mn-lt"/>
                        </a:rPr>
                        <a:t>anagement </a:t>
                      </a:r>
                      <a:r>
                        <a:rPr lang="en-US" sz="1200" b="0" i="0" u="none" strike="noStrike" dirty="0" err="1">
                          <a:solidFill>
                            <a:srgbClr val="000000"/>
                          </a:solidFill>
                          <a:latin typeface="+mn-lt"/>
                        </a:rPr>
                        <a:t>A</a:t>
                      </a:r>
                      <a:r>
                        <a:rPr lang="en-US" sz="1200" b="0" i="0" u="none" strike="noStrike" dirty="0" err="1" smtClean="0">
                          <a:solidFill>
                            <a:srgbClr val="000000"/>
                          </a:solidFill>
                          <a:latin typeface="+mn-lt"/>
                        </a:rPr>
                        <a:t>ck</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Liwen</a:t>
                      </a:r>
                      <a:r>
                        <a:rPr lang="en-US" sz="1200" b="0" i="0" u="none" strike="noStrike" dirty="0">
                          <a:solidFill>
                            <a:srgbClr val="000000"/>
                          </a:solidFill>
                          <a:latin typeface="+mn-lt"/>
                        </a:rPr>
                        <a:t> Chu</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11-16/0377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Sounding Sequences Clarifications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Simone Merlin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2</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11-16/0297</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Results for beacon collisions</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err="1">
                          <a:solidFill>
                            <a:srgbClr val="000000"/>
                          </a:solidFill>
                          <a:latin typeface="+mn-lt"/>
                        </a:rPr>
                        <a:t>Evgeny</a:t>
                      </a:r>
                      <a:r>
                        <a:rPr lang="en-US" sz="1200" b="0" i="0" u="none" strike="noStrike" dirty="0">
                          <a:solidFill>
                            <a:srgbClr val="000000"/>
                          </a:solidFill>
                          <a:latin typeface="+mn-lt"/>
                        </a:rPr>
                        <a:t> </a:t>
                      </a:r>
                      <a:r>
                        <a:rPr lang="en-US" sz="1200" b="0" i="0" u="none" strike="noStrike" dirty="0" err="1">
                          <a:solidFill>
                            <a:srgbClr val="000000"/>
                          </a:solidFill>
                          <a:latin typeface="+mn-lt"/>
                        </a:rPr>
                        <a:t>Khorov</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1</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r>
                        <a:rPr lang="en-US" altLang="zh-CN" sz="1200" b="0" i="0" u="none" strike="noStrike" dirty="0">
                          <a:solidFill>
                            <a:srgbClr val="000000"/>
                          </a:solidFill>
                          <a:latin typeface="+mn-lt"/>
                        </a:rPr>
                        <a:t>11-16/0396</a:t>
                      </a: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r>
                        <a:rPr lang="en-US" sz="1200" b="0" i="0" u="none" strike="noStrike" dirty="0">
                          <a:solidFill>
                            <a:srgbClr val="000000"/>
                          </a:solidFill>
                          <a:latin typeface="+mn-lt"/>
                        </a:rPr>
                        <a:t>Issues on BSS Color Bits Collision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John Son</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a:solidFill>
                            <a:srgbClr val="000000"/>
                          </a:solidFill>
                          <a:latin typeface="+mn-lt"/>
                        </a:rPr>
                        <a:t>MAC</a:t>
                      </a: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r>
                        <a:rPr lang="en-US" sz="1200" b="0" i="0" u="none" strike="noStrike" dirty="0" smtClean="0">
                          <a:solidFill>
                            <a:srgbClr val="000000"/>
                          </a:solidFill>
                          <a:latin typeface="+mn-lt"/>
                        </a:rPr>
                        <a:t>3</a:t>
                      </a:r>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09971">
                <a:tc>
                  <a:txBody>
                    <a:bodyPr/>
                    <a:lstStyle/>
                    <a:p>
                      <a:pPr algn="ctr" fontAlgn="t"/>
                      <a:endParaRPr lang="en-US" altLang="zh-CN" sz="1200" b="0" i="0" u="none" strike="noStrike" dirty="0">
                        <a:solidFill>
                          <a:srgbClr val="000000"/>
                        </a:solidFill>
                        <a:latin typeface="+mn-lt"/>
                      </a:endParaRPr>
                    </a:p>
                  </a:txBody>
                  <a:tcPr marL="6855" marR="6855" marT="6855" marB="0" anchor="ctr">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t"/>
                      <a:endParaRPr lang="en-US" sz="1200" b="0" i="0" u="none" strike="noStrike" dirty="0">
                        <a:solidFill>
                          <a:srgbClr val="000000"/>
                        </a:solidFill>
                        <a:latin typeface="+mn-lt"/>
                      </a:endParaRPr>
                    </a:p>
                  </a:txBody>
                  <a:tcPr marL="6855" marR="6855" marT="6855" marB="0" anchor="ctr">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Brian Hart (Cisco Systems)</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4 MAC ad hoc sessions this week</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2016</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25878</TotalTime>
  <Words>1313</Words>
  <Application>Microsoft Macintosh PowerPoint</Application>
  <PresentationFormat>On-screen Show (4:3)</PresentationFormat>
  <Paragraphs>281</Paragraphs>
  <Slides>14</Slides>
  <Notes>14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3" baseType="lpstr">
      <vt:lpstr>Arial Black</vt:lpstr>
      <vt:lpstr>Helvetica</vt:lpstr>
      <vt:lpstr>Monotype Sorts</vt:lpstr>
      <vt:lpstr>MS PGothic</vt:lpstr>
      <vt:lpstr>ＭＳ Ｐゴシック</vt:lpstr>
      <vt:lpstr>Times New Roman</vt:lpstr>
      <vt:lpstr>Arial</vt:lpstr>
      <vt:lpstr>802-11-Submission</vt:lpstr>
      <vt:lpstr>Document</vt:lpstr>
      <vt:lpstr>TGax MAC Ad-hoc  March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1579</cp:revision>
  <cp:lastPrinted>1998-02-10T13:28:06Z</cp:lastPrinted>
  <dcterms:created xsi:type="dcterms:W3CDTF">2007-04-17T18:10:23Z</dcterms:created>
  <dcterms:modified xsi:type="dcterms:W3CDTF">2016-03-15T04:32:40Z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