
<file path=[Content_Types].xml><?xml version="1.0" encoding="utf-8"?>
<Types xmlns="http://schemas.openxmlformats.org/package/2006/content-types">
  <Default Extension="xml" ContentType="application/xml"/>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393" r:id="rId3"/>
    <p:sldId id="324" r:id="rId4"/>
    <p:sldId id="352" r:id="rId5"/>
    <p:sldId id="317" r:id="rId6"/>
    <p:sldId id="318" r:id="rId7"/>
    <p:sldId id="319" r:id="rId8"/>
    <p:sldId id="320" r:id="rId9"/>
    <p:sldId id="321" r:id="rId10"/>
    <p:sldId id="322" r:id="rId11"/>
    <p:sldId id="445" r:id="rId12"/>
    <p:sldId id="446" r:id="rId13"/>
    <p:sldId id="433" r:id="rId14"/>
    <p:sldId id="440" r:id="rId15"/>
    <p:sldId id="443" r:id="rId16"/>
    <p:sldId id="442"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4"/>
    <p:restoredTop sz="94808"/>
  </p:normalViewPr>
  <p:slideViewPr>
    <p:cSldViewPr>
      <p:cViewPr varScale="1">
        <p:scale>
          <a:sx n="112" d="100"/>
          <a:sy n="112" d="100"/>
        </p:scale>
        <p:origin x="1040" y="20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536643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2018153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2016</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Eric Wong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21" y="332601"/>
            <a:ext cx="328307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802.11-16/0427r0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4" Type="http://schemas.openxmlformats.org/officeDocument/2006/relationships/hyperlink" Target="mailto:jrosdahl@ieee.org"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March 2016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March 15, 2016</a:t>
            </a:r>
          </a:p>
        </p:txBody>
      </p:sp>
      <p:graphicFrame>
        <p:nvGraphicFramePr>
          <p:cNvPr id="1026" name="Object 11"/>
          <p:cNvGraphicFramePr>
            <a:graphicFrameLocks noChangeAspect="1"/>
          </p:cNvGraphicFramePr>
          <p:nvPr>
            <p:extLst>
              <p:ext uri="{D42A27DB-BD31-4B8C-83A1-F6EECF244321}">
                <p14:modId xmlns:p14="http://schemas.microsoft.com/office/powerpoint/2010/main" val="1435602196"/>
              </p:ext>
            </p:extLst>
          </p:nvPr>
        </p:nvGraphicFramePr>
        <p:xfrm>
          <a:off x="841375" y="2819400"/>
          <a:ext cx="7613650" cy="1725613"/>
        </p:xfrm>
        <a:graphic>
          <a:graphicData uri="http://schemas.openxmlformats.org/presentationml/2006/ole">
            <mc:AlternateContent xmlns:mc="http://schemas.openxmlformats.org/markup-compatibility/2006">
              <mc:Choice xmlns:v="urn:schemas-microsoft-com:vml" Requires="v">
                <p:oleObj spid="_x0000_s1291" name="Document" r:id="rId4" imgW="8318500" imgH="1892300" progId="Word.Document.8">
                  <p:embed/>
                </p:oleObj>
              </mc:Choice>
              <mc:Fallback>
                <p:oleObj name="Document" r:id="rId4" imgW="8318500" imgH="1892300" progId="Word.Document.8">
                  <p:embed/>
                  <p:pic>
                    <p:nvPicPr>
                      <p:cNvPr id="0" name="Object 11"/>
                      <p:cNvPicPr>
                        <a:picLocks noChangeAspect="1" noChangeArrowheads="1"/>
                      </p:cNvPicPr>
                      <p:nvPr/>
                    </p:nvPicPr>
                    <p:blipFill>
                      <a:blip r:embed="rId5"/>
                      <a:srcRect/>
                      <a:stretch>
                        <a:fillRect/>
                      </a:stretch>
                    </p:blipFill>
                    <p:spPr bwMode="auto">
                      <a:xfrm>
                        <a:off x="841375" y="2819400"/>
                        <a:ext cx="7613650" cy="172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992154595"/>
              </p:ext>
            </p:extLst>
          </p:nvPr>
        </p:nvGraphicFramePr>
        <p:xfrm>
          <a:off x="685800" y="1521599"/>
          <a:ext cx="7772399" cy="3264882"/>
        </p:xfrm>
        <a:graphic>
          <a:graphicData uri="http://schemas.openxmlformats.org/drawingml/2006/table">
            <a:tbl>
              <a:tblPr/>
              <a:tblGrid>
                <a:gridCol w="913932"/>
                <a:gridCol w="3785163"/>
                <a:gridCol w="1674590"/>
                <a:gridCol w="699357"/>
                <a:gridCol w="699357"/>
              </a:tblGrid>
              <a:tr h="209971">
                <a:tc>
                  <a:txBody>
                    <a:bodyPr/>
                    <a:lstStyle/>
                    <a:p>
                      <a:pPr algn="ctr" fontAlgn="t"/>
                      <a:r>
                        <a:rPr lang="en-US" sz="1200" b="1" i="0" u="none" strike="noStrike" dirty="0">
                          <a:solidFill>
                            <a:srgbClr val="FFFFFF"/>
                          </a:solidFill>
                          <a:latin typeface="+mn-lt"/>
                        </a:rPr>
                        <a:t>DCN</a:t>
                      </a:r>
                    </a:p>
                  </a:txBody>
                  <a:tcPr marL="6855" marR="6855" marT="6855"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Title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Authors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Ad </a:t>
                      </a:r>
                      <a:r>
                        <a:rPr lang="en-US" sz="1200" b="1" i="0" u="none" strike="noStrike" dirty="0" smtClean="0">
                          <a:solidFill>
                            <a:srgbClr val="FFFFFF"/>
                          </a:solidFill>
                          <a:latin typeface="+mn-lt"/>
                        </a:rPr>
                        <a:t>hoc</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Straw</a:t>
                      </a:r>
                      <a:r>
                        <a:rPr lang="en-US" sz="1200" b="1" i="0" u="none" strike="noStrike" baseline="0" dirty="0" smtClean="0">
                          <a:solidFill>
                            <a:srgbClr val="FFFFFF"/>
                          </a:solidFill>
                          <a:latin typeface="+mn-lt"/>
                        </a:rPr>
                        <a:t> Polls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09971">
                <a:tc gridSpan="3">
                  <a:txBody>
                    <a:bodyPr/>
                    <a:lstStyle/>
                    <a:p>
                      <a:pPr algn="ctr" fontAlgn="t"/>
                      <a:r>
                        <a:rPr lang="en-US" sz="1200" b="1" i="0" u="none" strike="noStrike" dirty="0" smtClean="0">
                          <a:solidFill>
                            <a:srgbClr val="000000"/>
                          </a:solidFill>
                          <a:latin typeface="+mn-lt"/>
                        </a:rPr>
                        <a:t>Aggregation / </a:t>
                      </a:r>
                      <a:r>
                        <a:rPr lang="en-US" sz="1200" b="1" i="0" u="none" strike="noStrike" dirty="0" err="1" smtClean="0">
                          <a:solidFill>
                            <a:srgbClr val="000000"/>
                          </a:solidFill>
                          <a:latin typeface="+mn-lt"/>
                        </a:rPr>
                        <a:t>Block</a:t>
                      </a:r>
                      <a:r>
                        <a:rPr lang="en-US" sz="1200" b="1" i="0" u="none" strike="noStrike" baseline="0" dirty="0" err="1" smtClean="0">
                          <a:solidFill>
                            <a:srgbClr val="000000"/>
                          </a:solidFill>
                          <a:latin typeface="+mn-lt"/>
                        </a:rPr>
                        <a:t>Ack</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11-16/0358</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smtClean="0">
                          <a:solidFill>
                            <a:srgbClr val="000000"/>
                          </a:solidFill>
                          <a:latin typeface="+mn-lt"/>
                        </a:rPr>
                        <a:t>Maximal </a:t>
                      </a:r>
                      <a:r>
                        <a:rPr lang="en-US" sz="1200" b="0" i="0" u="none" strike="noStrike" dirty="0">
                          <a:solidFill>
                            <a:srgbClr val="000000"/>
                          </a:solidFill>
                          <a:latin typeface="+mn-lt"/>
                        </a:rPr>
                        <a:t>A-MPDU size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Liwen</a:t>
                      </a:r>
                      <a:r>
                        <a:rPr lang="en-US" sz="1200" b="0" i="0" u="none" strike="noStrike" dirty="0">
                          <a:solidFill>
                            <a:srgbClr val="000000"/>
                          </a:solidFill>
                          <a:latin typeface="+mn-lt"/>
                        </a:rPr>
                        <a:t> Chu</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11-16/0362</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Multi-TID Aggregation Limit</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Chittabrata</a:t>
                      </a:r>
                      <a:r>
                        <a:rPr lang="en-US" sz="1200" b="0" i="0" u="none" strike="noStrike" dirty="0">
                          <a:solidFill>
                            <a:srgbClr val="000000"/>
                          </a:solidFill>
                          <a:latin typeface="+mn-lt"/>
                        </a:rPr>
                        <a:t> Ghosh</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2</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11-16/0365</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Multi-STA BA Design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Xiaofei</a:t>
                      </a:r>
                      <a:r>
                        <a:rPr lang="en-US" sz="1200" b="0" i="0" u="none" strike="noStrike" dirty="0">
                          <a:solidFill>
                            <a:srgbClr val="000000"/>
                          </a:solidFill>
                          <a:latin typeface="+mn-lt"/>
                        </a:rPr>
                        <a:t> WANG</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2</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11-16/0378</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Extended BA Bitmap</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Simone Merlin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2</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11-16/0404</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err="1">
                          <a:solidFill>
                            <a:srgbClr val="000000"/>
                          </a:solidFill>
                          <a:latin typeface="+mn-lt"/>
                        </a:rPr>
                        <a:t>BlockAck</a:t>
                      </a:r>
                      <a:r>
                        <a:rPr lang="en-US" sz="1200" b="0" i="0" u="none" strike="noStrike" dirty="0">
                          <a:solidFill>
                            <a:srgbClr val="000000"/>
                          </a:solidFill>
                          <a:latin typeface="+mn-lt"/>
                        </a:rPr>
                        <a:t>-Bitmap</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Dengyu Qiao</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gridSpan="3">
                  <a:txBody>
                    <a:bodyPr/>
                    <a:lstStyle/>
                    <a:p>
                      <a:pPr algn="ctr" fontAlgn="t"/>
                      <a:r>
                        <a:rPr lang="en-US" sz="1200" b="1" i="0" u="none" strike="noStrike" dirty="0" smtClean="0">
                          <a:solidFill>
                            <a:srgbClr val="000000"/>
                          </a:solidFill>
                          <a:latin typeface="+mn-lt"/>
                        </a:rPr>
                        <a:t>Trigger</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11-16/0368</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MAC padding options for legacy trigger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Zhou </a:t>
                      </a:r>
                      <a:r>
                        <a:rPr lang="en-US" sz="1200" b="0" i="0" u="none" strike="noStrike" dirty="0" err="1">
                          <a:solidFill>
                            <a:srgbClr val="000000"/>
                          </a:solidFill>
                          <a:latin typeface="+mn-lt"/>
                        </a:rPr>
                        <a:t>Lan</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a:solidFill>
                            <a:srgbClr val="000000"/>
                          </a:solidFill>
                          <a:latin typeface="+mn-lt"/>
                        </a:rPr>
                        <a:t>11-16/0369</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M-BA aggregated trigger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Zhou </a:t>
                      </a:r>
                      <a:r>
                        <a:rPr lang="en-US" sz="1200" b="0" i="0" u="none" strike="noStrike" dirty="0" err="1">
                          <a:solidFill>
                            <a:srgbClr val="000000"/>
                          </a:solidFill>
                          <a:latin typeface="+mn-lt"/>
                        </a:rPr>
                        <a:t>Lan</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11-16/0383</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RU Signaling in Trigger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Yunbo</a:t>
                      </a:r>
                      <a:r>
                        <a:rPr lang="en-US" sz="1200" b="0" i="0" u="none" strike="noStrike" dirty="0">
                          <a:solidFill>
                            <a:srgbClr val="000000"/>
                          </a:solidFill>
                          <a:latin typeface="+mn-lt"/>
                        </a:rPr>
                        <a:t> Li</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smtClean="0">
                          <a:solidFill>
                            <a:srgbClr val="000000"/>
                          </a:solidFill>
                          <a:latin typeface="+mn-lt"/>
                        </a:rPr>
                        <a:t>11-16/0399</a:t>
                      </a:r>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Considerations on Trigger Frame  for Random Access </a:t>
                      </a:r>
                      <a:r>
                        <a:rPr lang="en-US" sz="1200" b="0" i="0" u="none" strike="noStrike" dirty="0" smtClean="0">
                          <a:solidFill>
                            <a:srgbClr val="000000"/>
                          </a:solidFill>
                          <a:latin typeface="+mn-lt"/>
                        </a:rPr>
                        <a:t>Procedure</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Evgeny</a:t>
                      </a:r>
                      <a:r>
                        <a:rPr lang="en-US" sz="1200" b="0" i="0" u="none" strike="noStrike" dirty="0">
                          <a:solidFill>
                            <a:srgbClr val="000000"/>
                          </a:solidFill>
                          <a:latin typeface="+mn-lt"/>
                        </a:rPr>
                        <a:t> </a:t>
                      </a:r>
                      <a:r>
                        <a:rPr lang="en-US" sz="1200" b="0" i="0" u="none" strike="noStrike" dirty="0" err="1" smtClean="0">
                          <a:solidFill>
                            <a:srgbClr val="000000"/>
                          </a:solidFill>
                          <a:latin typeface="+mn-lt"/>
                        </a:rPr>
                        <a:t>Khorov</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MAC</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4</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1656287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919273374"/>
              </p:ext>
            </p:extLst>
          </p:nvPr>
        </p:nvGraphicFramePr>
        <p:xfrm>
          <a:off x="685800" y="1521599"/>
          <a:ext cx="7772399" cy="3102238"/>
        </p:xfrm>
        <a:graphic>
          <a:graphicData uri="http://schemas.openxmlformats.org/drawingml/2006/table">
            <a:tbl>
              <a:tblPr/>
              <a:tblGrid>
                <a:gridCol w="913932"/>
                <a:gridCol w="3785163"/>
                <a:gridCol w="1674590"/>
                <a:gridCol w="699357"/>
                <a:gridCol w="699357"/>
              </a:tblGrid>
              <a:tr h="209971">
                <a:tc>
                  <a:txBody>
                    <a:bodyPr/>
                    <a:lstStyle/>
                    <a:p>
                      <a:pPr algn="ctr" fontAlgn="t"/>
                      <a:r>
                        <a:rPr lang="en-US" sz="1200" b="1" i="0" u="none" strike="noStrike" dirty="0">
                          <a:solidFill>
                            <a:srgbClr val="FFFFFF"/>
                          </a:solidFill>
                          <a:latin typeface="+mn-lt"/>
                        </a:rPr>
                        <a:t>DCN</a:t>
                      </a:r>
                    </a:p>
                  </a:txBody>
                  <a:tcPr marL="6855" marR="6855" marT="6855"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Title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Authors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Ad </a:t>
                      </a:r>
                      <a:r>
                        <a:rPr lang="en-US" sz="1200" b="1" i="0" u="none" strike="noStrike" dirty="0" smtClean="0">
                          <a:solidFill>
                            <a:srgbClr val="FFFFFF"/>
                          </a:solidFill>
                          <a:latin typeface="+mn-lt"/>
                        </a:rPr>
                        <a:t>hoc</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Straw</a:t>
                      </a:r>
                      <a:r>
                        <a:rPr lang="en-US" sz="1200" b="1" i="0" u="none" strike="noStrike" baseline="0" dirty="0" smtClean="0">
                          <a:solidFill>
                            <a:srgbClr val="FFFFFF"/>
                          </a:solidFill>
                          <a:latin typeface="+mn-lt"/>
                        </a:rPr>
                        <a:t> Polls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09971">
                <a:tc gridSpan="3">
                  <a:txBody>
                    <a:bodyPr/>
                    <a:lstStyle/>
                    <a:p>
                      <a:pPr algn="ctr" fontAlgn="t"/>
                      <a:r>
                        <a:rPr lang="en-US" sz="1200" b="1" i="0" u="none" strike="noStrike" dirty="0" smtClean="0">
                          <a:solidFill>
                            <a:srgbClr val="000000"/>
                          </a:solidFill>
                          <a:latin typeface="+mn-lt"/>
                        </a:rPr>
                        <a:t>Other</a:t>
                      </a:r>
                      <a:r>
                        <a:rPr lang="en-US" sz="1200" b="1" i="0" u="none" strike="noStrike" baseline="0" dirty="0" smtClean="0">
                          <a:solidFill>
                            <a:srgbClr val="000000"/>
                          </a:solidFill>
                          <a:latin typeface="+mn-lt"/>
                        </a:rPr>
                        <a:t> MU</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11-16/0345</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Simultaneous NAK for MU GCR-BA</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Jinsoo</a:t>
                      </a:r>
                      <a:r>
                        <a:rPr lang="en-US" sz="1200" b="0" i="0" u="none" strike="noStrike" dirty="0">
                          <a:solidFill>
                            <a:srgbClr val="000000"/>
                          </a:solidFill>
                          <a:latin typeface="+mn-lt"/>
                        </a:rPr>
                        <a:t> </a:t>
                      </a:r>
                      <a:r>
                        <a:rPr lang="en-US" sz="1200" b="0" i="0" u="none" strike="noStrike" dirty="0" err="1">
                          <a:solidFill>
                            <a:srgbClr val="000000"/>
                          </a:solidFill>
                          <a:latin typeface="+mn-lt"/>
                        </a:rPr>
                        <a:t>Ahn</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11-16/0347</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Fragmentation for MU frames-Follow up on parameters</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Alfred Asterjadhi </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11-16/0352</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Considerations on MU initial link setup</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Woojin</a:t>
                      </a:r>
                      <a:r>
                        <a:rPr lang="en-US" sz="1200" b="0" i="0" u="none" strike="noStrike" dirty="0">
                          <a:solidFill>
                            <a:srgbClr val="000000"/>
                          </a:solidFill>
                          <a:latin typeface="+mn-lt"/>
                        </a:rPr>
                        <a:t> </a:t>
                      </a:r>
                      <a:r>
                        <a:rPr lang="en-US" sz="1200" b="0" i="0" u="none" strike="noStrike" dirty="0" err="1">
                          <a:solidFill>
                            <a:srgbClr val="000000"/>
                          </a:solidFill>
                          <a:latin typeface="+mn-lt"/>
                        </a:rPr>
                        <a:t>Ahn</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11-16/0353</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MU-RTS/CTS for TWT Protection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Hanseul</a:t>
                      </a:r>
                      <a:r>
                        <a:rPr lang="en-US" sz="1200" b="0" i="0" u="none" strike="noStrike" dirty="0">
                          <a:solidFill>
                            <a:srgbClr val="000000"/>
                          </a:solidFill>
                          <a:latin typeface="+mn-lt"/>
                        </a:rPr>
                        <a:t> Hong </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11-16/0361</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err="1">
                          <a:solidFill>
                            <a:srgbClr val="000000"/>
                          </a:solidFill>
                          <a:latin typeface="+mn-lt"/>
                        </a:rPr>
                        <a:t>Ack</a:t>
                      </a:r>
                      <a:r>
                        <a:rPr lang="en-US" sz="1200" b="0" i="0" u="none" strike="noStrike" dirty="0">
                          <a:solidFill>
                            <a:srgbClr val="000000"/>
                          </a:solidFill>
                          <a:latin typeface="+mn-lt"/>
                        </a:rPr>
                        <a:t> Policy of UL MU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Jeongki</a:t>
                      </a:r>
                      <a:r>
                        <a:rPr lang="en-US" sz="1200" b="0" i="0" u="none" strike="noStrike" dirty="0">
                          <a:solidFill>
                            <a:srgbClr val="000000"/>
                          </a:solidFill>
                          <a:latin typeface="+mn-lt"/>
                        </a:rPr>
                        <a:t> Kim</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gridSpan="3">
                  <a:txBody>
                    <a:bodyPr/>
                    <a:lstStyle/>
                    <a:p>
                      <a:pPr algn="ctr" fontAlgn="t"/>
                      <a:r>
                        <a:rPr lang="en-US" sz="1200" b="1" i="0" u="none" strike="noStrike" dirty="0" smtClean="0">
                          <a:solidFill>
                            <a:srgbClr val="000000"/>
                          </a:solidFill>
                          <a:latin typeface="+mn-lt"/>
                        </a:rPr>
                        <a:t>Other MAC</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11-16/0359</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M</a:t>
                      </a:r>
                      <a:r>
                        <a:rPr lang="en-US" sz="1200" b="0" i="0" u="none" strike="noStrike" dirty="0" smtClean="0">
                          <a:solidFill>
                            <a:srgbClr val="000000"/>
                          </a:solidFill>
                          <a:latin typeface="+mn-lt"/>
                        </a:rPr>
                        <a:t>anagement </a:t>
                      </a:r>
                      <a:r>
                        <a:rPr lang="en-US" sz="1200" b="0" i="0" u="none" strike="noStrike" dirty="0" err="1">
                          <a:solidFill>
                            <a:srgbClr val="000000"/>
                          </a:solidFill>
                          <a:latin typeface="+mn-lt"/>
                        </a:rPr>
                        <a:t>A</a:t>
                      </a:r>
                      <a:r>
                        <a:rPr lang="en-US" sz="1200" b="0" i="0" u="none" strike="noStrike" dirty="0" err="1" smtClean="0">
                          <a:solidFill>
                            <a:srgbClr val="000000"/>
                          </a:solidFill>
                          <a:latin typeface="+mn-lt"/>
                        </a:rPr>
                        <a:t>ck</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Liwen</a:t>
                      </a:r>
                      <a:r>
                        <a:rPr lang="en-US" sz="1200" b="0" i="0" u="none" strike="noStrike" dirty="0">
                          <a:solidFill>
                            <a:srgbClr val="000000"/>
                          </a:solidFill>
                          <a:latin typeface="+mn-lt"/>
                        </a:rPr>
                        <a:t> Chu</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11-16/0377</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Sounding Sequences Clarifications</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Simone Merlin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2</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11-16/0297</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Results for beacon collisions</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Evgeny</a:t>
                      </a:r>
                      <a:r>
                        <a:rPr lang="en-US" sz="1200" b="0" i="0" u="none" strike="noStrike" dirty="0">
                          <a:solidFill>
                            <a:srgbClr val="000000"/>
                          </a:solidFill>
                          <a:latin typeface="+mn-lt"/>
                        </a:rPr>
                        <a:t> </a:t>
                      </a:r>
                      <a:r>
                        <a:rPr lang="en-US" sz="1200" b="0" i="0" u="none" strike="noStrike" dirty="0" err="1">
                          <a:solidFill>
                            <a:srgbClr val="000000"/>
                          </a:solidFill>
                          <a:latin typeface="+mn-lt"/>
                        </a:rPr>
                        <a:t>Khorov</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11-16/0396</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Issues on BSS Color Bits Collision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John Son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3</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43179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Summary of Straw Poll Results</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Tree>
    <p:extLst>
      <p:ext uri="{BB962C8B-B14F-4D97-AF65-F5344CB8AC3E}">
        <p14:creationId xmlns:p14="http://schemas.microsoft.com/office/powerpoint/2010/main" val="1396021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1066800"/>
          </a:xfrm>
        </p:spPr>
        <p:txBody>
          <a:bodyPr/>
          <a:lstStyle/>
          <a:p>
            <a:r>
              <a:rPr lang="en-US" altLang="ko-KR" dirty="0" smtClean="0"/>
              <a:t>Straw Poll </a:t>
            </a:r>
            <a:r>
              <a:rPr lang="en-US" altLang="ko-KR" dirty="0"/>
              <a:t>1</a:t>
            </a:r>
            <a:br>
              <a:rPr lang="en-US" altLang="ko-KR" dirty="0"/>
            </a:br>
            <a:r>
              <a:rPr lang="en-US" altLang="ko-KR" sz="2400" dirty="0"/>
              <a:t> </a:t>
            </a:r>
            <a:r>
              <a:rPr lang="en-US" altLang="ko-KR" sz="2400" dirty="0" smtClean="0"/>
              <a:t>(</a:t>
            </a:r>
            <a:r>
              <a:rPr lang="en-US" altLang="ko-KR" sz="2000" dirty="0" smtClean="0"/>
              <a:t>Doc Number)</a:t>
            </a:r>
            <a:endParaRPr lang="ko-KR" altLang="en-US" sz="2400" dirty="0"/>
          </a:p>
        </p:txBody>
      </p:sp>
      <p:sp>
        <p:nvSpPr>
          <p:cNvPr id="3" name="내용 개체 틀 2"/>
          <p:cNvSpPr>
            <a:spLocks noGrp="1"/>
          </p:cNvSpPr>
          <p:nvPr>
            <p:ph idx="1"/>
          </p:nvPr>
        </p:nvSpPr>
        <p:spPr/>
        <p:txBody>
          <a:bodyPr/>
          <a:lstStyle/>
          <a:p>
            <a:r>
              <a:rPr lang="en-US" altLang="ko-KR" sz="1800" dirty="0"/>
              <a:t>Do you agree to add the </a:t>
            </a:r>
            <a:r>
              <a:rPr lang="en-US" altLang="ko-KR" sz="1800" dirty="0" err="1"/>
              <a:t>TGax</a:t>
            </a:r>
            <a:r>
              <a:rPr lang="en-US" altLang="ko-KR" sz="1800" dirty="0"/>
              <a:t> </a:t>
            </a:r>
            <a:r>
              <a:rPr lang="en-US" altLang="ko-KR" sz="1800" dirty="0" smtClean="0"/>
              <a:t>SFD: </a:t>
            </a:r>
            <a:endParaRPr lang="en-US" altLang="ko-KR" sz="1800" dirty="0"/>
          </a:p>
          <a:p>
            <a:pPr lvl="1"/>
            <a:r>
              <a:rPr lang="en-US" altLang="ko-KR" sz="1600" dirty="0" smtClean="0"/>
              <a:t/>
            </a:r>
            <a:br>
              <a:rPr lang="en-US" altLang="ko-KR" sz="1600" dirty="0" smtClean="0"/>
            </a:br>
            <a:endParaRPr lang="en-US" altLang="ko-KR" sz="1600" dirty="0" smtClean="0"/>
          </a:p>
          <a:p>
            <a:pPr marL="457200" lvl="1" indent="0">
              <a:buNone/>
            </a:pPr>
            <a:endParaRPr lang="en-US" altLang="ko-KR" sz="1600" dirty="0" smtClean="0"/>
          </a:p>
          <a:p>
            <a:pPr marL="457200" lvl="1" indent="0">
              <a:buNone/>
            </a:pPr>
            <a:r>
              <a:rPr lang="en-US" altLang="ko-KR" sz="1800" b="1" dirty="0" smtClean="0"/>
              <a:t>Results:</a:t>
            </a:r>
            <a:endParaRPr lang="en-GB" altLang="ko-KR" sz="1800" b="1" dirty="0">
              <a:solidFill>
                <a:srgbClr val="00B050"/>
              </a:solidFill>
            </a:endParaRPr>
          </a:p>
        </p:txBody>
      </p:sp>
      <p:sp>
        <p:nvSpPr>
          <p:cNvPr id="4" name="날짜 개체 틀 3"/>
          <p:cNvSpPr>
            <a:spLocks noGrp="1"/>
          </p:cNvSpPr>
          <p:nvPr>
            <p:ph type="dt" sz="half" idx="10"/>
          </p:nvPr>
        </p:nvSpPr>
        <p:spPr>
          <a:xfrm>
            <a:off x="696913" y="332601"/>
            <a:ext cx="1579600" cy="276999"/>
          </a:xfrm>
        </p:spPr>
        <p:txBody>
          <a:bodyPr/>
          <a:lstStyle/>
          <a:p>
            <a:pPr>
              <a:defRPr/>
            </a:pPr>
            <a:r>
              <a:rPr lang="en-US" altLang="ko-KR" smtClean="0"/>
              <a:t>March 2016</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Eric Wong (Apple)</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884626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4 MAC ad hoc sessions this week</a:t>
            </a:r>
          </a:p>
          <a:p>
            <a:pPr lvl="1"/>
            <a:r>
              <a:rPr lang="en-US" altLang="en-US" sz="1600" dirty="0" smtClean="0"/>
              <a:t>Tuesday AM2 and PM2</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25780</TotalTime>
  <Words>1333</Words>
  <Application>Microsoft Macintosh PowerPoint</Application>
  <PresentationFormat>On-screen Show (4:3)</PresentationFormat>
  <Paragraphs>293</Paragraphs>
  <Slides>16</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Arial Black</vt:lpstr>
      <vt:lpstr>Helvetica</vt:lpstr>
      <vt:lpstr>Monotype Sorts</vt:lpstr>
      <vt:lpstr>MS PGothic</vt:lpstr>
      <vt:lpstr>ＭＳ Ｐゴシック</vt:lpstr>
      <vt:lpstr>Times New Roman</vt:lpstr>
      <vt:lpstr>Arial</vt:lpstr>
      <vt:lpstr>802-11-Submission</vt:lpstr>
      <vt:lpstr>Microsoft Word 97 - 2004 Document</vt:lpstr>
      <vt:lpstr>TGax MAC Ad-hoc  March 2016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lpstr>Summary of Straw Poll Results</vt:lpstr>
      <vt:lpstr>Straw Poll 1  (Doc Number)</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Eric Wong</cp:lastModifiedBy>
  <cp:revision>1539</cp:revision>
  <cp:lastPrinted>1998-02-10T13:28:06Z</cp:lastPrinted>
  <dcterms:created xsi:type="dcterms:W3CDTF">2007-04-17T18:10:23Z</dcterms:created>
  <dcterms:modified xsi:type="dcterms:W3CDTF">2016-03-15T01:35:50Z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