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314" r:id="rId4"/>
    <p:sldId id="315" r:id="rId5"/>
    <p:sldId id="316" r:id="rId6"/>
    <p:sldId id="317" r:id="rId7"/>
    <p:sldId id="318" r:id="rId8"/>
    <p:sldId id="319" r:id="rId9"/>
    <p:sldId id="320" r:id="rId10"/>
    <p:sldId id="322" r:id="rId11"/>
    <p:sldId id="277" r:id="rId12"/>
    <p:sldId id="278" r:id="rId13"/>
    <p:sldId id="279" r:id="rId14"/>
    <p:sldId id="280" r:id="rId15"/>
    <p:sldId id="286" r:id="rId16"/>
    <p:sldId id="281" r:id="rId17"/>
    <p:sldId id="291" r:id="rId18"/>
    <p:sldId id="265" r:id="rId19"/>
    <p:sldId id="276" r:id="rId20"/>
    <p:sldId id="269" r:id="rId21"/>
    <p:sldId id="306" r:id="rId22"/>
    <p:sldId id="323" r:id="rId23"/>
    <p:sldId id="333" r:id="rId24"/>
    <p:sldId id="324" r:id="rId25"/>
    <p:sldId id="303" r:id="rId26"/>
    <p:sldId id="263" r:id="rId27"/>
    <p:sldId id="268" r:id="rId28"/>
    <p:sldId id="264"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97" autoAdjust="0"/>
    <p:restoredTop sz="94638" autoAdjust="0"/>
  </p:normalViewPr>
  <p:slideViewPr>
    <p:cSldViewPr>
      <p:cViewPr>
        <p:scale>
          <a:sx n="100" d="100"/>
          <a:sy n="100" d="100"/>
        </p:scale>
        <p:origin x="-516" y="169"/>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9" d="100"/>
          <a:sy n="69" d="100"/>
        </p:scale>
        <p:origin x="-272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802.11-15/1403r6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802.11-16/0422r0\1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March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802.11-15/1403r6</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idx="12"/>
          </p:nvPr>
        </p:nvSpPr>
        <p:spPr/>
        <p:txBody>
          <a:bodyPr/>
          <a:lstStyle/>
          <a:p>
            <a:r>
              <a:rPr lang="en-US" smtClean="0"/>
              <a:t>Guido R. Hiertz, Ericsson et al.</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755186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802.11-15/1403r6</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24</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802.11-16/0422r1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11.doc"/></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Guido R. </a:t>
            </a:r>
            <a:r>
              <a:rPr lang="en-GB" dirty="0" err="1" smtClean="0"/>
              <a:t>Hiertz</a:t>
            </a:r>
            <a:r>
              <a:rPr lang="en-GB" dirty="0" smtClean="0"/>
              <a:t>,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 Agenda</a:t>
            </a:r>
            <a:endParaRPr lang="en-GB" dirty="0"/>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2016-03-14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4521954"/>
              </p:ext>
            </p:extLst>
          </p:nvPr>
        </p:nvGraphicFramePr>
        <p:xfrm>
          <a:off x="523875" y="2743200"/>
          <a:ext cx="7913688" cy="3097213"/>
        </p:xfrm>
        <a:graphic>
          <a:graphicData uri="http://schemas.openxmlformats.org/presentationml/2006/ole">
            <mc:AlternateContent xmlns:mc="http://schemas.openxmlformats.org/markup-compatibility/2006">
              <mc:Choice xmlns:v="urn:schemas-microsoft-com:vml" Requires="v">
                <p:oleObj spid="_x0000_s3259" name="Document" r:id="rId4" imgW="8246962" imgH="3237657" progId="Word.Document.8">
                  <p:embed/>
                </p:oleObj>
              </mc:Choice>
              <mc:Fallback>
                <p:oleObj name="Document" r:id="rId4" imgW="8246962" imgH="3237657" progId="Word.Document.8">
                  <p:embed/>
                  <p:pic>
                    <p:nvPicPr>
                      <p:cNvPr id="0" name="Picture 3"/>
                      <p:cNvPicPr>
                        <a:picLocks noChangeAspect="1" noChangeArrowheads="1"/>
                      </p:cNvPicPr>
                      <p:nvPr/>
                    </p:nvPicPr>
                    <p:blipFill>
                      <a:blip r:embed="rId5"/>
                      <a:srcRect/>
                      <a:stretch>
                        <a:fillRect/>
                      </a:stretch>
                    </p:blipFill>
                    <p:spPr bwMode="auto">
                      <a:xfrm>
                        <a:off x="523875" y="2743200"/>
                        <a:ext cx="7913688" cy="3097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97956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Macao</a:t>
            </a:r>
          </a:p>
          <a:p>
            <a:r>
              <a:rPr lang="en-US" dirty="0" smtClean="0"/>
              <a:t>2016-03-14 &amp; 2016-03-15</a:t>
            </a:r>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(Intel), Guido R. Hiertz (Ericsson)</a:t>
            </a:r>
            <a:endParaRPr lang="en-US" dirty="0"/>
          </a:p>
        </p:txBody>
      </p:sp>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tx1"/>
                </a:solidFill>
              </a:rPr>
              <a:t>2014-11: Task Group 802.11ax decided to establish four ad hoc groups</a:t>
            </a:r>
          </a:p>
          <a:p>
            <a:pPr>
              <a:buFont typeface="Arial" panose="020B0604020202020204" pitchFamily="34" charset="0"/>
              <a:buChar char="•"/>
            </a:pPr>
            <a:r>
              <a:rPr lang="en-US" dirty="0" smtClean="0">
                <a:solidFill>
                  <a:schemeClr val="tx1"/>
                </a:solidFill>
              </a:rPr>
              <a:t>2015-01-13: Task Group 802.11ax elected twelve ad hoc chairmen</a:t>
            </a:r>
          </a:p>
          <a:p>
            <a:pPr>
              <a:buFont typeface="Arial" panose="020B0604020202020204" pitchFamily="34" charset="0"/>
              <a:buChar char="•"/>
            </a:pPr>
            <a:r>
              <a:rPr lang="en-US" dirty="0" smtClean="0">
                <a:solidFill>
                  <a:schemeClr val="tx1"/>
                </a:solidFill>
              </a:rPr>
              <a:t>2015-03-11: 1</a:t>
            </a:r>
            <a:r>
              <a:rPr lang="en-US" baseline="30000" dirty="0" smtClean="0">
                <a:solidFill>
                  <a:schemeClr val="tx1"/>
                </a:solidFill>
              </a:rPr>
              <a:t>st</a:t>
            </a:r>
            <a:r>
              <a:rPr lang="en-US" dirty="0" smtClean="0">
                <a:solidFill>
                  <a:schemeClr val="tx1"/>
                </a:solidFill>
              </a:rPr>
              <a:t> meeting </a:t>
            </a:r>
            <a:r>
              <a:rPr lang="en-US" dirty="0">
                <a:solidFill>
                  <a:schemeClr val="tx1"/>
                </a:solidFill>
              </a:rPr>
              <a:t>of 802.11ax SR ad hoc </a:t>
            </a:r>
            <a:r>
              <a:rPr lang="en-US" dirty="0" smtClean="0">
                <a:solidFill>
                  <a:schemeClr val="tx1"/>
                </a:solidFill>
              </a:rPr>
              <a:t>group</a:t>
            </a:r>
          </a:p>
          <a:p>
            <a:pPr>
              <a:buFont typeface="Arial" panose="020B0604020202020204" pitchFamily="34" charset="0"/>
              <a:buChar char="•"/>
            </a:pPr>
            <a:r>
              <a:rPr lang="en-US" altLang="ko-KR" dirty="0" smtClean="0">
                <a:solidFill>
                  <a:schemeClr val="tx1"/>
                </a:solidFill>
              </a:rPr>
              <a:t>2015-05-12: 2</a:t>
            </a:r>
            <a:r>
              <a:rPr lang="en-US" altLang="ko-KR" baseline="30000" dirty="0" smtClean="0">
                <a:solidFill>
                  <a:schemeClr val="tx1"/>
                </a:solidFill>
              </a:rPr>
              <a:t>nd</a:t>
            </a:r>
            <a:r>
              <a:rPr lang="en-US" altLang="ko-KR" dirty="0" smtClean="0">
                <a:solidFill>
                  <a:schemeClr val="tx1"/>
                </a:solidFill>
              </a:rPr>
              <a:t> meeting </a:t>
            </a:r>
            <a:r>
              <a:rPr lang="en-US" altLang="ko-KR" dirty="0">
                <a:solidFill>
                  <a:schemeClr val="tx1"/>
                </a:solidFill>
              </a:rPr>
              <a:t>of 802.11ax SR ad hoc </a:t>
            </a:r>
            <a:r>
              <a:rPr lang="en-US" altLang="ko-KR" dirty="0" smtClean="0">
                <a:solidFill>
                  <a:schemeClr val="tx1"/>
                </a:solidFill>
              </a:rPr>
              <a:t>group</a:t>
            </a:r>
          </a:p>
          <a:p>
            <a:pPr>
              <a:buFont typeface="Arial" panose="020B0604020202020204" pitchFamily="34" charset="0"/>
              <a:buChar char="•"/>
            </a:pPr>
            <a:r>
              <a:rPr lang="en-US" altLang="ko-KR" dirty="0" smtClean="0">
                <a:solidFill>
                  <a:schemeClr val="tx1"/>
                </a:solidFill>
              </a:rPr>
              <a:t>2015-07-14: 3</a:t>
            </a:r>
            <a:r>
              <a:rPr lang="en-US" altLang="ko-KR" baseline="30000" dirty="0" smtClean="0">
                <a:solidFill>
                  <a:schemeClr val="tx1"/>
                </a:solidFill>
              </a:rPr>
              <a:t>rd</a:t>
            </a:r>
            <a:r>
              <a:rPr lang="en-US" altLang="ko-KR" dirty="0" smtClean="0">
                <a:solidFill>
                  <a:schemeClr val="tx1"/>
                </a:solidFill>
              </a:rPr>
              <a:t> meeting of 802.11ax SR ad hoc group</a:t>
            </a:r>
          </a:p>
          <a:p>
            <a:pPr>
              <a:buFont typeface="Arial" panose="020B0604020202020204" pitchFamily="34" charset="0"/>
              <a:buChar char="•"/>
            </a:pPr>
            <a:r>
              <a:rPr lang="en-US" altLang="ko-KR" dirty="0" smtClean="0">
                <a:solidFill>
                  <a:schemeClr val="tx1"/>
                </a:solidFill>
              </a:rPr>
              <a:t>2015-09-15: 4</a:t>
            </a:r>
            <a:r>
              <a:rPr lang="en-US" altLang="ko-KR" baseline="30000" dirty="0" smtClean="0">
                <a:solidFill>
                  <a:schemeClr val="tx1"/>
                </a:solidFill>
              </a:rPr>
              <a:t>th</a:t>
            </a:r>
            <a:r>
              <a:rPr lang="en-US" altLang="ko-KR" dirty="0" smtClean="0">
                <a:solidFill>
                  <a:schemeClr val="tx1"/>
                </a:solidFill>
              </a:rPr>
              <a:t> meeting of 802.11ax SR ad hoc group</a:t>
            </a:r>
          </a:p>
          <a:p>
            <a:pPr>
              <a:buFont typeface="Arial" panose="020B0604020202020204" pitchFamily="34" charset="0"/>
              <a:buChar char="•"/>
            </a:pPr>
            <a:r>
              <a:rPr lang="en-US" altLang="ko-KR" dirty="0" smtClean="0">
                <a:solidFill>
                  <a:schemeClr val="tx1"/>
                </a:solidFill>
              </a:rPr>
              <a:t>2015-11-10: 5</a:t>
            </a:r>
            <a:r>
              <a:rPr lang="en-US" altLang="ko-KR" baseline="30000" dirty="0" smtClean="0">
                <a:solidFill>
                  <a:schemeClr val="tx1"/>
                </a:solidFill>
              </a:rPr>
              <a:t>th</a:t>
            </a:r>
            <a:r>
              <a:rPr lang="en-US" altLang="ko-KR" dirty="0" smtClean="0">
                <a:solidFill>
                  <a:schemeClr val="tx1"/>
                </a:solidFill>
              </a:rPr>
              <a:t> </a:t>
            </a:r>
            <a:r>
              <a:rPr lang="en-US" altLang="ko-KR" dirty="0">
                <a:solidFill>
                  <a:schemeClr val="tx1"/>
                </a:solidFill>
              </a:rPr>
              <a:t>meeting of 802.11ax SR ad hoc group</a:t>
            </a:r>
          </a:p>
          <a:p>
            <a:pPr>
              <a:buFont typeface="Arial" panose="020B0604020202020204" pitchFamily="34" charset="0"/>
              <a:buChar char="•"/>
            </a:pPr>
            <a:endParaRPr lang="en-US" altLang="ko-KR"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a:t>
            </a:r>
            <a:r>
              <a:rPr lang="en-US" dirty="0" smtClean="0">
                <a:solidFill>
                  <a:schemeClr val="tx1"/>
                </a:solidFill>
              </a:rPr>
              <a:t>etc.</a:t>
            </a:r>
          </a:p>
          <a:p>
            <a:pPr>
              <a:buFont typeface="Arial" panose="020B0604020202020204" pitchFamily="34" charset="0"/>
              <a:buChar char="•"/>
            </a:pPr>
            <a:r>
              <a:rPr lang="en-US" dirty="0" smtClean="0">
                <a:solidFill>
                  <a:schemeClr val="tx1"/>
                </a:solidFill>
              </a:rPr>
              <a:t>Approve agenda</a:t>
            </a:r>
            <a:endParaRPr lang="en-US" dirty="0">
              <a:solidFill>
                <a:schemeClr val="tx1"/>
              </a:solidFill>
            </a:endParaRPr>
          </a:p>
          <a:p>
            <a:pPr>
              <a:buFont typeface="Arial" panose="020B0604020202020204" pitchFamily="34" charset="0"/>
              <a:buChar char="•"/>
            </a:pPr>
            <a:r>
              <a:rPr lang="en-US" dirty="0">
                <a:solidFill>
                  <a:schemeClr val="tx1"/>
                </a:solidFill>
              </a:rPr>
              <a:t>Review ad hoc rules </a:t>
            </a:r>
            <a:endParaRPr lang="en-US" dirty="0" smtClean="0">
              <a:solidFill>
                <a:schemeClr val="tx1"/>
              </a:solidFill>
            </a:endParaRPr>
          </a:p>
          <a:p>
            <a:pPr>
              <a:buFont typeface="Arial" panose="020B0604020202020204" pitchFamily="34" charset="0"/>
              <a:buChar char="•"/>
            </a:pP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a:t>
            </a:r>
            <a:r>
              <a:rPr lang="en-US" dirty="0">
                <a:solidFill>
                  <a:schemeClr val="tx1"/>
                </a:solidFill>
              </a:rPr>
              <a:t>other technical </a:t>
            </a: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other business</a:t>
            </a:r>
          </a:p>
          <a:p>
            <a:pPr>
              <a:buFont typeface="Arial" panose="020B0604020202020204" pitchFamily="34" charset="0"/>
              <a:buChar char="•"/>
            </a:pPr>
            <a:r>
              <a:rPr lang="en-US" dirty="0" smtClean="0">
                <a:solidFill>
                  <a:schemeClr val="tx1"/>
                </a:solidFill>
              </a:rPr>
              <a:t>Adjourn</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4300749"/>
              </p:ext>
            </p:extLst>
          </p:nvPr>
        </p:nvGraphicFramePr>
        <p:xfrm>
          <a:off x="720688" y="1981200"/>
          <a:ext cx="7667735" cy="3087459"/>
        </p:xfrm>
        <a:graphic>
          <a:graphicData uri="http://schemas.openxmlformats.org/drawingml/2006/table">
            <a:tbl>
              <a:tblPr/>
              <a:tblGrid>
                <a:gridCol w="1431415"/>
                <a:gridCol w="3497085"/>
                <a:gridCol w="1701897"/>
                <a:gridCol w="1037338"/>
              </a:tblGrid>
              <a:tr h="228600">
                <a:tc>
                  <a:txBody>
                    <a:bodyPr/>
                    <a:lstStyle/>
                    <a:p>
                      <a:pPr algn="ctr" fontAlgn="b"/>
                      <a:r>
                        <a:rPr lang="en-CA" sz="1700" b="1" i="0" u="none" strike="noStrike" dirty="0">
                          <a:solidFill>
                            <a:srgbClr val="00B050"/>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a:solidFill>
                            <a:srgbClr val="00B050"/>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smtClean="0">
                          <a:solidFill>
                            <a:srgbClr val="00B050"/>
                          </a:solidFill>
                          <a:latin typeface="Calibri"/>
                        </a:rPr>
                        <a:t>Author</a:t>
                      </a:r>
                      <a:endParaRPr lang="en-CA" sz="1700" b="1"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smtClean="0">
                          <a:solidFill>
                            <a:srgbClr val="00B050"/>
                          </a:solidFill>
                          <a:latin typeface="Calibri"/>
                        </a:rPr>
                        <a:t>Order</a:t>
                      </a:r>
                      <a:endParaRPr lang="en-CA" sz="1700" b="1"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11-16/0212r4</a:t>
                      </a:r>
                    </a:p>
                  </a:txBody>
                  <a:tcPr marL="6855" marR="6855" marT="6855" marB="0" horzOverflow="overflow">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Enterprise Scenario DSC and Color</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Graham Smith</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dirty="0" smtClean="0">
                          <a:solidFill>
                            <a:srgbClr val="00B050"/>
                          </a:solidFill>
                        </a:rPr>
                        <a:t>1</a:t>
                      </a:r>
                      <a:endParaRPr lang="ko-KR" altLang="en-US"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11-16/0310r1</a:t>
                      </a:r>
                      <a:endPar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endParaRP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DSC Proposed Text</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Graham Smith</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r>
                        <a:rPr lang="en-US" altLang="ko-KR" dirty="0" smtClean="0">
                          <a:solidFill>
                            <a:srgbClr val="00B050"/>
                          </a:solidFill>
                        </a:rPr>
                        <a:t>3</a:t>
                      </a:r>
                      <a:endParaRPr lang="ko-KR" altLang="en-US"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11-16/0350r0</a:t>
                      </a:r>
                      <a:endPar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endParaRP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Enterprise Scenario TPC and DSC</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Graham Smith</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dirty="0" smtClean="0">
                          <a:solidFill>
                            <a:srgbClr val="00B050"/>
                          </a:solidFill>
                        </a:rPr>
                        <a:t>2</a:t>
                      </a:r>
                      <a:endParaRPr lang="ko-KR" altLang="en-US"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11-16/0360r1</a:t>
                      </a:r>
                      <a:endPar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endParaRP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Simulation results of spatial reuse with various MCSs</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Junichi Iwatani </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r>
                        <a:rPr lang="en-US" altLang="ko-KR" dirty="0" smtClean="0">
                          <a:solidFill>
                            <a:srgbClr val="00B050"/>
                          </a:solidFill>
                        </a:rPr>
                        <a:t>4</a:t>
                      </a:r>
                      <a:endParaRPr lang="ko-KR" altLang="en-US"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11-16/0382</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Discussion on Spatial Reuse Operations in 11ax</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err="1"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Yunbo</a:t>
                      </a:r>
                      <a:r>
                        <a:rPr kumimoji="0" lang="en-US" altLang="zh-CN" sz="1600" b="0" i="0" u="none" strike="noStrike" cap="none" normalizeH="0" baseline="0" dirty="0" smtClean="0">
                          <a:ln>
                            <a:noFill/>
                          </a:ln>
                          <a:solidFill>
                            <a:srgbClr val="00B050"/>
                          </a:solidFill>
                          <a:effectLst/>
                          <a:latin typeface="Calibri" panose="020F0502020204030204" pitchFamily="34" charset="0"/>
                          <a:ea typeface="MS PGothic" pitchFamily="34" charset="-128"/>
                          <a:cs typeface="Times New Roman" panose="02020603050405020304" pitchFamily="18" charset="0"/>
                        </a:rPr>
                        <a:t> Li</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dirty="0" smtClean="0">
                          <a:solidFill>
                            <a:srgbClr val="00B050"/>
                          </a:solidFill>
                        </a:rPr>
                        <a:t>5</a:t>
                      </a:r>
                      <a:endParaRPr lang="ko-KR" altLang="en-US" dirty="0">
                        <a:solidFill>
                          <a:srgbClr val="00B050"/>
                        </a:solidFill>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11-16/0414</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Adjustment Rules for Adaptive CCA and TPC</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james Wang </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r>
                        <a:rPr lang="en-US" altLang="ko-KR" dirty="0" smtClean="0"/>
                        <a:t>6</a:t>
                      </a:r>
                      <a:endParaRPr lang="ko-KR" altLang="en-US"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11-16/0403</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Spatial Re-Use with Adaptive CCA and TPC Simulation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000000"/>
                          </a:solidFill>
                          <a:effectLst/>
                          <a:latin typeface="Calibri" panose="020F0502020204030204" pitchFamily="34" charset="0"/>
                          <a:ea typeface="MS PGothic" pitchFamily="34" charset="-128"/>
                          <a:cs typeface="Times New Roman" panose="02020603050405020304" pitchFamily="18" charset="0"/>
                        </a:rPr>
                        <a:t>Frank HSU</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r>
                        <a:rPr lang="en-US" altLang="ko-KR" dirty="0" smtClean="0"/>
                        <a:t>7</a:t>
                      </a:r>
                      <a:endParaRPr lang="ko-KR" altLang="en-US" dirty="0"/>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Tree>
    <p:extLst>
      <p:ext uri="{BB962C8B-B14F-4D97-AF65-F5344CB8AC3E}">
        <p14:creationId xmlns:p14="http://schemas.microsoft.com/office/powerpoint/2010/main" val="21655275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A</a:t>
            </a:r>
            <a:r>
              <a:rPr lang="en-US" altLang="ko-KR" dirty="0" smtClean="0"/>
              <a:t>20160314001</a:t>
            </a:r>
            <a:endParaRPr lang="en-US" dirty="0"/>
          </a:p>
        </p:txBody>
      </p:sp>
      <p:sp>
        <p:nvSpPr>
          <p:cNvPr id="3" name="Content Placeholder 2"/>
          <p:cNvSpPr>
            <a:spLocks noGrp="1"/>
          </p:cNvSpPr>
          <p:nvPr>
            <p:ph idx="1"/>
          </p:nvPr>
        </p:nvSpPr>
        <p:spPr>
          <a:xfrm>
            <a:off x="473595" y="1548035"/>
            <a:ext cx="7770813" cy="4113213"/>
          </a:xfrm>
        </p:spPr>
        <p:txBody>
          <a:bodyPr/>
          <a:lstStyle/>
          <a:p>
            <a:pPr marL="0" indent="0">
              <a:buNone/>
            </a:pPr>
            <a:r>
              <a:rPr lang="en-US" altLang="ko-KR" dirty="0" smtClean="0"/>
              <a:t>Text describing DSC may be considered for inclusion into the 11ax Amendment.</a:t>
            </a:r>
          </a:p>
          <a:p>
            <a:endParaRPr lang="en-US" dirty="0"/>
          </a:p>
          <a:p>
            <a:pPr marL="800100" lvl="1" indent="-342900">
              <a:buFont typeface="Times New Roman" pitchFamily="18" charset="0"/>
              <a:buChar char="−"/>
            </a:pPr>
            <a:r>
              <a:rPr lang="en-US" altLang="zh-CN" b="1" dirty="0"/>
              <a:t>Y: </a:t>
            </a:r>
            <a:r>
              <a:rPr lang="en-US" altLang="zh-CN" b="1" dirty="0" smtClean="0"/>
              <a:t>2</a:t>
            </a:r>
            <a:endParaRPr lang="en-US" altLang="zh-CN" b="1" dirty="0"/>
          </a:p>
          <a:p>
            <a:pPr marL="800100" lvl="1" indent="-342900">
              <a:buFont typeface="Times New Roman" pitchFamily="18" charset="0"/>
              <a:buChar char="−"/>
            </a:pPr>
            <a:r>
              <a:rPr lang="en-US" altLang="zh-CN" b="1" dirty="0"/>
              <a:t>N: </a:t>
            </a:r>
            <a:r>
              <a:rPr lang="en-US" altLang="zh-CN" b="1" dirty="0" smtClean="0"/>
              <a:t>1</a:t>
            </a:r>
            <a:endParaRPr lang="en-US" altLang="zh-CN" b="1" dirty="0"/>
          </a:p>
          <a:p>
            <a:pPr marL="800100" lvl="1" indent="-342900">
              <a:buFont typeface="Times New Roman" pitchFamily="18" charset="0"/>
              <a:buChar char="−"/>
            </a:pPr>
            <a:r>
              <a:rPr lang="en-US" altLang="zh-CN" b="1" dirty="0"/>
              <a:t>A: </a:t>
            </a:r>
            <a:r>
              <a:rPr lang="en-US" altLang="zh-CN" b="1" dirty="0" smtClean="0"/>
              <a:t>29</a:t>
            </a:r>
            <a:endParaRPr lang="en-US" altLang="ko-KR" sz="2400" b="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sp>
        <p:nvSpPr>
          <p:cNvPr id="8" name="TextBox 7"/>
          <p:cNvSpPr txBox="1"/>
          <p:nvPr/>
        </p:nvSpPr>
        <p:spPr>
          <a:xfrm>
            <a:off x="5909567" y="5949279"/>
            <a:ext cx="2627258"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11-16/212r4</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62373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R20160314001</a:t>
            </a:r>
            <a:endParaRPr lang="en-US" dirty="0"/>
          </a:p>
        </p:txBody>
      </p:sp>
      <p:sp>
        <p:nvSpPr>
          <p:cNvPr id="3" name="Content Placeholder 2"/>
          <p:cNvSpPr>
            <a:spLocks noGrp="1"/>
          </p:cNvSpPr>
          <p:nvPr>
            <p:ph idx="1"/>
          </p:nvPr>
        </p:nvSpPr>
        <p:spPr>
          <a:xfrm>
            <a:off x="457200" y="1524000"/>
            <a:ext cx="8077200" cy="4114800"/>
          </a:xfrm>
        </p:spPr>
        <p:txBody>
          <a:bodyPr/>
          <a:lstStyle/>
          <a:p>
            <a:pPr>
              <a:buFont typeface="Arial" panose="020B0604020202020204" pitchFamily="34" charset="0"/>
              <a:buChar char="•"/>
            </a:pPr>
            <a:r>
              <a:rPr lang="en-US" altLang="zh-CN" dirty="0"/>
              <a:t>Do you support to add to SFD </a:t>
            </a:r>
          </a:p>
          <a:p>
            <a:r>
              <a:rPr lang="en-US" altLang="zh-CN" b="0" dirty="0"/>
              <a:t>	Include the “</a:t>
            </a:r>
            <a:r>
              <a:rPr lang="en-US" altLang="zh-CN" b="0" dirty="0" err="1"/>
              <a:t>SR_allowed</a:t>
            </a:r>
            <a:r>
              <a:rPr lang="en-US" altLang="zh-CN" b="0" dirty="0"/>
              <a:t>” signaling in HE-SIGA to indicate whether SR operation is allowed or not.</a:t>
            </a:r>
            <a:endParaRPr lang="zh-CN" altLang="zh-CN" sz="2800" b="0" dirty="0"/>
          </a:p>
          <a:p>
            <a:pPr lvl="1" latinLnBrk="1">
              <a:buFont typeface="Times New Roman" pitchFamily="18" charset="0"/>
              <a:buChar char="‒"/>
            </a:pPr>
            <a:r>
              <a:rPr lang="en-US" altLang="zh-CN" dirty="0"/>
              <a:t>use a value of Spatial Reuse field to indicate SR is disallowed</a:t>
            </a:r>
            <a:endParaRPr lang="zh-CN" altLang="zh-CN" sz="2400" dirty="0"/>
          </a:p>
          <a:p>
            <a:pPr lvl="1" latinLnBrk="1">
              <a:buFont typeface="Times New Roman" pitchFamily="18" charset="0"/>
              <a:buChar char="‒"/>
            </a:pPr>
            <a:r>
              <a:rPr lang="en-US" altLang="zh-CN" dirty="0"/>
              <a:t>The conditions to disallow SR are </a:t>
            </a:r>
            <a:r>
              <a:rPr lang="en-US" altLang="zh-CN" dirty="0" smtClean="0"/>
              <a:t>TBD</a:t>
            </a:r>
          </a:p>
          <a:p>
            <a:pPr lvl="1" latinLnBrk="1">
              <a:buFont typeface="Times New Roman" pitchFamily="18" charset="0"/>
              <a:buChar char="‒"/>
            </a:pPr>
            <a:endParaRPr lang="en-US" altLang="zh-CN" sz="2400" b="1" dirty="0"/>
          </a:p>
          <a:p>
            <a:pPr marL="800100" lvl="1" indent="-342900">
              <a:buFont typeface="Times New Roman" pitchFamily="18" charset="0"/>
              <a:buChar char="−"/>
            </a:pPr>
            <a:r>
              <a:rPr lang="en-US" altLang="zh-CN" b="1" dirty="0"/>
              <a:t>Y: </a:t>
            </a:r>
            <a:r>
              <a:rPr lang="en-US" altLang="zh-CN" b="1" dirty="0" smtClean="0"/>
              <a:t>21</a:t>
            </a:r>
            <a:endParaRPr lang="en-US" altLang="zh-CN" b="1" dirty="0"/>
          </a:p>
          <a:p>
            <a:pPr marL="800100" lvl="1" indent="-342900">
              <a:buFont typeface="Times New Roman" pitchFamily="18" charset="0"/>
              <a:buChar char="−"/>
            </a:pPr>
            <a:r>
              <a:rPr lang="en-US" altLang="zh-CN" b="1" dirty="0"/>
              <a:t>N: </a:t>
            </a:r>
            <a:r>
              <a:rPr lang="en-US" altLang="zh-CN" b="1" dirty="0" smtClean="0"/>
              <a:t>0</a:t>
            </a:r>
            <a:endParaRPr lang="en-US" altLang="zh-CN" b="1" dirty="0"/>
          </a:p>
          <a:p>
            <a:pPr marL="800100" lvl="1" indent="-342900">
              <a:buFont typeface="Times New Roman" pitchFamily="18" charset="0"/>
              <a:buChar char="−"/>
            </a:pPr>
            <a:r>
              <a:rPr lang="en-US" altLang="zh-CN" b="1" dirty="0"/>
              <a:t>A: </a:t>
            </a:r>
            <a:r>
              <a:rPr lang="en-US" altLang="zh-CN" b="1" dirty="0" smtClean="0"/>
              <a:t>17</a:t>
            </a:r>
          </a:p>
          <a:p>
            <a:pPr marL="457200" lvl="1" indent="0"/>
            <a:r>
              <a:rPr lang="en-US" altLang="ko-KR" b="1" dirty="0" smtClean="0">
                <a:solidFill>
                  <a:srgbClr val="00B050"/>
                </a:solidFill>
                <a:sym typeface="Wingdings" panose="05000000000000000000" pitchFamily="2" charset="2"/>
              </a:rPr>
              <a:t> Passes</a:t>
            </a:r>
            <a:endParaRPr lang="en-US" altLang="ko-KR" b="1" dirty="0">
              <a:solidFill>
                <a:srgbClr val="00B050"/>
              </a:solidFill>
            </a:endParaRPr>
          </a:p>
          <a:p>
            <a:pPr lvl="1" latinLnBrk="1">
              <a:buFont typeface="Times New Roman" pitchFamily="18" charset="0"/>
              <a:buChar char="‒"/>
            </a:pPr>
            <a:endParaRPr lang="zh-CN" altLang="zh-CN" sz="2400"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24</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r>
              <a:rPr lang="en-US" altLang="ko-KR" dirty="0"/>
              <a:t>March 2016</a:t>
            </a:r>
            <a:endParaRPr lang="en-GB" altLang="ko-KR" dirty="0"/>
          </a:p>
        </p:txBody>
      </p:sp>
      <p:sp>
        <p:nvSpPr>
          <p:cNvPr id="5" name="TextBox 4"/>
          <p:cNvSpPr txBox="1"/>
          <p:nvPr/>
        </p:nvSpPr>
        <p:spPr>
          <a:xfrm>
            <a:off x="5909567" y="5949279"/>
            <a:ext cx="2627258"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11-16/382r0</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7631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a:t>
            </a:r>
            <a:endParaRPr lang="fr-FR" dirty="0"/>
          </a:p>
        </p:txBody>
      </p:sp>
      <p:sp>
        <p:nvSpPr>
          <p:cNvPr id="7" name="Date Placeholder 3"/>
          <p:cNvSpPr>
            <a:spLocks noGrp="1"/>
          </p:cNvSpPr>
          <p:nvPr>
            <p:ph type="dt" idx="10"/>
          </p:nvPr>
        </p:nvSpPr>
        <p:spPr/>
        <p:txBody>
          <a:bodyPr/>
          <a:lstStyle/>
          <a:p>
            <a:r>
              <a:rPr lang="en-US" altLang="ko-KR" dirty="0"/>
              <a:t>March 2016</a:t>
            </a:r>
            <a:endParaRPr lang="en-GB" altLang="ko-KR" dirty="0"/>
          </a:p>
        </p:txBody>
      </p:sp>
      <p:sp>
        <p:nvSpPr>
          <p:cNvPr id="5" name="Espace réservé du pied de page 4"/>
          <p:cNvSpPr>
            <a:spLocks noGrp="1"/>
          </p:cNvSpPr>
          <p:nvPr>
            <p:ph type="ftr" idx="11"/>
          </p:nvPr>
        </p:nvSpPr>
        <p:spPr/>
        <p:txBody>
          <a:bodyPr/>
          <a:lstStyle/>
          <a:p>
            <a:r>
              <a:rPr lang="en-GB" smtClean="0"/>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1010754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altLang="ko-KR" dirty="0"/>
              <a:t>March 2016</a:t>
            </a:r>
            <a:endParaRPr lang="en-GB" altLang="ko-K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altLang="ko-KR" dirty="0"/>
              <a:t>March 2016</a:t>
            </a:r>
            <a:endParaRPr lang="en-GB" altLang="ko-KR"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altLang="ko-KR" dirty="0"/>
              <a:t>March 2016</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spTree>
    <p:extLst>
      <p:ext uri="{BB962C8B-B14F-4D97-AF65-F5344CB8AC3E}">
        <p14:creationId xmlns:p14="http://schemas.microsoft.com/office/powerpoint/2010/main" val="1626583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March 2016</a:t>
            </a:r>
            <a:endParaRPr lang="en-GB" altLang="ko-KR" dirty="0"/>
          </a:p>
        </p:txBody>
      </p:sp>
    </p:spTree>
    <p:extLst>
      <p:ext uri="{BB962C8B-B14F-4D97-AF65-F5344CB8AC3E}">
        <p14:creationId xmlns:p14="http://schemas.microsoft.com/office/powerpoint/2010/main" val="1529922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2424</TotalTime>
  <Words>2731</Words>
  <Application>Microsoft Office PowerPoint</Application>
  <PresentationFormat>화면 슬라이드 쇼(4:3)</PresentationFormat>
  <Paragraphs>320</Paragraphs>
  <Slides>28</Slides>
  <Notes>8</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28</vt:i4>
      </vt:variant>
    </vt:vector>
  </HeadingPairs>
  <TitlesOfParts>
    <vt:vector size="30" baseType="lpstr">
      <vt:lpstr>802-11-Submission</vt:lpstr>
      <vt:lpstr>Document</vt:lpstr>
      <vt:lpstr>802.11ax Spatial Reuse Ad Hoc Group Agenda</vt:lpstr>
      <vt:lpstr>Abstract</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Ad Hoc Groups Operation</vt:lpstr>
      <vt:lpstr>Straw polls</vt:lpstr>
      <vt:lpstr>IEEE 802.11 TGax High Efficiency WLAN Task Group Ad hoc Group Spatial Reuse</vt:lpstr>
      <vt:lpstr>Timeline</vt:lpstr>
      <vt:lpstr>Agenda items</vt:lpstr>
      <vt:lpstr>Presentations</vt:lpstr>
      <vt:lpstr>Straw Poll A20160314001</vt:lpstr>
      <vt:lpstr>Straw Poll R20160314001</vt:lpstr>
      <vt:lpstr>Annex</vt:lpstr>
      <vt:lpstr>Straw Poll A20150312001</vt:lpstr>
      <vt:lpstr>Straw Poll R20150312001</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Dr. Guido R. Hiertz</dc:creator>
  <cp:keywords>802.11ax, agenda, spatial reuse, ad hoc group</cp:keywords>
  <cp:lastModifiedBy>jasonlee</cp:lastModifiedBy>
  <cp:revision>187</cp:revision>
  <cp:lastPrinted>1601-01-01T00:00:00Z</cp:lastPrinted>
  <dcterms:created xsi:type="dcterms:W3CDTF">2015-01-19T12:35:53Z</dcterms:created>
  <dcterms:modified xsi:type="dcterms:W3CDTF">2016-03-14T13:25:33Z</dcterms:modified>
</cp:coreProperties>
</file>