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8"/>
  </p:notesMasterIdLst>
  <p:handoutMasterIdLst>
    <p:handoutMasterId r:id="rId39"/>
  </p:handoutMasterIdLst>
  <p:sldIdLst>
    <p:sldId id="269" r:id="rId2"/>
    <p:sldId id="393" r:id="rId3"/>
    <p:sldId id="324" r:id="rId4"/>
    <p:sldId id="352" r:id="rId5"/>
    <p:sldId id="317" r:id="rId6"/>
    <p:sldId id="318" r:id="rId7"/>
    <p:sldId id="319" r:id="rId8"/>
    <p:sldId id="320" r:id="rId9"/>
    <p:sldId id="321" r:id="rId10"/>
    <p:sldId id="322" r:id="rId11"/>
    <p:sldId id="433" r:id="rId12"/>
    <p:sldId id="435" r:id="rId13"/>
    <p:sldId id="416" r:id="rId14"/>
    <p:sldId id="475" r:id="rId15"/>
    <p:sldId id="476" r:id="rId16"/>
    <p:sldId id="477" r:id="rId17"/>
    <p:sldId id="478" r:id="rId18"/>
    <p:sldId id="479" r:id="rId19"/>
    <p:sldId id="480" r:id="rId20"/>
    <p:sldId id="481" r:id="rId21"/>
    <p:sldId id="482" r:id="rId22"/>
    <p:sldId id="483" r:id="rId23"/>
    <p:sldId id="484" r:id="rId24"/>
    <p:sldId id="486" r:id="rId25"/>
    <p:sldId id="485" r:id="rId26"/>
    <p:sldId id="487" r:id="rId27"/>
    <p:sldId id="488" r:id="rId28"/>
    <p:sldId id="489" r:id="rId29"/>
    <p:sldId id="490" r:id="rId30"/>
    <p:sldId id="491" r:id="rId31"/>
    <p:sldId id="492" r:id="rId32"/>
    <p:sldId id="493" r:id="rId33"/>
    <p:sldId id="494" r:id="rId34"/>
    <p:sldId id="495" r:id="rId35"/>
    <p:sldId id="496" r:id="rId36"/>
    <p:sldId id="497" r:id="rId3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p:scale>
          <a:sx n="80" d="100"/>
          <a:sy n="80" d="100"/>
        </p:scale>
        <p:origin x="-874" y="-5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876" y="-72"/>
      </p:cViewPr>
      <p:guideLst>
        <p:guide orient="horz" pos="2160"/>
        <p:guide pos="288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xmlns=""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xmlns=""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506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4D8DF04-AFC0-42A5-B25D-E60A4BFE5824}" type="slidenum">
              <a:rPr lang="en-US" altLang="en-US"/>
              <a:pPr/>
              <a:t>10</a:t>
            </a:fld>
            <a:endParaRPr lang="en-US" altLang="en-US"/>
          </a:p>
        </p:txBody>
      </p:sp>
      <p:sp>
        <p:nvSpPr>
          <p:cNvPr id="45062" name="Rectangle 2"/>
          <p:cNvSpPr>
            <a:spLocks noGrp="1" noRot="1" noChangeAspect="1" noChangeArrowheads="1" noTextEdit="1"/>
          </p:cNvSpPr>
          <p:nvPr>
            <p:ph type="sldImg"/>
          </p:nvPr>
        </p:nvSpPr>
        <p:spPr>
          <a:xfrm>
            <a:off x="1149350" y="696913"/>
            <a:ext cx="4637088" cy="3478212"/>
          </a:xfrm>
          <a:ln/>
        </p:spPr>
      </p:sp>
      <p:sp>
        <p:nvSpPr>
          <p:cNvPr id="45063"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11</a:t>
            </a:fld>
            <a:endParaRPr lang="en-US" altLang="en-US"/>
          </a:p>
        </p:txBody>
      </p:sp>
    </p:spTree>
    <p:extLst>
      <p:ext uri="{BB962C8B-B14F-4D97-AF65-F5344CB8AC3E}">
        <p14:creationId xmlns:p14="http://schemas.microsoft.com/office/powerpoint/2010/main" xmlns="" val="3959322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13</a:t>
            </a:fld>
            <a:endParaRPr lang="en-US" altLang="en-US"/>
          </a:p>
        </p:txBody>
      </p:sp>
    </p:spTree>
    <p:extLst>
      <p:ext uri="{BB962C8B-B14F-4D97-AF65-F5344CB8AC3E}">
        <p14:creationId xmlns:p14="http://schemas.microsoft.com/office/powerpoint/2010/main" xmlns="" val="39552314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xmlns=""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a:t>
            </a:fld>
            <a:endParaRPr lang="en-US" altLang="en-US"/>
          </a:p>
        </p:txBody>
      </p:sp>
    </p:spTree>
    <p:extLst>
      <p:ext uri="{BB962C8B-B14F-4D97-AF65-F5344CB8AC3E}">
        <p14:creationId xmlns:p14="http://schemas.microsoft.com/office/powerpoint/2010/main" xmlns="" val="253724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4</a:t>
            </a:fld>
            <a:endParaRPr lang="en-US" altLang="en-US"/>
          </a:p>
        </p:txBody>
      </p:sp>
    </p:spTree>
    <p:extLst>
      <p:ext uri="{BB962C8B-B14F-4D97-AF65-F5344CB8AC3E}">
        <p14:creationId xmlns:p14="http://schemas.microsoft.com/office/powerpoint/2010/main" xmlns="" val="836732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5</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73079917-35D1-411C-A26F-0E38B27BD051}" type="slidenum">
              <a:rPr lang="en-US" altLang="en-US"/>
              <a:pPr/>
              <a:t>6</a:t>
            </a:fld>
            <a:endParaRPr lang="en-US" altLang="en-US"/>
          </a:p>
        </p:txBody>
      </p:sp>
      <p:sp>
        <p:nvSpPr>
          <p:cNvPr id="40966" name="Rectangle 2"/>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678" tIns="45035" rIns="91678" bIns="45035"/>
          <a:lstStyle/>
          <a:p>
            <a:endParaRPr lang="en-GB" altLang="en-US" smtClean="0"/>
          </a:p>
        </p:txBody>
      </p:sp>
      <p:sp>
        <p:nvSpPr>
          <p:cNvPr id="40967" name="Rectangle 3"/>
          <p:cNvSpPr>
            <a:spLocks noGrp="1" noRot="1" noChangeAspect="1" noChangeArrowheads="1" noTextEdit="1"/>
          </p:cNvSpPr>
          <p:nvPr>
            <p:ph type="sldImg"/>
          </p:nvPr>
        </p:nvSpPr>
        <p:spPr>
          <a:xfrm>
            <a:off x="1149350" y="696913"/>
            <a:ext cx="4637088" cy="3478212"/>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1989"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0E7487C3-F7A9-474A-832C-DD83B8C43F93}" type="slidenum">
              <a:rPr lang="en-US" altLang="en-US"/>
              <a:pPr/>
              <a:t>7</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3013"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2ED9F0BE-5515-4486-A150-A7FF622CB7E6}" type="slidenum">
              <a:rPr lang="en-US" altLang="en-US"/>
              <a:pPr/>
              <a:t>8</a:t>
            </a:fld>
            <a:endParaRPr lang="en-US" altLang="en-US"/>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403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B60E471E-B7F2-4213-8AA3-40FB3EBC7B3F}" type="slidenum">
              <a:rPr lang="en-US" altLang="en-US"/>
              <a:pPr/>
              <a:t>9</a:t>
            </a:fld>
            <a:endParaRPr lang="en-US" altLang="en-US"/>
          </a:p>
        </p:txBody>
      </p:sp>
      <p:sp>
        <p:nvSpPr>
          <p:cNvPr id="44038" name="Rectangle 2"/>
          <p:cNvSpPr>
            <a:spLocks noGrp="1" noRot="1" noChangeAspect="1" noChangeArrowheads="1" noTextEdit="1"/>
          </p:cNvSpPr>
          <p:nvPr>
            <p:ph type="sldImg"/>
          </p:nvPr>
        </p:nvSpPr>
        <p:spPr>
          <a:xfrm>
            <a:off x="1154113" y="701675"/>
            <a:ext cx="4625975" cy="3468688"/>
          </a:xfrm>
          <a:ln/>
        </p:spPr>
      </p:sp>
      <p:sp>
        <p:nvSpPr>
          <p:cNvPr id="4403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xmlns=""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xmlns=""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xmlns=""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xmlns=""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xmlns=""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xmlns=""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
        <p:nvSpPr>
          <p:cNvPr id="10" name="Rectangle 5"/>
          <p:cNvSpPr>
            <a:spLocks noGrp="1" noChangeArrowheads="1"/>
          </p:cNvSpPr>
          <p:nvPr>
            <p:ph type="ftr" sz="quarter" idx="1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xmlns=""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6" name="Footer Placeholder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xmlns=""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5"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xmlns=""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xmlns=""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xmlns=""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3375"/>
            <a:ext cx="1182687"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March 2016</a:t>
            </a:r>
            <a:endParaRPr lang="en-US" dirty="0"/>
          </a:p>
        </p:txBody>
      </p:sp>
      <p:sp>
        <p:nvSpPr>
          <p:cNvPr id="1029"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016439" y="304800"/>
            <a:ext cx="3340723"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802.11-16/ </a:t>
            </a:r>
            <a:r>
              <a:rPr lang="en-US" sz="1800" b="1" dirty="0" smtClean="0"/>
              <a:t>0421r3</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xfrm>
            <a:off x="696913" y="332601"/>
            <a:ext cx="1156407"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2016</a:t>
            </a:r>
          </a:p>
        </p:txBody>
      </p:sp>
      <p:sp>
        <p:nvSpPr>
          <p:cNvPr id="1029"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sz="2800" dirty="0" err="1" smtClean="0"/>
              <a:t>TGax</a:t>
            </a:r>
            <a:r>
              <a:rPr lang="en-US" altLang="en-US" sz="2800" dirty="0" smtClean="0"/>
              <a:t> PHY Ad Hoc March 2016 Meeting Agenda</a:t>
            </a:r>
          </a:p>
        </p:txBody>
      </p:sp>
      <p:sp>
        <p:nvSpPr>
          <p:cNvPr id="1031" name="Rectangle 6"/>
          <p:cNvSpPr>
            <a:spLocks noGrp="1" noChangeArrowheads="1"/>
          </p:cNvSpPr>
          <p:nvPr>
            <p:ph type="body" idx="1"/>
          </p:nvPr>
        </p:nvSpPr>
        <p:spPr>
          <a:xfrm>
            <a:off x="685800" y="1828800"/>
            <a:ext cx="7772400" cy="381000"/>
          </a:xfrm>
          <a:noFill/>
        </p:spPr>
        <p:txBody>
          <a:bodyPr/>
          <a:lstStyle/>
          <a:p>
            <a:pPr algn="ctr">
              <a:buFontTx/>
              <a:buNone/>
            </a:pPr>
            <a:r>
              <a:rPr lang="en-US" altLang="en-US" sz="2000" dirty="0" smtClean="0"/>
              <a:t>Date:</a:t>
            </a:r>
            <a:r>
              <a:rPr lang="en-US" altLang="en-US" sz="2000" b="0" dirty="0" smtClean="0"/>
              <a:t> 2015-09-14</a:t>
            </a:r>
          </a:p>
        </p:txBody>
      </p:sp>
      <p:graphicFrame>
        <p:nvGraphicFramePr>
          <p:cNvPr id="1026" name="Object 11"/>
          <p:cNvGraphicFramePr>
            <a:graphicFrameLocks noChangeAspect="1"/>
          </p:cNvGraphicFramePr>
          <p:nvPr>
            <p:extLst>
              <p:ext uri="{D42A27DB-BD31-4B8C-83A1-F6EECF244321}">
                <p14:modId xmlns:p14="http://schemas.microsoft.com/office/powerpoint/2010/main" xmlns="" val="3404596684"/>
              </p:ext>
            </p:extLst>
          </p:nvPr>
        </p:nvGraphicFramePr>
        <p:xfrm>
          <a:off x="628650" y="2971800"/>
          <a:ext cx="8515350" cy="2828925"/>
        </p:xfrm>
        <a:graphic>
          <a:graphicData uri="http://schemas.openxmlformats.org/presentationml/2006/ole">
            <p:oleObj spid="_x0000_s1042" name="Document" r:id="rId4" imgW="8334130" imgH="2760161" progId="Word.Document.8">
              <p:embed/>
            </p:oleObj>
          </a:graphicData>
        </a:graphic>
      </p:graphicFrame>
      <p:sp>
        <p:nvSpPr>
          <p:cNvPr id="1032" name="Rectangle 12"/>
          <p:cNvSpPr>
            <a:spLocks noChangeArrowheads="1"/>
          </p:cNvSpPr>
          <p:nvPr/>
        </p:nvSpPr>
        <p:spPr bwMode="auto">
          <a:xfrm>
            <a:off x="685800" y="2362200"/>
            <a:ext cx="44196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dirty="0" smtClean="0"/>
              <a:t>Authors:</a:t>
            </a:r>
            <a:endParaRPr lang="en-US" alt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p:cNvSpPr>
            <a:spLocks noGrp="1" noChangeArrowheads="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18436" name="Slide Number Placehold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89D65ABE-CCC9-435B-ADFD-9E86D81E54AB}" type="slidenum">
              <a:rPr lang="en-US" altLang="en-US"/>
              <a:pPr/>
              <a:t>10</a:t>
            </a:fld>
            <a:endParaRPr lang="en-US" altLang="en-US"/>
          </a:p>
        </p:txBody>
      </p:sp>
      <p:sp>
        <p:nvSpPr>
          <p:cNvPr id="18437" name="Rectangle 2"/>
          <p:cNvSpPr>
            <a:spLocks noGrp="1" noChangeArrowheads="1"/>
          </p:cNvSpPr>
          <p:nvPr>
            <p:ph type="title"/>
          </p:nvPr>
        </p:nvSpPr>
        <p:spPr>
          <a:xfrm>
            <a:off x="685800" y="685800"/>
            <a:ext cx="7772400" cy="609600"/>
          </a:xfrm>
        </p:spPr>
        <p:txBody>
          <a:bodyPr/>
          <a:lstStyle/>
          <a:p>
            <a:r>
              <a:rPr lang="en-US" altLang="en-US" sz="2800" u="sng" smtClean="0"/>
              <a:t>Other Guidelines for IEEE WG Meetings</a:t>
            </a:r>
          </a:p>
        </p:txBody>
      </p:sp>
      <p:sp>
        <p:nvSpPr>
          <p:cNvPr id="1843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500" b="1" u="sng" dirty="0">
              <a:solidFill>
                <a:srgbClr val="FF0000"/>
              </a:solidFill>
            </a:endParaRPr>
          </a:p>
          <a:p>
            <a:pPr>
              <a:lnSpc>
                <a:spcPct val="80000"/>
              </a:lnSpc>
              <a:spcBef>
                <a:spcPct val="20000"/>
              </a:spcBef>
              <a:spcAft>
                <a:spcPct val="40000"/>
              </a:spcAft>
              <a:buFontTx/>
              <a:buChar char="•"/>
            </a:pPr>
            <a:r>
              <a:rPr lang="en-US" altLang="en-US" sz="2000" dirty="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interpretation, validity, or essentiality of patents/patent claims.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specific license rates, terms, or conditions.</a:t>
            </a:r>
          </a:p>
          <a:p>
            <a:pPr lvl="2">
              <a:lnSpc>
                <a:spcPct val="80000"/>
              </a:lnSpc>
              <a:spcBef>
                <a:spcPct val="20000"/>
              </a:spcBef>
              <a:spcAft>
                <a:spcPct val="40000"/>
              </a:spcAft>
              <a:buFontTx/>
              <a:buChar char="•"/>
            </a:pPr>
            <a:r>
              <a:rPr lang="en-US" altLang="en-US" sz="1600" dirty="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en-US" sz="1600" dirty="0"/>
              <a:t>Technical considerations remain primary focus</a:t>
            </a:r>
            <a:endParaRPr lang="en-US" altLang="en-US" sz="1600" dirty="0"/>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or engage in the fixing of product prices, allocation of customers, or division of sales markets.</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status or substance of ongoing or threatened litigation.</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be silent if inappropriate topics are discussed </a:t>
            </a:r>
            <a:r>
              <a:rPr lang="en-US" altLang="ja-JP" sz="1800" b="1" dirty="0">
                <a:latin typeface="Arial" pitchFamily="34" charset="0"/>
              </a:rPr>
              <a:t>…</a:t>
            </a:r>
            <a:r>
              <a:rPr lang="en-US" altLang="ja-JP" sz="1800" b="1" dirty="0"/>
              <a:t> do formally object.</a:t>
            </a:r>
          </a:p>
          <a:p>
            <a:pPr algn="ctr">
              <a:lnSpc>
                <a:spcPct val="80000"/>
              </a:lnSpc>
              <a:spcBef>
                <a:spcPct val="20000"/>
              </a:spcBef>
            </a:pPr>
            <a:r>
              <a:rPr lang="en-US" altLang="en-US" dirty="0"/>
              <a:t>---------------------------------------------------------------   </a:t>
            </a:r>
            <a:endParaRPr lang="en-US" altLang="en-US" sz="1400" dirty="0"/>
          </a:p>
          <a:p>
            <a:pPr algn="ctr">
              <a:lnSpc>
                <a:spcPct val="80000"/>
              </a:lnSpc>
              <a:spcBef>
                <a:spcPct val="20000"/>
              </a:spcBef>
            </a:pPr>
            <a:r>
              <a:rPr lang="en-US" altLang="en-US" sz="1400" dirty="0"/>
              <a:t>See </a:t>
            </a:r>
            <a:r>
              <a:rPr lang="en-US" altLang="en-US" sz="1400" i="1" dirty="0"/>
              <a:t>IEEE-SA Standards Board Operations Manual</a:t>
            </a:r>
            <a:r>
              <a:rPr lang="en-US" altLang="en-US" sz="1400" dirty="0"/>
              <a:t>, clause 5.3.10 and </a:t>
            </a:r>
            <a:r>
              <a:rPr lang="en-GB" altLang="en-US" sz="1400" dirty="0"/>
              <a:t>“Promoting Competition and Innovation: What You Need to Know about the IEEE Standards Association's Antitrust and Competition Policy”</a:t>
            </a:r>
            <a:r>
              <a:rPr lang="en-US" altLang="ja-JP" sz="1400" dirty="0"/>
              <a:t> for more details.</a:t>
            </a:r>
            <a:endParaRPr lang="en-US" altLang="en-US" sz="1400" dirty="0"/>
          </a:p>
        </p:txBody>
      </p:sp>
      <p:sp>
        <p:nvSpPr>
          <p:cNvPr id="1843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#4</a:t>
            </a:r>
            <a:endParaRPr lang="en-US" altLang="en-US" sz="240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smtClean="0"/>
              <a:t>Ad Hoc Groups Operation</a:t>
            </a:r>
          </a:p>
        </p:txBody>
      </p:sp>
      <p:sp>
        <p:nvSpPr>
          <p:cNvPr id="25603" name="Content Placeholder 2"/>
          <p:cNvSpPr>
            <a:spLocks noGrp="1"/>
          </p:cNvSpPr>
          <p:nvPr>
            <p:ph idx="1"/>
          </p:nvPr>
        </p:nvSpPr>
        <p:spPr>
          <a:xfrm>
            <a:off x="685800" y="1676400"/>
            <a:ext cx="7772400" cy="4114800"/>
          </a:xfrm>
        </p:spPr>
        <p:txBody>
          <a:bodyPr/>
          <a:lstStyle/>
          <a:p>
            <a:r>
              <a:rPr lang="en-US" altLang="en-US" dirty="0" smtClean="0"/>
              <a:t>Straw Polls are only allowed during Ad Hoc group meeting // no motions, anyone can vote</a:t>
            </a:r>
          </a:p>
          <a:p>
            <a:r>
              <a:rPr lang="en-US" altLang="en-US" dirty="0" smtClean="0"/>
              <a:t>A straw poll affecting the Spec Framework has to start with, </a:t>
            </a:r>
          </a:p>
          <a:p>
            <a:pPr lvl="1"/>
            <a:r>
              <a:rPr lang="en-US" altLang="en-US" dirty="0" smtClean="0">
                <a:solidFill>
                  <a:srgbClr val="FF0000"/>
                </a:solidFill>
              </a:rPr>
              <a:t>Do you agree to add to the TG Specification Frame work document?</a:t>
            </a:r>
          </a:p>
          <a:p>
            <a:r>
              <a:rPr lang="en-US" altLang="en-US" dirty="0" smtClean="0"/>
              <a:t>A straw poll needs to achieves at least 75% to be converted to a motion at the TG level.</a:t>
            </a:r>
          </a:p>
          <a:p>
            <a:r>
              <a:rPr lang="en-US" altLang="en-US" dirty="0" smtClean="0"/>
              <a:t>Each Presentation will be limited to 15 minutes.</a:t>
            </a:r>
          </a:p>
        </p:txBody>
      </p:sp>
      <p:sp>
        <p:nvSpPr>
          <p:cNvPr id="25604" name="Date Placeholder 3"/>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2016</a:t>
            </a: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11</a:t>
            </a:fld>
            <a:endParaRPr lang="en-US" alt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TGax</a:t>
            </a:r>
            <a:r>
              <a:rPr lang="en-US" dirty="0" smtClean="0"/>
              <a:t> PHY Schedule in a Glance</a:t>
            </a:r>
            <a:endParaRPr lang="en-US" dirty="0"/>
          </a:p>
        </p:txBody>
      </p:sp>
      <p:sp>
        <p:nvSpPr>
          <p:cNvPr id="4" name="Date Placeholder 3"/>
          <p:cNvSpPr>
            <a:spLocks noGrp="1"/>
          </p:cNvSpPr>
          <p:nvPr>
            <p:ph type="dt" sz="half" idx="10"/>
          </p:nvPr>
        </p:nvSpPr>
        <p:spPr/>
        <p:txBody>
          <a:bodyPr/>
          <a:lstStyle/>
          <a:p>
            <a:pPr>
              <a:defRPr/>
            </a:pPr>
            <a:r>
              <a:rPr lang="en-US" dirty="0" smtClean="0"/>
              <a:t>March 2016</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12</a:t>
            </a:fld>
            <a:endParaRPr lang="en-US" altLang="en-US"/>
          </a:p>
        </p:txBody>
      </p:sp>
      <p:sp>
        <p:nvSpPr>
          <p:cNvPr id="6" name="Footer Placeholder 5"/>
          <p:cNvSpPr>
            <a:spLocks noGrp="1"/>
          </p:cNvSpPr>
          <p:nvPr>
            <p:ph type="ftr" sz="quarter" idx="3"/>
          </p:nvPr>
        </p:nvSpPr>
        <p:spPr/>
        <p:txBody>
          <a:bodyPr/>
          <a:lstStyle/>
          <a:p>
            <a:pPr>
              <a:defRPr/>
            </a:pPr>
            <a:r>
              <a:rPr lang="en-US" smtClean="0"/>
              <a:t>Jianhan Liu (Mediatek Inc.)</a:t>
            </a:r>
            <a:endParaRPr lang="en-US" dirty="0"/>
          </a:p>
        </p:txBody>
      </p:sp>
      <p:graphicFrame>
        <p:nvGraphicFramePr>
          <p:cNvPr id="8" name="Table 7"/>
          <p:cNvGraphicFramePr>
            <a:graphicFrameLocks noGrp="1"/>
          </p:cNvGraphicFramePr>
          <p:nvPr/>
        </p:nvGraphicFramePr>
        <p:xfrm>
          <a:off x="852488" y="2209800"/>
          <a:ext cx="7529512" cy="2856529"/>
        </p:xfrm>
        <a:graphic>
          <a:graphicData uri="http://schemas.openxmlformats.org/drawingml/2006/table">
            <a:tbl>
              <a:tblPr/>
              <a:tblGrid>
                <a:gridCol w="747712"/>
                <a:gridCol w="914400"/>
                <a:gridCol w="914400"/>
                <a:gridCol w="914400"/>
                <a:gridCol w="914400"/>
                <a:gridCol w="914400"/>
                <a:gridCol w="1219200"/>
                <a:gridCol w="990600"/>
              </a:tblGrid>
              <a:tr h="3921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600" b="1" i="0" u="none" strike="noStrike" cap="none" normalizeH="0" baseline="0" dirty="0" smtClean="0">
                        <a:ln>
                          <a:noFill/>
                        </a:ln>
                        <a:solidFill>
                          <a:srgbClr val="FFFFFF"/>
                        </a:solidFill>
                        <a:effectLst/>
                        <a:latin typeface="Times New Roman" pitchFamily="18" charset="0"/>
                        <a:ea typeface="MS PGothic" pitchFamily="34" charset="-128"/>
                      </a:endParaRP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b="0" i="0" u="none" strike="noStrike" cap="none" normalizeH="0" baseline="0" smtClean="0">
                          <a:ln>
                            <a:noFill/>
                          </a:ln>
                          <a:solidFill>
                            <a:srgbClr val="000000"/>
                          </a:solidFill>
                          <a:effectLst/>
                          <a:latin typeface="Times New Roman" pitchFamily="18" charset="0"/>
                          <a:ea typeface="MS PGothic" pitchFamily="34" charset="-128"/>
                        </a:rPr>
                        <a:t>Monday</a:t>
                      </a:r>
                      <a:endParaRPr kumimoji="0" lang="en-CA" sz="1600" b="1" i="0" u="none" strike="noStrike" cap="none" normalizeH="0" baseline="0" smtClean="0">
                        <a:ln>
                          <a:noFill/>
                        </a:ln>
                        <a:solidFill>
                          <a:srgbClr val="FFFFFF"/>
                        </a:solidFill>
                        <a:effectLst/>
                        <a:latin typeface="Times New Roman" pitchFamily="18" charset="0"/>
                        <a:ea typeface="MS PGothic" pitchFamily="34" charset="-128"/>
                      </a:endParaRP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b="0" i="0" u="none" strike="noStrike" cap="none" normalizeH="0" baseline="0" smtClean="0">
                          <a:ln>
                            <a:noFill/>
                          </a:ln>
                          <a:solidFill>
                            <a:srgbClr val="000000"/>
                          </a:solidFill>
                          <a:effectLst/>
                          <a:latin typeface="Times New Roman" pitchFamily="18" charset="0"/>
                          <a:ea typeface="MS PGothic" pitchFamily="34" charset="-128"/>
                        </a:rPr>
                        <a:t>Tuesday</a:t>
                      </a:r>
                      <a:endParaRPr kumimoji="0" lang="en-CA" sz="1600" b="1" i="0" u="none" strike="noStrike" cap="none" normalizeH="0" baseline="0" smtClean="0">
                        <a:ln>
                          <a:noFill/>
                        </a:ln>
                        <a:solidFill>
                          <a:srgbClr val="FFFFFF"/>
                        </a:solidFill>
                        <a:effectLst/>
                        <a:latin typeface="Times New Roman" pitchFamily="18" charset="0"/>
                        <a:ea typeface="MS PGothic" pitchFamily="34" charset="-128"/>
                      </a:endParaRP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b="0" i="0" u="none" strike="noStrike" cap="none" normalizeH="0" baseline="0" smtClean="0">
                          <a:ln>
                            <a:noFill/>
                          </a:ln>
                          <a:solidFill>
                            <a:srgbClr val="000000"/>
                          </a:solidFill>
                          <a:effectLst/>
                          <a:latin typeface="Times New Roman" pitchFamily="18" charset="0"/>
                          <a:ea typeface="MS PGothic" pitchFamily="34" charset="-128"/>
                        </a:rPr>
                        <a:t>Wednesday</a:t>
                      </a:r>
                      <a:endParaRPr kumimoji="0" lang="en-CA" sz="1600" b="1" i="0" u="none" strike="noStrike" cap="none" normalizeH="0" baseline="0" smtClean="0">
                        <a:ln>
                          <a:noFill/>
                        </a:ln>
                        <a:solidFill>
                          <a:srgbClr val="FFFFFF"/>
                        </a:solidFill>
                        <a:effectLst/>
                        <a:latin typeface="Times New Roman" pitchFamily="18" charset="0"/>
                        <a:ea typeface="MS PGothic" pitchFamily="34" charset="-128"/>
                      </a:endParaRP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b="0" i="0" u="none" strike="noStrike" cap="none" normalizeH="0" baseline="0" smtClean="0">
                          <a:ln>
                            <a:noFill/>
                          </a:ln>
                          <a:solidFill>
                            <a:srgbClr val="000000"/>
                          </a:solidFill>
                          <a:effectLst/>
                          <a:latin typeface="Times New Roman" pitchFamily="18" charset="0"/>
                          <a:ea typeface="MS PGothic" pitchFamily="34" charset="-128"/>
                        </a:rPr>
                        <a:t>Thursday</a:t>
                      </a:r>
                      <a:endParaRPr kumimoji="0" lang="en-CA" sz="1600" b="1" i="0" u="none" strike="noStrike" cap="none" normalizeH="0" baseline="0" smtClean="0">
                        <a:ln>
                          <a:noFill/>
                        </a:ln>
                        <a:solidFill>
                          <a:srgbClr val="FFFFFF"/>
                        </a:solidFill>
                        <a:effectLst/>
                        <a:latin typeface="Times New Roman" pitchFamily="18" charset="0"/>
                        <a:ea typeface="MS PGothic" pitchFamily="34" charset="-128"/>
                      </a:endParaRP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r h="3651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smtClean="0">
                          <a:ln>
                            <a:noFill/>
                          </a:ln>
                          <a:solidFill>
                            <a:srgbClr val="000000"/>
                          </a:solidFill>
                          <a:effectLst/>
                          <a:latin typeface="Times New Roman" pitchFamily="18" charset="0"/>
                          <a:ea typeface="MS PGothic" pitchFamily="34" charset="-128"/>
                        </a:rPr>
                        <a:t>AM1</a:t>
                      </a: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800" b="1" i="0" u="none" strike="noStrike" cap="none" normalizeH="0" baseline="0" smtClean="0">
                        <a:ln>
                          <a:noFill/>
                        </a:ln>
                        <a:solidFill>
                          <a:srgbClr val="000000"/>
                        </a:solidFill>
                        <a:effectLst/>
                        <a:latin typeface="Times New Roman" pitchFamily="18" charset="0"/>
                        <a:ea typeface="MS PGothic" pitchFamily="34" charset="-128"/>
                      </a:endParaRP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800" b="1" i="0" u="none" strike="noStrike" cap="none" normalizeH="0" baseline="0" smtClean="0">
                        <a:ln>
                          <a:noFill/>
                        </a:ln>
                        <a:solidFill>
                          <a:srgbClr val="000000"/>
                        </a:solidFill>
                        <a:effectLst/>
                        <a:latin typeface="Times New Roman" pitchFamily="18" charset="0"/>
                        <a:ea typeface="MS PGothic" pitchFamily="34" charset="-128"/>
                      </a:endParaRP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800" b="1" i="0" u="none" strike="noStrike" cap="none" normalizeH="0" baseline="0" smtClean="0">
                        <a:ln>
                          <a:noFill/>
                        </a:ln>
                        <a:solidFill>
                          <a:schemeClr val="tx1"/>
                        </a:solidFill>
                        <a:effectLst/>
                        <a:latin typeface="Times New Roman" pitchFamily="18" charset="0"/>
                        <a:ea typeface="MS PGothic" pitchFamily="34" charset="-128"/>
                      </a:endParaRP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r h="5953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smtClean="0">
                          <a:ln>
                            <a:noFill/>
                          </a:ln>
                          <a:solidFill>
                            <a:srgbClr val="000000"/>
                          </a:solidFill>
                          <a:effectLst/>
                          <a:latin typeface="Times New Roman" pitchFamily="18" charset="0"/>
                          <a:ea typeface="MS PGothic" pitchFamily="34" charset="-128"/>
                        </a:rPr>
                        <a:t>AM2</a:t>
                      </a: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800" b="1" i="0" u="none" strike="noStrike" cap="none" normalizeH="0" baseline="0" smtClean="0">
                        <a:ln>
                          <a:noFill/>
                        </a:ln>
                        <a:solidFill>
                          <a:srgbClr val="000000"/>
                        </a:solidFill>
                        <a:effectLst/>
                        <a:latin typeface="Times New Roman" pitchFamily="18" charset="0"/>
                        <a:ea typeface="MS PGothic" pitchFamily="34" charset="-128"/>
                      </a:endParaRP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1" i="0" u="none" strike="noStrike" cap="none" normalizeH="0" baseline="0" dirty="0" smtClean="0">
                          <a:ln>
                            <a:noFill/>
                          </a:ln>
                          <a:solidFill>
                            <a:srgbClr val="FF0000"/>
                          </a:solidFill>
                          <a:effectLst/>
                          <a:latin typeface="Times New Roman" pitchFamily="18" charset="0"/>
                          <a:ea typeface="MS PGothic" pitchFamily="34" charset="-128"/>
                        </a:rPr>
                        <a:t>PHY</a:t>
                      </a: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dirty="0" smtClean="0">
                          <a:ln>
                            <a:noFill/>
                          </a:ln>
                          <a:solidFill>
                            <a:srgbClr val="000000"/>
                          </a:solidFill>
                          <a:effectLst/>
                          <a:latin typeface="Times New Roman" pitchFamily="18" charset="0"/>
                          <a:ea typeface="MS PGothic" pitchFamily="34" charset="-128"/>
                        </a:rPr>
                        <a:t>MAC</a:t>
                      </a:r>
                      <a:endParaRPr kumimoji="0" lang="en-CA" sz="11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1" i="0" u="none" strike="noStrike" cap="none" normalizeH="0" baseline="0" smtClean="0">
                          <a:ln>
                            <a:noFill/>
                          </a:ln>
                          <a:solidFill>
                            <a:srgbClr val="000000"/>
                          </a:solidFill>
                          <a:effectLst/>
                          <a:latin typeface="Times New Roman" pitchFamily="18" charset="0"/>
                          <a:ea typeface="MS PGothic" pitchFamily="34" charset="-128"/>
                        </a:rPr>
                        <a:t>TGax</a:t>
                      </a:r>
                      <a:endParaRPr kumimoji="0" lang="en-CA" sz="1800" b="1" i="0" u="none" strike="noStrike" cap="none" normalizeH="0" baseline="0" smtClean="0">
                        <a:ln>
                          <a:noFill/>
                        </a:ln>
                        <a:solidFill>
                          <a:schemeClr val="tx1"/>
                        </a:solidFill>
                        <a:effectLst/>
                        <a:latin typeface="Times New Roman" pitchFamily="18" charset="0"/>
                        <a:ea typeface="MS PGothic" pitchFamily="34" charset="-128"/>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r h="4635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smtClean="0">
                          <a:ln>
                            <a:noFill/>
                          </a:ln>
                          <a:solidFill>
                            <a:srgbClr val="000000"/>
                          </a:solidFill>
                          <a:effectLst/>
                          <a:latin typeface="Times New Roman" pitchFamily="18" charset="0"/>
                          <a:ea typeface="MS PGothic" pitchFamily="34" charset="-128"/>
                        </a:rPr>
                        <a:t>PM1</a:t>
                      </a: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1" i="0" u="none" strike="noStrike" cap="none" normalizeH="0" baseline="0" smtClean="0">
                          <a:ln>
                            <a:noFill/>
                          </a:ln>
                          <a:solidFill>
                            <a:srgbClr val="000000"/>
                          </a:solidFill>
                          <a:effectLst/>
                          <a:latin typeface="Times New Roman" pitchFamily="18" charset="0"/>
                          <a:ea typeface="MS PGothic" pitchFamily="34" charset="-128"/>
                        </a:rPr>
                        <a:t>TGax</a:t>
                      </a: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CN" altLang="zh-CN" sz="1800" b="0" i="0" u="none" strike="noStrike" cap="none" normalizeH="0" baseline="0" smtClean="0">
                        <a:ln>
                          <a:noFill/>
                        </a:ln>
                        <a:solidFill>
                          <a:srgbClr val="000000"/>
                        </a:solidFill>
                        <a:effectLst/>
                        <a:latin typeface="Times New Roman" pitchFamily="18" charset="0"/>
                        <a:ea typeface="MS PGothic" pitchFamily="34" charset="-128"/>
                      </a:endParaRP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CN" altLang="zh-CN" sz="1800" b="0" i="0" u="none" strike="noStrike" cap="none" normalizeH="0" baseline="0" smtClean="0">
                        <a:ln>
                          <a:noFill/>
                        </a:ln>
                        <a:solidFill>
                          <a:srgbClr val="000000"/>
                        </a:solidFill>
                        <a:effectLst/>
                        <a:latin typeface="Times New Roman" pitchFamily="18" charset="0"/>
                        <a:ea typeface="MS PGothic" pitchFamily="34" charset="-128"/>
                      </a:endParaRP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2000" b="1" i="0" u="none" strike="noStrike" cap="none" normalizeH="0" baseline="0" dirty="0" smtClean="0">
                          <a:ln>
                            <a:noFill/>
                          </a:ln>
                          <a:solidFill>
                            <a:srgbClr val="FF0000"/>
                          </a:solidFill>
                          <a:effectLst/>
                          <a:latin typeface="Times New Roman" pitchFamily="18" charset="0"/>
                          <a:ea typeface="MS PGothic" pitchFamily="34" charset="-128"/>
                        </a:rPr>
                        <a:t>PHY</a:t>
                      </a: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dirty="0" smtClean="0">
                          <a:ln>
                            <a:noFill/>
                          </a:ln>
                          <a:solidFill>
                            <a:srgbClr val="000000"/>
                          </a:solidFill>
                          <a:effectLst/>
                          <a:latin typeface="Times New Roman" pitchFamily="18" charset="0"/>
                          <a:ea typeface="MS PGothic" pitchFamily="34" charset="-128"/>
                        </a:rPr>
                        <a:t>MAC</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800" b="1" i="0" u="none" strike="noStrike" cap="none" normalizeH="0" baseline="0" smtClean="0">
                        <a:ln>
                          <a:noFill/>
                        </a:ln>
                        <a:solidFill>
                          <a:srgbClr val="000000"/>
                        </a:solidFill>
                        <a:effectLst/>
                        <a:latin typeface="Times New Roman" pitchFamily="18" charset="0"/>
                        <a:ea typeface="MS PGothic" pitchFamily="34" charset="-128"/>
                      </a:endParaRP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r h="5492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smtClean="0">
                          <a:ln>
                            <a:noFill/>
                          </a:ln>
                          <a:solidFill>
                            <a:srgbClr val="000000"/>
                          </a:solidFill>
                          <a:effectLst/>
                          <a:latin typeface="Times New Roman" pitchFamily="18" charset="0"/>
                          <a:ea typeface="MS PGothic" pitchFamily="34" charset="-128"/>
                        </a:rPr>
                        <a:t>PM2</a:t>
                      </a: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800" b="1" i="0" u="none" strike="noStrike" cap="none" normalizeH="0" baseline="0" smtClean="0">
                        <a:ln>
                          <a:noFill/>
                        </a:ln>
                        <a:solidFill>
                          <a:srgbClr val="000000"/>
                        </a:solidFill>
                        <a:effectLst/>
                        <a:latin typeface="Times New Roman" pitchFamily="18" charset="0"/>
                        <a:ea typeface="MS PGothic" pitchFamily="34" charset="-128"/>
                      </a:endParaRP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dirty="0" smtClean="0">
                          <a:ln>
                            <a:noFill/>
                          </a:ln>
                          <a:solidFill>
                            <a:srgbClr val="000000"/>
                          </a:solidFill>
                          <a:effectLst/>
                          <a:latin typeface="Times New Roman" pitchFamily="18" charset="0"/>
                          <a:ea typeface="MS PGothic" pitchFamily="34" charset="-128"/>
                        </a:rPr>
                        <a:t>SR</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dirty="0" smtClean="0">
                          <a:ln>
                            <a:noFill/>
                          </a:ln>
                          <a:solidFill>
                            <a:srgbClr val="000000"/>
                          </a:solidFill>
                          <a:effectLst/>
                          <a:latin typeface="Times New Roman" pitchFamily="18" charset="0"/>
                          <a:ea typeface="MS PGothic" pitchFamily="34" charset="-128"/>
                        </a:rPr>
                        <a:t>MAC</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dirty="0" smtClean="0">
                          <a:ln>
                            <a:noFill/>
                          </a:ln>
                          <a:solidFill>
                            <a:srgbClr val="000000"/>
                          </a:solidFill>
                          <a:effectLst/>
                          <a:latin typeface="Times New Roman" pitchFamily="18" charset="0"/>
                          <a:ea typeface="MS PGothic" pitchFamily="34" charset="-128"/>
                        </a:rPr>
                        <a:t>MAC</a:t>
                      </a:r>
                      <a:endParaRPr kumimoji="0" lang="en-CA" sz="1200" b="1" i="0" u="none" strike="noStrike" cap="none" normalizeH="0" baseline="0" dirty="0" smtClean="0">
                        <a:ln>
                          <a:noFill/>
                        </a:ln>
                        <a:solidFill>
                          <a:schemeClr val="tx1"/>
                        </a:solidFill>
                        <a:effectLst/>
                        <a:latin typeface="Times New Roman" pitchFamily="18" charset="0"/>
                        <a:ea typeface="MS PGothic" pitchFamily="34" charset="-128"/>
                      </a:endParaRP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dirty="0" smtClean="0">
                          <a:ln>
                            <a:noFill/>
                          </a:ln>
                          <a:solidFill>
                            <a:srgbClr val="000000"/>
                          </a:solidFill>
                          <a:effectLst/>
                          <a:latin typeface="Times New Roman" pitchFamily="18" charset="0"/>
                          <a:ea typeface="MS PGothic" pitchFamily="34" charset="-128"/>
                        </a:rPr>
                        <a:t>MU</a:t>
                      </a:r>
                      <a:endParaRPr kumimoji="0" lang="en-CA" sz="1200" b="1" i="0" u="none" strike="noStrike" cap="none" normalizeH="0" baseline="0" dirty="0" smtClean="0">
                        <a:ln>
                          <a:noFill/>
                        </a:ln>
                        <a:solidFill>
                          <a:schemeClr val="tx1"/>
                        </a:solidFill>
                        <a:effectLst/>
                        <a:latin typeface="Times New Roman" pitchFamily="18" charset="0"/>
                        <a:ea typeface="MS PGothic" pitchFamily="34" charset="-128"/>
                      </a:endParaRP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1" i="0" u="none" strike="noStrike" cap="none" normalizeH="0" baseline="0" smtClean="0">
                          <a:ln>
                            <a:noFill/>
                          </a:ln>
                          <a:solidFill>
                            <a:srgbClr val="000000"/>
                          </a:solidFill>
                          <a:effectLst/>
                          <a:latin typeface="Times New Roman" pitchFamily="18" charset="0"/>
                          <a:ea typeface="MS PGothic" pitchFamily="34" charset="-128"/>
                        </a:rPr>
                        <a:t>TGax</a:t>
                      </a:r>
                      <a:endParaRPr kumimoji="0" lang="en-CA" sz="1800" b="1" i="0" u="none" strike="noStrike" cap="none" normalizeH="0" baseline="0" smtClean="0">
                        <a:ln>
                          <a:noFill/>
                        </a:ln>
                        <a:solidFill>
                          <a:schemeClr val="tx1"/>
                        </a:solidFill>
                        <a:effectLst/>
                        <a:latin typeface="Times New Roman" pitchFamily="18" charset="0"/>
                        <a:ea typeface="MS PGothic" pitchFamily="34" charset="-128"/>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r h="4905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smtClean="0">
                          <a:ln>
                            <a:noFill/>
                          </a:ln>
                          <a:solidFill>
                            <a:srgbClr val="000000"/>
                          </a:solidFill>
                          <a:effectLst/>
                          <a:latin typeface="Times New Roman" pitchFamily="18" charset="0"/>
                          <a:ea typeface="MS PGothic" pitchFamily="34" charset="-128"/>
                        </a:rPr>
                        <a:t>EVE</a:t>
                      </a: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dirty="0" smtClean="0">
                          <a:ln>
                            <a:noFill/>
                          </a:ln>
                          <a:solidFill>
                            <a:srgbClr val="000000"/>
                          </a:solidFill>
                          <a:effectLst/>
                          <a:latin typeface="Times New Roman" pitchFamily="18" charset="0"/>
                          <a:ea typeface="MS PGothic" pitchFamily="34" charset="-128"/>
                        </a:rPr>
                        <a:t>SR</a:t>
                      </a:r>
                      <a:endParaRPr kumimoji="0" lang="en-CA" sz="11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100" b="1" i="0" u="none" strike="noStrike" cap="none" normalizeH="0" baseline="0" dirty="0" smtClean="0">
                          <a:ln>
                            <a:noFill/>
                          </a:ln>
                          <a:solidFill>
                            <a:srgbClr val="000000"/>
                          </a:solidFill>
                          <a:effectLst/>
                          <a:latin typeface="Times New Roman" pitchFamily="18" charset="0"/>
                          <a:ea typeface="MS PGothic" pitchFamily="34" charset="-128"/>
                        </a:rPr>
                        <a:t>MU</a:t>
                      </a: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1" i="0" u="none" strike="noStrike" cap="none" normalizeH="0" baseline="0" smtClean="0">
                          <a:ln>
                            <a:noFill/>
                          </a:ln>
                          <a:solidFill>
                            <a:srgbClr val="000000"/>
                          </a:solidFill>
                          <a:effectLst/>
                          <a:latin typeface="Times New Roman" pitchFamily="18" charset="0"/>
                          <a:ea typeface="MS PGothic" pitchFamily="34" charset="-128"/>
                        </a:rPr>
                        <a:t>TGax</a:t>
                      </a: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chemeClr val="tx1"/>
                        </a:solidFill>
                        <a:effectLst/>
                        <a:latin typeface="Times New Roman" pitchFamily="18" charset="0"/>
                        <a:ea typeface="MS PGothic" pitchFamily="34" charset="-128"/>
                      </a:endParaRP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chemeClr val="tx1"/>
                        </a:solidFill>
                        <a:effectLst/>
                        <a:latin typeface="Times New Roman" pitchFamily="18" charset="0"/>
                        <a:ea typeface="MS PGothic" pitchFamily="34" charset="-128"/>
                      </a:endParaRP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PHY Submissions </a:t>
            </a:r>
          </a:p>
        </p:txBody>
      </p:sp>
      <p:sp>
        <p:nvSpPr>
          <p:cNvPr id="2052" name="Rectangle 4"/>
          <p:cNvSpPr>
            <a:spLocks noGrp="1" noChangeArrowheads="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2016</a:t>
            </a: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13</a:t>
            </a:fld>
            <a:endParaRPr lang="en-US" altLang="en-US"/>
          </a:p>
        </p:txBody>
      </p:sp>
      <p:sp>
        <p:nvSpPr>
          <p:cNvPr id="6" name="TextBox 5"/>
          <p:cNvSpPr txBox="1"/>
          <p:nvPr/>
        </p:nvSpPr>
        <p:spPr>
          <a:xfrm>
            <a:off x="990600" y="1524000"/>
            <a:ext cx="4800600" cy="1077218"/>
          </a:xfrm>
          <a:prstGeom prst="rect">
            <a:avLst/>
          </a:prstGeom>
          <a:noFill/>
        </p:spPr>
        <p:txBody>
          <a:bodyPr wrap="square" rtlCol="0">
            <a:spAutoFit/>
          </a:bodyPr>
          <a:lstStyle/>
          <a:p>
            <a:r>
              <a:rPr lang="en-US" sz="1600" b="1" dirty="0" smtClean="0"/>
              <a:t>Notes: </a:t>
            </a:r>
          </a:p>
          <a:p>
            <a:pPr lvl="1">
              <a:buFont typeface="Arial" pitchFamily="34" charset="0"/>
              <a:buChar char="•"/>
            </a:pPr>
            <a:r>
              <a:rPr lang="en-US" sz="1600" b="1" dirty="0" smtClean="0">
                <a:solidFill>
                  <a:srgbClr val="00B050"/>
                </a:solidFill>
              </a:rPr>
              <a:t>Docs in green color have been presented. </a:t>
            </a:r>
          </a:p>
          <a:p>
            <a:pPr lvl="1">
              <a:buFont typeface="Arial" pitchFamily="34" charset="0"/>
              <a:buChar char="•"/>
            </a:pPr>
            <a:r>
              <a:rPr lang="en-US" sz="1600" b="1" dirty="0" smtClean="0">
                <a:solidFill>
                  <a:srgbClr val="FF0000"/>
                </a:solidFill>
              </a:rPr>
              <a:t> Docs in red color have been withdrawn.</a:t>
            </a:r>
          </a:p>
          <a:p>
            <a:pPr lvl="1">
              <a:buFont typeface="Arial" pitchFamily="34" charset="0"/>
              <a:buChar char="•"/>
            </a:pPr>
            <a:r>
              <a:rPr lang="en-US" sz="1600" b="1" dirty="0" smtClean="0"/>
              <a:t>Docs in black color have NOT been presented.</a:t>
            </a:r>
            <a:endParaRPr lang="en-US" sz="1600" b="1" dirty="0"/>
          </a:p>
        </p:txBody>
      </p:sp>
      <p:graphicFrame>
        <p:nvGraphicFramePr>
          <p:cNvPr id="9" name="表格 7"/>
          <p:cNvGraphicFramePr>
            <a:graphicFrameLocks noGrp="1"/>
          </p:cNvGraphicFramePr>
          <p:nvPr/>
        </p:nvGraphicFramePr>
        <p:xfrm>
          <a:off x="1219200" y="2743200"/>
          <a:ext cx="6858000" cy="3581400"/>
        </p:xfrm>
        <a:graphic>
          <a:graphicData uri="http://schemas.openxmlformats.org/drawingml/2006/table">
            <a:tbl>
              <a:tblPr/>
              <a:tblGrid>
                <a:gridCol w="784494"/>
                <a:gridCol w="784494"/>
                <a:gridCol w="3384714"/>
                <a:gridCol w="1303274"/>
                <a:gridCol w="601024"/>
              </a:tblGrid>
              <a:tr h="260350">
                <a:tc>
                  <a:txBody>
                    <a:bodyPr/>
                    <a:lstStyle/>
                    <a:p>
                      <a:pPr marL="0" marR="0" lvl="0" indent="0" algn="ctr" defTabSz="914400" rtl="0" eaLnBrk="1" fontAlgn="t" latinLnBrk="0" hangingPunct="1">
                        <a:lnSpc>
                          <a:spcPct val="100000"/>
                        </a:lnSpc>
                        <a:spcBef>
                          <a:spcPct val="0"/>
                        </a:spcBef>
                        <a:spcAft>
                          <a:spcPct val="0"/>
                        </a:spcAft>
                        <a:buClrTx/>
                        <a:buSzTx/>
                        <a:buFontTx/>
                        <a:buNone/>
                        <a:tabLst/>
                      </a:pPr>
                      <a:endParaRPr kumimoji="0" lang="en-US" altLang="zh-CN" sz="900" b="1" i="0" u="none" strike="sngStrike" cap="none" normalizeH="0" baseline="0" dirty="0" smtClean="0">
                        <a:ln>
                          <a:noFill/>
                        </a:ln>
                        <a:solidFill>
                          <a:srgbClr val="FFFFFF"/>
                        </a:solidFill>
                        <a:effectLst/>
                        <a:latin typeface="SimSun" pitchFamily="2" charset="-122"/>
                        <a:ea typeface="MS PGothic" pitchFamily="34" charset="-128"/>
                      </a:endParaRPr>
                    </a:p>
                  </a:txBody>
                  <a:tcPr marL="6855" marR="6855" marT="6855" marB="0" horzOverflow="overflow">
                    <a:lnL>
                      <a:noFill/>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zh-CN" sz="900" b="1" i="0" u="none" strike="sngStrike" cap="none" normalizeH="0" baseline="0" dirty="0" smtClean="0">
                          <a:ln>
                            <a:noFill/>
                          </a:ln>
                          <a:solidFill>
                            <a:srgbClr val="FFFFFF"/>
                          </a:solidFill>
                          <a:effectLst/>
                          <a:latin typeface="SimSun" pitchFamily="2" charset="-122"/>
                          <a:ea typeface="MS PGothic" pitchFamily="34" charset="-128"/>
                        </a:rPr>
                        <a:t>DCN</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zh-CN" sz="900" b="1" i="0" u="none" strike="sngStrike" cap="none" normalizeH="0" baseline="0" dirty="0" smtClean="0">
                          <a:ln>
                            <a:noFill/>
                          </a:ln>
                          <a:solidFill>
                            <a:srgbClr val="FFFFFF"/>
                          </a:solidFill>
                          <a:effectLst/>
                          <a:latin typeface="SimSun" pitchFamily="2" charset="-122"/>
                          <a:ea typeface="MS PGothic" pitchFamily="34" charset="-128"/>
                        </a:rPr>
                        <a:t>Title</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zh-CN" sz="900" b="1" i="0" u="none" strike="sngStrike" cap="none" normalizeH="0" baseline="0" dirty="0" smtClean="0">
                          <a:ln>
                            <a:noFill/>
                          </a:ln>
                          <a:solidFill>
                            <a:srgbClr val="FFFFFF"/>
                          </a:solidFill>
                          <a:effectLst/>
                          <a:latin typeface="SimSun" pitchFamily="2" charset="-122"/>
                          <a:ea typeface="MS PGothic" pitchFamily="34" charset="-128"/>
                        </a:rPr>
                        <a:t>Author</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zh-CN" sz="900" b="1" i="0" u="none" strike="sngStrike" cap="none" normalizeH="0" baseline="0" smtClean="0">
                          <a:ln>
                            <a:noFill/>
                          </a:ln>
                          <a:solidFill>
                            <a:srgbClr val="FFFFFF"/>
                          </a:solidFill>
                          <a:effectLst/>
                          <a:latin typeface="SimSun" pitchFamily="2" charset="-122"/>
                          <a:ea typeface="MS PGothic" pitchFamily="34" charset="-128"/>
                        </a:rPr>
                        <a:t>Ad Hoc</a:t>
                      </a:r>
                    </a:p>
                  </a:txBody>
                  <a:tcPr marL="6855" marR="6855" marT="6855" marB="0" horzOverflow="overflow">
                    <a:lnL w="6350" cap="flat" cmpd="sng" algn="ctr">
                      <a:solidFill>
                        <a:srgbClr val="FFFFFF"/>
                      </a:solidFill>
                      <a:prstDash val="solid"/>
                      <a:round/>
                      <a:headEnd type="none" w="med" len="med"/>
                      <a:tailEnd type="none" w="med" len="med"/>
                    </a:lnL>
                    <a:lnR>
                      <a:noFill/>
                    </a:lnR>
                    <a:lnT>
                      <a:noFill/>
                    </a:lnT>
                    <a:lnB w="19050" cap="flat" cmpd="sng" algn="ctr">
                      <a:solidFill>
                        <a:srgbClr val="FFFFFF"/>
                      </a:solidFill>
                      <a:prstDash val="solid"/>
                      <a:round/>
                      <a:headEnd type="none" w="med" len="med"/>
                      <a:tailEnd type="none" w="med" len="med"/>
                    </a:lnB>
                    <a:lnTlToBr>
                      <a:noFill/>
                    </a:lnTlToBr>
                    <a:lnBlToTr>
                      <a:noFill/>
                    </a:lnBlToTr>
                    <a:solidFill>
                      <a:srgbClr val="4F81BD"/>
                    </a:solidFill>
                  </a:tcPr>
                </a:tc>
              </a:tr>
              <a:tr h="260350">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zh-CN" sz="1100" b="1" i="0" u="none" strike="sngStrike" cap="none" normalizeH="0" baseline="0" dirty="0" smtClean="0">
                          <a:ln>
                            <a:noFill/>
                          </a:ln>
                          <a:solidFill>
                            <a:srgbClr val="000000"/>
                          </a:solidFill>
                          <a:effectLst/>
                          <a:latin typeface="+mj-lt"/>
                          <a:ea typeface="MS PGothic" pitchFamily="34" charset="-128"/>
                        </a:rPr>
                        <a:t>1</a:t>
                      </a:r>
                    </a:p>
                  </a:txBody>
                  <a:tcPr marL="6855" marR="6855" marT="6855" marB="0" horzOverflow="overflow">
                    <a:lnL>
                      <a:noFill/>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100" b="0" i="0" u="none" strike="sngStrike" cap="none" normalizeH="0" baseline="0" smtClean="0">
                          <a:ln>
                            <a:noFill/>
                          </a:ln>
                          <a:solidFill>
                            <a:srgbClr val="000000"/>
                          </a:solidFill>
                          <a:effectLst/>
                          <a:latin typeface="+mj-lt"/>
                          <a:ea typeface="MS PGothic" pitchFamily="34" charset="-128"/>
                        </a:rPr>
                        <a:t>11-16/0319</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100" b="0" i="0" u="none" strike="sngStrike" cap="none" normalizeH="0" baseline="0" smtClean="0">
                          <a:ln>
                            <a:noFill/>
                          </a:ln>
                          <a:solidFill>
                            <a:srgbClr val="000000"/>
                          </a:solidFill>
                          <a:effectLst/>
                          <a:latin typeface="+mj-lt"/>
                          <a:ea typeface="MS PGothic" pitchFamily="34" charset="-128"/>
                        </a:rPr>
                        <a:t>I-Q Decoupled OFDM: A Solution To I/Q Imbalance</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100" b="0" i="0" u="none" strike="sngStrike" cap="none" normalizeH="0" baseline="0" smtClean="0">
                          <a:ln>
                            <a:noFill/>
                          </a:ln>
                          <a:solidFill>
                            <a:srgbClr val="000000"/>
                          </a:solidFill>
                          <a:effectLst/>
                          <a:latin typeface="+mj-lt"/>
                          <a:ea typeface="MS PGothic" pitchFamily="34" charset="-128"/>
                        </a:rPr>
                        <a:t>Shouxing Simon Qu </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100" b="0" i="0" u="none" strike="sngStrike" cap="none" normalizeH="0" baseline="0" dirty="0" smtClean="0">
                          <a:ln>
                            <a:noFill/>
                          </a:ln>
                          <a:solidFill>
                            <a:srgbClr val="000000"/>
                          </a:solidFill>
                          <a:effectLst/>
                          <a:latin typeface="+mj-lt"/>
                          <a:ea typeface="MS PGothic" pitchFamily="34" charset="-128"/>
                        </a:rPr>
                        <a:t>PHY</a:t>
                      </a:r>
                    </a:p>
                  </a:txBody>
                  <a:tcPr marL="6855" marR="6855" marT="6855" marB="0" horzOverflow="overflow">
                    <a:lnL w="63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FF0000"/>
                    </a:solidFill>
                  </a:tcPr>
                </a:tc>
              </a:tr>
              <a:tr h="260350">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zh-CN" sz="1100" b="1" i="0" u="none" strike="noStrike" cap="none" normalizeH="0" baseline="0" dirty="0" smtClean="0">
                          <a:ln>
                            <a:noFill/>
                          </a:ln>
                          <a:solidFill>
                            <a:srgbClr val="000000"/>
                          </a:solidFill>
                          <a:effectLst/>
                          <a:latin typeface="+mj-lt"/>
                          <a:ea typeface="MS PGothic" pitchFamily="34" charset="-128"/>
                        </a:rPr>
                        <a:t>2</a:t>
                      </a:r>
                    </a:p>
                  </a:txBody>
                  <a:tcPr marL="6855" marR="6855" marT="6855" marB="0" horzOverflow="overflow">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00B050"/>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100" b="0" i="0" u="none" strike="noStrike" cap="none" normalizeH="0" baseline="0" smtClean="0">
                          <a:ln>
                            <a:noFill/>
                          </a:ln>
                          <a:solidFill>
                            <a:srgbClr val="000000"/>
                          </a:solidFill>
                          <a:effectLst/>
                          <a:latin typeface="+mj-lt"/>
                          <a:ea typeface="MS PGothic" pitchFamily="34" charset="-128"/>
                        </a:rPr>
                        <a:t>11-16/0335</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00B050"/>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100" b="0" i="0" u="none" strike="noStrike" cap="none" normalizeH="0" baseline="0" smtClean="0">
                          <a:ln>
                            <a:noFill/>
                          </a:ln>
                          <a:solidFill>
                            <a:srgbClr val="000000"/>
                          </a:solidFill>
                          <a:effectLst/>
                          <a:latin typeface="+mj-lt"/>
                          <a:ea typeface="MS PGothic" pitchFamily="34" charset="-128"/>
                        </a:rPr>
                        <a:t>HE-STF sequences for 160/80+80MHz</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00B050"/>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100" b="0" i="0" u="none" strike="noStrike" cap="none" normalizeH="0" baseline="0" smtClean="0">
                          <a:ln>
                            <a:noFill/>
                          </a:ln>
                          <a:solidFill>
                            <a:srgbClr val="000000"/>
                          </a:solidFill>
                          <a:effectLst/>
                          <a:latin typeface="+mj-lt"/>
                          <a:ea typeface="MS PGothic" pitchFamily="34" charset="-128"/>
                        </a:rPr>
                        <a:t>Eunsung Park</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00B050"/>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100" b="0" i="0" u="none" strike="noStrike" cap="none" normalizeH="0" baseline="0" dirty="0" smtClean="0">
                          <a:ln>
                            <a:noFill/>
                          </a:ln>
                          <a:solidFill>
                            <a:srgbClr val="000000"/>
                          </a:solidFill>
                          <a:effectLst/>
                          <a:latin typeface="+mj-lt"/>
                          <a:ea typeface="MS PGothic" pitchFamily="34" charset="-128"/>
                        </a:rPr>
                        <a:t>PHY</a:t>
                      </a:r>
                    </a:p>
                  </a:txBody>
                  <a:tcPr marL="6855" marR="6855" marT="6855" marB="0" horzOverflow="overflow">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00B050"/>
                    </a:solidFill>
                  </a:tcPr>
                </a:tc>
              </a:tr>
              <a:tr h="260350">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zh-CN" sz="1100" b="1" i="0" u="none" strike="noStrike" cap="none" normalizeH="0" baseline="0" dirty="0" smtClean="0">
                          <a:ln>
                            <a:noFill/>
                          </a:ln>
                          <a:solidFill>
                            <a:srgbClr val="000000"/>
                          </a:solidFill>
                          <a:effectLst/>
                          <a:latin typeface="+mj-lt"/>
                          <a:ea typeface="MS PGothic" pitchFamily="34" charset="-128"/>
                        </a:rPr>
                        <a:t>3</a:t>
                      </a:r>
                    </a:p>
                  </a:txBody>
                  <a:tcPr marL="6855" marR="6855" marT="6855" marB="0" horzOverflow="overflow">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00B050"/>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100" b="0" i="0" u="none" strike="noStrike" cap="none" normalizeH="0" baseline="0" smtClean="0">
                          <a:ln>
                            <a:noFill/>
                          </a:ln>
                          <a:solidFill>
                            <a:srgbClr val="000000"/>
                          </a:solidFill>
                          <a:effectLst/>
                          <a:latin typeface="+mj-lt"/>
                          <a:ea typeface="MS PGothic" pitchFamily="34" charset="-128"/>
                        </a:rPr>
                        <a:t>11-16/0343</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00B050"/>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100" b="0" i="0" u="none" strike="noStrike" cap="none" normalizeH="0" baseline="0" smtClean="0">
                          <a:ln>
                            <a:noFill/>
                          </a:ln>
                          <a:solidFill>
                            <a:srgbClr val="000000"/>
                          </a:solidFill>
                          <a:effectLst/>
                          <a:latin typeface="+mj-lt"/>
                          <a:ea typeface="MS PGothic" pitchFamily="34" charset="-128"/>
                        </a:rPr>
                        <a:t>Spectral Mask Discussion</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00B050"/>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100" b="0" i="0" u="none" strike="noStrike" cap="none" normalizeH="0" baseline="0" smtClean="0">
                          <a:ln>
                            <a:noFill/>
                          </a:ln>
                          <a:solidFill>
                            <a:srgbClr val="000000"/>
                          </a:solidFill>
                          <a:effectLst/>
                          <a:latin typeface="+mj-lt"/>
                          <a:ea typeface="MS PGothic" pitchFamily="34" charset="-128"/>
                        </a:rPr>
                        <a:t>Hongyuan Zhang</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00B050"/>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100" b="0" i="0" u="none" strike="noStrike" cap="none" normalizeH="0" baseline="0" dirty="0" smtClean="0">
                          <a:ln>
                            <a:noFill/>
                          </a:ln>
                          <a:solidFill>
                            <a:srgbClr val="000000"/>
                          </a:solidFill>
                          <a:effectLst/>
                          <a:latin typeface="+mj-lt"/>
                          <a:ea typeface="MS PGothic" pitchFamily="34" charset="-128"/>
                        </a:rPr>
                        <a:t>PHY</a:t>
                      </a:r>
                    </a:p>
                  </a:txBody>
                  <a:tcPr marL="6855" marR="6855" marT="6855" marB="0" horzOverflow="overflow">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00B050"/>
                    </a:solidFill>
                  </a:tcPr>
                </a:tc>
              </a:tr>
              <a:tr h="260350">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zh-CN" sz="1100" b="1" i="0" u="none" strike="noStrike" cap="none" normalizeH="0" baseline="0" dirty="0" smtClean="0">
                          <a:ln>
                            <a:noFill/>
                          </a:ln>
                          <a:solidFill>
                            <a:srgbClr val="000000"/>
                          </a:solidFill>
                          <a:effectLst/>
                          <a:latin typeface="+mj-lt"/>
                          <a:ea typeface="MS PGothic" pitchFamily="34" charset="-128"/>
                        </a:rPr>
                        <a:t>4</a:t>
                      </a:r>
                    </a:p>
                  </a:txBody>
                  <a:tcPr marL="6855" marR="6855" marT="6855" marB="0" horzOverflow="overflow">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00B050"/>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100" b="0" i="0" u="none" strike="noStrike" cap="none" normalizeH="0" baseline="0" smtClean="0">
                          <a:ln>
                            <a:noFill/>
                          </a:ln>
                          <a:solidFill>
                            <a:srgbClr val="000000"/>
                          </a:solidFill>
                          <a:effectLst/>
                          <a:latin typeface="+mj-lt"/>
                          <a:ea typeface="MS PGothic" pitchFamily="34" charset="-128"/>
                        </a:rPr>
                        <a:t>11-16/0344</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00B050"/>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100" b="0" i="0" u="none" strike="noStrike" cap="none" normalizeH="0" baseline="0" dirty="0" smtClean="0">
                          <a:ln>
                            <a:noFill/>
                          </a:ln>
                          <a:solidFill>
                            <a:srgbClr val="000000"/>
                          </a:solidFill>
                          <a:effectLst/>
                          <a:latin typeface="+mj-lt"/>
                          <a:ea typeface="MS PGothic" pitchFamily="34" charset="-128"/>
                        </a:rPr>
                        <a:t>PHY Padding Related Issues</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00B050"/>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100" b="0" i="0" u="none" strike="noStrike" cap="none" normalizeH="0" baseline="0" smtClean="0">
                          <a:ln>
                            <a:noFill/>
                          </a:ln>
                          <a:solidFill>
                            <a:srgbClr val="000000"/>
                          </a:solidFill>
                          <a:effectLst/>
                          <a:latin typeface="+mj-lt"/>
                          <a:ea typeface="MS PGothic" pitchFamily="34" charset="-128"/>
                        </a:rPr>
                        <a:t>Hongyuan Zhang</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00B050"/>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100" b="0" i="0" u="none" strike="noStrike" cap="none" normalizeH="0" baseline="0" dirty="0" smtClean="0">
                          <a:ln>
                            <a:noFill/>
                          </a:ln>
                          <a:solidFill>
                            <a:srgbClr val="000000"/>
                          </a:solidFill>
                          <a:effectLst/>
                          <a:latin typeface="+mj-lt"/>
                          <a:ea typeface="MS PGothic" pitchFamily="34" charset="-128"/>
                        </a:rPr>
                        <a:t>PHY</a:t>
                      </a:r>
                    </a:p>
                  </a:txBody>
                  <a:tcPr marL="6855" marR="6855" marT="6855" marB="0" horzOverflow="overflow">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00B050"/>
                    </a:solidFill>
                  </a:tcPr>
                </a:tc>
              </a:tr>
              <a:tr h="260350">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zh-CN" sz="1100" b="1" i="0" u="none" strike="noStrike" cap="none" normalizeH="0" baseline="0" dirty="0" smtClean="0">
                          <a:ln>
                            <a:noFill/>
                          </a:ln>
                          <a:solidFill>
                            <a:srgbClr val="000000"/>
                          </a:solidFill>
                          <a:effectLst/>
                          <a:latin typeface="+mj-lt"/>
                          <a:ea typeface="MS PGothic" pitchFamily="34" charset="-128"/>
                        </a:rPr>
                        <a:t>5</a:t>
                      </a:r>
                    </a:p>
                  </a:txBody>
                  <a:tcPr marL="6855" marR="6855" marT="6855" marB="0" horzOverflow="overflow">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00B050"/>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100" b="0" i="0" u="none" strike="noStrike" cap="none" normalizeH="0" baseline="0" smtClean="0">
                          <a:ln>
                            <a:noFill/>
                          </a:ln>
                          <a:solidFill>
                            <a:srgbClr val="000000"/>
                          </a:solidFill>
                          <a:effectLst/>
                          <a:latin typeface="+mj-lt"/>
                          <a:ea typeface="MS PGothic" pitchFamily="34" charset="-128"/>
                        </a:rPr>
                        <a:t>11-15/1354r2</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00B050"/>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100" b="0" i="0" u="none" strike="noStrike" cap="none" normalizeH="0" baseline="0" smtClean="0">
                          <a:ln>
                            <a:noFill/>
                          </a:ln>
                          <a:solidFill>
                            <a:srgbClr val="000000"/>
                          </a:solidFill>
                          <a:effectLst/>
                          <a:latin typeface="+mj-lt"/>
                          <a:ea typeface="MS PGothic" pitchFamily="34" charset="-128"/>
                        </a:rPr>
                        <a:t>SIGA fields and Bitwidths</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00B050"/>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100" b="0" i="0" u="none" strike="noStrike" cap="none" normalizeH="0" baseline="0" smtClean="0">
                          <a:ln>
                            <a:noFill/>
                          </a:ln>
                          <a:solidFill>
                            <a:srgbClr val="000000"/>
                          </a:solidFill>
                          <a:effectLst/>
                          <a:latin typeface="+mj-lt"/>
                          <a:ea typeface="MS PGothic" pitchFamily="34" charset="-128"/>
                        </a:rPr>
                        <a:t>Ron Porat</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00B050"/>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100" b="0" i="0" u="none" strike="noStrike" cap="none" normalizeH="0" baseline="0" dirty="0" smtClean="0">
                          <a:ln>
                            <a:noFill/>
                          </a:ln>
                          <a:solidFill>
                            <a:srgbClr val="000000"/>
                          </a:solidFill>
                          <a:effectLst/>
                          <a:latin typeface="+mj-lt"/>
                          <a:ea typeface="MS PGothic" pitchFamily="34" charset="-128"/>
                        </a:rPr>
                        <a:t>PHY</a:t>
                      </a:r>
                    </a:p>
                  </a:txBody>
                  <a:tcPr marL="6855" marR="6855" marT="6855" marB="0" horzOverflow="overflow">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00B050"/>
                    </a:solidFill>
                  </a:tcPr>
                </a:tc>
              </a:tr>
              <a:tr h="260350">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zh-CN" sz="1100" b="1" i="0" u="none" strike="noStrike" cap="none" normalizeH="0" baseline="0" dirty="0" smtClean="0">
                          <a:ln>
                            <a:noFill/>
                          </a:ln>
                          <a:solidFill>
                            <a:srgbClr val="000000"/>
                          </a:solidFill>
                          <a:effectLst/>
                          <a:latin typeface="+mj-lt"/>
                          <a:ea typeface="MS PGothic" pitchFamily="34" charset="-128"/>
                        </a:rPr>
                        <a:t>6</a:t>
                      </a:r>
                    </a:p>
                  </a:txBody>
                  <a:tcPr marL="6855" marR="6855" marT="6855" marB="0" horzOverflow="overflow">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00B050"/>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100" b="0" i="0" u="none" strike="noStrike" cap="none" normalizeH="0" baseline="0" smtClean="0">
                          <a:ln>
                            <a:noFill/>
                          </a:ln>
                          <a:solidFill>
                            <a:srgbClr val="000000"/>
                          </a:solidFill>
                          <a:effectLst/>
                          <a:latin typeface="+mj-lt"/>
                          <a:ea typeface="MS PGothic" pitchFamily="34" charset="-128"/>
                        </a:rPr>
                        <a:t>11-16/0346</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00B050"/>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100" b="0" i="0" u="none" strike="noStrike" cap="none" normalizeH="0" baseline="0" smtClean="0">
                          <a:ln>
                            <a:noFill/>
                          </a:ln>
                          <a:solidFill>
                            <a:srgbClr val="000000"/>
                          </a:solidFill>
                          <a:effectLst/>
                          <a:latin typeface="+mj-lt"/>
                          <a:ea typeface="MS PGothic" pitchFamily="34" charset="-128"/>
                        </a:rPr>
                        <a:t>11ax Pilot Sequence</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00B050"/>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100" b="0" i="0" u="none" strike="noStrike" cap="none" normalizeH="0" baseline="0" smtClean="0">
                          <a:ln>
                            <a:noFill/>
                          </a:ln>
                          <a:solidFill>
                            <a:srgbClr val="000000"/>
                          </a:solidFill>
                          <a:effectLst/>
                          <a:latin typeface="+mj-lt"/>
                          <a:ea typeface="MS PGothic" pitchFamily="34" charset="-128"/>
                        </a:rPr>
                        <a:t>Bin Tian</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00B050"/>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100" b="0" i="0" u="none" strike="noStrike" cap="none" normalizeH="0" baseline="0" dirty="0" smtClean="0">
                          <a:ln>
                            <a:noFill/>
                          </a:ln>
                          <a:solidFill>
                            <a:srgbClr val="000000"/>
                          </a:solidFill>
                          <a:effectLst/>
                          <a:latin typeface="+mj-lt"/>
                          <a:ea typeface="MS PGothic" pitchFamily="34" charset="-128"/>
                        </a:rPr>
                        <a:t>PHY</a:t>
                      </a:r>
                    </a:p>
                  </a:txBody>
                  <a:tcPr marL="6855" marR="6855" marT="6855" marB="0" horzOverflow="overflow">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00B050"/>
                    </a:solidFill>
                  </a:tcPr>
                </a:tc>
              </a:tr>
              <a:tr h="260350">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zh-CN" sz="1100" b="1" i="0" u="none" strike="noStrike" cap="none" normalizeH="0" baseline="0" dirty="0" smtClean="0">
                          <a:ln>
                            <a:noFill/>
                          </a:ln>
                          <a:solidFill>
                            <a:srgbClr val="000000"/>
                          </a:solidFill>
                          <a:effectLst/>
                          <a:latin typeface="+mj-lt"/>
                          <a:ea typeface="MS PGothic" pitchFamily="34" charset="-128"/>
                        </a:rPr>
                        <a:t>7</a:t>
                      </a:r>
                    </a:p>
                  </a:txBody>
                  <a:tcPr marL="6855" marR="6855" marT="6855" marB="0" horzOverflow="overflow">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00B050"/>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100" b="0" i="0" u="none" strike="noStrike" cap="none" normalizeH="0" baseline="0" smtClean="0">
                          <a:ln>
                            <a:noFill/>
                          </a:ln>
                          <a:solidFill>
                            <a:srgbClr val="000000"/>
                          </a:solidFill>
                          <a:effectLst/>
                          <a:latin typeface="+mj-lt"/>
                          <a:ea typeface="MS PGothic" pitchFamily="34" charset="-128"/>
                        </a:rPr>
                        <a:t>11-16/0349</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00B050"/>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100" b="0" i="0" u="none" strike="noStrike" cap="none" normalizeH="0" baseline="0" smtClean="0">
                          <a:ln>
                            <a:noFill/>
                          </a:ln>
                          <a:solidFill>
                            <a:srgbClr val="000000"/>
                          </a:solidFill>
                          <a:effectLst/>
                          <a:latin typeface="+mj-lt"/>
                          <a:ea typeface="MS PGothic" pitchFamily="34" charset="-128"/>
                        </a:rPr>
                        <a:t>HE-SIG-B Compression Mode</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00B050"/>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100" b="0" i="0" u="none" strike="noStrike" cap="none" normalizeH="0" baseline="0" dirty="0" smtClean="0">
                          <a:ln>
                            <a:noFill/>
                          </a:ln>
                          <a:solidFill>
                            <a:srgbClr val="000000"/>
                          </a:solidFill>
                          <a:effectLst/>
                          <a:latin typeface="+mj-lt"/>
                          <a:ea typeface="MS PGothic" pitchFamily="34" charset="-128"/>
                        </a:rPr>
                        <a:t>Kaushik Josiam</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00B050"/>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100" b="0" i="0" u="none" strike="noStrike" cap="none" normalizeH="0" baseline="0" dirty="0" smtClean="0">
                          <a:ln>
                            <a:noFill/>
                          </a:ln>
                          <a:solidFill>
                            <a:srgbClr val="000000"/>
                          </a:solidFill>
                          <a:effectLst/>
                          <a:latin typeface="+mj-lt"/>
                          <a:ea typeface="MS PGothic" pitchFamily="34" charset="-128"/>
                        </a:rPr>
                        <a:t>PHY</a:t>
                      </a:r>
                    </a:p>
                  </a:txBody>
                  <a:tcPr marL="6855" marR="6855" marT="6855" marB="0" horzOverflow="overflow">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00B050"/>
                    </a:solidFill>
                  </a:tcPr>
                </a:tc>
              </a:tr>
              <a:tr h="260350">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zh-CN" sz="1100" b="1" i="0" u="none" strike="noStrike" cap="none" normalizeH="0" baseline="0" dirty="0" smtClean="0">
                          <a:ln>
                            <a:noFill/>
                          </a:ln>
                          <a:solidFill>
                            <a:srgbClr val="000000"/>
                          </a:solidFill>
                          <a:effectLst/>
                          <a:latin typeface="+mj-lt"/>
                          <a:ea typeface="MS PGothic" pitchFamily="34" charset="-128"/>
                        </a:rPr>
                        <a:t>8</a:t>
                      </a:r>
                    </a:p>
                  </a:txBody>
                  <a:tcPr marL="6855" marR="6855" marT="6855" marB="0" horzOverflow="overflow">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00B050"/>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100" b="0" i="0" u="none" strike="noStrike" cap="none" normalizeH="0" baseline="0" smtClean="0">
                          <a:ln>
                            <a:noFill/>
                          </a:ln>
                          <a:solidFill>
                            <a:srgbClr val="000000"/>
                          </a:solidFill>
                          <a:effectLst/>
                          <a:latin typeface="+mj-lt"/>
                          <a:ea typeface="MS PGothic" pitchFamily="34" charset="-128"/>
                        </a:rPr>
                        <a:t>11-16/0367</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00B050"/>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100" b="0" i="0" u="none" strike="noStrike" cap="none" normalizeH="0" baseline="0" smtClean="0">
                          <a:ln>
                            <a:noFill/>
                          </a:ln>
                          <a:solidFill>
                            <a:srgbClr val="000000"/>
                          </a:solidFill>
                          <a:effectLst/>
                          <a:latin typeface="+mj-lt"/>
                          <a:ea typeface="MS PGothic" pitchFamily="34" charset="-128"/>
                        </a:rPr>
                        <a:t>Power Scaling of L-LTF and L-STF</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00B050"/>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100" b="0" i="0" u="none" strike="noStrike" cap="none" normalizeH="0" baseline="0" smtClean="0">
                          <a:ln>
                            <a:noFill/>
                          </a:ln>
                          <a:solidFill>
                            <a:srgbClr val="000000"/>
                          </a:solidFill>
                          <a:effectLst/>
                          <a:latin typeface="+mj-lt"/>
                          <a:ea typeface="MS PGothic" pitchFamily="34" charset="-128"/>
                        </a:rPr>
                        <a:t>Yakun Sun</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00B050"/>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100" b="0" i="0" u="none" strike="noStrike" cap="none" normalizeH="0" baseline="0" dirty="0" smtClean="0">
                          <a:ln>
                            <a:noFill/>
                          </a:ln>
                          <a:solidFill>
                            <a:srgbClr val="000000"/>
                          </a:solidFill>
                          <a:effectLst/>
                          <a:latin typeface="+mj-lt"/>
                          <a:ea typeface="MS PGothic" pitchFamily="34" charset="-128"/>
                        </a:rPr>
                        <a:t>PHY</a:t>
                      </a:r>
                    </a:p>
                  </a:txBody>
                  <a:tcPr marL="6855" marR="6855" marT="6855" marB="0" horzOverflow="overflow">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00B050"/>
                    </a:solidFill>
                  </a:tcPr>
                </a:tc>
              </a:tr>
              <a:tr h="260350">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zh-CN" sz="1100" b="1" i="0" u="none" strike="noStrike" cap="none" normalizeH="0" baseline="0" dirty="0" smtClean="0">
                          <a:ln>
                            <a:noFill/>
                          </a:ln>
                          <a:solidFill>
                            <a:srgbClr val="000000"/>
                          </a:solidFill>
                          <a:effectLst/>
                          <a:latin typeface="+mj-lt"/>
                          <a:ea typeface="MS PGothic" pitchFamily="34" charset="-128"/>
                        </a:rPr>
                        <a:t>9</a:t>
                      </a:r>
                    </a:p>
                  </a:txBody>
                  <a:tcPr marL="6855" marR="6855" marT="6855" marB="0" horzOverflow="overflow">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00B050"/>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100" b="0" i="0" u="none" strike="noStrike" cap="none" normalizeH="0" baseline="0" smtClean="0">
                          <a:ln>
                            <a:noFill/>
                          </a:ln>
                          <a:solidFill>
                            <a:srgbClr val="000000"/>
                          </a:solidFill>
                          <a:effectLst/>
                          <a:latin typeface="+mj-lt"/>
                          <a:ea typeface="MS PGothic" pitchFamily="34" charset="-128"/>
                        </a:rPr>
                        <a:t>11-16/0389</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00B050"/>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100" b="0" i="0" u="none" strike="noStrike" cap="none" normalizeH="0" baseline="0" smtClean="0">
                          <a:ln>
                            <a:noFill/>
                          </a:ln>
                          <a:solidFill>
                            <a:srgbClr val="000000"/>
                          </a:solidFill>
                          <a:effectLst/>
                          <a:latin typeface="+mj-lt"/>
                          <a:ea typeface="MS PGothic" pitchFamily="34" charset="-128"/>
                        </a:rPr>
                        <a:t>Sounding Design</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00B050"/>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100" b="0" i="0" u="none" strike="noStrike" cap="none" normalizeH="0" baseline="0" smtClean="0">
                          <a:ln>
                            <a:noFill/>
                          </a:ln>
                          <a:solidFill>
                            <a:srgbClr val="000000"/>
                          </a:solidFill>
                          <a:effectLst/>
                          <a:latin typeface="+mj-lt"/>
                          <a:ea typeface="MS PGothic" pitchFamily="34" charset="-128"/>
                        </a:rPr>
                        <a:t>Sriram Venkateswaran </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00B050"/>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100" b="0" i="0" u="none" strike="noStrike" cap="none" normalizeH="0" baseline="0" dirty="0" smtClean="0">
                          <a:ln>
                            <a:noFill/>
                          </a:ln>
                          <a:solidFill>
                            <a:srgbClr val="000000"/>
                          </a:solidFill>
                          <a:effectLst/>
                          <a:latin typeface="+mj-lt"/>
                          <a:ea typeface="MS PGothic" pitchFamily="34" charset="-128"/>
                        </a:rPr>
                        <a:t>PHY</a:t>
                      </a:r>
                    </a:p>
                  </a:txBody>
                  <a:tcPr marL="6855" marR="6855" marT="6855" marB="0" horzOverflow="overflow">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00B050"/>
                    </a:solidFill>
                  </a:tcPr>
                </a:tc>
              </a:tr>
              <a:tr h="260350">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zh-CN" sz="1100" b="1" i="0" u="none" strike="noStrike" cap="none" normalizeH="0" baseline="0" dirty="0" smtClean="0">
                          <a:ln>
                            <a:noFill/>
                          </a:ln>
                          <a:solidFill>
                            <a:srgbClr val="000000"/>
                          </a:solidFill>
                          <a:effectLst/>
                          <a:latin typeface="+mj-lt"/>
                          <a:ea typeface="MS PGothic" pitchFamily="34" charset="-128"/>
                        </a:rPr>
                        <a:t>10</a:t>
                      </a:r>
                    </a:p>
                  </a:txBody>
                  <a:tcPr marL="6855" marR="6855" marT="6855" marB="0" horzOverflow="overflow">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00B050"/>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100" b="0" i="0" u="none" strike="noStrike" cap="none" normalizeH="0" baseline="0" smtClean="0">
                          <a:ln>
                            <a:noFill/>
                          </a:ln>
                          <a:solidFill>
                            <a:srgbClr val="000000"/>
                          </a:solidFill>
                          <a:effectLst/>
                          <a:latin typeface="+mj-lt"/>
                          <a:ea typeface="MS PGothic" pitchFamily="34" charset="-128"/>
                        </a:rPr>
                        <a:t>11-16/0397</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00B050"/>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100" b="0" i="0" u="none" strike="noStrike" cap="none" normalizeH="0" baseline="0" dirty="0" smtClean="0">
                          <a:ln>
                            <a:noFill/>
                          </a:ln>
                          <a:solidFill>
                            <a:srgbClr val="000000"/>
                          </a:solidFill>
                          <a:effectLst/>
                          <a:latin typeface="+mj-lt"/>
                          <a:ea typeface="MS PGothic" pitchFamily="34" charset="-128"/>
                        </a:rPr>
                        <a:t>HE-SIG-B Signaling Discussions</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00B050"/>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100" b="0" i="0" u="none" strike="noStrike" cap="none" normalizeH="0" baseline="0" smtClean="0">
                          <a:ln>
                            <a:noFill/>
                          </a:ln>
                          <a:solidFill>
                            <a:srgbClr val="000000"/>
                          </a:solidFill>
                          <a:effectLst/>
                          <a:latin typeface="+mj-lt"/>
                          <a:ea typeface="MS PGothic" pitchFamily="34" charset="-128"/>
                        </a:rPr>
                        <a:t>John Son</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00B050"/>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100" b="0" i="0" u="none" strike="noStrike" cap="none" normalizeH="0" baseline="0" dirty="0" smtClean="0">
                          <a:ln>
                            <a:noFill/>
                          </a:ln>
                          <a:solidFill>
                            <a:srgbClr val="000000"/>
                          </a:solidFill>
                          <a:effectLst/>
                          <a:latin typeface="+mj-lt"/>
                          <a:ea typeface="MS PGothic" pitchFamily="34" charset="-128"/>
                        </a:rPr>
                        <a:t>PHY</a:t>
                      </a:r>
                    </a:p>
                  </a:txBody>
                  <a:tcPr marL="6855" marR="6855" marT="6855" marB="0" horzOverflow="overflow">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00B050"/>
                    </a:solidFill>
                  </a:tcPr>
                </a:tc>
              </a:tr>
              <a:tr h="260350">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zh-CN" sz="1100" b="1" i="0" u="none" strike="noStrike" cap="none" normalizeH="0" baseline="0" dirty="0" smtClean="0">
                          <a:ln>
                            <a:noFill/>
                          </a:ln>
                          <a:solidFill>
                            <a:srgbClr val="000000"/>
                          </a:solidFill>
                          <a:effectLst/>
                          <a:latin typeface="+mj-lt"/>
                          <a:ea typeface="MS PGothic" pitchFamily="34" charset="-128"/>
                        </a:rPr>
                        <a:t>11</a:t>
                      </a:r>
                    </a:p>
                  </a:txBody>
                  <a:tcPr marL="6855" marR="6855" marT="6855" marB="0" horzOverflow="overflow">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00B050"/>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100" b="0" i="0" u="none" strike="noStrike" cap="none" normalizeH="0" baseline="0" smtClean="0">
                          <a:ln>
                            <a:noFill/>
                          </a:ln>
                          <a:solidFill>
                            <a:srgbClr val="000000"/>
                          </a:solidFill>
                          <a:effectLst/>
                          <a:latin typeface="+mj-lt"/>
                          <a:ea typeface="MS PGothic" pitchFamily="34" charset="-128"/>
                        </a:rPr>
                        <a:t>11-16/0395</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00B050"/>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100" b="0" i="0" u="none" strike="noStrike" cap="none" normalizeH="0" baseline="0" dirty="0" smtClean="0">
                          <a:ln>
                            <a:noFill/>
                          </a:ln>
                          <a:solidFill>
                            <a:srgbClr val="000000"/>
                          </a:solidFill>
                          <a:effectLst/>
                          <a:latin typeface="+mj-lt"/>
                          <a:ea typeface="+mn-ea"/>
                        </a:rPr>
                        <a:t>Preamble transmission for Uplink OFDMA</a:t>
                      </a:r>
                    </a:p>
                  </a:txBody>
                  <a:tcPr marL="6855" marR="6855" marT="6855" marB="0" anchor="b"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00B050"/>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100" b="0" i="0" u="none" strike="noStrike" cap="none" normalizeH="0" baseline="0" smtClean="0">
                          <a:ln>
                            <a:noFill/>
                          </a:ln>
                          <a:solidFill>
                            <a:srgbClr val="000000"/>
                          </a:solidFill>
                          <a:effectLst/>
                          <a:latin typeface="+mj-lt"/>
                          <a:ea typeface="MS PGothic" pitchFamily="34" charset="-128"/>
                        </a:rPr>
                        <a:t>GanMing</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00B050"/>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100" b="0" i="0" u="none" strike="noStrike" cap="none" normalizeH="0" baseline="0" dirty="0" smtClean="0">
                          <a:ln>
                            <a:noFill/>
                          </a:ln>
                          <a:solidFill>
                            <a:srgbClr val="000000"/>
                          </a:solidFill>
                          <a:effectLst/>
                          <a:latin typeface="+mj-lt"/>
                          <a:ea typeface="MS PGothic" pitchFamily="34" charset="-128"/>
                        </a:rPr>
                        <a:t>PHY</a:t>
                      </a:r>
                    </a:p>
                  </a:txBody>
                  <a:tcPr marL="6855" marR="6855" marT="6855" marB="0" horzOverflow="overflow">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00B050"/>
                    </a:solidFill>
                  </a:tcPr>
                </a:tc>
              </a:tr>
              <a:tr h="260350">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zh-CN" sz="1100" b="1" i="0" u="none" strike="noStrike" cap="none" normalizeH="0" baseline="0" dirty="0" smtClean="0">
                          <a:ln>
                            <a:noFill/>
                          </a:ln>
                          <a:solidFill>
                            <a:srgbClr val="000000"/>
                          </a:solidFill>
                          <a:effectLst/>
                          <a:latin typeface="+mj-lt"/>
                          <a:ea typeface="MS PGothic" pitchFamily="34" charset="-128"/>
                        </a:rPr>
                        <a:t>12</a:t>
                      </a:r>
                    </a:p>
                  </a:txBody>
                  <a:tcPr marL="6855" marR="6855" marT="6855" marB="0" horzOverflow="overflow">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lnTlToBr>
                      <a:noFill/>
                    </a:lnTlToBr>
                    <a:lnBlToTr>
                      <a:noFill/>
                    </a:lnBlToTr>
                    <a:solidFill>
                      <a:srgbClr val="00B050"/>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100" b="0" i="0" u="none" strike="noStrike" cap="none" normalizeH="0" baseline="0" dirty="0" smtClean="0">
                          <a:ln>
                            <a:noFill/>
                          </a:ln>
                          <a:solidFill>
                            <a:srgbClr val="000000"/>
                          </a:solidFill>
                          <a:effectLst/>
                          <a:latin typeface="+mj-lt"/>
                          <a:ea typeface="MS PGothic" pitchFamily="34" charset="-128"/>
                        </a:rPr>
                        <a:t>11-16/0203</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lnTlToBr>
                      <a:noFill/>
                    </a:lnTlToBr>
                    <a:lnBlToTr>
                      <a:noFill/>
                    </a:lnBlToTr>
                    <a:solidFill>
                      <a:srgbClr val="00B050"/>
                    </a:solidFill>
                  </a:tcPr>
                </a:tc>
                <a:tc>
                  <a:txBody>
                    <a:bodyPr/>
                    <a:lstStyle/>
                    <a:p>
                      <a:pPr algn="l"/>
                      <a:r>
                        <a:rPr lang="en-US" sz="1200" b="0" dirty="0" err="1" smtClean="0"/>
                        <a:t>Signalling</a:t>
                      </a:r>
                      <a:r>
                        <a:rPr lang="en-US" sz="1200" b="0" dirty="0" smtClean="0"/>
                        <a:t> </a:t>
                      </a:r>
                      <a:r>
                        <a:rPr lang="en-US" sz="1200" b="0" dirty="0"/>
                        <a:t>Support for Full Bandwidth MU-MIMO Compressed SIG-B Mode</a:t>
                      </a:r>
                    </a:p>
                  </a:txBody>
                  <a:tcPr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lnTlToBr>
                      <a:noFill/>
                    </a:lnTlToBr>
                    <a:lnBlToTr>
                      <a:noFill/>
                    </a:lnBlToTr>
                    <a:solidFill>
                      <a:srgbClr val="00B050"/>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100" b="0" i="0" u="none" strike="noStrike" cap="none" normalizeH="0" baseline="0" dirty="0" smtClean="0">
                          <a:ln>
                            <a:noFill/>
                          </a:ln>
                          <a:solidFill>
                            <a:srgbClr val="000000"/>
                          </a:solidFill>
                          <a:effectLst/>
                          <a:latin typeface="+mj-lt"/>
                          <a:ea typeface="MS PGothic" pitchFamily="34" charset="-128"/>
                        </a:rPr>
                        <a:t>Lei Huang</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lnTlToBr>
                      <a:noFill/>
                    </a:lnTlToBr>
                    <a:lnBlToTr>
                      <a:noFill/>
                    </a:lnBlToTr>
                    <a:solidFill>
                      <a:srgbClr val="00B050"/>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100" b="0" i="0" u="none" strike="noStrike" cap="none" normalizeH="0" baseline="0" dirty="0" smtClean="0">
                          <a:ln>
                            <a:noFill/>
                          </a:ln>
                          <a:solidFill>
                            <a:srgbClr val="000000"/>
                          </a:solidFill>
                          <a:effectLst/>
                          <a:latin typeface="+mj-lt"/>
                          <a:ea typeface="MS PGothic" pitchFamily="34" charset="-128"/>
                        </a:rPr>
                        <a:t>PHY</a:t>
                      </a:r>
                    </a:p>
                  </a:txBody>
                  <a:tcPr marL="6855" marR="6855" marT="6855" marB="0" horzOverflow="overflow">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a:noFill/>
                    </a:lnB>
                    <a:lnTlToBr>
                      <a:noFill/>
                    </a:lnTlToBr>
                    <a:lnBlToTr>
                      <a:noFill/>
                    </a:lnBlToTr>
                    <a:solidFill>
                      <a:srgbClr val="00B050"/>
                    </a:solidFill>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r>
              <a:rPr lang="en-US" dirty="0" smtClean="0"/>
              <a:t>March 2016</a:t>
            </a:r>
            <a:endParaRPr lang="en-US" dirty="0"/>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14</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
        <p:nvSpPr>
          <p:cNvPr id="7" name="Title 6"/>
          <p:cNvSpPr>
            <a:spLocks noGrp="1"/>
          </p:cNvSpPr>
          <p:nvPr>
            <p:ph type="title"/>
          </p:nvPr>
        </p:nvSpPr>
        <p:spPr/>
        <p:txBody>
          <a:bodyPr/>
          <a:lstStyle/>
          <a:p>
            <a:pPr lvl="0"/>
            <a:r>
              <a:rPr lang="en-US" dirty="0" smtClean="0"/>
              <a:t>Straw poll #1 </a:t>
            </a:r>
            <a:br>
              <a:rPr lang="en-US" dirty="0" smtClean="0"/>
            </a:br>
            <a:r>
              <a:rPr lang="en-US" sz="2000" dirty="0" smtClean="0"/>
              <a:t>By </a:t>
            </a:r>
            <a:r>
              <a:rPr lang="en-US" altLang="ko-KR" sz="2000" b="0" dirty="0" smtClean="0">
                <a:solidFill>
                  <a:srgbClr val="000000"/>
                </a:solidFill>
                <a:latin typeface="Times New Roman" pitchFamily="18" charset="0"/>
                <a:ea typeface="굴림" charset="-127"/>
                <a:cs typeface="Times New Roman" pitchFamily="18" charset="0"/>
              </a:rPr>
              <a:t>Eunsung Park (</a:t>
            </a:r>
            <a:r>
              <a:rPr lang="en-US" sz="2000" dirty="0" smtClean="0"/>
              <a:t>LG)</a:t>
            </a:r>
            <a:endParaRPr lang="en-US" sz="2000" dirty="0"/>
          </a:p>
        </p:txBody>
      </p:sp>
      <p:sp>
        <p:nvSpPr>
          <p:cNvPr id="6" name="Rectangle 5"/>
          <p:cNvSpPr/>
          <p:nvPr/>
        </p:nvSpPr>
        <p:spPr>
          <a:xfrm>
            <a:off x="533400" y="1676400"/>
            <a:ext cx="7772400" cy="3908762"/>
          </a:xfrm>
          <a:prstGeom prst="rect">
            <a:avLst/>
          </a:prstGeom>
        </p:spPr>
        <p:txBody>
          <a:bodyPr wrap="square">
            <a:spAutoFit/>
          </a:bodyPr>
          <a:lstStyle/>
          <a:p>
            <a:pPr>
              <a:defRPr/>
            </a:pPr>
            <a:endParaRPr lang="en-US" altLang="ko-KR" sz="1400" b="1" dirty="0" smtClean="0">
              <a:ea typeface="굴림" charset="-127"/>
            </a:endParaRPr>
          </a:p>
          <a:p>
            <a:pPr>
              <a:defRPr/>
            </a:pPr>
            <a:endParaRPr lang="en-US" altLang="ko-KR" sz="1400" b="1" dirty="0" smtClean="0">
              <a:ea typeface="굴림" charset="-127"/>
            </a:endParaRPr>
          </a:p>
          <a:p>
            <a:pPr>
              <a:defRPr/>
            </a:pPr>
            <a:r>
              <a:rPr lang="en-US" altLang="ko-KR" sz="1400" b="1" dirty="0" smtClean="0">
                <a:ea typeface="굴림" charset="-127"/>
              </a:rPr>
              <a:t>Do you agree to add the following 1x/2x HE-STF sequences for 160/80+80MHz to the 11ax SFD?</a:t>
            </a:r>
          </a:p>
          <a:p>
            <a:pPr lvl="1">
              <a:defRPr/>
            </a:pPr>
            <a:endParaRPr lang="en-US" altLang="ko-KR" sz="1400" dirty="0" smtClean="0">
              <a:ea typeface="굴림" charset="-127"/>
            </a:endParaRPr>
          </a:p>
          <a:p>
            <a:pPr lvl="1">
              <a:defRPr/>
            </a:pPr>
            <a:r>
              <a:rPr lang="en-US" altLang="ko-KR" sz="1400" dirty="0" smtClean="0">
                <a:ea typeface="굴림" charset="-127"/>
              </a:rPr>
              <a:t>1x HE-STF</a:t>
            </a:r>
            <a:r>
              <a:rPr lang="en-US" altLang="ko-KR" sz="1400" baseline="-25000" dirty="0" smtClean="0">
                <a:ea typeface="굴림" charset="-127"/>
              </a:rPr>
              <a:t>160MHz</a:t>
            </a:r>
            <a:r>
              <a:rPr lang="en-US" altLang="ko-KR" sz="1400" dirty="0" smtClean="0">
                <a:ea typeface="굴림" charset="-127"/>
              </a:rPr>
              <a:t>(-1008:16:1008) = [</a:t>
            </a:r>
            <a:r>
              <a:rPr lang="en-US" altLang="ko-KR" sz="1400" i="1" dirty="0" smtClean="0">
                <a:ea typeface="굴림" charset="-127"/>
              </a:rPr>
              <a:t>M</a:t>
            </a:r>
            <a:r>
              <a:rPr lang="en-US" altLang="ko-KR" sz="1400" dirty="0" smtClean="0">
                <a:ea typeface="굴림" charset="-127"/>
              </a:rPr>
              <a:t>, 1, -</a:t>
            </a:r>
            <a:r>
              <a:rPr lang="en-US" altLang="ko-KR" sz="1400" i="1" dirty="0" smtClean="0">
                <a:ea typeface="굴림" charset="-127"/>
              </a:rPr>
              <a:t>M</a:t>
            </a:r>
            <a:r>
              <a:rPr lang="en-US" altLang="ko-KR" sz="1400" dirty="0" smtClean="0">
                <a:ea typeface="굴림" charset="-127"/>
              </a:rPr>
              <a:t>, 0, -</a:t>
            </a:r>
            <a:r>
              <a:rPr lang="en-US" altLang="ko-KR" sz="1400" i="1" dirty="0" smtClean="0">
                <a:ea typeface="굴림" charset="-127"/>
              </a:rPr>
              <a:t>M</a:t>
            </a:r>
            <a:r>
              <a:rPr lang="en-US" altLang="ko-KR" sz="1400" dirty="0" smtClean="0">
                <a:ea typeface="굴림" charset="-127"/>
              </a:rPr>
              <a:t>, 1, -</a:t>
            </a:r>
            <a:r>
              <a:rPr lang="en-US" altLang="ko-KR" sz="1400" i="1" dirty="0" smtClean="0">
                <a:ea typeface="굴림" charset="-127"/>
              </a:rPr>
              <a:t>M</a:t>
            </a:r>
            <a:r>
              <a:rPr lang="en-US" altLang="ko-KR" sz="1400" dirty="0" smtClean="0">
                <a:ea typeface="굴림" charset="-127"/>
              </a:rPr>
              <a:t>, 0, -</a:t>
            </a:r>
            <a:r>
              <a:rPr lang="en-US" altLang="ko-KR" sz="1400" i="1" dirty="0" smtClean="0">
                <a:ea typeface="굴림" charset="-127"/>
              </a:rPr>
              <a:t>M</a:t>
            </a:r>
            <a:r>
              <a:rPr lang="en-US" altLang="ko-KR" sz="1400" dirty="0" smtClean="0">
                <a:ea typeface="굴림" charset="-127"/>
              </a:rPr>
              <a:t>, -1, </a:t>
            </a:r>
            <a:r>
              <a:rPr lang="en-US" altLang="ko-KR" sz="1400" i="1" dirty="0" smtClean="0">
                <a:ea typeface="굴림" charset="-127"/>
              </a:rPr>
              <a:t>M</a:t>
            </a:r>
            <a:r>
              <a:rPr lang="en-US" altLang="ko-KR" sz="1400" dirty="0" smtClean="0">
                <a:ea typeface="굴림" charset="-127"/>
              </a:rPr>
              <a:t>, 0, -</a:t>
            </a:r>
            <a:r>
              <a:rPr lang="en-US" altLang="ko-KR" sz="1400" i="1" dirty="0" smtClean="0">
                <a:ea typeface="굴림" charset="-127"/>
              </a:rPr>
              <a:t>M</a:t>
            </a:r>
            <a:r>
              <a:rPr lang="en-US" altLang="ko-KR" sz="1400" dirty="0" smtClean="0">
                <a:ea typeface="굴림" charset="-127"/>
              </a:rPr>
              <a:t>, 1, -</a:t>
            </a:r>
            <a:r>
              <a:rPr lang="en-US" altLang="ko-KR" sz="1400" i="1" dirty="0" smtClean="0">
                <a:ea typeface="굴림" charset="-127"/>
              </a:rPr>
              <a:t>M</a:t>
            </a:r>
            <a:r>
              <a:rPr lang="en-US" altLang="ko-KR" sz="1400" dirty="0" smtClean="0">
                <a:ea typeface="굴림" charset="-127"/>
              </a:rPr>
              <a:t>] *(1+</a:t>
            </a:r>
            <a:r>
              <a:rPr lang="en-US" altLang="ko-KR" sz="1400" i="1" dirty="0" smtClean="0">
                <a:ea typeface="굴림" charset="-127"/>
              </a:rPr>
              <a:t>j</a:t>
            </a:r>
            <a:r>
              <a:rPr lang="en-US" altLang="ko-KR" sz="1400" dirty="0" smtClean="0">
                <a:ea typeface="굴림" charset="-127"/>
              </a:rPr>
              <a:t>)/</a:t>
            </a:r>
            <a:r>
              <a:rPr lang="en-US" altLang="ko-KR" sz="1400" dirty="0" err="1" smtClean="0">
                <a:ea typeface="굴림" charset="-127"/>
              </a:rPr>
              <a:t>sqrt</a:t>
            </a:r>
            <a:r>
              <a:rPr lang="en-US" altLang="ko-KR" sz="1400" dirty="0" smtClean="0">
                <a:ea typeface="굴림" charset="-127"/>
              </a:rPr>
              <a:t>(2)</a:t>
            </a:r>
          </a:p>
          <a:p>
            <a:pPr lvl="2">
              <a:defRPr/>
            </a:pPr>
            <a:r>
              <a:rPr lang="en-US" altLang="ko-KR" dirty="0" smtClean="0">
                <a:ea typeface="굴림" charset="-127"/>
              </a:rPr>
              <a:t>M = {-1 -1 -1 +1 +1 +1 -1 +1 +1 +1 -1 +1 +1 -1 +1}</a:t>
            </a:r>
          </a:p>
          <a:p>
            <a:pPr lvl="1">
              <a:defRPr/>
            </a:pPr>
            <a:r>
              <a:rPr lang="en-US" altLang="ko-KR" sz="1400" dirty="0" smtClean="0">
                <a:ea typeface="굴림" charset="-127"/>
              </a:rPr>
              <a:t>1x HE-STF</a:t>
            </a:r>
            <a:r>
              <a:rPr lang="en-US" altLang="ko-KR" sz="1400" baseline="-25000" dirty="0" smtClean="0">
                <a:ea typeface="굴림" charset="-127"/>
              </a:rPr>
              <a:t>80+80MHz</a:t>
            </a:r>
            <a:r>
              <a:rPr lang="en-US" altLang="ko-KR" sz="1400" dirty="0" smtClean="0">
                <a:ea typeface="굴림" charset="-127"/>
              </a:rPr>
              <a:t> = [1x HE-STF</a:t>
            </a:r>
            <a:r>
              <a:rPr lang="en-US" altLang="ko-KR" sz="1400" baseline="-25000" dirty="0" smtClean="0">
                <a:ea typeface="굴림" charset="-127"/>
              </a:rPr>
              <a:t>80MHz,Prime</a:t>
            </a:r>
            <a:r>
              <a:rPr lang="en-US" altLang="ko-KR" sz="1400" dirty="0" smtClean="0">
                <a:ea typeface="굴림" charset="-127"/>
              </a:rPr>
              <a:t>, 1x HE-STF</a:t>
            </a:r>
            <a:r>
              <a:rPr lang="en-US" altLang="ko-KR" sz="1400" baseline="-25000" dirty="0" smtClean="0">
                <a:ea typeface="굴림" charset="-127"/>
              </a:rPr>
              <a:t>80MHz,Second</a:t>
            </a:r>
            <a:r>
              <a:rPr lang="en-US" altLang="ko-KR" sz="1400" dirty="0" smtClean="0">
                <a:ea typeface="굴림" charset="-127"/>
              </a:rPr>
              <a:t>]</a:t>
            </a:r>
          </a:p>
          <a:p>
            <a:pPr lvl="2">
              <a:defRPr/>
            </a:pPr>
            <a:r>
              <a:rPr lang="en-US" altLang="ko-KR" dirty="0" smtClean="0">
                <a:ea typeface="굴림" charset="-127"/>
              </a:rPr>
              <a:t>1x HE-STF</a:t>
            </a:r>
            <a:r>
              <a:rPr lang="en-US" altLang="ko-KR" baseline="-25000" dirty="0" smtClean="0">
                <a:ea typeface="굴림" charset="-127"/>
              </a:rPr>
              <a:t>80MHz,Prime</a:t>
            </a:r>
            <a:r>
              <a:rPr lang="en-US" altLang="ko-KR" dirty="0" smtClean="0">
                <a:ea typeface="굴림" charset="-127"/>
              </a:rPr>
              <a:t>(-496:16:496) = [</a:t>
            </a:r>
            <a:r>
              <a:rPr lang="en-US" altLang="ko-KR" i="1" dirty="0" smtClean="0">
                <a:ea typeface="굴림" charset="-127"/>
              </a:rPr>
              <a:t>M</a:t>
            </a:r>
            <a:r>
              <a:rPr lang="en-US" altLang="ko-KR" dirty="0" smtClean="0">
                <a:ea typeface="굴림" charset="-127"/>
              </a:rPr>
              <a:t>, 1, -</a:t>
            </a:r>
            <a:r>
              <a:rPr lang="en-US" altLang="ko-KR" i="1" dirty="0" smtClean="0">
                <a:ea typeface="굴림" charset="-127"/>
              </a:rPr>
              <a:t>M</a:t>
            </a:r>
            <a:r>
              <a:rPr lang="en-US" altLang="ko-KR" dirty="0" smtClean="0">
                <a:ea typeface="굴림" charset="-127"/>
              </a:rPr>
              <a:t>, 0, -</a:t>
            </a:r>
            <a:r>
              <a:rPr lang="en-US" altLang="ko-KR" i="1" dirty="0" smtClean="0">
                <a:ea typeface="굴림" charset="-127"/>
              </a:rPr>
              <a:t>M</a:t>
            </a:r>
            <a:r>
              <a:rPr lang="en-US" altLang="ko-KR" dirty="0" smtClean="0">
                <a:ea typeface="굴림" charset="-127"/>
              </a:rPr>
              <a:t>, 1, -</a:t>
            </a:r>
            <a:r>
              <a:rPr lang="en-US" altLang="ko-KR" i="1" dirty="0" smtClean="0">
                <a:ea typeface="굴림" charset="-127"/>
              </a:rPr>
              <a:t>M</a:t>
            </a:r>
            <a:r>
              <a:rPr lang="en-US" altLang="ko-KR" dirty="0" smtClean="0">
                <a:ea typeface="굴림" charset="-127"/>
              </a:rPr>
              <a:t>] *(1+</a:t>
            </a:r>
            <a:r>
              <a:rPr lang="en-US" altLang="ko-KR" i="1" dirty="0" smtClean="0">
                <a:ea typeface="굴림" charset="-127"/>
              </a:rPr>
              <a:t>j</a:t>
            </a:r>
            <a:r>
              <a:rPr lang="en-US" altLang="ko-KR" dirty="0" smtClean="0">
                <a:ea typeface="굴림" charset="-127"/>
              </a:rPr>
              <a:t>)/</a:t>
            </a:r>
            <a:r>
              <a:rPr lang="en-US" altLang="ko-KR" dirty="0" err="1" smtClean="0">
                <a:ea typeface="굴림" charset="-127"/>
              </a:rPr>
              <a:t>sqrt</a:t>
            </a:r>
            <a:r>
              <a:rPr lang="en-US" altLang="ko-KR" dirty="0" smtClean="0">
                <a:ea typeface="굴림" charset="-127"/>
              </a:rPr>
              <a:t>(2)</a:t>
            </a:r>
          </a:p>
          <a:p>
            <a:pPr lvl="2">
              <a:defRPr/>
            </a:pPr>
            <a:r>
              <a:rPr lang="en-US" altLang="ko-KR" dirty="0" smtClean="0">
                <a:ea typeface="굴림" charset="-127"/>
              </a:rPr>
              <a:t>1x HE-STF</a:t>
            </a:r>
            <a:r>
              <a:rPr lang="en-US" altLang="ko-KR" baseline="-25000" dirty="0" smtClean="0">
                <a:ea typeface="굴림" charset="-127"/>
              </a:rPr>
              <a:t>80MHz, Second</a:t>
            </a:r>
            <a:r>
              <a:rPr lang="en-US" altLang="ko-KR" dirty="0" smtClean="0">
                <a:ea typeface="굴림" charset="-127"/>
              </a:rPr>
              <a:t>(-496:16:496)  = [-</a:t>
            </a:r>
            <a:r>
              <a:rPr lang="en-US" altLang="ko-KR" i="1" dirty="0" smtClean="0">
                <a:ea typeface="굴림" charset="-127"/>
              </a:rPr>
              <a:t>M</a:t>
            </a:r>
            <a:r>
              <a:rPr lang="en-US" altLang="ko-KR" dirty="0" smtClean="0">
                <a:ea typeface="굴림" charset="-127"/>
              </a:rPr>
              <a:t>, -1, </a:t>
            </a:r>
            <a:r>
              <a:rPr lang="en-US" altLang="ko-KR" i="1" dirty="0" smtClean="0">
                <a:ea typeface="굴림" charset="-127"/>
              </a:rPr>
              <a:t>M</a:t>
            </a:r>
            <a:r>
              <a:rPr lang="en-US" altLang="ko-KR" dirty="0" smtClean="0">
                <a:ea typeface="굴림" charset="-127"/>
              </a:rPr>
              <a:t>, 0, -</a:t>
            </a:r>
            <a:r>
              <a:rPr lang="en-US" altLang="ko-KR" i="1" dirty="0" smtClean="0">
                <a:ea typeface="굴림" charset="-127"/>
              </a:rPr>
              <a:t>M</a:t>
            </a:r>
            <a:r>
              <a:rPr lang="en-US" altLang="ko-KR" dirty="0" smtClean="0">
                <a:ea typeface="굴림" charset="-127"/>
              </a:rPr>
              <a:t>, 1, -</a:t>
            </a:r>
            <a:r>
              <a:rPr lang="en-US" altLang="ko-KR" i="1" dirty="0" smtClean="0">
                <a:ea typeface="굴림" charset="-127"/>
              </a:rPr>
              <a:t>M</a:t>
            </a:r>
            <a:r>
              <a:rPr lang="en-US" altLang="ko-KR" dirty="0" smtClean="0">
                <a:ea typeface="굴림" charset="-127"/>
              </a:rPr>
              <a:t>] *(1+</a:t>
            </a:r>
            <a:r>
              <a:rPr lang="en-US" altLang="ko-KR" i="1" dirty="0" smtClean="0">
                <a:ea typeface="굴림" charset="-127"/>
              </a:rPr>
              <a:t>j</a:t>
            </a:r>
            <a:r>
              <a:rPr lang="en-US" altLang="ko-KR" dirty="0" smtClean="0">
                <a:ea typeface="굴림" charset="-127"/>
              </a:rPr>
              <a:t>)/</a:t>
            </a:r>
            <a:r>
              <a:rPr lang="en-US" altLang="ko-KR" dirty="0" err="1" smtClean="0">
                <a:ea typeface="굴림" charset="-127"/>
              </a:rPr>
              <a:t>sqrt</a:t>
            </a:r>
            <a:r>
              <a:rPr lang="en-US" altLang="ko-KR" dirty="0" smtClean="0">
                <a:ea typeface="굴림" charset="-127"/>
              </a:rPr>
              <a:t>(2)</a:t>
            </a:r>
          </a:p>
          <a:p>
            <a:pPr lvl="1">
              <a:defRPr/>
            </a:pPr>
            <a:r>
              <a:rPr lang="en-US" altLang="ko-KR" sz="1400" dirty="0" smtClean="0">
                <a:ea typeface="굴림" charset="-127"/>
              </a:rPr>
              <a:t>2x HE-STF</a:t>
            </a:r>
            <a:r>
              <a:rPr lang="en-US" altLang="ko-KR" sz="1400" baseline="-25000" dirty="0" smtClean="0">
                <a:ea typeface="굴림" charset="-127"/>
              </a:rPr>
              <a:t>160MHz</a:t>
            </a:r>
            <a:r>
              <a:rPr lang="en-US" altLang="ko-KR" sz="1400" dirty="0" smtClean="0">
                <a:ea typeface="굴림" charset="-127"/>
              </a:rPr>
              <a:t>(-1016:8:1016) = [</a:t>
            </a:r>
            <a:r>
              <a:rPr lang="en-US" altLang="ko-KR" sz="1400" i="1" dirty="0" smtClean="0">
                <a:ea typeface="굴림" charset="-127"/>
              </a:rPr>
              <a:t>M</a:t>
            </a:r>
            <a:r>
              <a:rPr lang="en-US" altLang="ko-KR" sz="1400" dirty="0" smtClean="0">
                <a:ea typeface="굴림" charset="-127"/>
              </a:rPr>
              <a:t>, -1, </a:t>
            </a:r>
            <a:r>
              <a:rPr lang="en-US" altLang="ko-KR" sz="1400" i="1" dirty="0" smtClean="0">
                <a:ea typeface="굴림" charset="-127"/>
              </a:rPr>
              <a:t>M</a:t>
            </a:r>
            <a:r>
              <a:rPr lang="en-US" altLang="ko-KR" sz="1400" dirty="0" smtClean="0">
                <a:ea typeface="굴림" charset="-127"/>
              </a:rPr>
              <a:t>, -1, -</a:t>
            </a:r>
            <a:r>
              <a:rPr lang="en-US" altLang="ko-KR" sz="1400" i="1" dirty="0" smtClean="0">
                <a:ea typeface="굴림" charset="-127"/>
              </a:rPr>
              <a:t>M</a:t>
            </a:r>
            <a:r>
              <a:rPr lang="en-US" altLang="ko-KR" sz="1400" dirty="0" smtClean="0">
                <a:ea typeface="굴림" charset="-127"/>
              </a:rPr>
              <a:t>, -1, </a:t>
            </a:r>
            <a:r>
              <a:rPr lang="en-US" altLang="ko-KR" sz="1400" i="1" dirty="0" smtClean="0">
                <a:ea typeface="굴림" charset="-127"/>
              </a:rPr>
              <a:t>M</a:t>
            </a:r>
            <a:r>
              <a:rPr lang="en-US" altLang="ko-KR" sz="1400" dirty="0" smtClean="0">
                <a:ea typeface="굴림" charset="-127"/>
              </a:rPr>
              <a:t>, 0, -</a:t>
            </a:r>
            <a:r>
              <a:rPr lang="en-US" altLang="ko-KR" sz="1400" i="1" dirty="0" smtClean="0">
                <a:ea typeface="굴림" charset="-127"/>
              </a:rPr>
              <a:t>M</a:t>
            </a:r>
            <a:r>
              <a:rPr lang="en-US" altLang="ko-KR" sz="1400" dirty="0" smtClean="0">
                <a:ea typeface="굴림" charset="-127"/>
              </a:rPr>
              <a:t>, 1, </a:t>
            </a:r>
            <a:r>
              <a:rPr lang="en-US" altLang="ko-KR" sz="1400" i="1" dirty="0" smtClean="0">
                <a:ea typeface="굴림" charset="-127"/>
              </a:rPr>
              <a:t>M</a:t>
            </a:r>
            <a:r>
              <a:rPr lang="en-US" altLang="ko-KR" sz="1400" dirty="0" smtClean="0">
                <a:ea typeface="굴림" charset="-127"/>
              </a:rPr>
              <a:t>, 1, -</a:t>
            </a:r>
            <a:r>
              <a:rPr lang="en-US" altLang="ko-KR" sz="1400" i="1" dirty="0" smtClean="0">
                <a:ea typeface="굴림" charset="-127"/>
              </a:rPr>
              <a:t>M</a:t>
            </a:r>
            <a:r>
              <a:rPr lang="en-US" altLang="ko-KR" sz="1400" dirty="0" smtClean="0">
                <a:ea typeface="굴림" charset="-127"/>
              </a:rPr>
              <a:t>, 1, -</a:t>
            </a:r>
            <a:r>
              <a:rPr lang="en-US" altLang="ko-KR" sz="1400" i="1" dirty="0" smtClean="0">
                <a:ea typeface="굴림" charset="-127"/>
              </a:rPr>
              <a:t>M</a:t>
            </a:r>
            <a:r>
              <a:rPr lang="en-US" altLang="ko-KR" sz="1400" dirty="0" smtClean="0">
                <a:ea typeface="굴림" charset="-127"/>
              </a:rPr>
              <a:t>, 0,</a:t>
            </a:r>
          </a:p>
          <a:p>
            <a:pPr lvl="1">
              <a:defRPr/>
            </a:pPr>
            <a:r>
              <a:rPr lang="en-US" altLang="ko-KR" sz="1400" dirty="0" smtClean="0">
                <a:ea typeface="굴림" charset="-127"/>
              </a:rPr>
              <a:t>           -</a:t>
            </a:r>
            <a:r>
              <a:rPr lang="en-US" altLang="ko-KR" sz="1400" i="1" dirty="0" smtClean="0">
                <a:ea typeface="굴림" charset="-127"/>
              </a:rPr>
              <a:t>M</a:t>
            </a:r>
            <a:r>
              <a:rPr lang="en-US" altLang="ko-KR" sz="1400" dirty="0" smtClean="0">
                <a:ea typeface="굴림" charset="-127"/>
              </a:rPr>
              <a:t>, 1, -</a:t>
            </a:r>
            <a:r>
              <a:rPr lang="en-US" altLang="ko-KR" sz="1400" i="1" dirty="0" smtClean="0">
                <a:ea typeface="굴림" charset="-127"/>
              </a:rPr>
              <a:t>M</a:t>
            </a:r>
            <a:r>
              <a:rPr lang="en-US" altLang="ko-KR" sz="1400" dirty="0" smtClean="0">
                <a:ea typeface="굴림" charset="-127"/>
              </a:rPr>
              <a:t>, 1, </a:t>
            </a:r>
            <a:r>
              <a:rPr lang="en-US" altLang="ko-KR" sz="1400" i="1" dirty="0" smtClean="0">
                <a:ea typeface="굴림" charset="-127"/>
              </a:rPr>
              <a:t>M</a:t>
            </a:r>
            <a:r>
              <a:rPr lang="en-US" altLang="ko-KR" sz="1400" dirty="0" smtClean="0">
                <a:ea typeface="굴림" charset="-127"/>
              </a:rPr>
              <a:t>, 1, -</a:t>
            </a:r>
            <a:r>
              <a:rPr lang="en-US" altLang="ko-KR" sz="1400" i="1" dirty="0" smtClean="0">
                <a:ea typeface="굴림" charset="-127"/>
              </a:rPr>
              <a:t>M</a:t>
            </a:r>
            <a:r>
              <a:rPr lang="en-US" altLang="ko-KR" sz="1400" dirty="0" smtClean="0">
                <a:ea typeface="굴림" charset="-127"/>
              </a:rPr>
              <a:t>, 0, -</a:t>
            </a:r>
            <a:r>
              <a:rPr lang="en-US" altLang="ko-KR" sz="1400" i="1" dirty="0" smtClean="0">
                <a:ea typeface="굴림" charset="-127"/>
              </a:rPr>
              <a:t>M</a:t>
            </a:r>
            <a:r>
              <a:rPr lang="en-US" altLang="ko-KR" sz="1400" dirty="0" smtClean="0">
                <a:ea typeface="굴림" charset="-127"/>
              </a:rPr>
              <a:t>, 1, </a:t>
            </a:r>
            <a:r>
              <a:rPr lang="en-US" altLang="ko-KR" sz="1400" i="1" dirty="0" smtClean="0">
                <a:ea typeface="굴림" charset="-127"/>
              </a:rPr>
              <a:t>M</a:t>
            </a:r>
            <a:r>
              <a:rPr lang="en-US" altLang="ko-KR" sz="1400" dirty="0" smtClean="0">
                <a:ea typeface="굴림" charset="-127"/>
              </a:rPr>
              <a:t>, 1, -</a:t>
            </a:r>
            <a:r>
              <a:rPr lang="en-US" altLang="ko-KR" sz="1400" i="1" dirty="0" smtClean="0">
                <a:ea typeface="굴림" charset="-127"/>
              </a:rPr>
              <a:t>M</a:t>
            </a:r>
            <a:r>
              <a:rPr lang="en-US" altLang="ko-KR" sz="1400" dirty="0" smtClean="0">
                <a:ea typeface="굴림" charset="-127"/>
              </a:rPr>
              <a:t>, 1, -</a:t>
            </a:r>
            <a:r>
              <a:rPr lang="en-US" altLang="ko-KR" sz="1400" i="1" dirty="0" smtClean="0">
                <a:ea typeface="굴림" charset="-127"/>
              </a:rPr>
              <a:t>M</a:t>
            </a:r>
            <a:r>
              <a:rPr lang="en-US" altLang="ko-KR" sz="1400" dirty="0" smtClean="0">
                <a:ea typeface="굴림" charset="-127"/>
              </a:rPr>
              <a:t>] *(1+</a:t>
            </a:r>
            <a:r>
              <a:rPr lang="en-US" altLang="ko-KR" sz="1400" i="1" dirty="0" smtClean="0">
                <a:ea typeface="굴림" charset="-127"/>
              </a:rPr>
              <a:t>j</a:t>
            </a:r>
            <a:r>
              <a:rPr lang="en-US" altLang="ko-KR" sz="1400" dirty="0" smtClean="0">
                <a:ea typeface="굴림" charset="-127"/>
              </a:rPr>
              <a:t>)/</a:t>
            </a:r>
            <a:r>
              <a:rPr lang="en-US" altLang="ko-KR" sz="1400" dirty="0" err="1" smtClean="0">
                <a:ea typeface="굴림" charset="-127"/>
              </a:rPr>
              <a:t>sqrt</a:t>
            </a:r>
            <a:r>
              <a:rPr lang="en-US" altLang="ko-KR" sz="1400" dirty="0" smtClean="0">
                <a:ea typeface="굴림" charset="-127"/>
              </a:rPr>
              <a:t>(2)</a:t>
            </a:r>
          </a:p>
          <a:p>
            <a:pPr lvl="2">
              <a:defRPr/>
            </a:pPr>
            <a:r>
              <a:rPr lang="en-US" altLang="ko-KR" dirty="0" smtClean="0">
                <a:ea typeface="굴림" charset="-127"/>
              </a:rPr>
              <a:t>2x HE-STF</a:t>
            </a:r>
            <a:r>
              <a:rPr lang="en-US" altLang="ko-KR" baseline="-25000" dirty="0" smtClean="0">
                <a:ea typeface="굴림" charset="-127"/>
              </a:rPr>
              <a:t>160MHz</a:t>
            </a:r>
            <a:r>
              <a:rPr lang="en-US" altLang="ko-KR" dirty="0" smtClean="0">
                <a:ea typeface="굴림" charset="-127"/>
              </a:rPr>
              <a:t>(</a:t>
            </a:r>
            <a:r>
              <a:rPr lang="en-US" altLang="ko-KR" dirty="0" smtClean="0">
                <a:ea typeface="맑은 고딕" pitchFamily="50" charset="-127"/>
              </a:rPr>
              <a:t>±1016</a:t>
            </a:r>
            <a:r>
              <a:rPr lang="en-US" altLang="ko-KR" dirty="0" smtClean="0">
                <a:ea typeface="굴림" charset="-127"/>
              </a:rPr>
              <a:t>) = 0</a:t>
            </a:r>
          </a:p>
          <a:p>
            <a:pPr lvl="2">
              <a:defRPr/>
            </a:pPr>
            <a:r>
              <a:rPr lang="en-US" altLang="ko-KR" dirty="0" smtClean="0">
                <a:ea typeface="굴림" charset="-127"/>
              </a:rPr>
              <a:t>2x HE-STF</a:t>
            </a:r>
            <a:r>
              <a:rPr lang="en-US" altLang="ko-KR" baseline="-25000" dirty="0" smtClean="0">
                <a:ea typeface="굴림" charset="-127"/>
              </a:rPr>
              <a:t>160MHz</a:t>
            </a:r>
            <a:r>
              <a:rPr lang="en-US" altLang="ko-KR" dirty="0" smtClean="0">
                <a:ea typeface="굴림" charset="-127"/>
              </a:rPr>
              <a:t>(</a:t>
            </a:r>
            <a:r>
              <a:rPr lang="en-US" altLang="ko-KR" dirty="0" smtClean="0">
                <a:ea typeface="맑은 고딕" pitchFamily="50" charset="-127"/>
              </a:rPr>
              <a:t>±8</a:t>
            </a:r>
            <a:r>
              <a:rPr lang="en-US" altLang="ko-KR" dirty="0" smtClean="0">
                <a:ea typeface="굴림" charset="-127"/>
              </a:rPr>
              <a:t>) = 0</a:t>
            </a:r>
          </a:p>
          <a:p>
            <a:pPr lvl="1">
              <a:defRPr/>
            </a:pPr>
            <a:r>
              <a:rPr lang="en-US" altLang="ko-KR" sz="1400" dirty="0" smtClean="0">
                <a:ea typeface="굴림" charset="-127"/>
              </a:rPr>
              <a:t>2x HE-STF</a:t>
            </a:r>
            <a:r>
              <a:rPr lang="en-US" altLang="ko-KR" sz="1400" baseline="-25000" dirty="0" smtClean="0">
                <a:ea typeface="굴림" charset="-127"/>
              </a:rPr>
              <a:t>80+80MHz</a:t>
            </a:r>
            <a:r>
              <a:rPr lang="en-US" altLang="ko-KR" sz="1400" dirty="0" smtClean="0">
                <a:ea typeface="굴림" charset="-127"/>
              </a:rPr>
              <a:t> = [2x HE-STF</a:t>
            </a:r>
            <a:r>
              <a:rPr lang="en-US" altLang="ko-KR" sz="1400" baseline="-25000" dirty="0" smtClean="0">
                <a:ea typeface="굴림" charset="-127"/>
              </a:rPr>
              <a:t>80MHz,Prime</a:t>
            </a:r>
            <a:r>
              <a:rPr lang="en-US" altLang="ko-KR" sz="1400" dirty="0" smtClean="0">
                <a:ea typeface="굴림" charset="-127"/>
              </a:rPr>
              <a:t>, 2x HE-STF</a:t>
            </a:r>
            <a:r>
              <a:rPr lang="en-US" altLang="ko-KR" sz="1400" baseline="-25000" dirty="0" smtClean="0">
                <a:ea typeface="굴림" charset="-127"/>
              </a:rPr>
              <a:t>80MHz,Second</a:t>
            </a:r>
            <a:r>
              <a:rPr lang="en-US" altLang="ko-KR" sz="1400" dirty="0" smtClean="0">
                <a:ea typeface="굴림" charset="-127"/>
              </a:rPr>
              <a:t>]</a:t>
            </a:r>
          </a:p>
          <a:p>
            <a:pPr lvl="2">
              <a:defRPr/>
            </a:pPr>
            <a:r>
              <a:rPr lang="en-US" altLang="ko-KR" dirty="0" smtClean="0">
                <a:ea typeface="굴림" charset="-127"/>
              </a:rPr>
              <a:t>2x HE-STF</a:t>
            </a:r>
            <a:r>
              <a:rPr lang="en-US" altLang="ko-KR" baseline="-25000" dirty="0" smtClean="0">
                <a:ea typeface="굴림" charset="-127"/>
              </a:rPr>
              <a:t>80MHz,Prime</a:t>
            </a:r>
            <a:r>
              <a:rPr lang="en-US" altLang="ko-KR" dirty="0" smtClean="0">
                <a:ea typeface="굴림" charset="-127"/>
              </a:rPr>
              <a:t>(-504:8:504) = [</a:t>
            </a:r>
            <a:r>
              <a:rPr lang="en-US" altLang="ko-KR" i="1" dirty="0" smtClean="0">
                <a:ea typeface="굴림" charset="-127"/>
              </a:rPr>
              <a:t>M</a:t>
            </a:r>
            <a:r>
              <a:rPr lang="en-US" altLang="ko-KR" dirty="0" smtClean="0">
                <a:ea typeface="굴림" charset="-127"/>
              </a:rPr>
              <a:t>, -1, </a:t>
            </a:r>
            <a:r>
              <a:rPr lang="en-US" altLang="ko-KR" i="1" dirty="0" smtClean="0">
                <a:ea typeface="굴림" charset="-127"/>
              </a:rPr>
              <a:t>M</a:t>
            </a:r>
            <a:r>
              <a:rPr lang="en-US" altLang="ko-KR" dirty="0" smtClean="0">
                <a:ea typeface="굴림" charset="-127"/>
              </a:rPr>
              <a:t>, -1, -</a:t>
            </a:r>
            <a:r>
              <a:rPr lang="en-US" altLang="ko-KR" i="1" dirty="0" smtClean="0">
                <a:ea typeface="굴림" charset="-127"/>
              </a:rPr>
              <a:t>M</a:t>
            </a:r>
            <a:r>
              <a:rPr lang="en-US" altLang="ko-KR" dirty="0" smtClean="0">
                <a:ea typeface="굴림" charset="-127"/>
              </a:rPr>
              <a:t>, -1, </a:t>
            </a:r>
            <a:r>
              <a:rPr lang="en-US" altLang="ko-KR" i="1" dirty="0" smtClean="0">
                <a:ea typeface="굴림" charset="-127"/>
              </a:rPr>
              <a:t>M</a:t>
            </a:r>
            <a:r>
              <a:rPr lang="en-US" altLang="ko-KR" dirty="0" smtClean="0">
                <a:ea typeface="굴림" charset="-127"/>
              </a:rPr>
              <a:t>, 0, -</a:t>
            </a:r>
            <a:r>
              <a:rPr lang="en-US" altLang="ko-KR" i="1" dirty="0" smtClean="0">
                <a:ea typeface="굴림" charset="-127"/>
              </a:rPr>
              <a:t>M</a:t>
            </a:r>
            <a:r>
              <a:rPr lang="en-US" altLang="ko-KR" dirty="0" smtClean="0">
                <a:ea typeface="굴림" charset="-127"/>
              </a:rPr>
              <a:t>, 1, </a:t>
            </a:r>
            <a:r>
              <a:rPr lang="en-US" altLang="ko-KR" i="1" dirty="0" smtClean="0">
                <a:ea typeface="굴림" charset="-127"/>
              </a:rPr>
              <a:t>M</a:t>
            </a:r>
            <a:r>
              <a:rPr lang="en-US" altLang="ko-KR" dirty="0" smtClean="0">
                <a:ea typeface="굴림" charset="-127"/>
              </a:rPr>
              <a:t>, 1, -</a:t>
            </a:r>
            <a:r>
              <a:rPr lang="en-US" altLang="ko-KR" i="1" dirty="0" smtClean="0">
                <a:ea typeface="굴림" charset="-127"/>
              </a:rPr>
              <a:t>M</a:t>
            </a:r>
            <a:r>
              <a:rPr lang="en-US" altLang="ko-KR" dirty="0" smtClean="0">
                <a:ea typeface="굴림" charset="-127"/>
              </a:rPr>
              <a:t>, 1, -</a:t>
            </a:r>
            <a:r>
              <a:rPr lang="en-US" altLang="ko-KR" i="1" dirty="0" smtClean="0">
                <a:ea typeface="굴림" charset="-127"/>
              </a:rPr>
              <a:t>M</a:t>
            </a:r>
            <a:r>
              <a:rPr lang="en-US" altLang="ko-KR" dirty="0" smtClean="0">
                <a:ea typeface="굴림" charset="-127"/>
              </a:rPr>
              <a:t>] *(1+</a:t>
            </a:r>
            <a:r>
              <a:rPr lang="en-US" altLang="ko-KR" i="1" dirty="0" smtClean="0">
                <a:ea typeface="굴림" charset="-127"/>
              </a:rPr>
              <a:t>j</a:t>
            </a:r>
            <a:r>
              <a:rPr lang="en-US" altLang="ko-KR" dirty="0" smtClean="0">
                <a:ea typeface="굴림" charset="-127"/>
              </a:rPr>
              <a:t>)/</a:t>
            </a:r>
            <a:r>
              <a:rPr lang="en-US" altLang="ko-KR" dirty="0" err="1" smtClean="0">
                <a:ea typeface="굴림" charset="-127"/>
              </a:rPr>
              <a:t>sqrt</a:t>
            </a:r>
            <a:r>
              <a:rPr lang="en-US" altLang="ko-KR" dirty="0" smtClean="0">
                <a:ea typeface="굴림" charset="-127"/>
              </a:rPr>
              <a:t>(2)</a:t>
            </a:r>
          </a:p>
          <a:p>
            <a:pPr lvl="3">
              <a:defRPr/>
            </a:pPr>
            <a:r>
              <a:rPr lang="en-US" altLang="ko-KR" dirty="0" smtClean="0">
                <a:ea typeface="굴림" charset="-127"/>
              </a:rPr>
              <a:t>2x HE-STF</a:t>
            </a:r>
            <a:r>
              <a:rPr lang="en-US" altLang="ko-KR" baseline="-25000" dirty="0" smtClean="0">
                <a:ea typeface="굴림" charset="-127"/>
              </a:rPr>
              <a:t>80MHz,Prime</a:t>
            </a:r>
            <a:r>
              <a:rPr lang="en-US" altLang="ko-KR" dirty="0" smtClean="0">
                <a:ea typeface="굴림" charset="-127"/>
              </a:rPr>
              <a:t>(</a:t>
            </a:r>
            <a:r>
              <a:rPr lang="en-US" altLang="ko-KR" dirty="0" smtClean="0">
                <a:latin typeface="맑은 고딕" pitchFamily="50" charset="-127"/>
                <a:ea typeface="맑은 고딕" pitchFamily="50" charset="-127"/>
              </a:rPr>
              <a:t>±</a:t>
            </a:r>
            <a:r>
              <a:rPr lang="en-US" altLang="ko-KR" dirty="0" smtClean="0">
                <a:ea typeface="굴림" charset="-127"/>
              </a:rPr>
              <a:t>504) = 0</a:t>
            </a:r>
          </a:p>
          <a:p>
            <a:pPr lvl="2">
              <a:defRPr/>
            </a:pPr>
            <a:r>
              <a:rPr lang="en-US" altLang="ko-KR" dirty="0" smtClean="0">
                <a:ea typeface="굴림" charset="-127"/>
              </a:rPr>
              <a:t>2x HE-STF</a:t>
            </a:r>
            <a:r>
              <a:rPr lang="en-US" altLang="ko-KR" baseline="-25000" dirty="0" smtClean="0">
                <a:ea typeface="굴림" charset="-127"/>
              </a:rPr>
              <a:t>80MHz, Second</a:t>
            </a:r>
            <a:r>
              <a:rPr lang="en-US" altLang="ko-KR" dirty="0" smtClean="0">
                <a:ea typeface="굴림" charset="-127"/>
              </a:rPr>
              <a:t>(-504:8:504) = [-</a:t>
            </a:r>
            <a:r>
              <a:rPr lang="en-US" altLang="ko-KR" i="1" dirty="0" smtClean="0">
                <a:ea typeface="굴림" charset="-127"/>
              </a:rPr>
              <a:t>M</a:t>
            </a:r>
            <a:r>
              <a:rPr lang="en-US" altLang="ko-KR" dirty="0" smtClean="0">
                <a:ea typeface="굴림" charset="-127"/>
              </a:rPr>
              <a:t>, 1, -</a:t>
            </a:r>
            <a:r>
              <a:rPr lang="en-US" altLang="ko-KR" i="1" dirty="0" smtClean="0">
                <a:ea typeface="굴림" charset="-127"/>
              </a:rPr>
              <a:t>M</a:t>
            </a:r>
            <a:r>
              <a:rPr lang="en-US" altLang="ko-KR" dirty="0" smtClean="0">
                <a:ea typeface="굴림" charset="-127"/>
              </a:rPr>
              <a:t>, 1, </a:t>
            </a:r>
            <a:r>
              <a:rPr lang="en-US" altLang="ko-KR" i="1" dirty="0" smtClean="0">
                <a:ea typeface="굴림" charset="-127"/>
              </a:rPr>
              <a:t>M</a:t>
            </a:r>
            <a:r>
              <a:rPr lang="en-US" altLang="ko-KR" dirty="0" smtClean="0">
                <a:ea typeface="굴림" charset="-127"/>
              </a:rPr>
              <a:t>, 1, -</a:t>
            </a:r>
            <a:r>
              <a:rPr lang="en-US" altLang="ko-KR" i="1" dirty="0" smtClean="0">
                <a:ea typeface="굴림" charset="-127"/>
              </a:rPr>
              <a:t>M</a:t>
            </a:r>
            <a:r>
              <a:rPr lang="en-US" altLang="ko-KR" dirty="0" smtClean="0">
                <a:ea typeface="굴림" charset="-127"/>
              </a:rPr>
              <a:t>, 0, -</a:t>
            </a:r>
            <a:r>
              <a:rPr lang="en-US" altLang="ko-KR" i="1" dirty="0" smtClean="0">
                <a:ea typeface="굴림" charset="-127"/>
              </a:rPr>
              <a:t>M</a:t>
            </a:r>
            <a:r>
              <a:rPr lang="en-US" altLang="ko-KR" dirty="0" smtClean="0">
                <a:ea typeface="굴림" charset="-127"/>
              </a:rPr>
              <a:t>, 1, </a:t>
            </a:r>
            <a:r>
              <a:rPr lang="en-US" altLang="ko-KR" i="1" dirty="0" smtClean="0">
                <a:ea typeface="굴림" charset="-127"/>
              </a:rPr>
              <a:t>M</a:t>
            </a:r>
            <a:r>
              <a:rPr lang="en-US" altLang="ko-KR" dirty="0" smtClean="0">
                <a:ea typeface="굴림" charset="-127"/>
              </a:rPr>
              <a:t>, 1, -</a:t>
            </a:r>
            <a:r>
              <a:rPr lang="en-US" altLang="ko-KR" i="1" dirty="0" smtClean="0">
                <a:ea typeface="굴림" charset="-127"/>
              </a:rPr>
              <a:t>M</a:t>
            </a:r>
            <a:r>
              <a:rPr lang="en-US" altLang="ko-KR" dirty="0" smtClean="0">
                <a:ea typeface="굴림" charset="-127"/>
              </a:rPr>
              <a:t>, 1, -</a:t>
            </a:r>
            <a:r>
              <a:rPr lang="en-US" altLang="ko-KR" i="1" dirty="0" smtClean="0">
                <a:ea typeface="굴림" charset="-127"/>
              </a:rPr>
              <a:t>M</a:t>
            </a:r>
            <a:r>
              <a:rPr lang="en-US" altLang="ko-KR" dirty="0" smtClean="0">
                <a:ea typeface="굴림" charset="-127"/>
              </a:rPr>
              <a:t>] *(1+</a:t>
            </a:r>
            <a:r>
              <a:rPr lang="en-US" altLang="ko-KR" i="1" dirty="0" smtClean="0">
                <a:ea typeface="굴림" charset="-127"/>
              </a:rPr>
              <a:t>j</a:t>
            </a:r>
            <a:r>
              <a:rPr lang="en-US" altLang="ko-KR" dirty="0" smtClean="0">
                <a:ea typeface="굴림" charset="-127"/>
              </a:rPr>
              <a:t>)/</a:t>
            </a:r>
            <a:r>
              <a:rPr lang="en-US" altLang="ko-KR" dirty="0" err="1" smtClean="0">
                <a:ea typeface="굴림" charset="-127"/>
              </a:rPr>
              <a:t>sqrt</a:t>
            </a:r>
            <a:r>
              <a:rPr lang="en-US" altLang="ko-KR" dirty="0" smtClean="0">
                <a:ea typeface="굴림" charset="-127"/>
              </a:rPr>
              <a:t>(2)</a:t>
            </a:r>
          </a:p>
          <a:p>
            <a:pPr lvl="3">
              <a:defRPr/>
            </a:pPr>
            <a:r>
              <a:rPr lang="en-US" altLang="ko-KR" dirty="0" smtClean="0">
                <a:ea typeface="굴림" charset="-127"/>
              </a:rPr>
              <a:t>2x HE-STF</a:t>
            </a:r>
            <a:r>
              <a:rPr lang="en-US" altLang="ko-KR" baseline="-25000" dirty="0" smtClean="0">
                <a:ea typeface="굴림" charset="-127"/>
              </a:rPr>
              <a:t>80MHz,Second</a:t>
            </a:r>
            <a:r>
              <a:rPr lang="en-US" altLang="ko-KR" dirty="0" smtClean="0">
                <a:ea typeface="굴림" charset="-127"/>
              </a:rPr>
              <a:t>(</a:t>
            </a:r>
            <a:r>
              <a:rPr lang="en-US" altLang="ko-KR" dirty="0" smtClean="0">
                <a:latin typeface="맑은 고딕" pitchFamily="50" charset="-127"/>
                <a:ea typeface="맑은 고딕" pitchFamily="50" charset="-127"/>
              </a:rPr>
              <a:t>±</a:t>
            </a:r>
            <a:r>
              <a:rPr lang="en-US" altLang="ko-KR" dirty="0" smtClean="0">
                <a:ea typeface="굴림" charset="-127"/>
              </a:rPr>
              <a:t>504) = 0</a:t>
            </a:r>
            <a:endParaRPr lang="en-US" altLang="ko-KR" sz="1400" dirty="0" smtClean="0">
              <a:ea typeface="굴림" charset="-127"/>
            </a:endParaRPr>
          </a:p>
        </p:txBody>
      </p:sp>
      <p:sp>
        <p:nvSpPr>
          <p:cNvPr id="9" name="TextBox 8"/>
          <p:cNvSpPr txBox="1"/>
          <p:nvPr/>
        </p:nvSpPr>
        <p:spPr>
          <a:xfrm>
            <a:off x="1143000" y="5715000"/>
            <a:ext cx="1879041" cy="400110"/>
          </a:xfrm>
          <a:prstGeom prst="rect">
            <a:avLst/>
          </a:prstGeom>
          <a:noFill/>
        </p:spPr>
        <p:txBody>
          <a:bodyPr wrap="none" rtlCol="0">
            <a:spAutoFit/>
          </a:bodyPr>
          <a:lstStyle/>
          <a:p>
            <a:r>
              <a:rPr lang="en-US" sz="2000" b="1" dirty="0" smtClean="0">
                <a:solidFill>
                  <a:srgbClr val="00B050"/>
                </a:solidFill>
              </a:rPr>
              <a:t>Y/N/A:  28/0/13</a:t>
            </a:r>
            <a:endParaRPr lang="en-US" sz="2000" b="1" dirty="0">
              <a:solidFill>
                <a:srgbClr val="00B050"/>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#2</a:t>
            </a:r>
            <a:br>
              <a:rPr lang="en-US" dirty="0" smtClean="0"/>
            </a:br>
            <a:r>
              <a:rPr lang="en-US" sz="2000" dirty="0" smtClean="0"/>
              <a:t>By Hongyuan Zhang (Marvell)</a:t>
            </a:r>
            <a:endParaRPr lang="en-US" sz="2000" dirty="0"/>
          </a:p>
        </p:txBody>
      </p:sp>
      <p:sp>
        <p:nvSpPr>
          <p:cNvPr id="3" name="Date Placeholder 2"/>
          <p:cNvSpPr>
            <a:spLocks noGrp="1"/>
          </p:cNvSpPr>
          <p:nvPr>
            <p:ph type="dt" sz="half" idx="10"/>
          </p:nvPr>
        </p:nvSpPr>
        <p:spPr/>
        <p:txBody>
          <a:bodyPr/>
          <a:lstStyle/>
          <a:p>
            <a:pPr>
              <a:defRPr/>
            </a:pPr>
            <a:r>
              <a:rPr lang="en-US" smtClean="0"/>
              <a:t>March 2016</a:t>
            </a:r>
            <a:endParaRPr lang="en-US" dirty="0"/>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15</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
        <p:nvSpPr>
          <p:cNvPr id="6" name="Rectangle 5"/>
          <p:cNvSpPr/>
          <p:nvPr/>
        </p:nvSpPr>
        <p:spPr>
          <a:xfrm>
            <a:off x="762000" y="1752600"/>
            <a:ext cx="7620000" cy="3231654"/>
          </a:xfrm>
          <a:prstGeom prst="rect">
            <a:avLst/>
          </a:prstGeom>
        </p:spPr>
        <p:txBody>
          <a:bodyPr wrap="square">
            <a:spAutoFit/>
          </a:bodyPr>
          <a:lstStyle/>
          <a:p>
            <a:pPr lvl="0"/>
            <a:r>
              <a:rPr lang="en-US" sz="2400" dirty="0" smtClean="0"/>
              <a:t>Do you agree to add the following text in SFD chapter 3.4?</a:t>
            </a:r>
          </a:p>
          <a:p>
            <a:pPr lvl="1"/>
            <a:r>
              <a:rPr lang="en-US" sz="2000" dirty="0" smtClean="0"/>
              <a:t>For 20MHz PPDU, the transmit spectrum shall not exceed the maximum of the interim transmit spectral mask and –53 </a:t>
            </a:r>
            <a:r>
              <a:rPr lang="en-US" sz="2000" dirty="0" err="1" smtClean="0"/>
              <a:t>dBm</a:t>
            </a:r>
            <a:r>
              <a:rPr lang="en-US" sz="2000" dirty="0" smtClean="0"/>
              <a:t>/MHz at any frequency offset, for both 2.4GHz and 5GHz bands.</a:t>
            </a:r>
          </a:p>
          <a:p>
            <a:pPr lvl="1"/>
            <a:r>
              <a:rPr lang="en-US" sz="2000" dirty="0" smtClean="0"/>
              <a:t>For 40MHz PPDU, the transmit spectrum shall not exceed the maximum of the interim transmit spectral mask and –56 </a:t>
            </a:r>
            <a:r>
              <a:rPr lang="en-US" sz="2000" dirty="0" err="1" smtClean="0"/>
              <a:t>dBm</a:t>
            </a:r>
            <a:r>
              <a:rPr lang="en-US" sz="2000" dirty="0" smtClean="0"/>
              <a:t>/MHz at any frequency offset, for both 2.4GHz and 5GHz bands.</a:t>
            </a:r>
          </a:p>
          <a:p>
            <a:pPr lvl="1"/>
            <a:r>
              <a:rPr lang="en-US" sz="2000" dirty="0" smtClean="0"/>
              <a:t>For 80MHz and 160MHz PPDUs, the transmit spectrum shall not exceed the maximum of the interim transmit spectral mask and –59 </a:t>
            </a:r>
            <a:r>
              <a:rPr lang="en-US" sz="2000" dirty="0" err="1" smtClean="0"/>
              <a:t>dBm</a:t>
            </a:r>
            <a:r>
              <a:rPr lang="en-US" sz="2000" dirty="0" smtClean="0"/>
              <a:t>/MHz at any frequency offset.</a:t>
            </a:r>
            <a:endParaRPr lang="en-US" sz="2000" dirty="0"/>
          </a:p>
        </p:txBody>
      </p:sp>
      <p:sp>
        <p:nvSpPr>
          <p:cNvPr id="7" name="TextBox 6"/>
          <p:cNvSpPr txBox="1"/>
          <p:nvPr/>
        </p:nvSpPr>
        <p:spPr>
          <a:xfrm>
            <a:off x="1143000" y="5715000"/>
            <a:ext cx="1750800" cy="400110"/>
          </a:xfrm>
          <a:prstGeom prst="rect">
            <a:avLst/>
          </a:prstGeom>
          <a:noFill/>
        </p:spPr>
        <p:txBody>
          <a:bodyPr wrap="none" rtlCol="0">
            <a:spAutoFit/>
          </a:bodyPr>
          <a:lstStyle/>
          <a:p>
            <a:r>
              <a:rPr lang="en-US" sz="2000" b="1" dirty="0" smtClean="0">
                <a:solidFill>
                  <a:srgbClr val="00B050"/>
                </a:solidFill>
              </a:rPr>
              <a:t>Y/N/A:  41/0/3</a:t>
            </a:r>
            <a:endParaRPr lang="en-US" sz="2000" b="1" dirty="0">
              <a:solidFill>
                <a:srgbClr val="00B050"/>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#3</a:t>
            </a:r>
            <a:br>
              <a:rPr lang="en-US" dirty="0" smtClean="0"/>
            </a:br>
            <a:r>
              <a:rPr lang="en-US" sz="2000" dirty="0" smtClean="0"/>
              <a:t>By Hongyuan Zhang (Marvell)</a:t>
            </a:r>
            <a:endParaRPr lang="en-US" sz="2000" dirty="0"/>
          </a:p>
        </p:txBody>
      </p:sp>
      <p:sp>
        <p:nvSpPr>
          <p:cNvPr id="3" name="Date Placeholder 2"/>
          <p:cNvSpPr>
            <a:spLocks noGrp="1"/>
          </p:cNvSpPr>
          <p:nvPr>
            <p:ph type="dt" sz="half" idx="10"/>
          </p:nvPr>
        </p:nvSpPr>
        <p:spPr/>
        <p:txBody>
          <a:bodyPr/>
          <a:lstStyle/>
          <a:p>
            <a:pPr>
              <a:defRPr/>
            </a:pPr>
            <a:r>
              <a:rPr lang="en-US" smtClean="0"/>
              <a:t>March 2016</a:t>
            </a:r>
            <a:endParaRPr lang="en-US" dirty="0"/>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16</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
        <p:nvSpPr>
          <p:cNvPr id="6" name="Content Placeholder 2"/>
          <p:cNvSpPr txBox="1">
            <a:spLocks/>
          </p:cNvSpPr>
          <p:nvPr/>
        </p:nvSpPr>
        <p:spPr>
          <a:xfrm>
            <a:off x="762000" y="2133600"/>
            <a:ext cx="7772400" cy="762000"/>
          </a:xfrm>
          <a:prstGeom prst="rect">
            <a:avLst/>
          </a:prstGeom>
        </p:spPr>
        <p:txBody>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smtClean="0">
                <a:ln>
                  <a:noFill/>
                </a:ln>
                <a:solidFill>
                  <a:schemeClr val="tx1"/>
                </a:solidFill>
                <a:effectLst/>
                <a:uLnTx/>
                <a:uFillTx/>
                <a:latin typeface="+mn-lt"/>
                <a:ea typeface="MS PGothic" pitchFamily="34" charset="-128"/>
                <a:cs typeface="ＭＳ Ｐゴシック" charset="0"/>
              </a:rPr>
              <a:t>Do you agree to replace </a:t>
            </a:r>
            <a:r>
              <a:rPr kumimoji="0" lang="en-US" sz="2400" b="1" i="1" u="none" strike="noStrike" kern="0" cap="none" spc="0" normalizeH="0" baseline="0" noProof="0" smtClean="0">
                <a:ln>
                  <a:noFill/>
                </a:ln>
                <a:solidFill>
                  <a:schemeClr val="tx1"/>
                </a:solidFill>
                <a:effectLst/>
                <a:uLnTx/>
                <a:uFillTx/>
                <a:latin typeface="+mn-lt"/>
                <a:ea typeface="MS PGothic" pitchFamily="34" charset="-128"/>
                <a:cs typeface="ＭＳ Ｐゴシック" charset="0"/>
              </a:rPr>
              <a:t>Table-3 N</a:t>
            </a:r>
            <a:r>
              <a:rPr kumimoji="0" lang="en-US" sz="1600" b="1" i="1" u="none" strike="noStrike" kern="0" cap="none" spc="0" normalizeH="0" baseline="0" noProof="0" smtClean="0">
                <a:ln>
                  <a:noFill/>
                </a:ln>
                <a:solidFill>
                  <a:schemeClr val="tx1"/>
                </a:solidFill>
                <a:effectLst/>
                <a:uLnTx/>
                <a:uFillTx/>
                <a:latin typeface="+mn-lt"/>
                <a:ea typeface="MS PGothic" pitchFamily="34" charset="-128"/>
                <a:cs typeface="ＭＳ Ｐゴシック" charset="0"/>
              </a:rPr>
              <a:t>SD.short</a:t>
            </a:r>
            <a:r>
              <a:rPr kumimoji="0" lang="en-US" sz="2400" b="1" i="1" u="none" strike="noStrike" kern="0" cap="none" spc="0" normalizeH="0" baseline="0" noProof="0" smtClean="0">
                <a:ln>
                  <a:noFill/>
                </a:ln>
                <a:solidFill>
                  <a:schemeClr val="tx1"/>
                </a:solidFill>
                <a:effectLst/>
                <a:uLnTx/>
                <a:uFillTx/>
                <a:latin typeface="+mn-lt"/>
                <a:ea typeface="MS PGothic" pitchFamily="34" charset="-128"/>
                <a:cs typeface="ＭＳ Ｐゴシック" charset="0"/>
              </a:rPr>
              <a:t> </a:t>
            </a:r>
            <a:r>
              <a:rPr kumimoji="0" lang="en-US" sz="2400" b="1" i="0" u="none" strike="noStrike" kern="0" cap="none" spc="0" normalizeH="0" baseline="0" noProof="0" smtClean="0">
                <a:ln>
                  <a:noFill/>
                </a:ln>
                <a:solidFill>
                  <a:schemeClr val="tx1"/>
                </a:solidFill>
                <a:effectLst/>
                <a:uLnTx/>
                <a:uFillTx/>
                <a:latin typeface="+mn-lt"/>
                <a:ea typeface="MS PGothic" pitchFamily="34" charset="-128"/>
                <a:cs typeface="ＭＳ Ｐゴシック" charset="0"/>
              </a:rPr>
              <a:t>in </a:t>
            </a:r>
            <a:r>
              <a:rPr kumimoji="0" lang="en-GB" sz="2400" b="1" i="0" u="none" strike="noStrike" kern="0" cap="none" spc="0" normalizeH="0" baseline="0" noProof="0" smtClean="0">
                <a:ln>
                  <a:noFill/>
                </a:ln>
                <a:solidFill>
                  <a:schemeClr val="tx1"/>
                </a:solidFill>
                <a:effectLst/>
                <a:uLnTx/>
                <a:uFillTx/>
                <a:latin typeface="+mn-lt"/>
                <a:ea typeface="MS PGothic" pitchFamily="34" charset="-128"/>
                <a:cs typeface="ＭＳ Ｐゴシック" charset="0"/>
              </a:rPr>
              <a:t>3.3.5 Padding and packet extension of SFD to the following table?</a:t>
            </a:r>
            <a:endParaRPr kumimoji="0" lang="en-US" sz="2400" b="1" i="0" u="none" strike="noStrike" kern="0" cap="none" spc="0" normalizeH="0" baseline="0" noProof="0" dirty="0">
              <a:ln>
                <a:noFill/>
              </a:ln>
              <a:solidFill>
                <a:schemeClr val="tx1"/>
              </a:solidFill>
              <a:effectLst/>
              <a:uLnTx/>
              <a:uFillTx/>
              <a:latin typeface="+mn-lt"/>
              <a:ea typeface="MS PGothic" pitchFamily="34" charset="-128"/>
              <a:cs typeface="ＭＳ Ｐゴシック" charset="0"/>
            </a:endParaRPr>
          </a:p>
        </p:txBody>
      </p:sp>
      <p:graphicFrame>
        <p:nvGraphicFramePr>
          <p:cNvPr id="7" name="Table 6"/>
          <p:cNvGraphicFramePr>
            <a:graphicFrameLocks noGrp="1"/>
          </p:cNvGraphicFramePr>
          <p:nvPr>
            <p:extLst>
              <p:ext uri="{D42A27DB-BD31-4B8C-83A1-F6EECF244321}">
                <p14:modId xmlns="" xmlns:p14="http://schemas.microsoft.com/office/powerpoint/2010/main" val="3931749756"/>
              </p:ext>
            </p:extLst>
          </p:nvPr>
        </p:nvGraphicFramePr>
        <p:xfrm>
          <a:off x="1371600" y="3505200"/>
          <a:ext cx="6477000" cy="2194560"/>
        </p:xfrm>
        <a:graphic>
          <a:graphicData uri="http://schemas.openxmlformats.org/drawingml/2006/table">
            <a:tbl>
              <a:tblPr/>
              <a:tblGrid>
                <a:gridCol w="2198614"/>
                <a:gridCol w="2139193"/>
                <a:gridCol w="2139193"/>
              </a:tblGrid>
              <a:tr h="209550">
                <a:tc>
                  <a:txBody>
                    <a:bodyPr/>
                    <a:lstStyle/>
                    <a:p>
                      <a:pPr marL="0" marR="0" algn="ctr">
                        <a:spcBef>
                          <a:spcPts val="0"/>
                        </a:spcBef>
                        <a:spcAft>
                          <a:spcPts val="0"/>
                        </a:spcAft>
                      </a:pPr>
                      <a:r>
                        <a:rPr lang="en-US" sz="1800" b="1" dirty="0">
                          <a:latin typeface="Calibri"/>
                          <a:ea typeface="SimSun"/>
                          <a:cs typeface="Times New Roman"/>
                        </a:rPr>
                        <a:t>RU Size</a:t>
                      </a:r>
                      <a:endParaRPr lang="en-US" sz="1800" dirty="0">
                        <a:latin typeface="Calibri"/>
                        <a:ea typeface="SimSun"/>
                        <a:cs typeface="Times New Roman"/>
                      </a:endParaRPr>
                    </a:p>
                  </a:txBody>
                  <a:tcPr marL="67112" marR="67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i="1" dirty="0">
                          <a:latin typeface="Calibri"/>
                          <a:ea typeface="SimSun"/>
                          <a:cs typeface="Times New Roman"/>
                        </a:rPr>
                        <a:t>DCM=0: </a:t>
                      </a:r>
                      <a:r>
                        <a:rPr lang="en-US" sz="1800" b="1" i="1" dirty="0" err="1">
                          <a:latin typeface="Calibri"/>
                          <a:ea typeface="SimSun"/>
                          <a:cs typeface="Times New Roman"/>
                        </a:rPr>
                        <a:t>N</a:t>
                      </a:r>
                      <a:r>
                        <a:rPr lang="en-US" sz="1100" b="1" i="1" dirty="0" err="1">
                          <a:latin typeface="Calibri"/>
                          <a:ea typeface="SimSun"/>
                          <a:cs typeface="Times New Roman"/>
                        </a:rPr>
                        <a:t>SD.short</a:t>
                      </a:r>
                      <a:endParaRPr lang="en-US" sz="1800" dirty="0">
                        <a:latin typeface="Calibri"/>
                        <a:ea typeface="SimSun"/>
                        <a:cs typeface="Times New Roman"/>
                      </a:endParaRPr>
                    </a:p>
                  </a:txBody>
                  <a:tcPr marL="67112" marR="67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i="1" dirty="0">
                          <a:solidFill>
                            <a:srgbClr val="FF0000"/>
                          </a:solidFill>
                          <a:latin typeface="Calibri"/>
                          <a:ea typeface="SimSun"/>
                          <a:cs typeface="Times New Roman"/>
                        </a:rPr>
                        <a:t>DCM=1: </a:t>
                      </a:r>
                      <a:r>
                        <a:rPr lang="en-US" sz="1800" b="1" i="1" dirty="0" err="1">
                          <a:solidFill>
                            <a:srgbClr val="FF0000"/>
                          </a:solidFill>
                          <a:latin typeface="Calibri"/>
                          <a:ea typeface="SimSun"/>
                          <a:cs typeface="Times New Roman"/>
                        </a:rPr>
                        <a:t>N</a:t>
                      </a:r>
                      <a:r>
                        <a:rPr lang="en-US" sz="1100" b="1" i="1" dirty="0" err="1">
                          <a:solidFill>
                            <a:srgbClr val="FF0000"/>
                          </a:solidFill>
                          <a:latin typeface="Calibri"/>
                          <a:ea typeface="SimSun"/>
                          <a:cs typeface="Times New Roman"/>
                        </a:rPr>
                        <a:t>SD.short</a:t>
                      </a:r>
                      <a:endParaRPr lang="en-US" sz="1800" dirty="0">
                        <a:solidFill>
                          <a:srgbClr val="FF0000"/>
                        </a:solidFill>
                        <a:latin typeface="Calibri"/>
                        <a:ea typeface="SimSun"/>
                        <a:cs typeface="Times New Roman"/>
                      </a:endParaRPr>
                    </a:p>
                  </a:txBody>
                  <a:tcPr marL="67112" marR="67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9550">
                <a:tc>
                  <a:txBody>
                    <a:bodyPr/>
                    <a:lstStyle/>
                    <a:p>
                      <a:pPr marL="0" marR="0" algn="ctr">
                        <a:spcBef>
                          <a:spcPts val="0"/>
                        </a:spcBef>
                        <a:spcAft>
                          <a:spcPts val="0"/>
                        </a:spcAft>
                      </a:pPr>
                      <a:r>
                        <a:rPr lang="en-US" sz="1800" dirty="0">
                          <a:latin typeface="Calibri"/>
                          <a:ea typeface="SimSun"/>
                          <a:cs typeface="Times New Roman"/>
                        </a:rPr>
                        <a:t>26</a:t>
                      </a:r>
                    </a:p>
                  </a:txBody>
                  <a:tcPr marL="67112" marR="67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dirty="0">
                          <a:latin typeface="Calibri"/>
                          <a:ea typeface="SimSun"/>
                          <a:cs typeface="Times New Roman"/>
                        </a:rPr>
                        <a:t>6</a:t>
                      </a:r>
                    </a:p>
                  </a:txBody>
                  <a:tcPr marL="67112" marR="67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dirty="0" smtClean="0">
                          <a:solidFill>
                            <a:srgbClr val="FF0000"/>
                          </a:solidFill>
                          <a:latin typeface="Calibri"/>
                          <a:ea typeface="SimSun"/>
                          <a:cs typeface="Times New Roman"/>
                        </a:rPr>
                        <a:t>2</a:t>
                      </a:r>
                      <a:endParaRPr lang="en-US" sz="1800" dirty="0">
                        <a:solidFill>
                          <a:srgbClr val="FF0000"/>
                        </a:solidFill>
                        <a:latin typeface="Calibri"/>
                        <a:ea typeface="SimSun"/>
                        <a:cs typeface="Times New Roman"/>
                      </a:endParaRPr>
                    </a:p>
                  </a:txBody>
                  <a:tcPr marL="67112" marR="67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9550">
                <a:tc>
                  <a:txBody>
                    <a:bodyPr/>
                    <a:lstStyle/>
                    <a:p>
                      <a:pPr marL="0" marR="0" algn="ctr">
                        <a:spcBef>
                          <a:spcPts val="0"/>
                        </a:spcBef>
                        <a:spcAft>
                          <a:spcPts val="0"/>
                        </a:spcAft>
                      </a:pPr>
                      <a:r>
                        <a:rPr lang="en-US" sz="1800">
                          <a:latin typeface="Calibri"/>
                          <a:ea typeface="SimSun"/>
                          <a:cs typeface="Times New Roman"/>
                        </a:rPr>
                        <a:t>52</a:t>
                      </a:r>
                    </a:p>
                  </a:txBody>
                  <a:tcPr marL="67112" marR="67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dirty="0">
                          <a:latin typeface="Calibri"/>
                          <a:ea typeface="SimSun"/>
                          <a:cs typeface="Times New Roman"/>
                        </a:rPr>
                        <a:t>12</a:t>
                      </a:r>
                    </a:p>
                  </a:txBody>
                  <a:tcPr marL="67112" marR="67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dirty="0">
                          <a:solidFill>
                            <a:srgbClr val="FF0000"/>
                          </a:solidFill>
                          <a:latin typeface="Calibri"/>
                          <a:ea typeface="SimSun"/>
                          <a:cs typeface="Times New Roman"/>
                        </a:rPr>
                        <a:t>6</a:t>
                      </a:r>
                    </a:p>
                  </a:txBody>
                  <a:tcPr marL="67112" marR="67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9550">
                <a:tc>
                  <a:txBody>
                    <a:bodyPr/>
                    <a:lstStyle/>
                    <a:p>
                      <a:pPr marL="0" marR="0" algn="ctr">
                        <a:spcBef>
                          <a:spcPts val="0"/>
                        </a:spcBef>
                        <a:spcAft>
                          <a:spcPts val="0"/>
                        </a:spcAft>
                      </a:pPr>
                      <a:r>
                        <a:rPr lang="en-US" sz="1800">
                          <a:latin typeface="Calibri"/>
                          <a:ea typeface="SimSun"/>
                          <a:cs typeface="Times New Roman"/>
                        </a:rPr>
                        <a:t>106</a:t>
                      </a:r>
                    </a:p>
                  </a:txBody>
                  <a:tcPr marL="67112" marR="67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a:latin typeface="Calibri"/>
                          <a:ea typeface="SimSun"/>
                          <a:cs typeface="Times New Roman"/>
                        </a:rPr>
                        <a:t>24</a:t>
                      </a:r>
                    </a:p>
                  </a:txBody>
                  <a:tcPr marL="67112" marR="67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dirty="0">
                          <a:solidFill>
                            <a:srgbClr val="FF0000"/>
                          </a:solidFill>
                          <a:latin typeface="Calibri"/>
                          <a:ea typeface="SimSun"/>
                          <a:cs typeface="Times New Roman"/>
                        </a:rPr>
                        <a:t>12</a:t>
                      </a:r>
                    </a:p>
                  </a:txBody>
                  <a:tcPr marL="67112" marR="67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9550">
                <a:tc>
                  <a:txBody>
                    <a:bodyPr/>
                    <a:lstStyle/>
                    <a:p>
                      <a:pPr marL="0" marR="0" algn="ctr">
                        <a:spcBef>
                          <a:spcPts val="0"/>
                        </a:spcBef>
                        <a:spcAft>
                          <a:spcPts val="0"/>
                        </a:spcAft>
                      </a:pPr>
                      <a:r>
                        <a:rPr lang="en-US" sz="1800">
                          <a:latin typeface="Calibri"/>
                          <a:ea typeface="SimSun"/>
                          <a:cs typeface="Times New Roman"/>
                        </a:rPr>
                        <a:t>242</a:t>
                      </a:r>
                    </a:p>
                  </a:txBody>
                  <a:tcPr marL="67112" marR="67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a:latin typeface="Calibri"/>
                          <a:ea typeface="SimSun"/>
                          <a:cs typeface="Times New Roman"/>
                        </a:rPr>
                        <a:t>60</a:t>
                      </a:r>
                    </a:p>
                  </a:txBody>
                  <a:tcPr marL="67112" marR="67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dirty="0">
                          <a:solidFill>
                            <a:srgbClr val="FF0000"/>
                          </a:solidFill>
                          <a:latin typeface="Calibri"/>
                          <a:ea typeface="SimSun"/>
                          <a:cs typeface="Times New Roman"/>
                        </a:rPr>
                        <a:t>30</a:t>
                      </a:r>
                    </a:p>
                  </a:txBody>
                  <a:tcPr marL="67112" marR="67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9550">
                <a:tc>
                  <a:txBody>
                    <a:bodyPr/>
                    <a:lstStyle/>
                    <a:p>
                      <a:pPr marL="0" marR="0" algn="ctr">
                        <a:spcBef>
                          <a:spcPts val="0"/>
                        </a:spcBef>
                        <a:spcAft>
                          <a:spcPts val="0"/>
                        </a:spcAft>
                      </a:pPr>
                      <a:r>
                        <a:rPr lang="en-US" sz="1800">
                          <a:latin typeface="Calibri"/>
                          <a:ea typeface="SimSun"/>
                          <a:cs typeface="Times New Roman"/>
                        </a:rPr>
                        <a:t>484</a:t>
                      </a:r>
                    </a:p>
                  </a:txBody>
                  <a:tcPr marL="67112" marR="67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a:latin typeface="Calibri"/>
                          <a:ea typeface="SimSun"/>
                          <a:cs typeface="Times New Roman"/>
                        </a:rPr>
                        <a:t>120</a:t>
                      </a:r>
                    </a:p>
                  </a:txBody>
                  <a:tcPr marL="67112" marR="67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dirty="0">
                          <a:solidFill>
                            <a:srgbClr val="FF0000"/>
                          </a:solidFill>
                          <a:latin typeface="Calibri"/>
                          <a:ea typeface="SimSun"/>
                          <a:cs typeface="Times New Roman"/>
                        </a:rPr>
                        <a:t>60</a:t>
                      </a:r>
                    </a:p>
                  </a:txBody>
                  <a:tcPr marL="67112" marR="67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9550">
                <a:tc>
                  <a:txBody>
                    <a:bodyPr/>
                    <a:lstStyle/>
                    <a:p>
                      <a:pPr marL="0" marR="0" algn="ctr">
                        <a:spcBef>
                          <a:spcPts val="0"/>
                        </a:spcBef>
                        <a:spcAft>
                          <a:spcPts val="0"/>
                        </a:spcAft>
                      </a:pPr>
                      <a:r>
                        <a:rPr lang="en-US" sz="1800">
                          <a:latin typeface="Calibri"/>
                          <a:ea typeface="SimSun"/>
                          <a:cs typeface="Times New Roman"/>
                        </a:rPr>
                        <a:t>996</a:t>
                      </a:r>
                    </a:p>
                  </a:txBody>
                  <a:tcPr marL="67112" marR="67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dirty="0">
                          <a:latin typeface="Calibri"/>
                          <a:ea typeface="SimSun"/>
                          <a:cs typeface="Times New Roman"/>
                        </a:rPr>
                        <a:t>240</a:t>
                      </a:r>
                    </a:p>
                  </a:txBody>
                  <a:tcPr marL="67112" marR="67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dirty="0">
                          <a:solidFill>
                            <a:srgbClr val="FF0000"/>
                          </a:solidFill>
                          <a:latin typeface="Calibri"/>
                          <a:ea typeface="SimSun"/>
                          <a:cs typeface="Times New Roman"/>
                        </a:rPr>
                        <a:t>120</a:t>
                      </a:r>
                    </a:p>
                  </a:txBody>
                  <a:tcPr marL="67112" marR="67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9550">
                <a:tc>
                  <a:txBody>
                    <a:bodyPr/>
                    <a:lstStyle/>
                    <a:p>
                      <a:pPr marL="0" marR="0" algn="ctr">
                        <a:spcBef>
                          <a:spcPts val="0"/>
                        </a:spcBef>
                        <a:spcAft>
                          <a:spcPts val="0"/>
                        </a:spcAft>
                      </a:pPr>
                      <a:r>
                        <a:rPr lang="en-US" sz="1800" dirty="0">
                          <a:latin typeface="Calibri"/>
                          <a:ea typeface="SimSun"/>
                          <a:cs typeface="Times New Roman"/>
                        </a:rPr>
                        <a:t>996x2</a:t>
                      </a:r>
                    </a:p>
                  </a:txBody>
                  <a:tcPr marL="67112" marR="67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a:latin typeface="Calibri"/>
                          <a:ea typeface="SimSun"/>
                          <a:cs typeface="Times New Roman"/>
                        </a:rPr>
                        <a:t>492</a:t>
                      </a:r>
                    </a:p>
                  </a:txBody>
                  <a:tcPr marL="67112" marR="67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dirty="0">
                          <a:solidFill>
                            <a:srgbClr val="FF0000"/>
                          </a:solidFill>
                          <a:latin typeface="Calibri"/>
                          <a:ea typeface="SimSun"/>
                          <a:cs typeface="Times New Roman"/>
                        </a:rPr>
                        <a:t>246</a:t>
                      </a:r>
                    </a:p>
                  </a:txBody>
                  <a:tcPr marL="67112" marR="67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 name="TextBox 7"/>
          <p:cNvSpPr txBox="1"/>
          <p:nvPr/>
        </p:nvSpPr>
        <p:spPr>
          <a:xfrm>
            <a:off x="1066800" y="5867400"/>
            <a:ext cx="1750800" cy="400110"/>
          </a:xfrm>
          <a:prstGeom prst="rect">
            <a:avLst/>
          </a:prstGeom>
          <a:noFill/>
        </p:spPr>
        <p:txBody>
          <a:bodyPr wrap="none" rtlCol="0">
            <a:spAutoFit/>
          </a:bodyPr>
          <a:lstStyle/>
          <a:p>
            <a:r>
              <a:rPr lang="en-US" sz="2000" b="1" dirty="0" smtClean="0">
                <a:solidFill>
                  <a:srgbClr val="00B050"/>
                </a:solidFill>
              </a:rPr>
              <a:t>Y/N/A:  40/0/5</a:t>
            </a:r>
            <a:endParaRPr lang="en-US" sz="2000" b="1" dirty="0">
              <a:solidFill>
                <a:srgbClr val="00B050"/>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#4</a:t>
            </a:r>
            <a:br>
              <a:rPr lang="en-US" dirty="0" smtClean="0"/>
            </a:br>
            <a:r>
              <a:rPr lang="en-US" sz="2000" dirty="0" smtClean="0"/>
              <a:t>By Hongyuan Zhang (Marvell)</a:t>
            </a:r>
            <a:endParaRPr lang="en-US" sz="2000" dirty="0"/>
          </a:p>
        </p:txBody>
      </p:sp>
      <p:sp>
        <p:nvSpPr>
          <p:cNvPr id="3" name="Date Placeholder 2"/>
          <p:cNvSpPr>
            <a:spLocks noGrp="1"/>
          </p:cNvSpPr>
          <p:nvPr>
            <p:ph type="dt" sz="half" idx="10"/>
          </p:nvPr>
        </p:nvSpPr>
        <p:spPr/>
        <p:txBody>
          <a:bodyPr/>
          <a:lstStyle/>
          <a:p>
            <a:pPr>
              <a:defRPr/>
            </a:pPr>
            <a:r>
              <a:rPr lang="en-US" smtClean="0"/>
              <a:t>March 2016</a:t>
            </a:r>
            <a:endParaRPr lang="en-US" dirty="0"/>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17</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
        <p:nvSpPr>
          <p:cNvPr id="6" name="Content Placeholder 2"/>
          <p:cNvSpPr txBox="1">
            <a:spLocks/>
          </p:cNvSpPr>
          <p:nvPr/>
        </p:nvSpPr>
        <p:spPr>
          <a:xfrm>
            <a:off x="685800" y="2133600"/>
            <a:ext cx="8001000" cy="2057400"/>
          </a:xfrm>
          <a:prstGeom prst="rect">
            <a:avLst/>
          </a:prstGeom>
        </p:spPr>
        <p:txBody>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smtClean="0">
                <a:ln>
                  <a:noFill/>
                </a:ln>
                <a:solidFill>
                  <a:schemeClr val="tx1"/>
                </a:solidFill>
                <a:effectLst/>
                <a:uLnTx/>
                <a:uFillTx/>
                <a:latin typeface="+mn-lt"/>
                <a:ea typeface="MS PGothic" pitchFamily="34" charset="-128"/>
                <a:cs typeface="ＭＳ Ｐゴシック" charset="0"/>
              </a:rPr>
              <a:t>Do you agree to add the following text in SFD 3.3.5</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smtClean="0">
                <a:ln>
                  <a:noFill/>
                </a:ln>
                <a:solidFill>
                  <a:schemeClr val="tx1"/>
                </a:solidFill>
                <a:effectLst/>
                <a:uLnTx/>
                <a:uFillTx/>
                <a:latin typeface="+mn-lt"/>
                <a:ea typeface="MS PGothic" pitchFamily="34" charset="-128"/>
              </a:rPr>
              <a:t>The post-FEC bits are un-specified by 11ax spec</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smtClean="0">
                <a:ln>
                  <a:noFill/>
                </a:ln>
                <a:solidFill>
                  <a:schemeClr val="tx1"/>
                </a:solidFill>
                <a:effectLst/>
                <a:uLnTx/>
                <a:uFillTx/>
                <a:latin typeface="+mn-lt"/>
                <a:ea typeface="MS PGothic" pitchFamily="34" charset="-128"/>
              </a:rPr>
              <a:t>The content of PE field is un-specified by 11ax spec</a:t>
            </a:r>
            <a:endParaRPr kumimoji="0" lang="en-US" sz="2000" b="0" i="0" u="none" strike="noStrike" kern="0" cap="none" spc="0" normalizeH="0" baseline="0" noProof="0" dirty="0">
              <a:ln>
                <a:noFill/>
              </a:ln>
              <a:solidFill>
                <a:schemeClr val="tx1"/>
              </a:solidFill>
              <a:effectLst/>
              <a:uLnTx/>
              <a:uFillTx/>
              <a:latin typeface="+mn-lt"/>
              <a:ea typeface="MS PGothic" pitchFamily="34" charset="-128"/>
            </a:endParaRPr>
          </a:p>
        </p:txBody>
      </p:sp>
      <p:sp>
        <p:nvSpPr>
          <p:cNvPr id="7" name="TextBox 6"/>
          <p:cNvSpPr txBox="1"/>
          <p:nvPr/>
        </p:nvSpPr>
        <p:spPr>
          <a:xfrm>
            <a:off x="990600" y="5562600"/>
            <a:ext cx="1750800" cy="400110"/>
          </a:xfrm>
          <a:prstGeom prst="rect">
            <a:avLst/>
          </a:prstGeom>
          <a:noFill/>
        </p:spPr>
        <p:txBody>
          <a:bodyPr wrap="none" rtlCol="0">
            <a:spAutoFit/>
          </a:bodyPr>
          <a:lstStyle/>
          <a:p>
            <a:r>
              <a:rPr lang="en-US" sz="2000" b="1" dirty="0" smtClean="0">
                <a:solidFill>
                  <a:srgbClr val="00B050"/>
                </a:solidFill>
              </a:rPr>
              <a:t>Y/N/A:  41/0/5</a:t>
            </a:r>
            <a:endParaRPr lang="en-US" sz="2000" b="1" dirty="0">
              <a:solidFill>
                <a:srgbClr val="00B050"/>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#5</a:t>
            </a:r>
            <a:br>
              <a:rPr lang="en-US" dirty="0" smtClean="0"/>
            </a:br>
            <a:r>
              <a:rPr lang="en-US" sz="2000" dirty="0" smtClean="0"/>
              <a:t>By Ron Porat (Broadcom)</a:t>
            </a:r>
            <a:endParaRPr lang="en-US" sz="2000" dirty="0"/>
          </a:p>
        </p:txBody>
      </p:sp>
      <p:sp>
        <p:nvSpPr>
          <p:cNvPr id="3" name="Date Placeholder 2"/>
          <p:cNvSpPr>
            <a:spLocks noGrp="1"/>
          </p:cNvSpPr>
          <p:nvPr>
            <p:ph type="dt" sz="half" idx="10"/>
          </p:nvPr>
        </p:nvSpPr>
        <p:spPr/>
        <p:txBody>
          <a:bodyPr/>
          <a:lstStyle/>
          <a:p>
            <a:pPr>
              <a:defRPr/>
            </a:pPr>
            <a:r>
              <a:rPr lang="en-US" smtClean="0"/>
              <a:t>March 2016</a:t>
            </a:r>
            <a:endParaRPr lang="en-US" dirty="0"/>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18</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
        <p:nvSpPr>
          <p:cNvPr id="6" name="Rectangle 5"/>
          <p:cNvSpPr/>
          <p:nvPr/>
        </p:nvSpPr>
        <p:spPr>
          <a:xfrm>
            <a:off x="685800" y="2133600"/>
            <a:ext cx="7848600" cy="707886"/>
          </a:xfrm>
          <a:prstGeom prst="rect">
            <a:avLst/>
          </a:prstGeom>
        </p:spPr>
        <p:txBody>
          <a:bodyPr wrap="square">
            <a:spAutoFit/>
          </a:bodyPr>
          <a:lstStyle/>
          <a:p>
            <a:pPr marL="171450" indent="-171450">
              <a:buFont typeface="Arial" panose="020B0604020202020204" pitchFamily="34" charset="0"/>
              <a:buChar char="•"/>
            </a:pPr>
            <a:r>
              <a:rPr lang="en-US" altLang="en-US" sz="2000" dirty="0" smtClean="0"/>
              <a:t>Do you agree to add a Doppler bit </a:t>
            </a:r>
            <a:r>
              <a:rPr lang="en-US" sz="2000" dirty="0" smtClean="0"/>
              <a:t>in SIGA for HE SU and HE SU extended range, in TBD location for HE MU and in the trigger frame?</a:t>
            </a:r>
            <a:endParaRPr lang="en-US" sz="2000" dirty="0"/>
          </a:p>
        </p:txBody>
      </p:sp>
      <p:sp>
        <p:nvSpPr>
          <p:cNvPr id="7" name="TextBox 6"/>
          <p:cNvSpPr txBox="1"/>
          <p:nvPr/>
        </p:nvSpPr>
        <p:spPr>
          <a:xfrm>
            <a:off x="990600" y="5562600"/>
            <a:ext cx="1750800" cy="400110"/>
          </a:xfrm>
          <a:prstGeom prst="rect">
            <a:avLst/>
          </a:prstGeom>
          <a:noFill/>
        </p:spPr>
        <p:txBody>
          <a:bodyPr wrap="none" rtlCol="0">
            <a:spAutoFit/>
          </a:bodyPr>
          <a:lstStyle/>
          <a:p>
            <a:r>
              <a:rPr lang="en-US" sz="2000" b="1" dirty="0" smtClean="0">
                <a:solidFill>
                  <a:srgbClr val="00B050"/>
                </a:solidFill>
              </a:rPr>
              <a:t>Y/N/A:  37/0/5</a:t>
            </a:r>
            <a:endParaRPr lang="en-US" sz="2000" b="1" dirty="0">
              <a:solidFill>
                <a:srgbClr val="00B050"/>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r>
              <a:rPr lang="en-US" smtClean="0"/>
              <a:t>March 2016</a:t>
            </a:r>
            <a:endParaRPr lang="en-US" dirty="0"/>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19</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
        <p:nvSpPr>
          <p:cNvPr id="6" name="Title 1"/>
          <p:cNvSpPr>
            <a:spLocks noGrp="1"/>
          </p:cNvSpPr>
          <p:nvPr>
            <p:ph type="title"/>
          </p:nvPr>
        </p:nvSpPr>
        <p:spPr>
          <a:xfrm>
            <a:off x="685800" y="685800"/>
            <a:ext cx="7772400" cy="1066800"/>
          </a:xfrm>
        </p:spPr>
        <p:txBody>
          <a:bodyPr/>
          <a:lstStyle/>
          <a:p>
            <a:r>
              <a:rPr lang="en-US" dirty="0" smtClean="0"/>
              <a:t>Straw Poll #6</a:t>
            </a:r>
            <a:br>
              <a:rPr lang="en-US" dirty="0" smtClean="0"/>
            </a:br>
            <a:r>
              <a:rPr lang="en-US" sz="2000" dirty="0" smtClean="0"/>
              <a:t>By Ron Porat (Broadcom)</a:t>
            </a:r>
            <a:endParaRPr lang="en-US" sz="2000" dirty="0"/>
          </a:p>
        </p:txBody>
      </p:sp>
      <p:sp>
        <p:nvSpPr>
          <p:cNvPr id="7" name="TextBox 6"/>
          <p:cNvSpPr txBox="1"/>
          <p:nvPr/>
        </p:nvSpPr>
        <p:spPr>
          <a:xfrm>
            <a:off x="533400" y="2362200"/>
            <a:ext cx="8001000" cy="2492990"/>
          </a:xfrm>
          <a:prstGeom prst="rect">
            <a:avLst/>
          </a:prstGeom>
          <a:noFill/>
        </p:spPr>
        <p:txBody>
          <a:bodyPr wrap="square" rtlCol="0">
            <a:spAutoFit/>
          </a:bodyPr>
          <a:lstStyle/>
          <a:p>
            <a:r>
              <a:rPr lang="en-US" altLang="en-US" sz="2000" dirty="0"/>
              <a:t>Do you agree to add </a:t>
            </a:r>
            <a:r>
              <a:rPr lang="en-US" altLang="en-US" sz="2000" dirty="0" smtClean="0"/>
              <a:t>t</a:t>
            </a:r>
            <a:r>
              <a:rPr lang="en-US" sz="2000" dirty="0" smtClean="0"/>
              <a:t>o </a:t>
            </a:r>
            <a:r>
              <a:rPr lang="en-US" sz="2000" dirty="0"/>
              <a:t>the spec framework :  1bit is added for STBC indication in SIGA of the MU PPDU?</a:t>
            </a:r>
          </a:p>
          <a:p>
            <a:pPr marL="342900" indent="-342900">
              <a:buFont typeface="Arial" panose="020B0604020202020204" pitchFamily="34" charset="0"/>
              <a:buChar char="•"/>
            </a:pPr>
            <a:r>
              <a:rPr lang="en-US" sz="1800" dirty="0"/>
              <a:t>This bit indicates STBC for all users in the payload and doesn’t apply to SIGB</a:t>
            </a:r>
          </a:p>
          <a:p>
            <a:pPr marL="342900" indent="-342900"/>
            <a:r>
              <a:rPr lang="en-US" sz="1800" dirty="0" smtClean="0"/>
              <a:t>      STBC </a:t>
            </a:r>
            <a:r>
              <a:rPr lang="en-US" sz="1800" dirty="0"/>
              <a:t>is not applied in MU-MIMO RUs</a:t>
            </a:r>
          </a:p>
          <a:p>
            <a:pPr marL="171450" indent="-171450">
              <a:buFont typeface="Arial" panose="020B0604020202020204" pitchFamily="34" charset="0"/>
              <a:buChar char="•"/>
            </a:pPr>
            <a:endParaRPr lang="en-US" sz="2000" dirty="0"/>
          </a:p>
          <a:p>
            <a:endParaRPr lang="en-US" sz="2000" dirty="0" smtClean="0"/>
          </a:p>
          <a:p>
            <a:pPr marL="171450" indent="-171450">
              <a:buFont typeface="Arial" panose="020B0604020202020204" pitchFamily="34" charset="0"/>
              <a:buChar char="•"/>
            </a:pPr>
            <a:endParaRPr lang="en-US" sz="2000" dirty="0"/>
          </a:p>
          <a:p>
            <a:pPr marL="171450" indent="-171450"/>
            <a:r>
              <a:rPr lang="en-US" sz="2000" b="1" dirty="0" smtClean="0">
                <a:solidFill>
                  <a:srgbClr val="00B050"/>
                </a:solidFill>
              </a:rPr>
              <a:t>Y/N/A: 39/0/4</a:t>
            </a:r>
            <a:endParaRPr lang="en-US" sz="2000" b="1" dirty="0">
              <a:solidFill>
                <a:srgbClr val="00B05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2016</a:t>
            </a:r>
          </a:p>
        </p:txBody>
      </p:sp>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PHY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FontTx/>
              <a:buNone/>
            </a:pPr>
            <a:r>
              <a:rPr lang="en-US" altLang="en-US" sz="2000" dirty="0" smtClean="0">
                <a:latin typeface="Arial" pitchFamily="34" charset="0"/>
              </a:rPr>
              <a:t>Jianhan Liu (Mediatek)</a:t>
            </a:r>
          </a:p>
          <a:p>
            <a:pPr algn="ctr">
              <a:lnSpc>
                <a:spcPct val="90000"/>
              </a:lnSpc>
              <a:buFontTx/>
              <a:buNone/>
            </a:pPr>
            <a:r>
              <a:rPr lang="en-US" altLang="en-US" sz="2000" dirty="0" smtClean="0">
                <a:latin typeface="Arial" pitchFamily="34" charset="0"/>
              </a:rPr>
              <a:t>Yakun Sun (Marvell)</a:t>
            </a:r>
          </a:p>
          <a:p>
            <a:pPr algn="ctr">
              <a:lnSpc>
                <a:spcPct val="90000"/>
              </a:lnSpc>
              <a:buFontTx/>
              <a:buNone/>
            </a:pPr>
            <a:r>
              <a:rPr lang="en-US" altLang="en-US" sz="2000" dirty="0" smtClean="0">
                <a:latin typeface="Arial" pitchFamily="34" charset="0"/>
              </a:rPr>
              <a:t>Bo Sun (ZTE)</a:t>
            </a:r>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r>
              <a:rPr lang="en-US" smtClean="0"/>
              <a:t>March 2016</a:t>
            </a:r>
            <a:endParaRPr lang="en-US" dirty="0"/>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20</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
        <p:nvSpPr>
          <p:cNvPr id="6" name="Title 1"/>
          <p:cNvSpPr>
            <a:spLocks noGrp="1"/>
          </p:cNvSpPr>
          <p:nvPr>
            <p:ph type="title"/>
          </p:nvPr>
        </p:nvSpPr>
        <p:spPr>
          <a:xfrm>
            <a:off x="685800" y="685800"/>
            <a:ext cx="7772400" cy="1066800"/>
          </a:xfrm>
        </p:spPr>
        <p:txBody>
          <a:bodyPr/>
          <a:lstStyle/>
          <a:p>
            <a:r>
              <a:rPr lang="en-US" dirty="0" smtClean="0"/>
              <a:t>Straw Poll #7</a:t>
            </a:r>
            <a:br>
              <a:rPr lang="en-US" dirty="0" smtClean="0"/>
            </a:br>
            <a:r>
              <a:rPr lang="en-US" sz="2000" dirty="0" smtClean="0"/>
              <a:t>By Ron Porat (Broadcom)</a:t>
            </a:r>
            <a:endParaRPr lang="en-US" sz="2000" dirty="0"/>
          </a:p>
        </p:txBody>
      </p:sp>
      <p:sp>
        <p:nvSpPr>
          <p:cNvPr id="7" name="TextBox 6"/>
          <p:cNvSpPr txBox="1"/>
          <p:nvPr/>
        </p:nvSpPr>
        <p:spPr>
          <a:xfrm>
            <a:off x="533400" y="2286000"/>
            <a:ext cx="8001000" cy="1938992"/>
          </a:xfrm>
          <a:prstGeom prst="rect">
            <a:avLst/>
          </a:prstGeom>
          <a:noFill/>
        </p:spPr>
        <p:txBody>
          <a:bodyPr wrap="square" rtlCol="0">
            <a:spAutoFit/>
          </a:bodyPr>
          <a:lstStyle/>
          <a:p>
            <a:pPr marL="171450" indent="-171450">
              <a:buFont typeface="Arial" panose="020B0604020202020204" pitchFamily="34" charset="0"/>
              <a:buChar char="•"/>
            </a:pPr>
            <a:r>
              <a:rPr lang="en-US" altLang="en-US" sz="2000" dirty="0"/>
              <a:t>Do you agree to add to the TG Specification Frame work document: </a:t>
            </a:r>
            <a:r>
              <a:rPr lang="en-US" sz="2000" dirty="0"/>
              <a:t>in trigger based </a:t>
            </a:r>
            <a:r>
              <a:rPr lang="en-US" sz="2000" dirty="0" smtClean="0"/>
              <a:t>UL PPDUs, multiple SR fields (&gt;=2) are signaled, where each SR field corresponds to a different subband of the PPDU</a:t>
            </a:r>
          </a:p>
          <a:p>
            <a:endParaRPr lang="en-US" sz="2000" dirty="0" smtClean="0"/>
          </a:p>
          <a:p>
            <a:pPr marL="171450" indent="-171450">
              <a:buFont typeface="Arial" panose="020B0604020202020204" pitchFamily="34" charset="0"/>
              <a:buChar char="•"/>
            </a:pPr>
            <a:endParaRPr lang="en-US" sz="2000" dirty="0"/>
          </a:p>
          <a:p>
            <a:pPr marL="171450" indent="-171450"/>
            <a:r>
              <a:rPr lang="en-US" sz="2000" b="1" dirty="0" smtClean="0">
                <a:solidFill>
                  <a:srgbClr val="00B050"/>
                </a:solidFill>
              </a:rPr>
              <a:t>Y/N/A: 38/0/5</a:t>
            </a:r>
            <a:endParaRPr lang="en-US" sz="2000" b="1" dirty="0">
              <a:solidFill>
                <a:srgbClr val="00B050"/>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r>
              <a:rPr lang="en-US" smtClean="0"/>
              <a:t>March 2016</a:t>
            </a:r>
            <a:endParaRPr lang="en-US" dirty="0"/>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21</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
        <p:nvSpPr>
          <p:cNvPr id="6" name="Rectangle 5"/>
          <p:cNvSpPr/>
          <p:nvPr/>
        </p:nvSpPr>
        <p:spPr>
          <a:xfrm>
            <a:off x="762000" y="2209800"/>
            <a:ext cx="7924800" cy="707886"/>
          </a:xfrm>
          <a:prstGeom prst="rect">
            <a:avLst/>
          </a:prstGeom>
        </p:spPr>
        <p:txBody>
          <a:bodyPr wrap="square">
            <a:spAutoFit/>
          </a:bodyPr>
          <a:lstStyle/>
          <a:p>
            <a:r>
              <a:rPr lang="en-US" altLang="ko-KR" sz="2000" dirty="0" smtClean="0">
                <a:ea typeface="굴림" charset="-127"/>
              </a:rPr>
              <a:t>Do you agree that 11ax pilot sequences shall reuse the 11ac/ah pilot sequences as shown in slides 13 and 14 in the document 11-16-0346r0? </a:t>
            </a:r>
          </a:p>
        </p:txBody>
      </p:sp>
      <p:sp>
        <p:nvSpPr>
          <p:cNvPr id="7" name="Title 1"/>
          <p:cNvSpPr>
            <a:spLocks noGrp="1"/>
          </p:cNvSpPr>
          <p:nvPr>
            <p:ph type="title"/>
          </p:nvPr>
        </p:nvSpPr>
        <p:spPr>
          <a:xfrm>
            <a:off x="685800" y="685800"/>
            <a:ext cx="7772400" cy="1066800"/>
          </a:xfrm>
        </p:spPr>
        <p:txBody>
          <a:bodyPr/>
          <a:lstStyle/>
          <a:p>
            <a:r>
              <a:rPr lang="en-US" dirty="0" smtClean="0"/>
              <a:t>Straw Poll #8</a:t>
            </a:r>
            <a:br>
              <a:rPr lang="en-US" dirty="0" smtClean="0"/>
            </a:br>
            <a:r>
              <a:rPr lang="en-US" sz="2000" dirty="0" smtClean="0"/>
              <a:t>By Bin Tian (QUALCOMM)</a:t>
            </a:r>
            <a:endParaRPr lang="en-US" sz="2000" dirty="0"/>
          </a:p>
        </p:txBody>
      </p:sp>
      <p:sp>
        <p:nvSpPr>
          <p:cNvPr id="8" name="TextBox 7"/>
          <p:cNvSpPr txBox="1"/>
          <p:nvPr/>
        </p:nvSpPr>
        <p:spPr>
          <a:xfrm>
            <a:off x="990600" y="5562600"/>
            <a:ext cx="1686680" cy="400110"/>
          </a:xfrm>
          <a:prstGeom prst="rect">
            <a:avLst/>
          </a:prstGeom>
          <a:noFill/>
        </p:spPr>
        <p:txBody>
          <a:bodyPr wrap="none" rtlCol="0">
            <a:spAutoFit/>
          </a:bodyPr>
          <a:lstStyle/>
          <a:p>
            <a:r>
              <a:rPr lang="en-US" sz="2000" b="1" dirty="0" smtClean="0">
                <a:solidFill>
                  <a:srgbClr val="00B050"/>
                </a:solidFill>
              </a:rPr>
              <a:t>Y/N/A: 43/0/3</a:t>
            </a:r>
            <a:endParaRPr lang="en-US" sz="2000" b="1" dirty="0">
              <a:solidFill>
                <a:srgbClr val="00B050"/>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r>
              <a:rPr lang="en-US" smtClean="0"/>
              <a:t>March 2016</a:t>
            </a:r>
            <a:endParaRPr lang="en-US" dirty="0"/>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22</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
        <p:nvSpPr>
          <p:cNvPr id="6" name="Title 1"/>
          <p:cNvSpPr>
            <a:spLocks noGrp="1"/>
          </p:cNvSpPr>
          <p:nvPr>
            <p:ph type="title"/>
          </p:nvPr>
        </p:nvSpPr>
        <p:spPr>
          <a:xfrm>
            <a:off x="685800" y="685800"/>
            <a:ext cx="7772400" cy="1066800"/>
          </a:xfrm>
        </p:spPr>
        <p:txBody>
          <a:bodyPr/>
          <a:lstStyle/>
          <a:p>
            <a:r>
              <a:rPr lang="en-US" dirty="0" smtClean="0"/>
              <a:t>Straw Poll #9</a:t>
            </a:r>
            <a:br>
              <a:rPr lang="en-US" dirty="0" smtClean="0"/>
            </a:br>
            <a:r>
              <a:rPr lang="en-US" sz="2000" dirty="0" smtClean="0"/>
              <a:t>By Bin Tian (QUALCOMM)</a:t>
            </a:r>
            <a:endParaRPr lang="en-US" sz="2000" dirty="0"/>
          </a:p>
        </p:txBody>
      </p:sp>
      <p:sp>
        <p:nvSpPr>
          <p:cNvPr id="7" name="내용 개체 틀 2"/>
          <p:cNvSpPr txBox="1">
            <a:spLocks/>
          </p:cNvSpPr>
          <p:nvPr/>
        </p:nvSpPr>
        <p:spPr>
          <a:xfrm>
            <a:off x="762000" y="2133600"/>
            <a:ext cx="8001000" cy="3733800"/>
          </a:xfrm>
          <a:prstGeom prst="rect">
            <a:avLst/>
          </a:prstGeom>
        </p:spPr>
        <p:txBody>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altLang="ko-KR" sz="2400" b="1" i="0" u="none" strike="noStrike" kern="0" cap="none" spc="0" normalizeH="0" baseline="0" noProof="0" dirty="0" smtClean="0">
                <a:ln>
                  <a:noFill/>
                </a:ln>
                <a:solidFill>
                  <a:schemeClr val="tx1"/>
                </a:solidFill>
                <a:effectLst/>
                <a:uLnTx/>
                <a:uFillTx/>
                <a:latin typeface="+mn-lt"/>
                <a:ea typeface="굴림" charset="-127"/>
                <a:cs typeface="ＭＳ Ｐゴシック" charset="0"/>
              </a:rPr>
              <a:t>Do you agree that 11ax pilot sequence shall be applied in the </a:t>
            </a:r>
            <a:r>
              <a:rPr kumimoji="0" lang="en-US" altLang="en-US" sz="2400" b="1"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rPr>
              <a:t>same way as in 11ac SSP</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altLang="en-US" sz="2000" b="0" i="0" u="none" strike="noStrike" kern="0" cap="none" spc="0" normalizeH="0" baseline="0" noProof="0" dirty="0" smtClean="0">
                <a:ln>
                  <a:noFill/>
                </a:ln>
                <a:solidFill>
                  <a:schemeClr val="tx1"/>
                </a:solidFill>
                <a:effectLst/>
                <a:uLnTx/>
                <a:uFillTx/>
                <a:latin typeface="+mn-lt"/>
                <a:ea typeface="MS PGothic" pitchFamily="34" charset="-128"/>
              </a:rPr>
              <a:t>Pilot values are shifted on pilot tones from symbol to symbol for each RU</a:t>
            </a:r>
            <a:endParaRPr kumimoji="0" lang="en-US" altLang="en-US" sz="1600" b="0" i="0" u="none" strike="noStrike" kern="0" cap="none" spc="0" normalizeH="0" baseline="0" noProof="0" dirty="0" smtClean="0">
              <a:ln>
                <a:noFill/>
              </a:ln>
              <a:solidFill>
                <a:schemeClr val="tx1"/>
              </a:solidFill>
              <a:effectLst/>
              <a:uLnTx/>
              <a:uFillTx/>
              <a:latin typeface="+mn-lt"/>
              <a:ea typeface="MS PGothic"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altLang="en-US" sz="2000" b="0" i="0" u="none" strike="noStrike" kern="0" cap="none" spc="0" normalizeH="0" baseline="0" noProof="0" dirty="0" smtClean="0">
                <a:ln>
                  <a:noFill/>
                </a:ln>
                <a:solidFill>
                  <a:schemeClr val="tx1"/>
                </a:solidFill>
                <a:effectLst/>
                <a:uLnTx/>
                <a:uFillTx/>
                <a:latin typeface="+mn-lt"/>
                <a:ea typeface="MS PGothic" pitchFamily="34" charset="-128"/>
              </a:rPr>
              <a:t>Overlaying pilot polarity value: same as in 11ac</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US" altLang="ko-KR" sz="2400" b="1" i="0" u="none" strike="noStrike" kern="0" cap="none" spc="0" normalizeH="0" baseline="0" noProof="0" dirty="0" smtClean="0">
              <a:ln>
                <a:noFill/>
              </a:ln>
              <a:solidFill>
                <a:schemeClr val="tx1"/>
              </a:solidFill>
              <a:effectLst/>
              <a:uLnTx/>
              <a:uFillTx/>
              <a:latin typeface="+mn-lt"/>
              <a:ea typeface="굴림" charset="-127"/>
              <a:cs typeface="ＭＳ Ｐゴシック" charset="0"/>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US" altLang="ko-KR" sz="2400" b="1" i="0" u="none" strike="noStrike" kern="0" cap="none" spc="0" normalizeH="0" baseline="0" noProof="0" dirty="0" smtClean="0">
              <a:ln>
                <a:noFill/>
              </a:ln>
              <a:solidFill>
                <a:schemeClr val="tx1"/>
              </a:solidFill>
              <a:effectLst/>
              <a:uLnTx/>
              <a:uFillTx/>
              <a:latin typeface="+mn-lt"/>
              <a:ea typeface="굴림" charset="-127"/>
              <a:cs typeface="ＭＳ Ｐゴシック" charset="0"/>
            </a:endParaRPr>
          </a:p>
          <a:p>
            <a:pPr marL="342900" marR="0" lvl="0" indent="-342900" algn="l" defTabSz="914400" rtl="0" eaLnBrk="0" fontAlgn="base" latinLnBrk="0" hangingPunct="0">
              <a:lnSpc>
                <a:spcPct val="100000"/>
              </a:lnSpc>
              <a:spcBef>
                <a:spcPct val="20000"/>
              </a:spcBef>
              <a:spcAft>
                <a:spcPct val="0"/>
              </a:spcAft>
              <a:buClrTx/>
              <a:buSzTx/>
              <a:tabLst/>
              <a:defRPr/>
            </a:pPr>
            <a:r>
              <a:rPr kumimoji="0" lang="en-US" altLang="ko-KR" sz="2400" b="1" i="0" u="none" strike="noStrike" kern="0" cap="none" spc="0" normalizeH="0" baseline="0" noProof="0" dirty="0" smtClean="0">
                <a:ln>
                  <a:noFill/>
                </a:ln>
                <a:solidFill>
                  <a:srgbClr val="00B050"/>
                </a:solidFill>
                <a:effectLst/>
                <a:uLnTx/>
                <a:uFillTx/>
                <a:latin typeface="+mn-lt"/>
                <a:ea typeface="굴림" charset="-127"/>
                <a:cs typeface="ＭＳ Ｐゴシック" charset="0"/>
              </a:rPr>
              <a:t>Y/N/A:46/0/3</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r>
              <a:rPr lang="en-US" smtClean="0"/>
              <a:t>March 2016</a:t>
            </a:r>
            <a:endParaRPr lang="en-US" dirty="0"/>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23</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
        <p:nvSpPr>
          <p:cNvPr id="6" name="Title 1"/>
          <p:cNvSpPr>
            <a:spLocks noGrp="1"/>
          </p:cNvSpPr>
          <p:nvPr>
            <p:ph type="title"/>
          </p:nvPr>
        </p:nvSpPr>
        <p:spPr>
          <a:xfrm>
            <a:off x="685800" y="685800"/>
            <a:ext cx="7772400" cy="1066800"/>
          </a:xfrm>
        </p:spPr>
        <p:txBody>
          <a:bodyPr/>
          <a:lstStyle/>
          <a:p>
            <a:r>
              <a:rPr lang="en-US" dirty="0" smtClean="0"/>
              <a:t>Straw Poll #10</a:t>
            </a:r>
            <a:br>
              <a:rPr lang="en-US" dirty="0" smtClean="0"/>
            </a:br>
            <a:r>
              <a:rPr lang="en-US" sz="2000" dirty="0" smtClean="0"/>
              <a:t>By </a:t>
            </a:r>
            <a:r>
              <a:rPr lang="en-US" sz="2000" dirty="0" smtClean="0">
                <a:solidFill>
                  <a:srgbClr val="000000"/>
                </a:solidFill>
                <a:ea typeface="Times New Roman"/>
                <a:cs typeface="Arial"/>
              </a:rPr>
              <a:t>Kaushik Josiam </a:t>
            </a:r>
            <a:r>
              <a:rPr lang="en-US" sz="2000" dirty="0" smtClean="0"/>
              <a:t>(Samsung)</a:t>
            </a:r>
            <a:endParaRPr lang="en-US" sz="2000" dirty="0"/>
          </a:p>
        </p:txBody>
      </p:sp>
      <p:sp>
        <p:nvSpPr>
          <p:cNvPr id="7" name="Content Placeholder 2"/>
          <p:cNvSpPr txBox="1">
            <a:spLocks/>
          </p:cNvSpPr>
          <p:nvPr/>
        </p:nvSpPr>
        <p:spPr>
          <a:xfrm>
            <a:off x="609600" y="2133601"/>
            <a:ext cx="7924800" cy="2209800"/>
          </a:xfrm>
          <a:prstGeom prst="rect">
            <a:avLst/>
          </a:prstGeom>
        </p:spPr>
        <p:txBody>
          <a:bodyPr/>
          <a:lstStyle/>
          <a:p>
            <a:pPr marL="342900" marR="0" lvl="1" indent="-342900" algn="l" defTabSz="914400" rtl="0" eaLnBrk="0" fontAlgn="base" latinLnBrk="0" hangingPunct="0">
              <a:lnSpc>
                <a:spcPct val="100000"/>
              </a:lnSpc>
              <a:spcBef>
                <a:spcPct val="20000"/>
              </a:spcBef>
              <a:spcAft>
                <a:spcPct val="0"/>
              </a:spcAft>
              <a:buClrTx/>
              <a:buSzTx/>
              <a:buFontTx/>
              <a:buChar char="•"/>
              <a:tabLst/>
              <a:defRPr/>
            </a:pPr>
            <a:r>
              <a:rPr kumimoji="0" lang="en-US" sz="1600" b="0" i="0" u="none" strike="noStrike" kern="0" cap="none" spc="0" normalizeH="0" baseline="0" noProof="0" dirty="0" smtClean="0">
                <a:ln>
                  <a:noFill/>
                </a:ln>
                <a:solidFill>
                  <a:schemeClr val="tx1"/>
                </a:solidFill>
                <a:effectLst/>
                <a:uLnTx/>
                <a:uFillTx/>
                <a:latin typeface="+mn-lt"/>
                <a:ea typeface="MS PGothic" pitchFamily="34" charset="-128"/>
              </a:rPr>
              <a:t>Do you agree to add the following description to the SIGB number of symbols fields in Table 2 in the SFD: </a:t>
            </a:r>
            <a:r>
              <a:rPr kumimoji="0" lang="en-GB" sz="1600" b="0" i="0" u="none" strike="noStrike" kern="0" cap="none" spc="0" normalizeH="0" baseline="0" noProof="0" dirty="0" smtClean="0">
                <a:ln>
                  <a:noFill/>
                </a:ln>
                <a:solidFill>
                  <a:schemeClr val="tx1"/>
                </a:solidFill>
                <a:effectLst/>
                <a:uLnTx/>
                <a:uFillTx/>
                <a:latin typeface="+mn-lt"/>
                <a:ea typeface="MS PGothic" pitchFamily="34" charset="-128"/>
              </a:rPr>
              <a:t>HE-SIG-A fields for the HE MU PPDU of the SFD</a:t>
            </a:r>
            <a:r>
              <a:rPr kumimoji="0" lang="en-US" sz="1600" b="0" i="0" u="none" strike="noStrike" kern="0" cap="none" spc="0" normalizeH="0" baseline="0" noProof="0" dirty="0" smtClean="0">
                <a:ln>
                  <a:noFill/>
                </a:ln>
                <a:solidFill>
                  <a:schemeClr val="tx1"/>
                </a:solidFill>
                <a:effectLst/>
                <a:uLnTx/>
                <a:uFillTx/>
                <a:latin typeface="+mn-lt"/>
                <a:ea typeface="MS PGothic" pitchFamily="34" charset="-128"/>
              </a:rPr>
              <a:t>?</a:t>
            </a:r>
          </a:p>
          <a:p>
            <a:pPr marL="342900" marR="0" lvl="1" indent="-342900" algn="l" defTabSz="914400" rtl="0" eaLnBrk="0" fontAlgn="base" latinLnBrk="0" hangingPunct="0">
              <a:lnSpc>
                <a:spcPct val="100000"/>
              </a:lnSpc>
              <a:spcBef>
                <a:spcPct val="20000"/>
              </a:spcBef>
              <a:spcAft>
                <a:spcPct val="0"/>
              </a:spcAft>
              <a:buClrTx/>
              <a:buSzTx/>
              <a:buFontTx/>
              <a:buChar char="•"/>
              <a:tabLst/>
              <a:defRPr/>
            </a:pPr>
            <a:endParaRPr kumimoji="0" lang="en-US" sz="1600" b="0" i="0" u="none" strike="noStrike" kern="0" cap="none" spc="0" normalizeH="0" baseline="0" noProof="0" dirty="0" smtClean="0">
              <a:ln>
                <a:noFill/>
              </a:ln>
              <a:solidFill>
                <a:schemeClr val="tx1"/>
              </a:solidFill>
              <a:effectLst/>
              <a:uLnTx/>
              <a:uFillTx/>
              <a:latin typeface="+mn-lt"/>
              <a:ea typeface="MS PGothic" pitchFamily="34" charset="-128"/>
            </a:endParaRPr>
          </a:p>
          <a:p>
            <a:pPr marL="342900" marR="0" lvl="1" indent="-342900" algn="l" defTabSz="914400" rtl="0" eaLnBrk="0" fontAlgn="base" latinLnBrk="0" hangingPunct="0">
              <a:lnSpc>
                <a:spcPct val="100000"/>
              </a:lnSpc>
              <a:spcBef>
                <a:spcPct val="20000"/>
              </a:spcBef>
              <a:spcAft>
                <a:spcPct val="0"/>
              </a:spcAft>
              <a:buClrTx/>
              <a:buSzTx/>
              <a:buFontTx/>
              <a:buChar char="•"/>
              <a:tabLst/>
              <a:defRPr/>
            </a:pPr>
            <a:endParaRPr kumimoji="0" lang="en-US" sz="1600" b="0" i="0" u="none" strike="noStrike" kern="0" cap="none" spc="0" normalizeH="0" baseline="0" noProof="0" dirty="0" smtClean="0">
              <a:ln>
                <a:noFill/>
              </a:ln>
              <a:solidFill>
                <a:schemeClr val="tx1"/>
              </a:solidFill>
              <a:effectLst/>
              <a:uLnTx/>
              <a:uFillTx/>
              <a:latin typeface="+mn-lt"/>
              <a:ea typeface="MS PGothic" pitchFamily="34" charset="-128"/>
            </a:endParaRPr>
          </a:p>
          <a:p>
            <a:pPr marL="342900" marR="0" lvl="0" indent="-342900" algn="l" defTabSz="914400" rtl="0" eaLnBrk="0" fontAlgn="base" latinLnBrk="0" hangingPunct="0">
              <a:lnSpc>
                <a:spcPct val="100000"/>
              </a:lnSpc>
              <a:spcBef>
                <a:spcPct val="20000"/>
              </a:spcBef>
              <a:spcAft>
                <a:spcPct val="0"/>
              </a:spcAft>
              <a:buClrTx/>
              <a:buSzTx/>
              <a:tabLst/>
              <a:defRPr/>
            </a:pPr>
            <a:r>
              <a:rPr kumimoji="0" lang="en-US" sz="1800" b="0"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a:ln>
                <a:noFill/>
              </a:ln>
              <a:solidFill>
                <a:schemeClr val="tx1"/>
              </a:solidFill>
              <a:effectLst/>
              <a:uLnTx/>
              <a:uFillTx/>
              <a:latin typeface="+mn-lt"/>
              <a:ea typeface="MS PGothic" pitchFamily="34" charset="-128"/>
              <a:cs typeface="ＭＳ Ｐゴシック" charset="0"/>
            </a:endParaRPr>
          </a:p>
        </p:txBody>
      </p:sp>
      <p:graphicFrame>
        <p:nvGraphicFramePr>
          <p:cNvPr id="8" name="Table 7"/>
          <p:cNvGraphicFramePr>
            <a:graphicFrameLocks noGrp="1"/>
          </p:cNvGraphicFramePr>
          <p:nvPr>
            <p:extLst>
              <p:ext uri="{D42A27DB-BD31-4B8C-83A1-F6EECF244321}">
                <p14:modId xmlns="" xmlns:p14="http://schemas.microsoft.com/office/powerpoint/2010/main" val="2918592954"/>
              </p:ext>
            </p:extLst>
          </p:nvPr>
        </p:nvGraphicFramePr>
        <p:xfrm>
          <a:off x="838200" y="2895600"/>
          <a:ext cx="7644270" cy="838200"/>
        </p:xfrm>
        <a:graphic>
          <a:graphicData uri="http://schemas.openxmlformats.org/drawingml/2006/table">
            <a:tbl>
              <a:tblPr firstRow="1" firstCol="1" bandRow="1"/>
              <a:tblGrid>
                <a:gridCol w="1467536"/>
                <a:gridCol w="809394"/>
                <a:gridCol w="3090410"/>
                <a:gridCol w="2276930"/>
              </a:tblGrid>
              <a:tr h="278709">
                <a:tc>
                  <a:txBody>
                    <a:bodyPr/>
                    <a:lstStyle/>
                    <a:p>
                      <a:pPr marL="0" marR="0">
                        <a:spcBef>
                          <a:spcPts val="0"/>
                        </a:spcBef>
                        <a:spcAft>
                          <a:spcPts val="0"/>
                        </a:spcAft>
                      </a:pPr>
                      <a:r>
                        <a:rPr lang="en-GB" sz="1100" b="1" dirty="0">
                          <a:effectLst/>
                          <a:latin typeface="Times New Roman" panose="02020603050405020304" pitchFamily="18" charset="0"/>
                          <a:ea typeface="Times New Roman" panose="02020603050405020304" pitchFamily="18" charset="0"/>
                        </a:rPr>
                        <a:t>Field</a:t>
                      </a:r>
                      <a:endParaRPr lang="en-US" sz="11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1100" b="1">
                          <a:effectLst/>
                          <a:latin typeface="Times New Roman" panose="02020603050405020304" pitchFamily="18" charset="0"/>
                          <a:ea typeface="Times New Roman" panose="02020603050405020304" pitchFamily="18" charset="0"/>
                        </a:rPr>
                        <a:t>Length (bits)</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1100" b="1">
                          <a:effectLst/>
                          <a:latin typeface="Times New Roman" panose="02020603050405020304" pitchFamily="18" charset="0"/>
                          <a:ea typeface="Times New Roman" panose="02020603050405020304" pitchFamily="18" charset="0"/>
                        </a:rPr>
                        <a:t>Description</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1100" b="1" dirty="0">
                          <a:effectLst/>
                          <a:latin typeface="Times New Roman" panose="02020603050405020304" pitchFamily="18" charset="0"/>
                          <a:ea typeface="Times New Roman" panose="02020603050405020304" pitchFamily="18" charset="0"/>
                        </a:rPr>
                        <a:t>Encoding</a:t>
                      </a:r>
                      <a:endParaRPr lang="en-US" sz="11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8709">
                <a:tc>
                  <a:txBody>
                    <a:bodyPr/>
                    <a:lstStyle/>
                    <a:p>
                      <a:pPr marL="0" marR="0">
                        <a:spcBef>
                          <a:spcPts val="0"/>
                        </a:spcBef>
                        <a:spcAft>
                          <a:spcPts val="0"/>
                        </a:spcAft>
                      </a:pPr>
                      <a:r>
                        <a:rPr lang="en-GB" sz="1100" dirty="0">
                          <a:effectLst/>
                          <a:latin typeface="Times New Roman" panose="02020603050405020304" pitchFamily="18" charset="0"/>
                          <a:ea typeface="Times New Roman" panose="02020603050405020304" pitchFamily="18" charset="0"/>
                        </a:rPr>
                        <a:t>SIGB Number Of Symbols</a:t>
                      </a:r>
                      <a:endParaRPr lang="en-US" sz="11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1100">
                          <a:effectLst/>
                          <a:latin typeface="Times New Roman" panose="02020603050405020304" pitchFamily="18" charset="0"/>
                          <a:ea typeface="Times New Roman" panose="02020603050405020304" pitchFamily="18" charset="0"/>
                        </a:rPr>
                        <a:t>4</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1100" dirty="0">
                          <a:effectLst/>
                          <a:latin typeface="Times New Roman" panose="02020603050405020304" pitchFamily="18" charset="0"/>
                          <a:ea typeface="Times New Roman" panose="02020603050405020304" pitchFamily="18" charset="0"/>
                        </a:rPr>
                        <a:t> </a:t>
                      </a:r>
                      <a:r>
                        <a:rPr lang="en-GB" sz="1100" u="sng" dirty="0" smtClean="0">
                          <a:solidFill>
                            <a:schemeClr val="accent2"/>
                          </a:solidFill>
                          <a:effectLst/>
                          <a:latin typeface="Times New Roman" panose="02020603050405020304" pitchFamily="18" charset="0"/>
                          <a:ea typeface="Times New Roman" panose="02020603050405020304" pitchFamily="18" charset="0"/>
                        </a:rPr>
                        <a:t>When SIGB compression</a:t>
                      </a:r>
                      <a:r>
                        <a:rPr lang="en-GB" sz="1100" u="sng" baseline="0" dirty="0" smtClean="0">
                          <a:solidFill>
                            <a:schemeClr val="accent2"/>
                          </a:solidFill>
                          <a:effectLst/>
                          <a:latin typeface="Times New Roman" panose="02020603050405020304" pitchFamily="18" charset="0"/>
                          <a:ea typeface="Times New Roman" panose="02020603050405020304" pitchFamily="18" charset="0"/>
                        </a:rPr>
                        <a:t> mode is enabled, the number of symbols are re-purposed to indicate the number of MU-MIMO users</a:t>
                      </a:r>
                      <a:endParaRPr lang="en-US" sz="1100" u="sng" dirty="0">
                        <a:solidFill>
                          <a:schemeClr val="accent2"/>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1100" dirty="0">
                          <a:effectLst/>
                          <a:latin typeface="Times New Roman" panose="02020603050405020304" pitchFamily="18" charset="0"/>
                          <a:ea typeface="Times New Roman" panose="02020603050405020304" pitchFamily="18" charset="0"/>
                        </a:rPr>
                        <a:t> </a:t>
                      </a:r>
                      <a:endParaRPr lang="en-US" sz="11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 name="Rectangle 9"/>
          <p:cNvSpPr/>
          <p:nvPr/>
        </p:nvSpPr>
        <p:spPr>
          <a:xfrm>
            <a:off x="762000" y="5791200"/>
            <a:ext cx="1911101" cy="461665"/>
          </a:xfrm>
          <a:prstGeom prst="rect">
            <a:avLst/>
          </a:prstGeom>
        </p:spPr>
        <p:txBody>
          <a:bodyPr wrap="none">
            <a:spAutoFit/>
          </a:bodyPr>
          <a:lstStyle/>
          <a:p>
            <a:pPr marL="342900" lvl="0" indent="-342900">
              <a:spcBef>
                <a:spcPct val="20000"/>
              </a:spcBef>
              <a:defRPr/>
            </a:pPr>
            <a:r>
              <a:rPr lang="en-US" altLang="ko-KR" sz="2400" b="1" kern="0" dirty="0" smtClean="0">
                <a:solidFill>
                  <a:srgbClr val="00B050"/>
                </a:solidFill>
                <a:ea typeface="굴림" charset="-127"/>
                <a:cs typeface="ＭＳ Ｐゴシック" charset="0"/>
              </a:rPr>
              <a:t>Y/N/A:40/0/4</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r>
              <a:rPr lang="en-US" smtClean="0"/>
              <a:t>March 2016</a:t>
            </a:r>
            <a:endParaRPr lang="en-US" dirty="0"/>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24</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
        <p:nvSpPr>
          <p:cNvPr id="6" name="Rectangle 5"/>
          <p:cNvSpPr/>
          <p:nvPr/>
        </p:nvSpPr>
        <p:spPr>
          <a:xfrm>
            <a:off x="990600" y="5334000"/>
            <a:ext cx="1911101" cy="461665"/>
          </a:xfrm>
          <a:prstGeom prst="rect">
            <a:avLst/>
          </a:prstGeom>
        </p:spPr>
        <p:txBody>
          <a:bodyPr wrap="none">
            <a:spAutoFit/>
          </a:bodyPr>
          <a:lstStyle/>
          <a:p>
            <a:pPr marL="342900" lvl="0" indent="-342900">
              <a:spcBef>
                <a:spcPct val="20000"/>
              </a:spcBef>
              <a:defRPr/>
            </a:pPr>
            <a:r>
              <a:rPr lang="en-US" altLang="ko-KR" sz="2400" b="1" kern="0" dirty="0" smtClean="0">
                <a:solidFill>
                  <a:srgbClr val="00B050"/>
                </a:solidFill>
                <a:ea typeface="굴림" charset="-127"/>
                <a:cs typeface="ＭＳ Ｐゴシック" charset="0"/>
              </a:rPr>
              <a:t>Y/N/A:42/0/4</a:t>
            </a:r>
          </a:p>
        </p:txBody>
      </p:sp>
      <p:sp>
        <p:nvSpPr>
          <p:cNvPr id="7" name="Title 1"/>
          <p:cNvSpPr>
            <a:spLocks noGrp="1"/>
          </p:cNvSpPr>
          <p:nvPr>
            <p:ph type="title"/>
          </p:nvPr>
        </p:nvSpPr>
        <p:spPr>
          <a:xfrm>
            <a:off x="685800" y="685800"/>
            <a:ext cx="7772400" cy="1066800"/>
          </a:xfrm>
        </p:spPr>
        <p:txBody>
          <a:bodyPr/>
          <a:lstStyle/>
          <a:p>
            <a:r>
              <a:rPr lang="en-US" dirty="0" smtClean="0"/>
              <a:t>Straw Poll #11</a:t>
            </a:r>
            <a:br>
              <a:rPr lang="en-US" dirty="0" smtClean="0"/>
            </a:br>
            <a:r>
              <a:rPr lang="en-US" sz="2000" dirty="0" smtClean="0"/>
              <a:t>By </a:t>
            </a:r>
            <a:r>
              <a:rPr lang="en-US" sz="2000" dirty="0" smtClean="0">
                <a:solidFill>
                  <a:srgbClr val="000000"/>
                </a:solidFill>
                <a:ea typeface="Times New Roman"/>
                <a:cs typeface="Arial"/>
              </a:rPr>
              <a:t>Kaushik Josiam </a:t>
            </a:r>
            <a:r>
              <a:rPr lang="en-US" sz="2000" dirty="0" smtClean="0"/>
              <a:t>(Samsung)</a:t>
            </a:r>
            <a:endParaRPr lang="en-US" sz="2000" dirty="0"/>
          </a:p>
        </p:txBody>
      </p:sp>
      <p:sp>
        <p:nvSpPr>
          <p:cNvPr id="8" name="Content Placeholder 2"/>
          <p:cNvSpPr txBox="1">
            <a:spLocks/>
          </p:cNvSpPr>
          <p:nvPr/>
        </p:nvSpPr>
        <p:spPr>
          <a:xfrm>
            <a:off x="685800" y="1981200"/>
            <a:ext cx="7770813" cy="4113213"/>
          </a:xfrm>
          <a:prstGeom prst="rect">
            <a:avLst/>
          </a:prstGeom>
        </p:spPr>
        <p:txBody>
          <a:bodyPr/>
          <a:lstStyle/>
          <a:p>
            <a:pPr marL="342900" marR="0" lvl="0" indent="-34290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US" sz="2400" b="1" i="0" u="none" strike="noStrike" kern="0" cap="none" spc="0" normalizeH="0" baseline="0" noProof="0" smtClean="0">
                <a:ln>
                  <a:noFill/>
                </a:ln>
                <a:solidFill>
                  <a:schemeClr val="tx1"/>
                </a:solidFill>
                <a:effectLst/>
                <a:uLnTx/>
                <a:uFillTx/>
                <a:latin typeface="+mn-lt"/>
                <a:ea typeface="MS PGothic" pitchFamily="34" charset="-128"/>
                <a:cs typeface="ＭＳ Ｐゴシック" charset="0"/>
              </a:rPr>
              <a:t>Do you agree to modify the HE-SIG-B compression mode description in the SFD [Page 9, line 2-4 in 11-15-0132-15-00ax-spec-framework.docx] as follows:</a:t>
            </a:r>
          </a:p>
          <a:p>
            <a:pPr marL="457200" marR="0" lvl="1" indent="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smtClean="0">
                <a:ln>
                  <a:noFill/>
                </a:ln>
                <a:solidFill>
                  <a:schemeClr val="tx1"/>
                </a:solidFill>
                <a:effectLst/>
                <a:uLnTx/>
                <a:uFillTx/>
                <a:latin typeface="+mn-lt"/>
                <a:ea typeface="MS PGothic" pitchFamily="34" charset="-128"/>
              </a:rPr>
              <a:t>In an HE MU PPDU the HE-SIG-A field shall indicate the number of STAs when full bandwidth MU-MIMO compressed SIG-B mode is indicated. </a:t>
            </a:r>
            <a:r>
              <a:rPr kumimoji="0" lang="en-US" sz="2000" b="0" i="0" u="none" strike="sngStrike" kern="0" cap="none" spc="0" normalizeH="0" baseline="0" noProof="0" smtClean="0">
                <a:ln>
                  <a:noFill/>
                </a:ln>
                <a:solidFill>
                  <a:srgbClr val="FF0000"/>
                </a:solidFill>
                <a:effectLst/>
                <a:uLnTx/>
                <a:uFillTx/>
                <a:latin typeface="+mn-lt"/>
                <a:ea typeface="MS PGothic" pitchFamily="34" charset="-128"/>
              </a:rPr>
              <a:t>Details are TBD. </a:t>
            </a:r>
            <a:r>
              <a:rPr kumimoji="0" lang="en-GB" sz="2000" b="0" i="0" u="sng" strike="noStrike" kern="0" cap="none" spc="0" normalizeH="0" baseline="0" noProof="0" smtClean="0">
                <a:ln>
                  <a:noFill/>
                </a:ln>
                <a:solidFill>
                  <a:schemeClr val="accent2"/>
                </a:solidFill>
                <a:effectLst/>
                <a:uLnTx/>
                <a:uFillTx/>
                <a:latin typeface="Times New Roman" panose="02020603050405020304" pitchFamily="18" charset="0"/>
                <a:ea typeface="Times New Roman" panose="02020603050405020304" pitchFamily="18" charset="0"/>
              </a:rPr>
              <a:t>When SIGB compression mode is enabled, the SIGB number of symbols are re-purposed to indicate the number of MU-MIMO users</a:t>
            </a:r>
            <a:endParaRPr kumimoji="0" lang="en-US" sz="2000" b="0" i="0" u="sng" strike="noStrike" kern="0" cap="none" spc="0" normalizeH="0" baseline="0" noProof="0" smtClean="0">
              <a:ln>
                <a:noFill/>
              </a:ln>
              <a:solidFill>
                <a:schemeClr val="accent2"/>
              </a:solidFill>
              <a:effectLst/>
              <a:uLnTx/>
              <a:uFillTx/>
              <a:latin typeface="Times New Roman" panose="02020603050405020304" pitchFamily="18" charset="0"/>
              <a:ea typeface="Times New Roman" panose="02020603050405020304" pitchFamily="18" charset="0"/>
            </a:endParaRPr>
          </a:p>
          <a:p>
            <a:pPr marL="457200" marR="0" lvl="1" indent="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smtClean="0">
                <a:ln>
                  <a:noFill/>
                </a:ln>
                <a:solidFill>
                  <a:schemeClr val="tx1"/>
                </a:solidFill>
                <a:effectLst/>
                <a:uLnTx/>
                <a:uFillTx/>
                <a:latin typeface="+mn-lt"/>
                <a:ea typeface="MS PGothic" pitchFamily="34" charset="-128"/>
              </a:rPr>
              <a:t>[PHY Motion 111, Janaury 2016, see [26]]</a:t>
            </a:r>
          </a:p>
          <a:p>
            <a:pPr marL="457200" marR="0" lvl="1" indent="0" algn="l" defTabSz="914400" rtl="0" eaLnBrk="0" fontAlgn="base" latinLnBrk="0" hangingPunct="0">
              <a:lnSpc>
                <a:spcPct val="100000"/>
              </a:lnSpc>
              <a:spcBef>
                <a:spcPct val="20000"/>
              </a:spcBef>
              <a:spcAft>
                <a:spcPct val="0"/>
              </a:spcAft>
              <a:buClrTx/>
              <a:buSzTx/>
              <a:buFontTx/>
              <a:buChar char="–"/>
              <a:tabLst/>
              <a:defRPr/>
            </a:pPr>
            <a:endParaRPr kumimoji="0" lang="en-US" sz="2000" b="0" i="0" u="none" strike="noStrike" kern="0" cap="none" spc="0" normalizeH="0" baseline="0" noProof="0" dirty="0">
              <a:ln>
                <a:noFill/>
              </a:ln>
              <a:solidFill>
                <a:schemeClr val="tx1"/>
              </a:solidFill>
              <a:effectLst/>
              <a:uLnTx/>
              <a:uFillTx/>
              <a:latin typeface="+mn-lt"/>
              <a:ea typeface="MS PGothic" pitchFamily="34" charset="-128"/>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r>
              <a:rPr lang="en-US" smtClean="0"/>
              <a:t>March 2016</a:t>
            </a:r>
            <a:endParaRPr lang="en-US" dirty="0"/>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25</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
        <p:nvSpPr>
          <p:cNvPr id="6" name="Title 1"/>
          <p:cNvSpPr>
            <a:spLocks noGrp="1"/>
          </p:cNvSpPr>
          <p:nvPr>
            <p:ph type="title"/>
          </p:nvPr>
        </p:nvSpPr>
        <p:spPr>
          <a:xfrm>
            <a:off x="685800" y="685800"/>
            <a:ext cx="7772400" cy="1066800"/>
          </a:xfrm>
        </p:spPr>
        <p:txBody>
          <a:bodyPr/>
          <a:lstStyle/>
          <a:p>
            <a:r>
              <a:rPr lang="en-US" dirty="0" smtClean="0"/>
              <a:t>Straw Poll #12</a:t>
            </a:r>
            <a:br>
              <a:rPr lang="en-US" dirty="0" smtClean="0"/>
            </a:br>
            <a:r>
              <a:rPr lang="en-US" sz="2000" dirty="0" smtClean="0"/>
              <a:t>By </a:t>
            </a:r>
            <a:r>
              <a:rPr lang="en-US" sz="2000" dirty="0" smtClean="0">
                <a:solidFill>
                  <a:srgbClr val="000000"/>
                </a:solidFill>
                <a:ea typeface="Times New Roman"/>
                <a:cs typeface="Arial"/>
              </a:rPr>
              <a:t>Kaushik Josiam </a:t>
            </a:r>
            <a:r>
              <a:rPr lang="en-US" sz="2000" dirty="0" smtClean="0"/>
              <a:t>(Samsung)</a:t>
            </a:r>
            <a:endParaRPr lang="en-US" sz="2000" dirty="0"/>
          </a:p>
        </p:txBody>
      </p:sp>
      <p:sp>
        <p:nvSpPr>
          <p:cNvPr id="8" name="Rectangle 7"/>
          <p:cNvSpPr/>
          <p:nvPr/>
        </p:nvSpPr>
        <p:spPr>
          <a:xfrm>
            <a:off x="838200" y="6019800"/>
            <a:ext cx="1911101" cy="461665"/>
          </a:xfrm>
          <a:prstGeom prst="rect">
            <a:avLst/>
          </a:prstGeom>
        </p:spPr>
        <p:txBody>
          <a:bodyPr wrap="none">
            <a:spAutoFit/>
          </a:bodyPr>
          <a:lstStyle/>
          <a:p>
            <a:pPr marL="342900" lvl="0" indent="-342900">
              <a:spcBef>
                <a:spcPct val="20000"/>
              </a:spcBef>
              <a:defRPr/>
            </a:pPr>
            <a:r>
              <a:rPr lang="en-US" altLang="ko-KR" sz="2400" b="1" kern="0" dirty="0" smtClean="0">
                <a:solidFill>
                  <a:srgbClr val="00B050"/>
                </a:solidFill>
                <a:ea typeface="굴림" charset="-127"/>
                <a:cs typeface="ＭＳ Ｐゴシック" charset="0"/>
              </a:rPr>
              <a:t>Y/N/A:43/0/3</a:t>
            </a:r>
          </a:p>
        </p:txBody>
      </p:sp>
      <p:sp>
        <p:nvSpPr>
          <p:cNvPr id="9" name="Content Placeholder 2"/>
          <p:cNvSpPr txBox="1">
            <a:spLocks noRot="1" noChangeAspect="1" noMove="1" noResize="1" noEditPoints="1" noAdjustHandles="1" noChangeArrowheads="1" noChangeShapeType="1" noTextEdit="1"/>
          </p:cNvSpPr>
          <p:nvPr/>
        </p:nvSpPr>
        <p:spPr>
          <a:xfrm>
            <a:off x="685800" y="1981200"/>
            <a:ext cx="7770813" cy="4113213"/>
          </a:xfrm>
          <a:prstGeom prst="rect">
            <a:avLst/>
          </a:prstGeom>
          <a:blipFill rotWithShape="0">
            <a:blip r:embed="rId2" cstate="print"/>
            <a:stretch>
              <a:fillRect l="-1099" t="-1185" b="-1926"/>
            </a:stretch>
          </a:blipFill>
        </p:spPr>
        <p:txBody>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smtClean="0">
                <a:ln>
                  <a:noFill/>
                </a:ln>
                <a:noFill/>
                <a:effectLst/>
                <a:uLnTx/>
                <a:uFillTx/>
                <a:latin typeface="+mn-lt"/>
                <a:ea typeface="MS PGothic" pitchFamily="34" charset="-128"/>
                <a:cs typeface="ＭＳ Ｐゴシック" charset="0"/>
              </a:rPr>
              <a:t> </a:t>
            </a:r>
            <a:endParaRPr kumimoji="0" lang="en-US" sz="2400" b="1" i="0" u="none" strike="noStrike" kern="0" cap="none" spc="0" normalizeH="0" baseline="0" noProof="0">
              <a:ln>
                <a:noFill/>
              </a:ln>
              <a:noFill/>
              <a:effectLst/>
              <a:uLnTx/>
              <a:uFillTx/>
              <a:latin typeface="+mn-lt"/>
              <a:ea typeface="MS PGothic" pitchFamily="34" charset="-128"/>
              <a:cs typeface="ＭＳ Ｐゴシック"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r>
              <a:rPr lang="en-US" smtClean="0"/>
              <a:t>March 2016</a:t>
            </a:r>
            <a:endParaRPr lang="en-US" dirty="0"/>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26</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
        <p:nvSpPr>
          <p:cNvPr id="6" name="Title 1"/>
          <p:cNvSpPr>
            <a:spLocks noGrp="1"/>
          </p:cNvSpPr>
          <p:nvPr>
            <p:ph type="title"/>
          </p:nvPr>
        </p:nvSpPr>
        <p:spPr>
          <a:xfrm>
            <a:off x="685800" y="685800"/>
            <a:ext cx="7772400" cy="1066800"/>
          </a:xfrm>
        </p:spPr>
        <p:txBody>
          <a:bodyPr/>
          <a:lstStyle/>
          <a:p>
            <a:r>
              <a:rPr lang="en-US" dirty="0" smtClean="0"/>
              <a:t>Straw Poll #13</a:t>
            </a:r>
            <a:br>
              <a:rPr lang="en-US" dirty="0" smtClean="0"/>
            </a:br>
            <a:r>
              <a:rPr lang="en-US" sz="2000" dirty="0" smtClean="0"/>
              <a:t>By </a:t>
            </a:r>
            <a:r>
              <a:rPr lang="en-US" sz="2000" dirty="0" smtClean="0">
                <a:solidFill>
                  <a:srgbClr val="000000"/>
                </a:solidFill>
                <a:ea typeface="Times New Roman"/>
                <a:cs typeface="Arial"/>
              </a:rPr>
              <a:t>Yakun Sun </a:t>
            </a:r>
            <a:r>
              <a:rPr lang="en-US" sz="2000" dirty="0" smtClean="0"/>
              <a:t>(Marvell)</a:t>
            </a:r>
            <a:endParaRPr lang="en-US" sz="2000" dirty="0"/>
          </a:p>
        </p:txBody>
      </p:sp>
      <p:sp>
        <p:nvSpPr>
          <p:cNvPr id="7" name="Rectangle 6"/>
          <p:cNvSpPr/>
          <p:nvPr/>
        </p:nvSpPr>
        <p:spPr>
          <a:xfrm>
            <a:off x="762000" y="2133600"/>
            <a:ext cx="7848600" cy="1631216"/>
          </a:xfrm>
          <a:prstGeom prst="rect">
            <a:avLst/>
          </a:prstGeom>
        </p:spPr>
        <p:txBody>
          <a:bodyPr wrap="square">
            <a:spAutoFit/>
          </a:bodyPr>
          <a:lstStyle/>
          <a:p>
            <a:r>
              <a:rPr lang="en-US" sz="2000" dirty="0" smtClean="0"/>
              <a:t>Do you support to modify the current SFD as following</a:t>
            </a:r>
          </a:p>
          <a:p>
            <a:pPr lvl="1"/>
            <a:r>
              <a:rPr lang="en-GB" sz="2000" dirty="0" smtClean="0"/>
              <a:t>The L-SIG, RL-SIG, HE-SIG-A and HE-SIG-B fields are always transmitted with same </a:t>
            </a:r>
            <a:r>
              <a:rPr lang="en-GB" sz="2000" strike="sngStrike" dirty="0" smtClean="0">
                <a:solidFill>
                  <a:srgbClr val="FF0000"/>
                </a:solidFill>
              </a:rPr>
              <a:t>total</a:t>
            </a:r>
            <a:r>
              <a:rPr lang="en-GB" sz="2000" dirty="0" smtClean="0">
                <a:solidFill>
                  <a:srgbClr val="FF0000"/>
                </a:solidFill>
              </a:rPr>
              <a:t> </a:t>
            </a:r>
            <a:r>
              <a:rPr lang="en-GB" sz="2000" dirty="0" smtClean="0"/>
              <a:t>power </a:t>
            </a:r>
            <a:r>
              <a:rPr lang="en-GB" sz="2000" dirty="0" smtClean="0">
                <a:solidFill>
                  <a:srgbClr val="FF0000"/>
                </a:solidFill>
              </a:rPr>
              <a:t>per tone</a:t>
            </a:r>
            <a:r>
              <a:rPr lang="en-GB" sz="2000" dirty="0" smtClean="0"/>
              <a:t> as L-LTF field (in cases when L-LTF is not being boosted). </a:t>
            </a:r>
            <a:r>
              <a:rPr lang="en-GB" sz="2000" dirty="0" smtClean="0">
                <a:solidFill>
                  <a:srgbClr val="FF0000"/>
                </a:solidFill>
              </a:rPr>
              <a:t>The L-STF has the same total power as the L-LTF</a:t>
            </a:r>
            <a:r>
              <a:rPr lang="en-GB" sz="2000" dirty="0" smtClean="0"/>
              <a:t>?</a:t>
            </a:r>
            <a:endParaRPr lang="en-US" sz="2000" dirty="0"/>
          </a:p>
        </p:txBody>
      </p:sp>
      <p:sp>
        <p:nvSpPr>
          <p:cNvPr id="8" name="Rectangle 7"/>
          <p:cNvSpPr/>
          <p:nvPr/>
        </p:nvSpPr>
        <p:spPr>
          <a:xfrm>
            <a:off x="762000" y="5562600"/>
            <a:ext cx="1911101" cy="461665"/>
          </a:xfrm>
          <a:prstGeom prst="rect">
            <a:avLst/>
          </a:prstGeom>
        </p:spPr>
        <p:txBody>
          <a:bodyPr wrap="none">
            <a:spAutoFit/>
          </a:bodyPr>
          <a:lstStyle/>
          <a:p>
            <a:pPr marL="342900" lvl="0" indent="-342900">
              <a:spcBef>
                <a:spcPct val="20000"/>
              </a:spcBef>
              <a:defRPr/>
            </a:pPr>
            <a:r>
              <a:rPr lang="en-US" altLang="ko-KR" sz="2400" b="1" kern="0" dirty="0" smtClean="0">
                <a:solidFill>
                  <a:srgbClr val="00B050"/>
                </a:solidFill>
                <a:ea typeface="굴림" charset="-127"/>
                <a:cs typeface="ＭＳ Ｐゴシック" charset="0"/>
              </a:rPr>
              <a:t>Y/N/A:44/0/3</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r>
              <a:rPr lang="en-US" smtClean="0"/>
              <a:t>March 2016</a:t>
            </a:r>
            <a:endParaRPr lang="en-US" dirty="0"/>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27</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
        <p:nvSpPr>
          <p:cNvPr id="6" name="Title 1"/>
          <p:cNvSpPr>
            <a:spLocks noGrp="1"/>
          </p:cNvSpPr>
          <p:nvPr>
            <p:ph type="title"/>
          </p:nvPr>
        </p:nvSpPr>
        <p:spPr>
          <a:xfrm>
            <a:off x="685800" y="685800"/>
            <a:ext cx="7772400" cy="1066800"/>
          </a:xfrm>
        </p:spPr>
        <p:txBody>
          <a:bodyPr/>
          <a:lstStyle/>
          <a:p>
            <a:r>
              <a:rPr lang="en-US" dirty="0" smtClean="0"/>
              <a:t>Straw Poll #14</a:t>
            </a:r>
            <a:br>
              <a:rPr lang="en-US" dirty="0" smtClean="0"/>
            </a:br>
            <a:r>
              <a:rPr lang="en-US" sz="2000" dirty="0" smtClean="0"/>
              <a:t>By </a:t>
            </a:r>
            <a:r>
              <a:rPr lang="en-US" sz="2000" dirty="0" smtClean="0">
                <a:solidFill>
                  <a:srgbClr val="000000"/>
                </a:solidFill>
                <a:ea typeface="Times New Roman"/>
                <a:cs typeface="Arial"/>
              </a:rPr>
              <a:t>Sriram Venkateswaran </a:t>
            </a:r>
            <a:r>
              <a:rPr lang="en-US" sz="2000" dirty="0" smtClean="0"/>
              <a:t>(Broadcom)</a:t>
            </a:r>
            <a:endParaRPr lang="en-US" sz="2000" dirty="0"/>
          </a:p>
        </p:txBody>
      </p:sp>
      <p:sp>
        <p:nvSpPr>
          <p:cNvPr id="7" name="TextBox 6"/>
          <p:cNvSpPr txBox="1"/>
          <p:nvPr/>
        </p:nvSpPr>
        <p:spPr>
          <a:xfrm>
            <a:off x="533400" y="2209800"/>
            <a:ext cx="8610600" cy="3170099"/>
          </a:xfrm>
          <a:prstGeom prst="rect">
            <a:avLst/>
          </a:prstGeom>
          <a:noFill/>
        </p:spPr>
        <p:txBody>
          <a:bodyPr wrap="square" rtlCol="0">
            <a:spAutoFit/>
          </a:bodyPr>
          <a:lstStyle/>
          <a:p>
            <a:r>
              <a:rPr lang="en-US" altLang="en-US" sz="1600" dirty="0" smtClean="0"/>
              <a:t>Do you agree to add t</a:t>
            </a:r>
            <a:r>
              <a:rPr lang="en-US" sz="1600" dirty="0" smtClean="0"/>
              <a:t>o the spec framework that </a:t>
            </a:r>
          </a:p>
          <a:p>
            <a:endParaRPr lang="en-US" sz="1600" b="1" dirty="0"/>
          </a:p>
          <a:p>
            <a:r>
              <a:rPr lang="en-US" sz="1400" dirty="0"/>
              <a:t>The tones used for channel feedback shall be a subset of the sets given below:</a:t>
            </a:r>
          </a:p>
          <a:p>
            <a:r>
              <a:rPr lang="en-US" sz="1400" dirty="0"/>
              <a:t> </a:t>
            </a:r>
          </a:p>
          <a:p>
            <a:r>
              <a:rPr lang="en-US" sz="1400" u="sng" dirty="0"/>
              <a:t>NDP bandwidth 20 MHz: </a:t>
            </a:r>
          </a:p>
          <a:p>
            <a:r>
              <a:rPr lang="en-US" sz="1400" dirty="0" smtClean="0"/>
              <a:t>Ng </a:t>
            </a:r>
            <a:r>
              <a:rPr lang="en-US" sz="1400" dirty="0"/>
              <a:t>= 4 → [-120:4:-4, 4:4:120] + edge(±2,±122)</a:t>
            </a:r>
          </a:p>
          <a:p>
            <a:r>
              <a:rPr lang="en-US" sz="1400" dirty="0"/>
              <a:t>Ng = 16 → [-116:16:-4, 4:16:116] + edge(±2,±122)</a:t>
            </a:r>
          </a:p>
          <a:p>
            <a:r>
              <a:rPr lang="en-US" sz="1400" dirty="0"/>
              <a:t> </a:t>
            </a:r>
          </a:p>
          <a:p>
            <a:r>
              <a:rPr lang="en-US" sz="1400" u="sng" dirty="0"/>
              <a:t>NDP bandwidth 40 MHz:</a:t>
            </a:r>
          </a:p>
          <a:p>
            <a:r>
              <a:rPr lang="en-US" sz="1400" dirty="0"/>
              <a:t>Ng = 4/16 → [-244:Ng:-4, 4:Ng:244]</a:t>
            </a:r>
          </a:p>
          <a:p>
            <a:r>
              <a:rPr lang="en-US" sz="1400" dirty="0"/>
              <a:t> </a:t>
            </a:r>
          </a:p>
          <a:p>
            <a:r>
              <a:rPr lang="en-US" sz="1400" u="sng" dirty="0"/>
              <a:t>NDP bandwidth 80 MHz:</a:t>
            </a:r>
          </a:p>
          <a:p>
            <a:r>
              <a:rPr lang="en-US" sz="1400" dirty="0"/>
              <a:t>Ng = 4/16 → [-500:Ng:-4, 4:Ng:500]</a:t>
            </a:r>
          </a:p>
          <a:p>
            <a:endParaRPr lang="en-US" sz="1400" dirty="0"/>
          </a:p>
        </p:txBody>
      </p:sp>
      <p:sp>
        <p:nvSpPr>
          <p:cNvPr id="8" name="Rectangle 7"/>
          <p:cNvSpPr/>
          <p:nvPr/>
        </p:nvSpPr>
        <p:spPr>
          <a:xfrm>
            <a:off x="762000" y="5562600"/>
            <a:ext cx="1911101" cy="461665"/>
          </a:xfrm>
          <a:prstGeom prst="rect">
            <a:avLst/>
          </a:prstGeom>
        </p:spPr>
        <p:txBody>
          <a:bodyPr wrap="none">
            <a:spAutoFit/>
          </a:bodyPr>
          <a:lstStyle/>
          <a:p>
            <a:pPr marL="342900" lvl="0" indent="-342900">
              <a:spcBef>
                <a:spcPct val="20000"/>
              </a:spcBef>
              <a:defRPr/>
            </a:pPr>
            <a:r>
              <a:rPr lang="en-US" altLang="ko-KR" sz="2400" b="1" kern="0" dirty="0" smtClean="0">
                <a:solidFill>
                  <a:srgbClr val="00B050"/>
                </a:solidFill>
                <a:ea typeface="굴림" charset="-127"/>
                <a:cs typeface="ＭＳ Ｐゴシック" charset="0"/>
              </a:rPr>
              <a:t>Y/N/A:43/0/4</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r>
              <a:rPr lang="en-US" smtClean="0"/>
              <a:t>March 2016</a:t>
            </a:r>
            <a:endParaRPr lang="en-US" dirty="0"/>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28</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
        <p:nvSpPr>
          <p:cNvPr id="6" name="Title 1"/>
          <p:cNvSpPr>
            <a:spLocks noGrp="1"/>
          </p:cNvSpPr>
          <p:nvPr>
            <p:ph type="title"/>
          </p:nvPr>
        </p:nvSpPr>
        <p:spPr>
          <a:xfrm>
            <a:off x="685800" y="685800"/>
            <a:ext cx="7772400" cy="1066800"/>
          </a:xfrm>
        </p:spPr>
        <p:txBody>
          <a:bodyPr/>
          <a:lstStyle/>
          <a:p>
            <a:r>
              <a:rPr lang="en-US" dirty="0" smtClean="0"/>
              <a:t>Straw Poll #15</a:t>
            </a:r>
            <a:br>
              <a:rPr lang="en-US" dirty="0" smtClean="0"/>
            </a:br>
            <a:r>
              <a:rPr lang="en-US" sz="2000" dirty="0" smtClean="0"/>
              <a:t>By </a:t>
            </a:r>
            <a:r>
              <a:rPr lang="en-US" sz="2000" dirty="0" smtClean="0">
                <a:solidFill>
                  <a:srgbClr val="000000"/>
                </a:solidFill>
                <a:ea typeface="Times New Roman"/>
                <a:cs typeface="Arial"/>
              </a:rPr>
              <a:t>Sriram Venkateswaran </a:t>
            </a:r>
            <a:r>
              <a:rPr lang="en-US" sz="2000" dirty="0" smtClean="0"/>
              <a:t>(Broadcom)</a:t>
            </a:r>
            <a:endParaRPr lang="en-US" sz="2000" dirty="0"/>
          </a:p>
        </p:txBody>
      </p:sp>
      <p:sp>
        <p:nvSpPr>
          <p:cNvPr id="7" name="TextBox 6"/>
          <p:cNvSpPr txBox="1"/>
          <p:nvPr/>
        </p:nvSpPr>
        <p:spPr>
          <a:xfrm>
            <a:off x="228600" y="2438400"/>
            <a:ext cx="8610600" cy="1323439"/>
          </a:xfrm>
          <a:prstGeom prst="rect">
            <a:avLst/>
          </a:prstGeom>
          <a:noFill/>
        </p:spPr>
        <p:txBody>
          <a:bodyPr wrap="square" rtlCol="0">
            <a:spAutoFit/>
          </a:bodyPr>
          <a:lstStyle/>
          <a:p>
            <a:r>
              <a:rPr lang="en-US" altLang="en-US" sz="1600" dirty="0" smtClean="0"/>
              <a:t>Do you agree to add t</a:t>
            </a:r>
            <a:r>
              <a:rPr lang="en-US" sz="1600" dirty="0" smtClean="0"/>
              <a:t>o the spec framework that </a:t>
            </a:r>
          </a:p>
          <a:p>
            <a:endParaRPr lang="en-US" sz="1600" dirty="0" smtClean="0"/>
          </a:p>
          <a:p>
            <a:r>
              <a:rPr lang="en-US" sz="1600" dirty="0" smtClean="0"/>
              <a:t>2X </a:t>
            </a:r>
            <a:r>
              <a:rPr lang="en-US" sz="1600" dirty="0"/>
              <a:t>HE-LTF sequence shall be the only mandatory mode for NDP. 4X HE-LTF shall not be supported in NDP.</a:t>
            </a:r>
          </a:p>
          <a:p>
            <a:endParaRPr lang="en-US" sz="1600" b="1" dirty="0"/>
          </a:p>
        </p:txBody>
      </p:sp>
      <p:sp>
        <p:nvSpPr>
          <p:cNvPr id="8" name="Rectangle 7"/>
          <p:cNvSpPr/>
          <p:nvPr/>
        </p:nvSpPr>
        <p:spPr>
          <a:xfrm>
            <a:off x="685800" y="5181600"/>
            <a:ext cx="1911101" cy="461665"/>
          </a:xfrm>
          <a:prstGeom prst="rect">
            <a:avLst/>
          </a:prstGeom>
        </p:spPr>
        <p:txBody>
          <a:bodyPr wrap="none">
            <a:spAutoFit/>
          </a:bodyPr>
          <a:lstStyle/>
          <a:p>
            <a:pPr marL="342900" lvl="0" indent="-342900">
              <a:spcBef>
                <a:spcPct val="20000"/>
              </a:spcBef>
              <a:defRPr/>
            </a:pPr>
            <a:r>
              <a:rPr lang="en-US" altLang="ko-KR" sz="2400" b="1" kern="0" dirty="0" smtClean="0">
                <a:solidFill>
                  <a:srgbClr val="00B050"/>
                </a:solidFill>
                <a:ea typeface="굴림" charset="-127"/>
                <a:cs typeface="ＭＳ Ｐゴシック" charset="0"/>
              </a:rPr>
              <a:t>Y/N/A:39/0/4</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r>
              <a:rPr lang="en-US" smtClean="0"/>
              <a:t>March 2016</a:t>
            </a:r>
            <a:endParaRPr lang="en-US" dirty="0"/>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29</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
        <p:nvSpPr>
          <p:cNvPr id="6" name="Title 1"/>
          <p:cNvSpPr>
            <a:spLocks noGrp="1"/>
          </p:cNvSpPr>
          <p:nvPr>
            <p:ph type="title"/>
          </p:nvPr>
        </p:nvSpPr>
        <p:spPr>
          <a:xfrm>
            <a:off x="685800" y="685800"/>
            <a:ext cx="7772400" cy="1066800"/>
          </a:xfrm>
        </p:spPr>
        <p:txBody>
          <a:bodyPr/>
          <a:lstStyle/>
          <a:p>
            <a:r>
              <a:rPr lang="en-US" dirty="0" smtClean="0"/>
              <a:t>Straw Poll #16</a:t>
            </a:r>
            <a:br>
              <a:rPr lang="en-US" dirty="0" smtClean="0"/>
            </a:br>
            <a:r>
              <a:rPr lang="en-US" sz="2000" dirty="0" smtClean="0"/>
              <a:t>By </a:t>
            </a:r>
            <a:r>
              <a:rPr lang="en-US" sz="2000" dirty="0" smtClean="0">
                <a:solidFill>
                  <a:srgbClr val="000000"/>
                </a:solidFill>
                <a:ea typeface="Times New Roman"/>
                <a:cs typeface="Arial"/>
              </a:rPr>
              <a:t>Sriram Venkateswaran </a:t>
            </a:r>
            <a:r>
              <a:rPr lang="en-US" sz="2000" dirty="0" smtClean="0"/>
              <a:t>(Broadcom)</a:t>
            </a:r>
            <a:endParaRPr lang="en-US" sz="2000" dirty="0"/>
          </a:p>
        </p:txBody>
      </p:sp>
      <p:sp>
        <p:nvSpPr>
          <p:cNvPr id="7" name="TextBox 6"/>
          <p:cNvSpPr txBox="1"/>
          <p:nvPr/>
        </p:nvSpPr>
        <p:spPr>
          <a:xfrm>
            <a:off x="304800" y="2438400"/>
            <a:ext cx="8610600" cy="1815882"/>
          </a:xfrm>
          <a:prstGeom prst="rect">
            <a:avLst/>
          </a:prstGeom>
          <a:noFill/>
        </p:spPr>
        <p:txBody>
          <a:bodyPr wrap="square" rtlCol="0">
            <a:spAutoFit/>
          </a:bodyPr>
          <a:lstStyle/>
          <a:p>
            <a:r>
              <a:rPr lang="en-US" altLang="en-US" sz="1600" dirty="0" smtClean="0"/>
              <a:t>Do you agree to add t</a:t>
            </a:r>
            <a:r>
              <a:rPr lang="en-US" sz="1600" dirty="0" smtClean="0"/>
              <a:t>o the spec framework that</a:t>
            </a:r>
          </a:p>
          <a:p>
            <a:endParaRPr lang="en-US" sz="1600" dirty="0" smtClean="0"/>
          </a:p>
          <a:p>
            <a:r>
              <a:rPr lang="en-US" sz="1600" dirty="0" smtClean="0"/>
              <a:t>The NDP </a:t>
            </a:r>
          </a:p>
          <a:p>
            <a:endParaRPr lang="en-US" sz="1600" dirty="0" smtClean="0"/>
          </a:p>
          <a:p>
            <a:pPr marL="285750" indent="-285750">
              <a:buFont typeface="Arial" panose="020B0604020202020204" pitchFamily="34" charset="0"/>
              <a:buChar char="•"/>
            </a:pPr>
            <a:r>
              <a:rPr lang="en-US" sz="1600" dirty="0" smtClean="0"/>
              <a:t>always has extension of 4uS</a:t>
            </a:r>
          </a:p>
          <a:p>
            <a:pPr marL="285750" indent="-285750">
              <a:buFont typeface="Arial" panose="020B0604020202020204" pitchFamily="34" charset="0"/>
              <a:buChar char="•"/>
            </a:pPr>
            <a:r>
              <a:rPr lang="en-US" sz="1600" dirty="0" smtClean="0"/>
              <a:t>shall support the CP values 0.8 us and 1.6 us</a:t>
            </a:r>
          </a:p>
          <a:p>
            <a:pPr latinLnBrk="1"/>
            <a:endParaRPr lang="en-US" sz="1600" dirty="0" smtClean="0"/>
          </a:p>
        </p:txBody>
      </p:sp>
      <p:sp>
        <p:nvSpPr>
          <p:cNvPr id="8" name="Rectangle 7"/>
          <p:cNvSpPr/>
          <p:nvPr/>
        </p:nvSpPr>
        <p:spPr>
          <a:xfrm>
            <a:off x="609600" y="5029200"/>
            <a:ext cx="1911101" cy="461665"/>
          </a:xfrm>
          <a:prstGeom prst="rect">
            <a:avLst/>
          </a:prstGeom>
        </p:spPr>
        <p:txBody>
          <a:bodyPr wrap="none">
            <a:spAutoFit/>
          </a:bodyPr>
          <a:lstStyle/>
          <a:p>
            <a:pPr marL="342900" lvl="0" indent="-342900">
              <a:spcBef>
                <a:spcPct val="20000"/>
              </a:spcBef>
              <a:defRPr/>
            </a:pPr>
            <a:r>
              <a:rPr lang="en-US" altLang="ko-KR" sz="2400" b="1" kern="0" dirty="0" smtClean="0">
                <a:solidFill>
                  <a:srgbClr val="00B050"/>
                </a:solidFill>
                <a:ea typeface="굴림" charset="-127"/>
                <a:cs typeface="ＭＳ Ｐゴシック" charset="0"/>
              </a:rPr>
              <a:t>Y/N/A:40/0/2</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noChangeArrowheads="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2016</a:t>
            </a:r>
          </a:p>
        </p:txBody>
      </p:sp>
      <p:sp>
        <p:nvSpPr>
          <p:cNvPr id="19460"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3</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p>
        </p:txBody>
      </p:sp>
      <p:sp>
        <p:nvSpPr>
          <p:cNvPr id="19462" name="Rectangle 8"/>
          <p:cNvSpPr>
            <a:spLocks noGrp="1" noChangeArrowheads="1"/>
          </p:cNvSpPr>
          <p:nvPr>
            <p:ph type="body" idx="1"/>
          </p:nvPr>
        </p:nvSpPr>
        <p:spPr>
          <a:xfrm>
            <a:off x="609600" y="1828800"/>
            <a:ext cx="7772400" cy="3505200"/>
          </a:xfrm>
        </p:spPr>
        <p:txBody>
          <a:bodyPr/>
          <a:lstStyle/>
          <a:p>
            <a:pPr>
              <a:buFontTx/>
              <a:buNone/>
            </a:pPr>
            <a:endParaRPr lang="en-US" altLang="en-US" sz="2000" dirty="0" smtClean="0"/>
          </a:p>
          <a:p>
            <a:r>
              <a:rPr lang="en-US" altLang="en-US" sz="2000" dirty="0"/>
              <a:t>Call meeting to order </a:t>
            </a:r>
          </a:p>
          <a:p>
            <a:r>
              <a:rPr lang="en-US" altLang="en-US" sz="2000" dirty="0"/>
              <a:t>Patent policy, etc. (Call for Potentially Essential Patents)</a:t>
            </a:r>
          </a:p>
          <a:p>
            <a:r>
              <a:rPr lang="en-US" altLang="en-US" sz="2000" dirty="0" smtClean="0"/>
              <a:t>Set </a:t>
            </a:r>
            <a:r>
              <a:rPr lang="en-US" altLang="en-US" sz="2000" dirty="0"/>
              <a:t>and approve agenda</a:t>
            </a:r>
          </a:p>
          <a:p>
            <a:endParaRPr lang="en-US" altLang="en-US" sz="2000" dirty="0" smtClean="0"/>
          </a:p>
          <a:p>
            <a:r>
              <a:rPr lang="en-US" altLang="en-US" sz="2000" dirty="0" smtClean="0"/>
              <a:t>Review ad hoc rules </a:t>
            </a:r>
          </a:p>
          <a:p>
            <a:r>
              <a:rPr lang="en-CA" altLang="en-US" sz="2000" dirty="0" smtClean="0"/>
              <a:t>Technical Presentations approved by 802.11ax for presentation this week, and related straw polls</a:t>
            </a:r>
          </a:p>
          <a:p>
            <a:r>
              <a:rPr lang="en-CA" altLang="en-US" sz="2000" dirty="0" smtClean="0"/>
              <a:t>Any other technical presentations </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r>
              <a:rPr lang="en-US" smtClean="0"/>
              <a:t>March 2016</a:t>
            </a:r>
            <a:endParaRPr lang="en-US" dirty="0"/>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30</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
        <p:nvSpPr>
          <p:cNvPr id="6" name="Title 1"/>
          <p:cNvSpPr>
            <a:spLocks noGrp="1"/>
          </p:cNvSpPr>
          <p:nvPr>
            <p:ph type="title"/>
          </p:nvPr>
        </p:nvSpPr>
        <p:spPr>
          <a:xfrm>
            <a:off x="685800" y="685800"/>
            <a:ext cx="7772400" cy="1066800"/>
          </a:xfrm>
        </p:spPr>
        <p:txBody>
          <a:bodyPr/>
          <a:lstStyle/>
          <a:p>
            <a:r>
              <a:rPr lang="en-US" dirty="0" smtClean="0"/>
              <a:t>Straw Poll #17</a:t>
            </a:r>
            <a:br>
              <a:rPr lang="en-US" dirty="0" smtClean="0"/>
            </a:br>
            <a:r>
              <a:rPr lang="en-US" sz="2000" dirty="0" smtClean="0"/>
              <a:t>By </a:t>
            </a:r>
            <a:r>
              <a:rPr lang="en-US" sz="2000" dirty="0" smtClean="0">
                <a:solidFill>
                  <a:srgbClr val="000000"/>
                </a:solidFill>
                <a:ea typeface="Times New Roman"/>
                <a:cs typeface="Arial"/>
              </a:rPr>
              <a:t>Sriram Venkateswaran </a:t>
            </a:r>
            <a:r>
              <a:rPr lang="en-US" sz="2000" dirty="0" smtClean="0"/>
              <a:t>(Broadcom)</a:t>
            </a:r>
            <a:endParaRPr lang="en-US" sz="2000" dirty="0"/>
          </a:p>
        </p:txBody>
      </p:sp>
      <p:sp>
        <p:nvSpPr>
          <p:cNvPr id="7" name="TextBox 6"/>
          <p:cNvSpPr txBox="1"/>
          <p:nvPr/>
        </p:nvSpPr>
        <p:spPr>
          <a:xfrm>
            <a:off x="304800" y="2286000"/>
            <a:ext cx="8610600" cy="1323439"/>
          </a:xfrm>
          <a:prstGeom prst="rect">
            <a:avLst/>
          </a:prstGeom>
          <a:noFill/>
        </p:spPr>
        <p:txBody>
          <a:bodyPr wrap="square" rtlCol="0">
            <a:spAutoFit/>
          </a:bodyPr>
          <a:lstStyle/>
          <a:p>
            <a:r>
              <a:rPr lang="en-US" altLang="en-US" sz="1600" dirty="0" smtClean="0"/>
              <a:t>Do you agree to add t</a:t>
            </a:r>
            <a:r>
              <a:rPr lang="en-US" sz="1600" dirty="0" smtClean="0"/>
              <a:t>o the spec framework that</a:t>
            </a:r>
          </a:p>
          <a:p>
            <a:pPr latinLnBrk="1"/>
            <a:endParaRPr lang="en-US" sz="1600" dirty="0" smtClean="0"/>
          </a:p>
          <a:p>
            <a:pPr latinLnBrk="1"/>
            <a:r>
              <a:rPr lang="en-US" sz="1600" dirty="0" smtClean="0"/>
              <a:t>AP </a:t>
            </a:r>
            <a:r>
              <a:rPr lang="en-US" sz="1600" dirty="0"/>
              <a:t>can request </a:t>
            </a:r>
            <a:r>
              <a:rPr lang="en-US" sz="1600" dirty="0" err="1"/>
              <a:t>beamforming</a:t>
            </a:r>
            <a:r>
              <a:rPr lang="en-US" sz="1600" dirty="0"/>
              <a:t> feedback over partial BW which is less than the NDP BW</a:t>
            </a:r>
            <a:r>
              <a:rPr lang="en-US" sz="1600" dirty="0" smtClean="0"/>
              <a:t>. </a:t>
            </a:r>
            <a:r>
              <a:rPr lang="en-US" sz="1600" dirty="0"/>
              <a:t>The indication of the feedback BW goes in NDPA.</a:t>
            </a:r>
          </a:p>
          <a:p>
            <a:pPr latinLnBrk="1"/>
            <a:endParaRPr lang="en-US" sz="1600" dirty="0" smtClean="0"/>
          </a:p>
        </p:txBody>
      </p:sp>
      <p:sp>
        <p:nvSpPr>
          <p:cNvPr id="9" name="Rectangle 8"/>
          <p:cNvSpPr/>
          <p:nvPr/>
        </p:nvSpPr>
        <p:spPr>
          <a:xfrm>
            <a:off x="609600" y="5029200"/>
            <a:ext cx="4871847" cy="461665"/>
          </a:xfrm>
          <a:prstGeom prst="rect">
            <a:avLst/>
          </a:prstGeom>
        </p:spPr>
        <p:txBody>
          <a:bodyPr wrap="none">
            <a:spAutoFit/>
          </a:bodyPr>
          <a:lstStyle/>
          <a:p>
            <a:pPr marL="342900" lvl="0" indent="-342900">
              <a:spcBef>
                <a:spcPct val="20000"/>
              </a:spcBef>
              <a:defRPr/>
            </a:pPr>
            <a:r>
              <a:rPr lang="en-US" altLang="ko-KR" sz="2400" b="1" kern="0" dirty="0" smtClean="0">
                <a:solidFill>
                  <a:srgbClr val="00B050"/>
                </a:solidFill>
                <a:ea typeface="굴림" charset="-127"/>
                <a:cs typeface="ＭＳ Ｐゴシック" charset="0"/>
              </a:rPr>
              <a:t>Straw poll passed without objection</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r>
              <a:rPr lang="en-US" smtClean="0"/>
              <a:t>March 2016</a:t>
            </a:r>
            <a:endParaRPr lang="en-US" dirty="0"/>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31</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
        <p:nvSpPr>
          <p:cNvPr id="6" name="Title 1"/>
          <p:cNvSpPr>
            <a:spLocks noGrp="1"/>
          </p:cNvSpPr>
          <p:nvPr>
            <p:ph type="title"/>
          </p:nvPr>
        </p:nvSpPr>
        <p:spPr>
          <a:xfrm>
            <a:off x="685800" y="685800"/>
            <a:ext cx="7772400" cy="1066800"/>
          </a:xfrm>
        </p:spPr>
        <p:txBody>
          <a:bodyPr/>
          <a:lstStyle/>
          <a:p>
            <a:r>
              <a:rPr lang="en-US" dirty="0" smtClean="0"/>
              <a:t>Straw Poll #18</a:t>
            </a:r>
            <a:br>
              <a:rPr lang="en-US" dirty="0" smtClean="0"/>
            </a:br>
            <a:r>
              <a:rPr lang="en-US" sz="2000" dirty="0" smtClean="0"/>
              <a:t>By </a:t>
            </a:r>
            <a:r>
              <a:rPr lang="en-US" sz="2000" dirty="0" smtClean="0">
                <a:solidFill>
                  <a:srgbClr val="000000"/>
                </a:solidFill>
                <a:ea typeface="Times New Roman"/>
                <a:cs typeface="Arial"/>
              </a:rPr>
              <a:t>Sriram Venkateswaran </a:t>
            </a:r>
            <a:r>
              <a:rPr lang="en-US" sz="2000" dirty="0" smtClean="0"/>
              <a:t>(Broadcom)</a:t>
            </a:r>
            <a:endParaRPr lang="en-US" sz="2000" dirty="0"/>
          </a:p>
        </p:txBody>
      </p:sp>
      <p:sp>
        <p:nvSpPr>
          <p:cNvPr id="7" name="TextBox 6"/>
          <p:cNvSpPr txBox="1"/>
          <p:nvPr/>
        </p:nvSpPr>
        <p:spPr>
          <a:xfrm>
            <a:off x="304800" y="2362200"/>
            <a:ext cx="8610600" cy="1077218"/>
          </a:xfrm>
          <a:prstGeom prst="rect">
            <a:avLst/>
          </a:prstGeom>
          <a:noFill/>
        </p:spPr>
        <p:txBody>
          <a:bodyPr wrap="square" rtlCol="0">
            <a:spAutoFit/>
          </a:bodyPr>
          <a:lstStyle/>
          <a:p>
            <a:r>
              <a:rPr lang="en-US" altLang="en-US" sz="1600" dirty="0" smtClean="0"/>
              <a:t>Do you agree to add t</a:t>
            </a:r>
            <a:r>
              <a:rPr lang="en-US" sz="1600" dirty="0" smtClean="0"/>
              <a:t>o the spec framework that</a:t>
            </a:r>
          </a:p>
          <a:p>
            <a:endParaRPr lang="en-US" sz="1600" dirty="0" smtClean="0"/>
          </a:p>
          <a:p>
            <a:r>
              <a:rPr lang="en-US" sz="1600" dirty="0"/>
              <a:t>The granularity of channel feedback requested by the AP is a 26 tone </a:t>
            </a:r>
            <a:r>
              <a:rPr lang="en-US" sz="1600" dirty="0" smtClean="0"/>
              <a:t>RU. The AP signals </a:t>
            </a:r>
            <a:r>
              <a:rPr lang="en-US" sz="1600" i="1" dirty="0"/>
              <a:t>start</a:t>
            </a:r>
            <a:r>
              <a:rPr lang="en-US" sz="1600" dirty="0"/>
              <a:t> and </a:t>
            </a:r>
            <a:r>
              <a:rPr lang="en-US" sz="1600" i="1" dirty="0"/>
              <a:t>end</a:t>
            </a:r>
            <a:r>
              <a:rPr lang="en-US" sz="1600" dirty="0"/>
              <a:t> 26 tone RUs requested for feedback.</a:t>
            </a:r>
          </a:p>
        </p:txBody>
      </p:sp>
      <p:sp>
        <p:nvSpPr>
          <p:cNvPr id="9" name="Rectangle 8"/>
          <p:cNvSpPr/>
          <p:nvPr/>
        </p:nvSpPr>
        <p:spPr>
          <a:xfrm>
            <a:off x="609600" y="5029200"/>
            <a:ext cx="4871847" cy="461665"/>
          </a:xfrm>
          <a:prstGeom prst="rect">
            <a:avLst/>
          </a:prstGeom>
        </p:spPr>
        <p:txBody>
          <a:bodyPr wrap="none">
            <a:spAutoFit/>
          </a:bodyPr>
          <a:lstStyle/>
          <a:p>
            <a:pPr marL="342900" lvl="0" indent="-342900">
              <a:spcBef>
                <a:spcPct val="20000"/>
              </a:spcBef>
              <a:defRPr/>
            </a:pPr>
            <a:r>
              <a:rPr lang="en-US" altLang="ko-KR" sz="2400" b="1" kern="0" dirty="0" smtClean="0">
                <a:solidFill>
                  <a:srgbClr val="00B050"/>
                </a:solidFill>
                <a:ea typeface="굴림" charset="-127"/>
                <a:cs typeface="ＭＳ Ｐゴシック" charset="0"/>
              </a:rPr>
              <a:t>Straw poll passed without objection</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r>
              <a:rPr lang="en-US" smtClean="0"/>
              <a:t>March 2016</a:t>
            </a:r>
            <a:endParaRPr lang="en-US" dirty="0"/>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32</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
        <p:nvSpPr>
          <p:cNvPr id="6" name="Title 1"/>
          <p:cNvSpPr>
            <a:spLocks noGrp="1"/>
          </p:cNvSpPr>
          <p:nvPr>
            <p:ph type="title"/>
          </p:nvPr>
        </p:nvSpPr>
        <p:spPr>
          <a:xfrm>
            <a:off x="685800" y="685800"/>
            <a:ext cx="7772400" cy="1066800"/>
          </a:xfrm>
        </p:spPr>
        <p:txBody>
          <a:bodyPr/>
          <a:lstStyle/>
          <a:p>
            <a:r>
              <a:rPr lang="en-US" dirty="0" smtClean="0"/>
              <a:t>Straw Poll #19</a:t>
            </a:r>
            <a:br>
              <a:rPr lang="en-US" dirty="0" smtClean="0"/>
            </a:br>
            <a:r>
              <a:rPr lang="en-US" sz="2000" dirty="0" smtClean="0"/>
              <a:t>By </a:t>
            </a:r>
            <a:r>
              <a:rPr lang="en-US" sz="2000" dirty="0" smtClean="0">
                <a:solidFill>
                  <a:srgbClr val="000000"/>
                </a:solidFill>
                <a:ea typeface="Times New Roman"/>
                <a:cs typeface="Arial"/>
              </a:rPr>
              <a:t>Sriram Venkateswaran </a:t>
            </a:r>
            <a:r>
              <a:rPr lang="en-US" sz="2000" dirty="0" smtClean="0"/>
              <a:t>(Broadcom)</a:t>
            </a:r>
            <a:endParaRPr lang="en-US" sz="2000" dirty="0"/>
          </a:p>
        </p:txBody>
      </p:sp>
      <p:sp>
        <p:nvSpPr>
          <p:cNvPr id="7" name="TextBox 6"/>
          <p:cNvSpPr txBox="1"/>
          <p:nvPr/>
        </p:nvSpPr>
        <p:spPr>
          <a:xfrm>
            <a:off x="304800" y="2438400"/>
            <a:ext cx="8610600" cy="1323439"/>
          </a:xfrm>
          <a:prstGeom prst="rect">
            <a:avLst/>
          </a:prstGeom>
          <a:noFill/>
        </p:spPr>
        <p:txBody>
          <a:bodyPr wrap="square" rtlCol="0">
            <a:spAutoFit/>
          </a:bodyPr>
          <a:lstStyle/>
          <a:p>
            <a:r>
              <a:rPr lang="en-US" altLang="en-US" sz="1600" dirty="0" smtClean="0"/>
              <a:t>Do you agree to add t</a:t>
            </a:r>
            <a:r>
              <a:rPr lang="en-US" sz="1600" dirty="0" smtClean="0"/>
              <a:t>o the spec framework that</a:t>
            </a:r>
          </a:p>
          <a:p>
            <a:endParaRPr lang="en-US" sz="1600" dirty="0" smtClean="0"/>
          </a:p>
          <a:p>
            <a:r>
              <a:rPr lang="en-US" sz="1600" dirty="0" smtClean="0"/>
              <a:t>The </a:t>
            </a:r>
            <a:r>
              <a:rPr lang="en-US" sz="1600" dirty="0"/>
              <a:t>max </a:t>
            </a:r>
            <a:r>
              <a:rPr lang="en-US" sz="1600" dirty="0" err="1"/>
              <a:t>Nc</a:t>
            </a:r>
            <a:r>
              <a:rPr lang="en-US" sz="1600" dirty="0"/>
              <a:t> for sounding feedback that a </a:t>
            </a:r>
            <a:r>
              <a:rPr lang="en-US" sz="1600" dirty="0" err="1"/>
              <a:t>BFee</a:t>
            </a:r>
            <a:r>
              <a:rPr lang="en-US" sz="1600" dirty="0"/>
              <a:t> can support </a:t>
            </a:r>
            <a:r>
              <a:rPr lang="en-US" sz="1600" dirty="0" smtClean="0"/>
              <a:t>shall be </a:t>
            </a:r>
            <a:r>
              <a:rPr lang="en-US" sz="1600" dirty="0"/>
              <a:t>negotiated through a capability exchange at association.</a:t>
            </a:r>
          </a:p>
          <a:p>
            <a:endParaRPr lang="en-US" sz="1600" b="1" dirty="0"/>
          </a:p>
        </p:txBody>
      </p:sp>
      <p:sp>
        <p:nvSpPr>
          <p:cNvPr id="9" name="Rectangle 8"/>
          <p:cNvSpPr/>
          <p:nvPr/>
        </p:nvSpPr>
        <p:spPr>
          <a:xfrm>
            <a:off x="609600" y="5029200"/>
            <a:ext cx="4871847" cy="461665"/>
          </a:xfrm>
          <a:prstGeom prst="rect">
            <a:avLst/>
          </a:prstGeom>
        </p:spPr>
        <p:txBody>
          <a:bodyPr wrap="none">
            <a:spAutoFit/>
          </a:bodyPr>
          <a:lstStyle/>
          <a:p>
            <a:pPr marL="342900" lvl="0" indent="-342900">
              <a:spcBef>
                <a:spcPct val="20000"/>
              </a:spcBef>
              <a:defRPr/>
            </a:pPr>
            <a:r>
              <a:rPr lang="en-US" altLang="ko-KR" sz="2400" b="1" kern="0" dirty="0" smtClean="0">
                <a:solidFill>
                  <a:srgbClr val="00B050"/>
                </a:solidFill>
                <a:ea typeface="굴림" charset="-127"/>
                <a:cs typeface="ＭＳ Ｐゴシック" charset="0"/>
              </a:rPr>
              <a:t>Straw poll passed without objection</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r>
              <a:rPr lang="en-US" smtClean="0"/>
              <a:t>March 2016</a:t>
            </a:r>
            <a:endParaRPr lang="en-US" dirty="0"/>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33</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
        <p:nvSpPr>
          <p:cNvPr id="6" name="TextBox 5"/>
          <p:cNvSpPr txBox="1"/>
          <p:nvPr/>
        </p:nvSpPr>
        <p:spPr>
          <a:xfrm>
            <a:off x="533400" y="2514600"/>
            <a:ext cx="8610600" cy="1815882"/>
          </a:xfrm>
          <a:prstGeom prst="rect">
            <a:avLst/>
          </a:prstGeom>
          <a:noFill/>
        </p:spPr>
        <p:txBody>
          <a:bodyPr wrap="square" rtlCol="0">
            <a:spAutoFit/>
          </a:bodyPr>
          <a:lstStyle/>
          <a:p>
            <a:r>
              <a:rPr lang="en-US" altLang="en-US" sz="1600" dirty="0" smtClean="0"/>
              <a:t>Do you agree to add t</a:t>
            </a:r>
            <a:r>
              <a:rPr lang="en-US" sz="1600" dirty="0" smtClean="0"/>
              <a:t>o the spec framework that</a:t>
            </a:r>
          </a:p>
          <a:p>
            <a:endParaRPr lang="en-US" sz="1600" b="1" dirty="0"/>
          </a:p>
          <a:p>
            <a:r>
              <a:rPr lang="en-US" sz="1600" dirty="0"/>
              <a:t>AP shall control the Ng, quantization, and </a:t>
            </a:r>
            <a:r>
              <a:rPr lang="en-US" sz="1600" dirty="0" err="1"/>
              <a:t>Nc</a:t>
            </a:r>
            <a:r>
              <a:rPr lang="en-US" sz="1600" dirty="0"/>
              <a:t> of the sounding </a:t>
            </a:r>
            <a:r>
              <a:rPr lang="en-US" sz="1600" dirty="0" smtClean="0"/>
              <a:t>FB in </a:t>
            </a:r>
            <a:r>
              <a:rPr lang="en-US" sz="1600" dirty="0"/>
              <a:t>NDPA except in the special case of a NDPA addressed to a single STA </a:t>
            </a:r>
            <a:r>
              <a:rPr lang="en-US" sz="1600" dirty="0" smtClean="0"/>
              <a:t>which requests </a:t>
            </a:r>
            <a:r>
              <a:rPr lang="en-US" sz="1600" dirty="0"/>
              <a:t>SU type feedback. In the aforementioned special case, </a:t>
            </a:r>
            <a:r>
              <a:rPr lang="en-US" sz="1600" dirty="0" smtClean="0"/>
              <a:t>the STA controls </a:t>
            </a:r>
            <a:r>
              <a:rPr lang="en-US" sz="1600" dirty="0"/>
              <a:t>these quantities.</a:t>
            </a:r>
          </a:p>
          <a:p>
            <a:endParaRPr lang="en-US" sz="1600" dirty="0" smtClean="0"/>
          </a:p>
          <a:p>
            <a:endParaRPr lang="en-US" sz="1600" dirty="0" smtClean="0"/>
          </a:p>
        </p:txBody>
      </p:sp>
      <p:sp>
        <p:nvSpPr>
          <p:cNvPr id="7" name="Title 1"/>
          <p:cNvSpPr>
            <a:spLocks noGrp="1"/>
          </p:cNvSpPr>
          <p:nvPr>
            <p:ph type="title"/>
          </p:nvPr>
        </p:nvSpPr>
        <p:spPr>
          <a:xfrm>
            <a:off x="685800" y="685800"/>
            <a:ext cx="7772400" cy="1066800"/>
          </a:xfrm>
        </p:spPr>
        <p:txBody>
          <a:bodyPr/>
          <a:lstStyle/>
          <a:p>
            <a:r>
              <a:rPr lang="en-US" dirty="0" smtClean="0"/>
              <a:t>Straw Poll #20</a:t>
            </a:r>
            <a:br>
              <a:rPr lang="en-US" dirty="0" smtClean="0"/>
            </a:br>
            <a:r>
              <a:rPr lang="en-US" sz="2000" dirty="0" smtClean="0"/>
              <a:t>By </a:t>
            </a:r>
            <a:r>
              <a:rPr lang="en-US" sz="2000" dirty="0" smtClean="0">
                <a:solidFill>
                  <a:srgbClr val="000000"/>
                </a:solidFill>
                <a:ea typeface="Times New Roman"/>
                <a:cs typeface="Arial"/>
              </a:rPr>
              <a:t>Sriram Venkateswaran </a:t>
            </a:r>
            <a:r>
              <a:rPr lang="en-US" sz="2000" dirty="0" smtClean="0"/>
              <a:t>(Broadcom)</a:t>
            </a:r>
            <a:endParaRPr lang="en-US" sz="2000" dirty="0"/>
          </a:p>
        </p:txBody>
      </p:sp>
      <p:sp>
        <p:nvSpPr>
          <p:cNvPr id="9" name="Rectangle 8"/>
          <p:cNvSpPr/>
          <p:nvPr/>
        </p:nvSpPr>
        <p:spPr>
          <a:xfrm>
            <a:off x="609600" y="5029200"/>
            <a:ext cx="4871847" cy="461665"/>
          </a:xfrm>
          <a:prstGeom prst="rect">
            <a:avLst/>
          </a:prstGeom>
        </p:spPr>
        <p:txBody>
          <a:bodyPr wrap="none">
            <a:spAutoFit/>
          </a:bodyPr>
          <a:lstStyle/>
          <a:p>
            <a:pPr marL="342900" lvl="0" indent="-342900">
              <a:spcBef>
                <a:spcPct val="20000"/>
              </a:spcBef>
              <a:defRPr/>
            </a:pPr>
            <a:r>
              <a:rPr lang="en-US" altLang="ko-KR" sz="2400" b="1" kern="0" dirty="0" smtClean="0">
                <a:solidFill>
                  <a:srgbClr val="00B050"/>
                </a:solidFill>
                <a:ea typeface="굴림" charset="-127"/>
                <a:cs typeface="ＭＳ Ｐゴシック" charset="0"/>
              </a:rPr>
              <a:t>Straw poll passed without objection</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r>
              <a:rPr lang="en-US" smtClean="0"/>
              <a:t>March 2016</a:t>
            </a:r>
            <a:endParaRPr lang="en-US" dirty="0"/>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34</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
        <p:nvSpPr>
          <p:cNvPr id="6" name="TextBox 5"/>
          <p:cNvSpPr txBox="1"/>
          <p:nvPr/>
        </p:nvSpPr>
        <p:spPr>
          <a:xfrm>
            <a:off x="381000" y="2362200"/>
            <a:ext cx="8610600" cy="1815882"/>
          </a:xfrm>
          <a:prstGeom prst="rect">
            <a:avLst/>
          </a:prstGeom>
          <a:noFill/>
        </p:spPr>
        <p:txBody>
          <a:bodyPr wrap="square" rtlCol="0">
            <a:spAutoFit/>
          </a:bodyPr>
          <a:lstStyle/>
          <a:p>
            <a:r>
              <a:rPr lang="en-US" altLang="en-US" sz="1600" dirty="0" smtClean="0"/>
              <a:t>Do you agree to add t</a:t>
            </a:r>
            <a:r>
              <a:rPr lang="en-US" sz="1600" dirty="0" smtClean="0"/>
              <a:t>o the spec framework that</a:t>
            </a:r>
          </a:p>
          <a:p>
            <a:endParaRPr lang="en-US" sz="1600" b="1" dirty="0"/>
          </a:p>
          <a:p>
            <a:r>
              <a:rPr lang="en-US" sz="1600" dirty="0"/>
              <a:t>A channel quality indicator </a:t>
            </a:r>
            <a:r>
              <a:rPr lang="en-US" sz="1600" dirty="0" smtClean="0"/>
              <a:t>only (CQI-only) </a:t>
            </a:r>
            <a:r>
              <a:rPr lang="en-US" sz="1600" dirty="0"/>
              <a:t>feedback (exact </a:t>
            </a:r>
            <a:r>
              <a:rPr lang="en-US" sz="1600" dirty="0" smtClean="0"/>
              <a:t>metric TBD</a:t>
            </a:r>
            <a:r>
              <a:rPr lang="en-US" sz="1600" dirty="0"/>
              <a:t>) will be supported by the sounding protocol in 11ax. </a:t>
            </a:r>
            <a:r>
              <a:rPr lang="en-US" sz="1600" dirty="0" smtClean="0"/>
              <a:t>The request </a:t>
            </a:r>
            <a:r>
              <a:rPr lang="en-US" sz="1600" dirty="0"/>
              <a:t>for </a:t>
            </a:r>
            <a:r>
              <a:rPr lang="en-US" sz="1600" dirty="0" smtClean="0"/>
              <a:t>CQI-only </a:t>
            </a:r>
            <a:r>
              <a:rPr lang="en-US" sz="1600" dirty="0"/>
              <a:t>feedback goes in NDPA.</a:t>
            </a:r>
          </a:p>
          <a:p>
            <a:r>
              <a:rPr lang="en-US" sz="1600" b="1" dirty="0" smtClean="0"/>
              <a:t> </a:t>
            </a:r>
            <a:endParaRPr lang="en-US" sz="1600" b="1" dirty="0"/>
          </a:p>
          <a:p>
            <a:endParaRPr lang="en-US" sz="1600" dirty="0" smtClean="0"/>
          </a:p>
          <a:p>
            <a:endParaRPr lang="en-US" sz="1600" dirty="0" smtClean="0"/>
          </a:p>
        </p:txBody>
      </p:sp>
      <p:sp>
        <p:nvSpPr>
          <p:cNvPr id="7" name="Title 1"/>
          <p:cNvSpPr>
            <a:spLocks noGrp="1"/>
          </p:cNvSpPr>
          <p:nvPr>
            <p:ph type="title"/>
          </p:nvPr>
        </p:nvSpPr>
        <p:spPr>
          <a:xfrm>
            <a:off x="685800" y="685800"/>
            <a:ext cx="7772400" cy="1066800"/>
          </a:xfrm>
        </p:spPr>
        <p:txBody>
          <a:bodyPr/>
          <a:lstStyle/>
          <a:p>
            <a:r>
              <a:rPr lang="en-US" dirty="0" smtClean="0"/>
              <a:t>Straw Poll #21</a:t>
            </a:r>
            <a:br>
              <a:rPr lang="en-US" dirty="0" smtClean="0"/>
            </a:br>
            <a:r>
              <a:rPr lang="en-US" sz="2000" dirty="0" smtClean="0"/>
              <a:t>By </a:t>
            </a:r>
            <a:r>
              <a:rPr lang="en-US" sz="2000" dirty="0" smtClean="0">
                <a:solidFill>
                  <a:srgbClr val="000000"/>
                </a:solidFill>
                <a:ea typeface="Times New Roman"/>
                <a:cs typeface="Arial"/>
              </a:rPr>
              <a:t>Sriram Venkateswaran </a:t>
            </a:r>
            <a:r>
              <a:rPr lang="en-US" sz="2000" dirty="0" smtClean="0"/>
              <a:t>(Broadcom)</a:t>
            </a:r>
            <a:endParaRPr lang="en-US" sz="2000" dirty="0"/>
          </a:p>
        </p:txBody>
      </p:sp>
      <p:sp>
        <p:nvSpPr>
          <p:cNvPr id="8" name="Rectangle 7"/>
          <p:cNvSpPr/>
          <p:nvPr/>
        </p:nvSpPr>
        <p:spPr>
          <a:xfrm>
            <a:off x="609600" y="5029200"/>
            <a:ext cx="4871847" cy="461665"/>
          </a:xfrm>
          <a:prstGeom prst="rect">
            <a:avLst/>
          </a:prstGeom>
        </p:spPr>
        <p:txBody>
          <a:bodyPr wrap="none">
            <a:spAutoFit/>
          </a:bodyPr>
          <a:lstStyle/>
          <a:p>
            <a:pPr marL="342900" lvl="0" indent="-342900">
              <a:spcBef>
                <a:spcPct val="20000"/>
              </a:spcBef>
              <a:defRPr/>
            </a:pPr>
            <a:r>
              <a:rPr lang="en-US" altLang="ko-KR" sz="2400" b="1" kern="0" dirty="0" smtClean="0">
                <a:solidFill>
                  <a:srgbClr val="00B050"/>
                </a:solidFill>
                <a:ea typeface="굴림" charset="-127"/>
                <a:cs typeface="ＭＳ Ｐゴシック" charset="0"/>
              </a:rPr>
              <a:t>Straw poll passed without objection</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r>
              <a:rPr lang="en-US" smtClean="0"/>
              <a:t>March 2016</a:t>
            </a:r>
            <a:endParaRPr lang="en-US" dirty="0"/>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35</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
        <p:nvSpPr>
          <p:cNvPr id="6" name="Content Placeholder 2"/>
          <p:cNvSpPr txBox="1">
            <a:spLocks/>
          </p:cNvSpPr>
          <p:nvPr/>
        </p:nvSpPr>
        <p:spPr>
          <a:xfrm>
            <a:off x="533400" y="1981200"/>
            <a:ext cx="7770813" cy="4113213"/>
          </a:xfrm>
          <a:prstGeom prst="rect">
            <a:avLst/>
          </a:prstGeom>
        </p:spPr>
        <p:txBody>
          <a:bodyPr>
            <a:normAutofit fontScale="92500" lnSpcReduction="10000"/>
          </a:bodyPr>
          <a:lstStyle/>
          <a:p>
            <a:pPr marL="342900" marR="0" lvl="0" indent="-342900" algn="l" defTabSz="914400" rtl="0" eaLnBrk="0" fontAlgn="base" latinLnBrk="0" hangingPunct="0">
              <a:lnSpc>
                <a:spcPct val="100000"/>
              </a:lnSpc>
              <a:spcBef>
                <a:spcPct val="20000"/>
              </a:spcBef>
              <a:spcAft>
                <a:spcPct val="0"/>
              </a:spcAft>
              <a:buClrTx/>
              <a:buSzTx/>
              <a:buFont typeface="Arial" charset="0"/>
              <a:buChar char="•"/>
              <a:tabLst/>
              <a:defRPr/>
            </a:pPr>
            <a:r>
              <a:rPr kumimoji="0" lang="en-US" altLang="ko-KR" sz="2400" b="1"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rPr>
              <a:t>Do you agree to add the following text into 11ax SFD?</a:t>
            </a:r>
          </a:p>
          <a:p>
            <a:pPr marL="742950" marR="0" lvl="1" indent="-285750" algn="l" defTabSz="914400" rtl="0" eaLnBrk="0" fontAlgn="base" latinLnBrk="0" hangingPunct="0">
              <a:lnSpc>
                <a:spcPct val="100000"/>
              </a:lnSpc>
              <a:spcBef>
                <a:spcPct val="20000"/>
              </a:spcBef>
              <a:spcAft>
                <a:spcPct val="0"/>
              </a:spcAft>
              <a:buClrTx/>
              <a:buSzTx/>
              <a:buFont typeface="Arial" charset="0"/>
              <a:buChar char="•"/>
              <a:tabLst/>
              <a:defRPr/>
            </a:pPr>
            <a:r>
              <a:rPr kumimoji="0" lang="en-US" altLang="ko-KR" sz="2000" b="1" i="1" u="none" strike="noStrike" kern="0" cap="none" spc="0" normalizeH="0" baseline="0" noProof="0" dirty="0" smtClean="0">
                <a:ln>
                  <a:noFill/>
                </a:ln>
                <a:solidFill>
                  <a:schemeClr val="tx1"/>
                </a:solidFill>
                <a:effectLst/>
                <a:uLnTx/>
                <a:uFillTx/>
                <a:latin typeface="+mn-lt"/>
                <a:ea typeface="MS PGothic" pitchFamily="34" charset="-128"/>
              </a:rPr>
              <a:t>3.1 General</a:t>
            </a:r>
          </a:p>
          <a:p>
            <a:pPr marL="742950" marR="0" lvl="1" indent="-285750" algn="l" defTabSz="914400" rtl="0" eaLnBrk="0" fontAlgn="base" latinLnBrk="0" hangingPunct="0">
              <a:lnSpc>
                <a:spcPct val="100000"/>
              </a:lnSpc>
              <a:spcBef>
                <a:spcPct val="20000"/>
              </a:spcBef>
              <a:spcAft>
                <a:spcPct val="0"/>
              </a:spcAft>
              <a:buClrTx/>
              <a:buSzTx/>
              <a:buFont typeface="Arial" charset="0"/>
              <a:buChar char="•"/>
              <a:tabLst/>
              <a:defRPr/>
            </a:pPr>
            <a:r>
              <a:rPr kumimoji="0" lang="en-US" sz="2000" b="0" i="1" u="none" strike="noStrike" kern="0" cap="none" spc="0" normalizeH="0" baseline="0" noProof="0" dirty="0" smtClean="0">
                <a:ln>
                  <a:noFill/>
                </a:ln>
                <a:solidFill>
                  <a:schemeClr val="tx1"/>
                </a:solidFill>
                <a:effectLst/>
                <a:uLnTx/>
                <a:uFillTx/>
                <a:latin typeface="+mn-lt"/>
                <a:ea typeface="MS PGothic" pitchFamily="34" charset="-128"/>
              </a:rPr>
              <a:t>The non-contiguous channel bonding will be supported in 802.11ax by:</a:t>
            </a:r>
          </a:p>
          <a:p>
            <a:pPr marL="1085850" marR="0" lvl="2" indent="-228600" algn="l" defTabSz="914400" rtl="0" eaLnBrk="0" fontAlgn="base" latinLnBrk="0" hangingPunct="0">
              <a:lnSpc>
                <a:spcPct val="100000"/>
              </a:lnSpc>
              <a:spcBef>
                <a:spcPct val="20000"/>
              </a:spcBef>
              <a:spcAft>
                <a:spcPct val="0"/>
              </a:spcAft>
              <a:buClrTx/>
              <a:buSzTx/>
              <a:buFont typeface="Arial" charset="0"/>
              <a:buChar char="•"/>
              <a:tabLst/>
              <a:defRPr/>
            </a:pPr>
            <a:r>
              <a:rPr kumimoji="0" lang="en-US" sz="1800" b="0" i="1" u="none" strike="noStrike" kern="0" cap="none" spc="0" normalizeH="0" baseline="0" noProof="0" dirty="0" smtClean="0">
                <a:ln>
                  <a:noFill/>
                </a:ln>
                <a:solidFill>
                  <a:schemeClr val="tx1"/>
                </a:solidFill>
                <a:effectLst/>
                <a:uLnTx/>
                <a:uFillTx/>
                <a:latin typeface="+mn-lt"/>
                <a:ea typeface="MS PGothic" pitchFamily="34" charset="-128"/>
              </a:rPr>
              <a:t>Transmitting using OFDMA PPDU format by </a:t>
            </a:r>
            <a:r>
              <a:rPr kumimoji="0" lang="en-US" sz="1800" b="0" i="1" u="none" strike="noStrike" kern="0" cap="none" spc="0" normalizeH="0" baseline="0" noProof="0" dirty="0" err="1" smtClean="0">
                <a:ln>
                  <a:noFill/>
                </a:ln>
                <a:solidFill>
                  <a:schemeClr val="tx1"/>
                </a:solidFill>
                <a:effectLst/>
                <a:uLnTx/>
                <a:uFillTx/>
                <a:latin typeface="+mn-lt"/>
                <a:ea typeface="MS PGothic" pitchFamily="34" charset="-128"/>
              </a:rPr>
              <a:t>nulling</a:t>
            </a:r>
            <a:r>
              <a:rPr kumimoji="0" lang="en-US" sz="1800" b="0" i="1" u="none" strike="noStrike" kern="0" cap="none" spc="0" normalizeH="0" baseline="0" noProof="0" dirty="0" smtClean="0">
                <a:ln>
                  <a:noFill/>
                </a:ln>
                <a:solidFill>
                  <a:schemeClr val="tx1"/>
                </a:solidFill>
                <a:effectLst/>
                <a:uLnTx/>
                <a:uFillTx/>
                <a:latin typeface="+mn-lt"/>
                <a:ea typeface="MS PGothic" pitchFamily="34" charset="-128"/>
              </a:rPr>
              <a:t> the tones of one or more secondary channels in 80 MHz and 160 (80+80) MHz;</a:t>
            </a:r>
          </a:p>
          <a:p>
            <a:pPr marL="1085850" marR="0" lvl="2" indent="-228600" algn="l" defTabSz="914400" rtl="0" eaLnBrk="0" fontAlgn="base" latinLnBrk="0" hangingPunct="0">
              <a:lnSpc>
                <a:spcPct val="100000"/>
              </a:lnSpc>
              <a:spcBef>
                <a:spcPct val="20000"/>
              </a:spcBef>
              <a:spcAft>
                <a:spcPct val="0"/>
              </a:spcAft>
              <a:buClrTx/>
              <a:buSzTx/>
              <a:buFont typeface="Arial" charset="0"/>
              <a:buChar char="•"/>
              <a:tabLst/>
              <a:defRPr/>
            </a:pPr>
            <a:r>
              <a:rPr kumimoji="0" lang="en-US" sz="1800" b="0" i="1" u="none" strike="noStrike" kern="0" cap="none" spc="0" normalizeH="0" baseline="0" noProof="0" dirty="0" smtClean="0">
                <a:ln>
                  <a:noFill/>
                </a:ln>
                <a:solidFill>
                  <a:schemeClr val="tx1"/>
                </a:solidFill>
                <a:effectLst/>
                <a:uLnTx/>
                <a:uFillTx/>
                <a:latin typeface="+mn-lt"/>
                <a:ea typeface="MS PGothic" pitchFamily="34" charset="-128"/>
              </a:rPr>
              <a:t>Modes for non-contiguous channel bonding are TBD;</a:t>
            </a:r>
          </a:p>
          <a:p>
            <a:pPr marL="1085850" marR="0" lvl="2" indent="-228600" algn="l" defTabSz="914400" rtl="0" eaLnBrk="0" fontAlgn="base" latinLnBrk="0" hangingPunct="0">
              <a:lnSpc>
                <a:spcPct val="100000"/>
              </a:lnSpc>
              <a:spcBef>
                <a:spcPct val="20000"/>
              </a:spcBef>
              <a:spcAft>
                <a:spcPct val="0"/>
              </a:spcAft>
              <a:buClrTx/>
              <a:buSzTx/>
              <a:buFont typeface="Arial" charset="0"/>
              <a:buChar char="•"/>
              <a:tabLst/>
              <a:defRPr/>
            </a:pPr>
            <a:r>
              <a:rPr kumimoji="0" lang="en-US" sz="1800" b="0" i="1" u="none" strike="noStrike" kern="0" cap="none" spc="0" normalizeH="0" baseline="0" noProof="0" dirty="0" smtClean="0">
                <a:ln>
                  <a:noFill/>
                </a:ln>
                <a:solidFill>
                  <a:schemeClr val="tx1"/>
                </a:solidFill>
                <a:effectLst/>
                <a:uLnTx/>
                <a:uFillTx/>
                <a:latin typeface="+mn-lt"/>
                <a:ea typeface="MS PGothic" pitchFamily="34" charset="-128"/>
              </a:rPr>
              <a:t>Non-contiguous channels within primary or secondary 80 MHz only exists at AP side.</a:t>
            </a:r>
          </a:p>
          <a:p>
            <a:pPr marL="1085850" marR="0" lvl="2" indent="-228600" algn="l" defTabSz="914400" rtl="0" eaLnBrk="0" fontAlgn="base" latinLnBrk="0" hangingPunct="0">
              <a:lnSpc>
                <a:spcPct val="100000"/>
              </a:lnSpc>
              <a:spcBef>
                <a:spcPct val="20000"/>
              </a:spcBef>
              <a:spcAft>
                <a:spcPct val="0"/>
              </a:spcAft>
              <a:buClrTx/>
              <a:buSzTx/>
              <a:buFont typeface="Arial" charset="0"/>
              <a:buChar char="•"/>
              <a:tabLst/>
              <a:defRPr/>
            </a:pPr>
            <a:r>
              <a:rPr kumimoji="0" lang="en-US" altLang="ko-KR" sz="1800" b="0" i="0" u="sng" strike="noStrike" kern="0" cap="none" spc="0" normalizeH="0" baseline="0" noProof="0" dirty="0" smtClean="0">
                <a:ln>
                  <a:noFill/>
                </a:ln>
                <a:solidFill>
                  <a:schemeClr val="tx1"/>
                </a:solidFill>
                <a:effectLst/>
                <a:uLnTx/>
                <a:uFillTx/>
                <a:latin typeface="+mn-lt"/>
                <a:ea typeface="MS PGothic" pitchFamily="34" charset="-128"/>
              </a:rPr>
              <a:t>Signaling for non-contiguous channel bonding is contained in BW subfield of HE-SIG-A and/or RU allocation subfield in</a:t>
            </a:r>
            <a:r>
              <a:rPr kumimoji="0" lang="en-US" altLang="ko-KR" sz="1800" b="0" i="0" u="sng" strike="noStrike" kern="0" cap="none" spc="0" normalizeH="0" noProof="0" dirty="0" smtClean="0">
                <a:ln>
                  <a:noFill/>
                </a:ln>
                <a:solidFill>
                  <a:schemeClr val="tx1"/>
                </a:solidFill>
                <a:effectLst/>
                <a:uLnTx/>
                <a:uFillTx/>
                <a:latin typeface="+mn-lt"/>
                <a:ea typeface="MS PGothic" pitchFamily="34" charset="-128"/>
              </a:rPr>
              <a:t> the common block </a:t>
            </a:r>
            <a:r>
              <a:rPr kumimoji="0" lang="en-US" altLang="ko-KR" sz="1800" b="0" i="0" u="sng" strike="noStrike" kern="0" cap="none" spc="0" normalizeH="0" baseline="0" noProof="0" dirty="0" smtClean="0">
                <a:ln>
                  <a:noFill/>
                </a:ln>
                <a:solidFill>
                  <a:schemeClr val="tx1"/>
                </a:solidFill>
                <a:effectLst/>
                <a:uLnTx/>
                <a:uFillTx/>
                <a:latin typeface="+mn-lt"/>
                <a:ea typeface="MS PGothic" pitchFamily="34" charset="-128"/>
              </a:rPr>
              <a:t>of HE-SIG-B. Details are TBD.</a:t>
            </a:r>
            <a:endParaRPr kumimoji="0" lang="en-US" sz="1800" b="0" i="1" u="none" strike="noStrike" kern="0" cap="none" spc="0" normalizeH="0" baseline="0" noProof="0" dirty="0" smtClean="0">
              <a:ln>
                <a:noFill/>
              </a:ln>
              <a:solidFill>
                <a:schemeClr val="tx1"/>
              </a:solidFill>
              <a:effectLst/>
              <a:uLnTx/>
              <a:uFillTx/>
              <a:latin typeface="+mn-lt"/>
              <a:ea typeface="MS PGothic" pitchFamily="34" charset="-128"/>
            </a:endParaRPr>
          </a:p>
          <a:p>
            <a:pPr marL="742950" marR="0" lvl="1" indent="-285750" algn="l" defTabSz="914400" rtl="0" eaLnBrk="0" fontAlgn="base" latinLnBrk="0" hangingPunct="0">
              <a:lnSpc>
                <a:spcPct val="100000"/>
              </a:lnSpc>
              <a:spcBef>
                <a:spcPct val="20000"/>
              </a:spcBef>
              <a:spcAft>
                <a:spcPct val="0"/>
              </a:spcAft>
              <a:buClrTx/>
              <a:buSzTx/>
              <a:buFont typeface="Arial" charset="0"/>
              <a:buChar char="•"/>
              <a:tabLst/>
              <a:defRPr/>
            </a:pPr>
            <a:endParaRPr kumimoji="0" lang="en-US" altLang="ko-KR" sz="2000" b="0" i="0" u="none" strike="noStrike" kern="0" cap="none" spc="0" normalizeH="0" baseline="0" noProof="0" dirty="0" smtClean="0">
              <a:ln>
                <a:noFill/>
              </a:ln>
              <a:solidFill>
                <a:schemeClr val="tx1"/>
              </a:solidFill>
              <a:effectLst/>
              <a:uLnTx/>
              <a:uFillTx/>
              <a:latin typeface="+mn-lt"/>
              <a:ea typeface="MS PGothic" pitchFamily="34" charset="-128"/>
            </a:endParaRPr>
          </a:p>
          <a:p>
            <a:pPr marL="742950" marR="0" lvl="1" indent="-285750" algn="l" defTabSz="914400" rtl="0" eaLnBrk="0" fontAlgn="base" latinLnBrk="0" hangingPunct="0">
              <a:lnSpc>
                <a:spcPct val="100000"/>
              </a:lnSpc>
              <a:spcBef>
                <a:spcPct val="20000"/>
              </a:spcBef>
              <a:spcAft>
                <a:spcPct val="0"/>
              </a:spcAft>
              <a:buClrTx/>
              <a:buSzTx/>
              <a:tabLst/>
              <a:defRPr/>
            </a:pPr>
            <a:r>
              <a:rPr kumimoji="0" lang="en-US" altLang="ko-KR" sz="2600" b="1" i="0" u="none" strike="noStrike" kern="0" cap="none" spc="0" normalizeH="0" baseline="0" noProof="0" dirty="0" smtClean="0">
                <a:ln>
                  <a:noFill/>
                </a:ln>
                <a:solidFill>
                  <a:srgbClr val="00B050"/>
                </a:solidFill>
                <a:effectLst/>
                <a:uLnTx/>
                <a:uFillTx/>
                <a:latin typeface="+mn-lt"/>
                <a:ea typeface="MS PGothic" pitchFamily="34" charset="-128"/>
              </a:rPr>
              <a:t>Y/N/A:10/2/many</a:t>
            </a:r>
          </a:p>
        </p:txBody>
      </p:sp>
      <p:sp>
        <p:nvSpPr>
          <p:cNvPr id="7" name="Title 1"/>
          <p:cNvSpPr>
            <a:spLocks noGrp="1"/>
          </p:cNvSpPr>
          <p:nvPr>
            <p:ph type="title"/>
          </p:nvPr>
        </p:nvSpPr>
        <p:spPr>
          <a:xfrm>
            <a:off x="685800" y="685800"/>
            <a:ext cx="7772400" cy="1066800"/>
          </a:xfrm>
        </p:spPr>
        <p:txBody>
          <a:bodyPr/>
          <a:lstStyle/>
          <a:p>
            <a:r>
              <a:rPr lang="en-US" dirty="0" smtClean="0"/>
              <a:t>Straw Poll #22</a:t>
            </a:r>
            <a:br>
              <a:rPr lang="en-US" dirty="0" smtClean="0"/>
            </a:br>
            <a:r>
              <a:rPr lang="en-US" sz="2000" dirty="0" smtClean="0"/>
              <a:t>By </a:t>
            </a:r>
            <a:r>
              <a:rPr lang="en-US" sz="2000" dirty="0" smtClean="0">
                <a:solidFill>
                  <a:srgbClr val="000000"/>
                </a:solidFill>
                <a:ea typeface="Times New Roman"/>
                <a:cs typeface="Arial"/>
              </a:rPr>
              <a:t>John Son </a:t>
            </a:r>
            <a:r>
              <a:rPr lang="en-US" sz="2000" dirty="0" smtClean="0"/>
              <a:t>(WILUS)</a:t>
            </a:r>
            <a:endParaRPr lang="en-US" sz="2000"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r>
              <a:rPr lang="en-US" smtClean="0"/>
              <a:t>March 2016</a:t>
            </a:r>
            <a:endParaRPr lang="en-US" dirty="0"/>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36</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
        <p:nvSpPr>
          <p:cNvPr id="6" name="内容占位符 2"/>
          <p:cNvSpPr txBox="1">
            <a:spLocks/>
          </p:cNvSpPr>
          <p:nvPr/>
        </p:nvSpPr>
        <p:spPr>
          <a:xfrm>
            <a:off x="685800" y="2043906"/>
            <a:ext cx="7772400" cy="4114800"/>
          </a:xfrm>
          <a:prstGeom prst="rect">
            <a:avLst/>
          </a:prstGeom>
        </p:spPr>
        <p:txBody>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altLang="zh-CN" sz="2400" b="1" i="0" u="none" strike="noStrike" kern="0" cap="none" spc="0" normalizeH="0" baseline="0" noProof="0" smtClean="0">
                <a:ln>
                  <a:noFill/>
                </a:ln>
                <a:solidFill>
                  <a:schemeClr val="tx1"/>
                </a:solidFill>
                <a:effectLst/>
                <a:uLnTx/>
                <a:uFillTx/>
                <a:latin typeface="+mn-lt"/>
                <a:ea typeface="MS PGothic" pitchFamily="34" charset="-128"/>
                <a:cs typeface="ＭＳ Ｐゴシック" charset="0"/>
              </a:rPr>
              <a:t>Do you agree to add the following text to the IEEE 802.11ax SFD?</a:t>
            </a: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altLang="zh-CN" sz="2400" b="1" i="0" u="none" strike="noStrike" kern="0" cap="none" spc="0" normalizeH="0" baseline="0" noProof="0" smtClean="0">
                <a:ln>
                  <a:noFill/>
                </a:ln>
                <a:solidFill>
                  <a:schemeClr val="tx1"/>
                </a:solidFill>
                <a:effectLst/>
                <a:uLnTx/>
                <a:uFillTx/>
                <a:latin typeface="+mn-lt"/>
                <a:ea typeface="MS PGothic" pitchFamily="34" charset="-128"/>
                <a:cs typeface="ＭＳ Ｐゴシック" charset="0"/>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altLang="zh-CN" sz="2400" b="1" i="0" u="none" strike="noStrike" kern="0" cap="none" spc="0" normalizeH="0" baseline="0" noProof="0" smtClean="0">
                <a:ln>
                  <a:noFill/>
                </a:ln>
                <a:solidFill>
                  <a:schemeClr val="tx1"/>
                </a:solidFill>
                <a:effectLst/>
                <a:uLnTx/>
                <a:uFillTx/>
                <a:latin typeface="+mn-lt"/>
                <a:ea typeface="MS PGothic" pitchFamily="34" charset="-128"/>
                <a:cs typeface="ＭＳ Ｐゴシック" charset="0"/>
              </a:rPr>
              <a:t>     </a:t>
            </a:r>
            <a:r>
              <a:rPr kumimoji="0" lang="en-US" altLang="zh-CN" sz="2000" b="0" i="0" u="none" strike="noStrike" kern="0" cap="none" spc="0" normalizeH="0" baseline="0" noProof="0" smtClean="0">
                <a:ln>
                  <a:noFill/>
                </a:ln>
                <a:solidFill>
                  <a:schemeClr val="tx1"/>
                </a:solidFill>
                <a:effectLst/>
                <a:uLnTx/>
                <a:uFillTx/>
                <a:latin typeface="+mn-lt"/>
                <a:ea typeface="MS PGothic" pitchFamily="34" charset="-128"/>
                <a:cs typeface="ＭＳ Ｐゴシック" charset="0"/>
              </a:rPr>
              <a:t>UL pre-HE-STF preamble is sent only on the 20MHz- CH(s) where the HE modulated fields are located.</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altLang="zh-CN" sz="1600" b="0" i="0" u="none" strike="noStrike" kern="0" cap="none" spc="0" normalizeH="0" baseline="0" noProof="0" smtClean="0">
                <a:ln>
                  <a:noFill/>
                </a:ln>
                <a:solidFill>
                  <a:schemeClr val="tx1"/>
                </a:solidFill>
                <a:effectLst/>
                <a:uLnTx/>
                <a:uFillTx/>
                <a:latin typeface="+mn-lt"/>
                <a:ea typeface="MS PGothic" pitchFamily="34" charset="-128"/>
              </a:rPr>
              <a:t>The UL pre-HE-STF preamble includes legacy preamble, RL-SIG and HE-SIG-A and HE modulated fields refer to HE-STF, HE-LTF and data fields.</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zh-CN" altLang="en-US" sz="2400" b="1" i="0" u="none" strike="noStrike" kern="0" cap="none" spc="0" normalizeH="0" baseline="0" noProof="0" dirty="0">
              <a:ln>
                <a:noFill/>
              </a:ln>
              <a:solidFill>
                <a:schemeClr val="tx1"/>
              </a:solidFill>
              <a:effectLst/>
              <a:uLnTx/>
              <a:uFillTx/>
              <a:latin typeface="+mn-lt"/>
              <a:ea typeface="MS PGothic" pitchFamily="34" charset="-128"/>
              <a:cs typeface="ＭＳ Ｐゴシック" charset="0"/>
            </a:endParaRPr>
          </a:p>
        </p:txBody>
      </p:sp>
      <p:sp>
        <p:nvSpPr>
          <p:cNvPr id="7" name="Title 1"/>
          <p:cNvSpPr>
            <a:spLocks noGrp="1"/>
          </p:cNvSpPr>
          <p:nvPr>
            <p:ph type="title"/>
          </p:nvPr>
        </p:nvSpPr>
        <p:spPr>
          <a:xfrm>
            <a:off x="685800" y="685800"/>
            <a:ext cx="7772400" cy="1066800"/>
          </a:xfrm>
        </p:spPr>
        <p:txBody>
          <a:bodyPr/>
          <a:lstStyle/>
          <a:p>
            <a:r>
              <a:rPr lang="en-US" dirty="0" smtClean="0"/>
              <a:t>Straw Poll #23</a:t>
            </a:r>
            <a:br>
              <a:rPr lang="en-US" dirty="0" smtClean="0"/>
            </a:br>
            <a:r>
              <a:rPr lang="en-US" sz="2000" dirty="0" smtClean="0"/>
              <a:t>By </a:t>
            </a:r>
            <a:r>
              <a:rPr lang="en-US" sz="2000" dirty="0" smtClean="0">
                <a:ea typeface="Times New Roman"/>
                <a:cs typeface="Arial"/>
              </a:rPr>
              <a:t>Ming </a:t>
            </a:r>
            <a:r>
              <a:rPr lang="en-US" sz="2000" dirty="0" err="1" smtClean="0">
                <a:ea typeface="Times New Roman"/>
                <a:cs typeface="Arial"/>
              </a:rPr>
              <a:t>Gan</a:t>
            </a:r>
            <a:r>
              <a:rPr lang="en-US" sz="2000" dirty="0" smtClean="0">
                <a:ea typeface="Times New Roman"/>
                <a:cs typeface="Arial"/>
              </a:rPr>
              <a:t> </a:t>
            </a:r>
            <a:r>
              <a:rPr lang="en-US" sz="2000" dirty="0" smtClean="0"/>
              <a:t>(Huawei)</a:t>
            </a:r>
            <a:endParaRPr lang="en-US" sz="2000" dirty="0"/>
          </a:p>
        </p:txBody>
      </p:sp>
      <p:sp>
        <p:nvSpPr>
          <p:cNvPr id="8" name="Rectangle 7"/>
          <p:cNvSpPr/>
          <p:nvPr/>
        </p:nvSpPr>
        <p:spPr>
          <a:xfrm>
            <a:off x="838200" y="5181600"/>
            <a:ext cx="1911101" cy="461665"/>
          </a:xfrm>
          <a:prstGeom prst="rect">
            <a:avLst/>
          </a:prstGeom>
        </p:spPr>
        <p:txBody>
          <a:bodyPr wrap="none">
            <a:spAutoFit/>
          </a:bodyPr>
          <a:lstStyle/>
          <a:p>
            <a:pPr marL="342900" lvl="0" indent="-342900">
              <a:spcBef>
                <a:spcPct val="20000"/>
              </a:spcBef>
              <a:defRPr/>
            </a:pPr>
            <a:r>
              <a:rPr lang="en-US" altLang="ko-KR" sz="2400" b="1" kern="0" dirty="0" smtClean="0">
                <a:solidFill>
                  <a:srgbClr val="00B050"/>
                </a:solidFill>
                <a:ea typeface="굴림" charset="-127"/>
                <a:cs typeface="ＭＳ Ｐゴシック" charset="0"/>
              </a:rPr>
              <a:t>Y/N/A:38/0/7</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2016</a:t>
            </a:r>
          </a:p>
        </p:txBody>
      </p:sp>
      <p:sp>
        <p:nvSpPr>
          <p:cNvPr id="12292"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4</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4</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dirty="0"/>
              <a:t>Please announce your affiliation when you first address the group during a meeting </a:t>
            </a:r>
            <a:r>
              <a:rPr lang="en-US" altLang="en-US" dirty="0" smtClean="0"/>
              <a:t>slot</a:t>
            </a:r>
          </a:p>
          <a:p>
            <a:r>
              <a:rPr lang="en-US" altLang="en-US" dirty="0"/>
              <a:t>Cell Phones to be silent or Off</a:t>
            </a:r>
          </a:p>
          <a:p>
            <a:r>
              <a:rPr lang="en-US" altLang="en-US" dirty="0" smtClean="0"/>
              <a:t>Register your attendance via </a:t>
            </a:r>
            <a:r>
              <a:rPr lang="en-US" altLang="en-US" dirty="0">
                <a:hlinkClick r:id="rId3"/>
              </a:rPr>
              <a:t>https://imat.ieee.org</a:t>
            </a:r>
            <a:r>
              <a:rPr lang="en-US" altLang="en-US" dirty="0"/>
              <a:t> while on meeting SSID (e.g. </a:t>
            </a:r>
            <a:r>
              <a:rPr lang="en-US" altLang="en-US" dirty="0" err="1"/>
              <a:t>Verilan</a:t>
            </a:r>
            <a:r>
              <a:rPr lang="en-US" altLang="en-US" dirty="0"/>
              <a:t>-secure)</a:t>
            </a:r>
          </a:p>
          <a:p>
            <a:r>
              <a:rPr lang="en-US" altLang="en-US" dirty="0" smtClean="0"/>
              <a:t>Make sure your badges are correct </a:t>
            </a:r>
          </a:p>
          <a:p>
            <a:r>
              <a:rPr lang="en-US" altLang="en-US" dirty="0" smtClean="0"/>
              <a:t>If you plan to make a submission be sure it does not contain company logos or advertising</a:t>
            </a:r>
          </a:p>
          <a:p>
            <a:r>
              <a:rPr lang="en-US" altLang="en-US" dirty="0" smtClean="0"/>
              <a:t>Questions on Voting status, Ballot pool, Access to Reflector, Documentation,  Member</a:t>
            </a:r>
            <a:r>
              <a:rPr lang="en-US" altLang="ja-JP" dirty="0" smtClean="0"/>
              <a:t>’s Area</a:t>
            </a:r>
          </a:p>
          <a:p>
            <a:pPr lvl="1"/>
            <a:r>
              <a:rPr lang="en-US" altLang="en-US" sz="2400" dirty="0" smtClean="0"/>
              <a:t>Contact Jon Rosdahl –  </a:t>
            </a:r>
            <a:r>
              <a:rPr lang="en-US" altLang="en-US" sz="2400" dirty="0" smtClean="0">
                <a:hlinkClick r:id="rId4"/>
              </a:rPr>
              <a:t>jrosdahl@ieee.org</a:t>
            </a:r>
            <a:endParaRPr lang="en-US" altLang="en-US" dirty="0" smtClean="0"/>
          </a:p>
          <a:p>
            <a:pPr lvl="1"/>
            <a:endParaRPr lang="en-US" alt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Grp="1" noChangeArrowheads="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2016</a:t>
            </a:r>
          </a:p>
        </p:txBody>
      </p:sp>
      <p:sp>
        <p:nvSpPr>
          <p:cNvPr id="13316"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5</a:t>
            </a:fld>
            <a:endParaRPr lang="en-US" altLang="en-US"/>
          </a:p>
        </p:txBody>
      </p:sp>
      <p:sp>
        <p:nvSpPr>
          <p:cNvPr id="13317" name="Rectangle 2"/>
          <p:cNvSpPr>
            <a:spLocks noGrp="1" noChangeArrowheads="1"/>
          </p:cNvSpPr>
          <p:nvPr>
            <p:ph type="title"/>
          </p:nvPr>
        </p:nvSpPr>
        <p:spPr/>
        <p:txBody>
          <a:bodyPr/>
          <a:lstStyle/>
          <a:p>
            <a:r>
              <a:rPr lang="en-US" altLang="en-US" dirty="0" smtClean="0"/>
              <a:t>Patent Policy and Other Guidelines</a:t>
            </a:r>
          </a:p>
        </p:txBody>
      </p:sp>
      <p:sp>
        <p:nvSpPr>
          <p:cNvPr id="5" name="Rectangle 4"/>
          <p:cNvSpPr/>
          <p:nvPr/>
        </p:nvSpPr>
        <p:spPr>
          <a:xfrm>
            <a:off x="990600" y="2057400"/>
            <a:ext cx="3021981" cy="523220"/>
          </a:xfrm>
          <a:prstGeom prst="rect">
            <a:avLst/>
          </a:prstGeom>
        </p:spPr>
        <p:txBody>
          <a:bodyPr wrap="none">
            <a:spAutoFit/>
          </a:bodyPr>
          <a:lstStyle/>
          <a:p>
            <a:pPr>
              <a:buFont typeface="Arial" pitchFamily="34" charset="0"/>
              <a:buChar char="•"/>
            </a:pPr>
            <a:r>
              <a:rPr lang="en-US" sz="2800" b="1" dirty="0" smtClean="0"/>
              <a:t>Following 5 slides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4"/>
          <p:cNvSpPr>
            <a:spLocks noGrp="1" noChangeArrowheads="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2016</a:t>
            </a:r>
          </a:p>
        </p:txBody>
      </p:sp>
      <p:sp>
        <p:nvSpPr>
          <p:cNvPr id="14340" name="Slide Number Placehold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1BB73D7-FECB-4086-91A5-AC9BEFC63923}" type="slidenum">
              <a:rPr lang="en-US" altLang="en-US"/>
              <a:pPr/>
              <a:t>6</a:t>
            </a:fld>
            <a:endParaRPr lang="en-US" altLang="en-US"/>
          </a:p>
        </p:txBody>
      </p:sp>
      <p:sp>
        <p:nvSpPr>
          <p:cNvPr id="14341"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smtClean="0"/>
              <a:t>Instructions for the WG Chair</a:t>
            </a:r>
          </a:p>
        </p:txBody>
      </p:sp>
      <p:sp>
        <p:nvSpPr>
          <p:cNvPr id="14342"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Tx/>
              <a:buNone/>
            </a:pPr>
            <a:r>
              <a:rPr lang="en-US" altLang="en-US" sz="800" b="0" smtClean="0"/>
              <a:t>	</a:t>
            </a:r>
            <a:r>
              <a:rPr lang="en-US" altLang="en-US" sz="1400" b="0" smtClean="0"/>
              <a:t>The IEEE-SA strongly recommends that at each WG meeting the chair or a designee:</a:t>
            </a:r>
            <a:endParaRPr lang="en-US" altLang="en-US" sz="1400" smtClean="0"/>
          </a:p>
          <a:p>
            <a:pPr lvl="1">
              <a:lnSpc>
                <a:spcPct val="80000"/>
              </a:lnSpc>
            </a:pPr>
            <a:r>
              <a:rPr lang="en-US" altLang="en-US" sz="1400" b="1" smtClean="0"/>
              <a:t>Show slides #1 through #4 of this presentation</a:t>
            </a:r>
          </a:p>
          <a:p>
            <a:pPr lvl="1">
              <a:lnSpc>
                <a:spcPct val="80000"/>
              </a:lnSpc>
            </a:pPr>
            <a:r>
              <a:rPr lang="en-US" altLang="en-US" sz="1400" b="1" smtClean="0"/>
              <a:t>Advise the WG attendees that:</a:t>
            </a:r>
            <a:r>
              <a:rPr lang="en-US" altLang="en-US" sz="1400" smtClean="0"/>
              <a:t> </a:t>
            </a:r>
          </a:p>
          <a:p>
            <a:pPr lvl="2">
              <a:lnSpc>
                <a:spcPct val="80000"/>
              </a:lnSpc>
            </a:pPr>
            <a:r>
              <a:rPr lang="en-US" altLang="en-US" sz="1400" smtClean="0"/>
              <a:t>The IEEE</a:t>
            </a:r>
            <a:r>
              <a:rPr lang="ja-JP" altLang="en-US" sz="1400" smtClean="0"/>
              <a:t>’</a:t>
            </a:r>
            <a:r>
              <a:rPr lang="en-US" altLang="ja-JP" sz="1400" smtClean="0"/>
              <a:t>s patent policy is consistent with the ANSI patent policy and is described in Clause 6 of the </a:t>
            </a:r>
            <a:r>
              <a:rPr lang="en-US" altLang="ja-JP" sz="1400" i="1" smtClean="0"/>
              <a:t>IEEE-SA Standards Board Bylaws</a:t>
            </a:r>
            <a:r>
              <a:rPr lang="en-US" altLang="ja-JP" sz="1400" smtClean="0"/>
              <a:t>;</a:t>
            </a:r>
          </a:p>
          <a:p>
            <a:pPr lvl="2">
              <a:lnSpc>
                <a:spcPct val="80000"/>
              </a:lnSpc>
            </a:pPr>
            <a:r>
              <a:rPr lang="en-US" altLang="en-US" sz="1400" smtClean="0"/>
              <a:t>Early identification of patent claims which may be essential for the use of standards under development is strongly encouraged; </a:t>
            </a:r>
          </a:p>
          <a:p>
            <a:pPr lvl="2">
              <a:lnSpc>
                <a:spcPct val="80000"/>
              </a:lnSpc>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pPr>
            <a:r>
              <a:rPr lang="en-US" altLang="en-US" sz="1400" b="1" smtClean="0"/>
              <a:t>Instruct the WG Secretary to record in the minutes of the relevant WG meeting:</a:t>
            </a:r>
            <a:r>
              <a:rPr lang="en-US" altLang="en-US" sz="700" smtClean="0"/>
              <a:t> </a:t>
            </a:r>
          </a:p>
          <a:p>
            <a:pPr lvl="2">
              <a:lnSpc>
                <a:spcPct val="80000"/>
              </a:lnSpc>
            </a:pPr>
            <a:r>
              <a:rPr lang="en-US" altLang="en-US" sz="1400" smtClean="0"/>
              <a:t>That the foregoing information was provided and that slides 1 through 4 (and this slide 0, if applicable) were shown; </a:t>
            </a:r>
          </a:p>
          <a:p>
            <a:pPr lvl="2">
              <a:lnSpc>
                <a:spcPct val="80000"/>
              </a:lnSpc>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smtClean="0"/>
          </a:p>
          <a:p>
            <a:pPr lvl="1">
              <a:lnSpc>
                <a:spcPct val="80000"/>
              </a:lnSpc>
              <a:spcBef>
                <a:spcPct val="5000"/>
              </a:spcBef>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12 and 12a on inclusion of potential Essential Patent Claims by incorporation or by reference.</a:t>
            </a:r>
            <a:r>
              <a:rPr lang="en-US" altLang="en-US" sz="1400" smtClean="0">
                <a:solidFill>
                  <a:srgbClr val="FF3300"/>
                </a:solidFill>
              </a:rPr>
              <a:t> </a:t>
            </a:r>
          </a:p>
          <a:p>
            <a:pPr lvl="1">
              <a:lnSpc>
                <a:spcPct val="80000"/>
              </a:lnSpc>
              <a:spcBef>
                <a:spcPct val="5000"/>
              </a:spcBef>
              <a:buFontTx/>
              <a:buNone/>
            </a:pPr>
            <a:endParaRPr lang="en-US" altLang="en-US" sz="1200" smtClean="0"/>
          </a:p>
          <a:p>
            <a:pPr lvl="1">
              <a:lnSpc>
                <a:spcPct val="80000"/>
              </a:lnSpc>
              <a:spcBef>
                <a:spcPct val="5000"/>
              </a:spcBef>
              <a:buFontTx/>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p:cNvSpPr>
            <a:spLocks noGrp="1" noChangeArrowheads="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2016</a:t>
            </a:r>
          </a:p>
        </p:txBody>
      </p:sp>
      <p:sp>
        <p:nvSpPr>
          <p:cNvPr id="15364" name="Slide Number Placehold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383012F2-B6FB-476E-8A0E-F8D1D62EB061}" type="slidenum">
              <a:rPr lang="en-US" altLang="en-US"/>
              <a:pPr/>
              <a:t>7</a:t>
            </a:fld>
            <a:endParaRPr lang="en-US" altLang="en-US"/>
          </a:p>
        </p:txBody>
      </p:sp>
      <p:sp>
        <p:nvSpPr>
          <p:cNvPr id="15365" name="Rectangle 2"/>
          <p:cNvSpPr>
            <a:spLocks noGrp="1" noChangeArrowheads="1"/>
          </p:cNvSpPr>
          <p:nvPr>
            <p:ph type="title"/>
          </p:nvPr>
        </p:nvSpPr>
        <p:spPr>
          <a:xfrm>
            <a:off x="685800" y="685800"/>
            <a:ext cx="7772400" cy="381000"/>
          </a:xfrm>
        </p:spPr>
        <p:txBody>
          <a:bodyPr/>
          <a:lstStyle/>
          <a:p>
            <a:r>
              <a:rPr lang="en-US" altLang="en-US" sz="2800" u="sng" smtClean="0"/>
              <a:t>Participants, Patents, and Duty to Inform</a:t>
            </a:r>
          </a:p>
        </p:txBody>
      </p:sp>
      <p:sp>
        <p:nvSpPr>
          <p:cNvPr id="1536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endParaRPr lang="en-GB" altLang="en-US" sz="2000" b="1" u="sng">
              <a:solidFill>
                <a:schemeClr val="tx2"/>
              </a:solidFill>
              <a:latin typeface="Helvetica" pitchFamily="34" charset="0"/>
            </a:endParaRPr>
          </a:p>
        </p:txBody>
      </p:sp>
      <p:sp>
        <p:nvSpPr>
          <p:cNvPr id="1536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400" b="1" u="sng">
              <a:solidFill>
                <a:srgbClr val="FF0000"/>
              </a:solidFill>
            </a:endParaRPr>
          </a:p>
          <a:p>
            <a:pPr>
              <a:spcBef>
                <a:spcPct val="20000"/>
              </a:spcBef>
            </a:pPr>
            <a:r>
              <a:rPr lang="en-US" altLang="en-US"/>
              <a:t>	</a:t>
            </a:r>
            <a:r>
              <a:rPr lang="en-US" altLang="en-US"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spcBef>
                <a:spcPct val="20000"/>
              </a:spcBef>
            </a:pPr>
            <a:r>
              <a:rPr lang="en-GB" altLang="en-US" sz="1600" b="1"/>
              <a:t>		Quoted text excerpted from IEEE-SA Standards Board Bylaws subclause 6.2</a:t>
            </a:r>
            <a:endParaRPr lang="en-US" altLang="en-US" sz="1600" b="1"/>
          </a:p>
          <a:p>
            <a:pPr>
              <a:spcBef>
                <a:spcPct val="20000"/>
              </a:spcBef>
              <a:buFontTx/>
              <a:buChar char="•"/>
            </a:pPr>
            <a:r>
              <a:rPr lang="en-US" altLang="en-US" sz="1600"/>
              <a:t>Early identification of holders of potential Essential Patent Claims is strongly encouraged</a:t>
            </a:r>
          </a:p>
          <a:p>
            <a:pPr>
              <a:spcBef>
                <a:spcPct val="20000"/>
              </a:spcBef>
              <a:buFontTx/>
              <a:buChar char="•"/>
            </a:pPr>
            <a:r>
              <a:rPr lang="en-US" altLang="en-US" sz="1600"/>
              <a:t>No duty to perform a patent search</a:t>
            </a:r>
            <a:endParaRPr lang="en-GB" altLang="en-US" sz="1600"/>
          </a:p>
        </p:txBody>
      </p:sp>
      <p:sp>
        <p:nvSpPr>
          <p:cNvPr id="1536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#1</a:t>
            </a:r>
            <a:endParaRPr lang="en-US" altLang="en-US" sz="240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2016</a:t>
            </a:r>
          </a:p>
        </p:txBody>
      </p:sp>
      <p:sp>
        <p:nvSpPr>
          <p:cNvPr id="16388" name="Slide Number Placehold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1D0B09C3-1AC7-4139-AFCA-2BBC70D894EF}" type="slidenum">
              <a:rPr lang="en-US" altLang="en-US"/>
              <a:pPr/>
              <a:t>8</a:t>
            </a:fld>
            <a:endParaRPr lang="en-US" altLang="en-US"/>
          </a:p>
        </p:txBody>
      </p:sp>
      <p:sp>
        <p:nvSpPr>
          <p:cNvPr id="16389" name="Rectangle 2"/>
          <p:cNvSpPr>
            <a:spLocks noGrp="1" noChangeArrowheads="1"/>
          </p:cNvSpPr>
          <p:nvPr>
            <p:ph type="title"/>
          </p:nvPr>
        </p:nvSpPr>
        <p:spPr/>
        <p:txBody>
          <a:bodyPr/>
          <a:lstStyle/>
          <a:p>
            <a:r>
              <a:rPr lang="en-GB" altLang="en-US" u="sng" smtClean="0"/>
              <a:t>Patent Related Links</a:t>
            </a:r>
            <a:endParaRPr lang="en-US" altLang="en-US" u="sng" smtClean="0"/>
          </a:p>
        </p:txBody>
      </p:sp>
      <p:sp>
        <p:nvSpPr>
          <p:cNvPr id="1639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en-US" sz="1800" smtClean="0">
                <a:cs typeface="Times New Roman" pitchFamily="18" charset="0"/>
              </a:rPr>
              <a:t>	</a:t>
            </a:r>
            <a:r>
              <a:rPr lang="en-US" altLang="en-US"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altLang="en-US" smtClean="0">
                <a:cs typeface="Times New Roman" pitchFamily="18" charset="0"/>
              </a:rPr>
              <a:t>	Patent Policy is stated in these sources:</a:t>
            </a:r>
          </a:p>
          <a:p>
            <a:pPr lvl="1">
              <a:lnSpc>
                <a:spcPct val="90000"/>
              </a:lnSpc>
              <a:buFontTx/>
              <a:buNone/>
            </a:pPr>
            <a:r>
              <a:rPr lang="en-GB" altLang="en-US" smtClean="0"/>
              <a:t>		IEEE-SA Standards Boards Bylaws</a:t>
            </a:r>
          </a:p>
          <a:p>
            <a:pPr lvl="1">
              <a:lnSpc>
                <a:spcPct val="90000"/>
              </a:lnSpc>
              <a:buFontTx/>
              <a:buNone/>
            </a:pPr>
            <a:r>
              <a:rPr lang="en-US" altLang="en-US" sz="1900" smtClean="0"/>
              <a:t>		</a:t>
            </a:r>
            <a:r>
              <a:rPr lang="en-US" altLang="en-US" sz="1900" i="1" smtClean="0"/>
              <a:t>http://standards.ieee.org/guides/bylaws/sect6-7.html#6</a:t>
            </a:r>
          </a:p>
          <a:p>
            <a:pPr lvl="1">
              <a:lnSpc>
                <a:spcPct val="90000"/>
              </a:lnSpc>
              <a:buFontTx/>
              <a:buNone/>
            </a:pPr>
            <a:r>
              <a:rPr lang="en-GB" altLang="en-US" smtClean="0"/>
              <a:t>		IEEE-SA Standards Board Operations Manual</a:t>
            </a:r>
          </a:p>
          <a:p>
            <a:pPr lvl="1">
              <a:lnSpc>
                <a:spcPct val="90000"/>
              </a:lnSpc>
              <a:buFontTx/>
              <a:buNone/>
            </a:pPr>
            <a:r>
              <a:rPr lang="en-US" altLang="en-US" smtClean="0"/>
              <a:t>		</a:t>
            </a:r>
            <a:r>
              <a:rPr lang="en-US" altLang="en-US" sz="1900" i="1" smtClean="0"/>
              <a:t>http://standards.ieee.org/guides/opman/sect6.html#6.3</a:t>
            </a:r>
            <a:endParaRPr lang="en-US" altLang="en-US" smtClean="0"/>
          </a:p>
          <a:p>
            <a:pPr lvl="1">
              <a:lnSpc>
                <a:spcPct val="90000"/>
              </a:lnSpc>
              <a:buFontTx/>
              <a:buNone/>
            </a:pPr>
            <a:r>
              <a:rPr lang="en-US" altLang="en-US" smtClean="0">
                <a:cs typeface="Times New Roman" pitchFamily="18" charset="0"/>
              </a:rPr>
              <a:t>	Material about the patent policy is available at</a:t>
            </a:r>
            <a:r>
              <a:rPr lang="en-US" altLang="en-US" smtClean="0"/>
              <a:t> </a:t>
            </a:r>
          </a:p>
          <a:p>
            <a:pPr lvl="1">
              <a:lnSpc>
                <a:spcPct val="90000"/>
              </a:lnSpc>
              <a:buFontTx/>
              <a:buNone/>
            </a:pPr>
            <a:r>
              <a:rPr lang="en-US" altLang="en-US" smtClean="0"/>
              <a:t>		</a:t>
            </a:r>
            <a:r>
              <a:rPr lang="en-US" altLang="en-US" sz="1900" i="1" smtClean="0"/>
              <a:t>http://standards.ieee.org/board/pat/pat-material.html</a:t>
            </a:r>
          </a:p>
        </p:txBody>
      </p:sp>
      <p:sp>
        <p:nvSpPr>
          <p:cNvPr id="1639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dirty="0"/>
              <a:t>Slide #2</a:t>
            </a:r>
            <a:endParaRPr lang="en-US" altLang="en-US" sz="2400" dirty="0"/>
          </a:p>
        </p:txBody>
      </p:sp>
      <p:sp>
        <p:nvSpPr>
          <p:cNvPr id="1639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b="1">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altLang="en-US" b="1">
                <a:solidFill>
                  <a:srgbClr val="000099"/>
                </a:solidFill>
                <a:latin typeface="Arial" pitchFamily="34" charset="0"/>
              </a:rPr>
              <a:t>This slide set is available at http://standards.ieee.org/board/pat/pat-slideset.ppt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2016</a:t>
            </a:r>
          </a:p>
        </p:txBody>
      </p:sp>
      <p:sp>
        <p:nvSpPr>
          <p:cNvPr id="17412" name="Slide Number Placehold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BABE050E-9D60-4959-B570-F0B3A923B8B1}" type="slidenum">
              <a:rPr lang="en-US" altLang="en-US"/>
              <a:pPr/>
              <a:t>9</a:t>
            </a:fld>
            <a:endParaRPr lang="en-US" altLang="en-US"/>
          </a:p>
        </p:txBody>
      </p:sp>
      <p:sp>
        <p:nvSpPr>
          <p:cNvPr id="17413" name="Rectangle 2"/>
          <p:cNvSpPr>
            <a:spLocks noGrp="1" noChangeArrowheads="1"/>
          </p:cNvSpPr>
          <p:nvPr>
            <p:ph type="title"/>
          </p:nvPr>
        </p:nvSpPr>
        <p:spPr/>
        <p:txBody>
          <a:bodyPr/>
          <a:lstStyle/>
          <a:p>
            <a:r>
              <a:rPr lang="en-US" altLang="en-US" dirty="0" smtClean="0"/>
              <a:t>Call for Potentially Essential Patents</a:t>
            </a:r>
          </a:p>
        </p:txBody>
      </p:sp>
      <p:sp>
        <p:nvSpPr>
          <p:cNvPr id="17414" name="Rectangle 3"/>
          <p:cNvSpPr>
            <a:spLocks noGrp="1" noChangeArrowheads="1"/>
          </p:cNvSpPr>
          <p:nvPr>
            <p:ph type="body" idx="4294967295"/>
          </p:nvPr>
        </p:nvSpPr>
        <p:spPr>
          <a:xfrm>
            <a:off x="762000" y="1981200"/>
            <a:ext cx="7772400" cy="4114800"/>
          </a:xfrm>
        </p:spPr>
        <p:txBody>
          <a:bodyPr/>
          <a:lstStyle/>
          <a:p>
            <a:r>
              <a:rPr lang="en-US" altLang="en-US" sz="20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1600" smtClean="0"/>
              <a:t>Either speak up now or</a:t>
            </a:r>
          </a:p>
          <a:p>
            <a:pPr lvl="1"/>
            <a:r>
              <a:rPr lang="en-US" altLang="en-US" sz="1600" smtClean="0"/>
              <a:t>Provide the chair of this group with the identity of the holder(s) of any and all such claims as soon as possible or</a:t>
            </a:r>
          </a:p>
          <a:p>
            <a:pPr lvl="1"/>
            <a:r>
              <a:rPr lang="en-US" altLang="en-US" sz="1600" smtClean="0"/>
              <a:t>Cause an LOA to be submitted</a:t>
            </a:r>
          </a:p>
        </p:txBody>
      </p:sp>
      <p:sp>
        <p:nvSpPr>
          <p:cNvPr id="1741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#3</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22163</TotalTime>
  <Words>2581</Words>
  <Application>Microsoft Office PowerPoint</Application>
  <PresentationFormat>On-screen Show (4:3)</PresentationFormat>
  <Paragraphs>487</Paragraphs>
  <Slides>36</Slides>
  <Notes>12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36</vt:i4>
      </vt:variant>
    </vt:vector>
  </HeadingPairs>
  <TitlesOfParts>
    <vt:vector size="38" baseType="lpstr">
      <vt:lpstr>802-11-Submission</vt:lpstr>
      <vt:lpstr>Document</vt:lpstr>
      <vt:lpstr>TGax PHY Ad Hoc March 2016 Meeting Agenda</vt:lpstr>
      <vt:lpstr>IEEE 802.11 TGax High Efficiency WLAN PHY Ad Hoc</vt:lpstr>
      <vt:lpstr>Agenda Items</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Ad Hoc Groups Operation</vt:lpstr>
      <vt:lpstr>TGax PHY Schedule in a Glance</vt:lpstr>
      <vt:lpstr>PHY Submissions </vt:lpstr>
      <vt:lpstr>Straw poll #1  By Eunsung Park (LG)</vt:lpstr>
      <vt:lpstr>Straw Poll #2 By Hongyuan Zhang (Marvell)</vt:lpstr>
      <vt:lpstr>Straw Poll #3 By Hongyuan Zhang (Marvell)</vt:lpstr>
      <vt:lpstr>Straw Poll #4 By Hongyuan Zhang (Marvell)</vt:lpstr>
      <vt:lpstr>Straw Poll #5 By Ron Porat (Broadcom)</vt:lpstr>
      <vt:lpstr>Straw Poll #6 By Ron Porat (Broadcom)</vt:lpstr>
      <vt:lpstr>Straw Poll #7 By Ron Porat (Broadcom)</vt:lpstr>
      <vt:lpstr>Straw Poll #8 By Bin Tian (QUALCOMM)</vt:lpstr>
      <vt:lpstr>Straw Poll #9 By Bin Tian (QUALCOMM)</vt:lpstr>
      <vt:lpstr>Straw Poll #10 By Kaushik Josiam (Samsung)</vt:lpstr>
      <vt:lpstr>Straw Poll #11 By Kaushik Josiam (Samsung)</vt:lpstr>
      <vt:lpstr>Straw Poll #12 By Kaushik Josiam (Samsung)</vt:lpstr>
      <vt:lpstr>Straw Poll #13 By Yakun Sun (Marvell)</vt:lpstr>
      <vt:lpstr>Straw Poll #14 By Sriram Venkateswaran (Broadcom)</vt:lpstr>
      <vt:lpstr>Straw Poll #15 By Sriram Venkateswaran (Broadcom)</vt:lpstr>
      <vt:lpstr>Straw Poll #16 By Sriram Venkateswaran (Broadcom)</vt:lpstr>
      <vt:lpstr>Straw Poll #17 By Sriram Venkateswaran (Broadcom)</vt:lpstr>
      <vt:lpstr>Straw Poll #18 By Sriram Venkateswaran (Broadcom)</vt:lpstr>
      <vt:lpstr>Straw Poll #19 By Sriram Venkateswaran (Broadcom)</vt:lpstr>
      <vt:lpstr>Straw Poll #20 By Sriram Venkateswaran (Broadcom)</vt:lpstr>
      <vt:lpstr>Straw Poll #21 By Sriram Venkateswaran (Broadcom)</vt:lpstr>
      <vt:lpstr>Straw Poll #22 By John Son (WILUS)</vt:lpstr>
      <vt:lpstr>Straw Poll #23 By Ming Gan (Huawei)</vt:lpstr>
    </vt:vector>
  </TitlesOfParts>
  <Company>Cisco Systems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mtk30143</cp:lastModifiedBy>
  <cp:revision>1597</cp:revision>
  <cp:lastPrinted>1998-02-10T13:28:06Z</cp:lastPrinted>
  <dcterms:created xsi:type="dcterms:W3CDTF">2007-04-17T18:10:23Z</dcterms:created>
  <dcterms:modified xsi:type="dcterms:W3CDTF">2016-03-16T06:08:20Z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