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5" r:id="rId15"/>
    <p:sldId id="476" r:id="rId16"/>
    <p:sldId id="477" r:id="rId17"/>
    <p:sldId id="478" r:id="rId18"/>
    <p:sldId id="479" r:id="rId19"/>
    <p:sldId id="480" r:id="rId20"/>
    <p:sldId id="481" r:id="rId21"/>
    <p:sldId id="482" r:id="rId22"/>
    <p:sldId id="483" r:id="rId23"/>
    <p:sldId id="484" r:id="rId24"/>
    <p:sldId id="486" r:id="rId25"/>
    <p:sldId id="485" r:id="rId26"/>
    <p:sldId id="487" r:id="rId27"/>
    <p:sldId id="488" r:id="rId28"/>
    <p:sldId id="489" r:id="rId29"/>
    <p:sldId id="490" r:id="rId30"/>
    <p:sldId id="491" r:id="rId31"/>
    <p:sldId id="492" r:id="rId32"/>
    <p:sldId id="493" r:id="rId33"/>
    <p:sldId id="494" r:id="rId34"/>
    <p:sldId id="495"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39" y="304800"/>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0421r2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156407"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March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28650" y="29718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dirty="0" smtClean="0"/>
              <a:t>March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8" name="Table 7"/>
          <p:cNvGraphicFramePr>
            <a:graphicFrameLocks noGrp="1"/>
          </p:cNvGraphicFramePr>
          <p:nvPr/>
        </p:nvGraphicFramePr>
        <p:xfrm>
          <a:off x="852488" y="2209800"/>
          <a:ext cx="7529512" cy="2856529"/>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rgbClr val="000000"/>
                          </a:solidFill>
                          <a:effectLst/>
                          <a:latin typeface="Times New Roman" pitchFamily="18" charset="0"/>
                          <a:ea typeface="MS PGothic" pitchFamily="34" charset="-128"/>
                        </a:rPr>
                        <a:t>MU</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830997"/>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t>Docs in black color have NOT been presented.</a:t>
            </a:r>
            <a:endParaRPr lang="en-US" sz="1600" b="1" dirty="0"/>
          </a:p>
        </p:txBody>
      </p:sp>
      <p:graphicFrame>
        <p:nvGraphicFramePr>
          <p:cNvPr id="9" name="表格 7"/>
          <p:cNvGraphicFramePr>
            <a:graphicFrameLocks noGrp="1"/>
          </p:cNvGraphicFramePr>
          <p:nvPr/>
        </p:nvGraphicFramePr>
        <p:xfrm>
          <a:off x="1219200" y="2590800"/>
          <a:ext cx="6858000" cy="3581400"/>
        </p:xfrm>
        <a:graphic>
          <a:graphicData uri="http://schemas.openxmlformats.org/drawingml/2006/table">
            <a:tbl>
              <a:tblPr/>
              <a:tblGrid>
                <a:gridCol w="784494"/>
                <a:gridCol w="784494"/>
                <a:gridCol w="3384714"/>
                <a:gridCol w="1303274"/>
                <a:gridCol w="601024"/>
              </a:tblGrid>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endParaRPr>
                    </a:p>
                  </a:txBody>
                  <a:tcPr marL="6855" marR="6855" marT="6855" marB="0" horzOverflow="overflow">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DCN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Title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dirty="0" smtClean="0">
                          <a:ln>
                            <a:noFill/>
                          </a:ln>
                          <a:solidFill>
                            <a:srgbClr val="FFFFFF"/>
                          </a:solidFill>
                          <a:effectLst/>
                          <a:latin typeface="SimSun" pitchFamily="2" charset="-122"/>
                          <a:ea typeface="MS PGothic" pitchFamily="34" charset="-128"/>
                        </a:rPr>
                        <a:t>Author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sngStrike" cap="none" normalizeH="0" baseline="0" smtClean="0">
                          <a:ln>
                            <a:noFill/>
                          </a:ln>
                          <a:solidFill>
                            <a:srgbClr val="FFFFFF"/>
                          </a:solidFill>
                          <a:effectLst/>
                          <a:latin typeface="SimSun" pitchFamily="2" charset="-122"/>
                          <a:ea typeface="MS PGothic" pitchFamily="34" charset="-128"/>
                        </a:rPr>
                        <a:t>Ad Hoc</a:t>
                      </a:r>
                    </a:p>
                  </a:txBody>
                  <a:tcPr marL="6855" marR="6855" marT="6855" marB="0" horzOverflow="overflow">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sngStrike" cap="none" normalizeH="0" baseline="0" dirty="0" smtClean="0">
                          <a:ln>
                            <a:noFill/>
                          </a:ln>
                          <a:solidFill>
                            <a:srgbClr val="000000"/>
                          </a:solidFill>
                          <a:effectLst/>
                          <a:latin typeface="+mj-lt"/>
                          <a:ea typeface="MS PGothic" pitchFamily="34" charset="-128"/>
                        </a:rPr>
                        <a:t>1</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11-16/0319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I-Q Decoupled OFDM: A Solution To I/Q Imbalance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smtClean="0">
                          <a:ln>
                            <a:noFill/>
                          </a:ln>
                          <a:solidFill>
                            <a:srgbClr val="000000"/>
                          </a:solidFill>
                          <a:effectLst/>
                          <a:latin typeface="+mj-lt"/>
                          <a:ea typeface="MS PGothic" pitchFamily="34" charset="-128"/>
                        </a:rPr>
                        <a:t>Shouxing Simon Qu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sng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FF000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11-16/0335</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HE-STF sequences for 160/80+80MHz</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Eunsung Park</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11-16/0343</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Spectral Mask Discussion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4</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11-16/0344</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 Padding Related Issues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5</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11-15/1354r2</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SIGA fields and Bitwidths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Ron Porat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6</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11-16/0346</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11ax Pilot Sequence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Bin Tian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7</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11-16/0349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HE-SIG-B Compression Mode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Kaushik Josiam</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8</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11-16/0367</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Power Scaling of L-LTF and L-STF</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Yakun Sun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9</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11-16/0389</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Sounding Design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Sriram Venkateswaran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00B050"/>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11-16/0397</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HE-SIG-B Signaling Discussions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John Son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11</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11-16/0395</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n-ea"/>
                        </a:rPr>
                        <a:t>Preamble transmission for Uplink OFDMA</a:t>
                      </a:r>
                    </a:p>
                  </a:txBody>
                  <a:tcPr marL="6855" marR="6855" marT="6855" marB="0" anchor="b"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mj-lt"/>
                          <a:ea typeface="MS PGothic" pitchFamily="34" charset="-128"/>
                        </a:rPr>
                        <a:t>GanMing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100" b="1" i="0" u="none" strike="noStrike" cap="none" normalizeH="0" baseline="0" dirty="0" smtClean="0">
                          <a:ln>
                            <a:noFill/>
                          </a:ln>
                          <a:solidFill>
                            <a:srgbClr val="000000"/>
                          </a:solidFill>
                          <a:effectLst/>
                          <a:latin typeface="+mj-lt"/>
                          <a:ea typeface="MS PGothic" pitchFamily="34" charset="-128"/>
                        </a:rPr>
                        <a:t>12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11-16/0203</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algn="l"/>
                      <a:r>
                        <a:rPr lang="en-US" sz="1200" b="0" dirty="0" err="1" smtClean="0"/>
                        <a:t>Signalling</a:t>
                      </a:r>
                      <a:r>
                        <a:rPr lang="en-US" sz="1200" b="0" dirty="0" smtClean="0"/>
                        <a:t> </a:t>
                      </a:r>
                      <a:r>
                        <a:rPr lang="en-US" sz="1200" b="0" dirty="0"/>
                        <a:t>Support for Full Bandwidth MU-MIMO Compressed SIG-B Mode</a:t>
                      </a: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Lei Huang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mj-lt"/>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lnTlToBr>
                      <a:noFill/>
                    </a:lnTlToBr>
                    <a:lnBlToTr>
                      <a:noFill/>
                    </a:lnBlToTr>
                    <a:solidFill>
                      <a:srgbClr val="00B050"/>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7" name="Title 6"/>
          <p:cNvSpPr>
            <a:spLocks noGrp="1"/>
          </p:cNvSpPr>
          <p:nvPr>
            <p:ph type="title"/>
          </p:nvPr>
        </p:nvSpPr>
        <p:spPr/>
        <p:txBody>
          <a:bodyPr/>
          <a:lstStyle/>
          <a:p>
            <a:pPr lvl="0"/>
            <a:r>
              <a:rPr lang="en-US" dirty="0" smtClean="0"/>
              <a:t>Straw poll #1 </a:t>
            </a:r>
            <a:br>
              <a:rPr lang="en-US" dirty="0" smtClean="0"/>
            </a:br>
            <a:r>
              <a:rPr lang="en-US" sz="2000" dirty="0" smtClean="0"/>
              <a:t>By </a:t>
            </a:r>
            <a:r>
              <a:rPr lang="en-US" altLang="ko-KR" sz="2000" b="0" dirty="0" smtClean="0">
                <a:solidFill>
                  <a:srgbClr val="000000"/>
                </a:solidFill>
                <a:latin typeface="Times New Roman" pitchFamily="18" charset="0"/>
                <a:ea typeface="굴림" charset="-127"/>
                <a:cs typeface="Times New Roman" pitchFamily="18" charset="0"/>
              </a:rPr>
              <a:t>Eunsung Park (</a:t>
            </a:r>
            <a:r>
              <a:rPr lang="en-US" sz="2000" dirty="0" smtClean="0"/>
              <a:t>LG)</a:t>
            </a:r>
            <a:endParaRPr lang="en-US" sz="2000" dirty="0"/>
          </a:p>
        </p:txBody>
      </p:sp>
      <p:sp>
        <p:nvSpPr>
          <p:cNvPr id="6" name="Rectangle 5"/>
          <p:cNvSpPr/>
          <p:nvPr/>
        </p:nvSpPr>
        <p:spPr>
          <a:xfrm>
            <a:off x="533400" y="1676400"/>
            <a:ext cx="7772400" cy="3908762"/>
          </a:xfrm>
          <a:prstGeom prst="rect">
            <a:avLst/>
          </a:prstGeom>
        </p:spPr>
        <p:txBody>
          <a:bodyPr wrap="square">
            <a:spAutoFit/>
          </a:bodyPr>
          <a:lstStyle/>
          <a:p>
            <a:pPr>
              <a:defRPr/>
            </a:pPr>
            <a:endParaRPr lang="en-US" altLang="ko-KR" sz="1400" b="1" dirty="0" smtClean="0">
              <a:ea typeface="굴림" charset="-127"/>
            </a:endParaRPr>
          </a:p>
          <a:p>
            <a:pPr>
              <a:defRPr/>
            </a:pPr>
            <a:endParaRPr lang="en-US" altLang="ko-KR" sz="1400" b="1" dirty="0" smtClean="0">
              <a:ea typeface="굴림" charset="-127"/>
            </a:endParaRPr>
          </a:p>
          <a:p>
            <a:pPr>
              <a:defRPr/>
            </a:pPr>
            <a:r>
              <a:rPr lang="en-US" altLang="ko-KR" sz="1400" b="1" dirty="0" smtClean="0">
                <a:ea typeface="굴림" charset="-127"/>
              </a:rPr>
              <a:t>Do you agree to add the following 1x/2x HE-STF sequences for 160/80+80MHz to the 11ax SFD?</a:t>
            </a:r>
          </a:p>
          <a:p>
            <a:pPr lvl="1">
              <a:defRPr/>
            </a:pPr>
            <a:endParaRPr lang="en-US" altLang="ko-KR" sz="1400" dirty="0" smtClean="0">
              <a:ea typeface="굴림" charset="-127"/>
            </a:endParaRPr>
          </a:p>
          <a:p>
            <a:pPr lvl="1">
              <a:defRPr/>
            </a:pPr>
            <a:r>
              <a:rPr lang="en-US" altLang="ko-KR" sz="1400" dirty="0" smtClean="0">
                <a:ea typeface="굴림" charset="-127"/>
              </a:rPr>
              <a:t>1x HE-STF</a:t>
            </a:r>
            <a:r>
              <a:rPr lang="en-US" altLang="ko-KR" sz="1400" baseline="-25000" dirty="0" smtClean="0">
                <a:ea typeface="굴림" charset="-127"/>
              </a:rPr>
              <a:t>160MHz</a:t>
            </a:r>
            <a:r>
              <a:rPr lang="en-US" altLang="ko-KR" sz="1400" dirty="0" smtClean="0">
                <a:ea typeface="굴림" charset="-127"/>
              </a:rPr>
              <a:t>(-1008:16:1008) =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a:t>
            </a:r>
            <a:r>
              <a:rPr lang="en-US" altLang="ko-KR" sz="1400" i="1" dirty="0" smtClean="0">
                <a:ea typeface="굴림" charset="-127"/>
              </a:rPr>
              <a:t>j</a:t>
            </a:r>
            <a:r>
              <a:rPr lang="en-US" altLang="ko-KR" sz="1400" dirty="0" smtClean="0">
                <a:ea typeface="굴림" charset="-127"/>
              </a:rPr>
              <a:t>)/</a:t>
            </a:r>
            <a:r>
              <a:rPr lang="en-US" altLang="ko-KR" sz="1400" dirty="0" err="1" smtClean="0">
                <a:ea typeface="굴림" charset="-127"/>
              </a:rPr>
              <a:t>sqrt</a:t>
            </a:r>
            <a:r>
              <a:rPr lang="en-US" altLang="ko-KR" sz="1400" dirty="0" smtClean="0">
                <a:ea typeface="굴림" charset="-127"/>
              </a:rPr>
              <a:t>(2)</a:t>
            </a:r>
          </a:p>
          <a:p>
            <a:pPr lvl="2">
              <a:defRPr/>
            </a:pPr>
            <a:r>
              <a:rPr lang="en-US" altLang="ko-KR" dirty="0" smtClean="0">
                <a:ea typeface="굴림" charset="-127"/>
              </a:rPr>
              <a:t>M = {-1 -1 -1 +1 +1 +1 -1 +1 +1 +1 -1 +1 +1 -1 +1}</a:t>
            </a:r>
          </a:p>
          <a:p>
            <a:pPr lvl="1">
              <a:defRPr/>
            </a:pPr>
            <a:r>
              <a:rPr lang="en-US" altLang="ko-KR" sz="1400" dirty="0" smtClean="0">
                <a:ea typeface="굴림" charset="-127"/>
              </a:rPr>
              <a:t>1x HE-STF</a:t>
            </a:r>
            <a:r>
              <a:rPr lang="en-US" altLang="ko-KR" sz="1400" baseline="-25000" dirty="0" smtClean="0">
                <a:ea typeface="굴림" charset="-127"/>
              </a:rPr>
              <a:t>80+80MHz</a:t>
            </a:r>
            <a:r>
              <a:rPr lang="en-US" altLang="ko-KR" sz="1400" dirty="0" smtClean="0">
                <a:ea typeface="굴림" charset="-127"/>
              </a:rPr>
              <a:t> = [1x HE-STF</a:t>
            </a:r>
            <a:r>
              <a:rPr lang="en-US" altLang="ko-KR" sz="1400" baseline="-25000" dirty="0" smtClean="0">
                <a:ea typeface="굴림" charset="-127"/>
              </a:rPr>
              <a:t>80MHz,Prime</a:t>
            </a:r>
            <a:r>
              <a:rPr lang="en-US" altLang="ko-KR" sz="1400" dirty="0" smtClean="0">
                <a:ea typeface="굴림" charset="-127"/>
              </a:rPr>
              <a:t>, 1x HE-STF</a:t>
            </a:r>
            <a:r>
              <a:rPr lang="en-US" altLang="ko-KR" sz="1400" baseline="-25000" dirty="0" smtClean="0">
                <a:ea typeface="굴림" charset="-127"/>
              </a:rPr>
              <a:t>80MHz,Second</a:t>
            </a:r>
            <a:r>
              <a:rPr lang="en-US" altLang="ko-KR" sz="1400" dirty="0" smtClean="0">
                <a:ea typeface="굴림" charset="-127"/>
              </a:rPr>
              <a:t>]</a:t>
            </a:r>
          </a:p>
          <a:p>
            <a:pPr lvl="2">
              <a:defRPr/>
            </a:pPr>
            <a:r>
              <a:rPr lang="en-US" altLang="ko-KR" dirty="0" smtClean="0">
                <a:ea typeface="굴림" charset="-127"/>
              </a:rPr>
              <a:t>1x HE-STF</a:t>
            </a:r>
            <a:r>
              <a:rPr lang="en-US" altLang="ko-KR" baseline="-25000" dirty="0" smtClean="0">
                <a:ea typeface="굴림" charset="-127"/>
              </a:rPr>
              <a:t>80MHz,Prime</a:t>
            </a:r>
            <a:r>
              <a:rPr lang="en-US" altLang="ko-KR" dirty="0" smtClean="0">
                <a:ea typeface="굴림" charset="-127"/>
              </a:rPr>
              <a:t>(-496:16:496)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2">
              <a:defRPr/>
            </a:pPr>
            <a:r>
              <a:rPr lang="en-US" altLang="ko-KR" dirty="0" smtClean="0">
                <a:ea typeface="굴림" charset="-127"/>
              </a:rPr>
              <a:t>1x HE-STF</a:t>
            </a:r>
            <a:r>
              <a:rPr lang="en-US" altLang="ko-KR" baseline="-25000" dirty="0" smtClean="0">
                <a:ea typeface="굴림" charset="-127"/>
              </a:rPr>
              <a:t>80MHz, Second</a:t>
            </a:r>
            <a:r>
              <a:rPr lang="en-US" altLang="ko-KR" dirty="0" smtClean="0">
                <a:ea typeface="굴림" charset="-127"/>
              </a:rPr>
              <a:t>(-496:16:496)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1">
              <a:defRPr/>
            </a:pPr>
            <a:r>
              <a:rPr lang="en-US" altLang="ko-KR" sz="1400" dirty="0" smtClean="0">
                <a:ea typeface="굴림" charset="-127"/>
              </a:rPr>
              <a:t>2x HE-STF</a:t>
            </a:r>
            <a:r>
              <a:rPr lang="en-US" altLang="ko-KR" sz="1400" baseline="-25000" dirty="0" smtClean="0">
                <a:ea typeface="굴림" charset="-127"/>
              </a:rPr>
              <a:t>160MHz</a:t>
            </a:r>
            <a:r>
              <a:rPr lang="en-US" altLang="ko-KR" sz="1400" dirty="0" smtClean="0">
                <a:ea typeface="굴림" charset="-127"/>
              </a:rPr>
              <a:t>(-1016:8:1016) =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a:t>
            </a:r>
          </a:p>
          <a:p>
            <a:pPr lvl="1">
              <a:defRPr/>
            </a:pPr>
            <a:r>
              <a:rPr lang="en-US" altLang="ko-KR" sz="1400" dirty="0" smtClean="0">
                <a:ea typeface="굴림" charset="-127"/>
              </a:rPr>
              <a:t>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0,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 -</a:t>
            </a:r>
            <a:r>
              <a:rPr lang="en-US" altLang="ko-KR" sz="1400" i="1" dirty="0" smtClean="0">
                <a:ea typeface="굴림" charset="-127"/>
              </a:rPr>
              <a:t>M</a:t>
            </a:r>
            <a:r>
              <a:rPr lang="en-US" altLang="ko-KR" sz="1400" dirty="0" smtClean="0">
                <a:ea typeface="굴림" charset="-127"/>
              </a:rPr>
              <a:t>] *(1+</a:t>
            </a:r>
            <a:r>
              <a:rPr lang="en-US" altLang="ko-KR" sz="1400" i="1" dirty="0" smtClean="0">
                <a:ea typeface="굴림" charset="-127"/>
              </a:rPr>
              <a:t>j</a:t>
            </a:r>
            <a:r>
              <a:rPr lang="en-US" altLang="ko-KR" sz="1400" dirty="0" smtClean="0">
                <a:ea typeface="굴림" charset="-127"/>
              </a:rPr>
              <a:t>)/</a:t>
            </a:r>
            <a:r>
              <a:rPr lang="en-US" altLang="ko-KR" sz="1400" dirty="0" err="1" smtClean="0">
                <a:ea typeface="굴림" charset="-127"/>
              </a:rPr>
              <a:t>sqrt</a:t>
            </a:r>
            <a:r>
              <a:rPr lang="en-US" altLang="ko-KR" sz="1400" dirty="0" smtClean="0">
                <a:ea typeface="굴림" charset="-127"/>
              </a:rPr>
              <a:t>(2)</a:t>
            </a:r>
          </a:p>
          <a:p>
            <a:pPr lvl="2">
              <a:defRPr/>
            </a:pPr>
            <a:r>
              <a:rPr lang="en-US" altLang="ko-KR" dirty="0" smtClean="0">
                <a:ea typeface="굴림" charset="-127"/>
              </a:rPr>
              <a:t>2x HE-STF</a:t>
            </a:r>
            <a:r>
              <a:rPr lang="en-US" altLang="ko-KR" baseline="-25000" dirty="0" smtClean="0">
                <a:ea typeface="굴림" charset="-127"/>
              </a:rPr>
              <a:t>160MHz</a:t>
            </a:r>
            <a:r>
              <a:rPr lang="en-US" altLang="ko-KR" dirty="0" smtClean="0">
                <a:ea typeface="굴림" charset="-127"/>
              </a:rPr>
              <a:t>(</a:t>
            </a:r>
            <a:r>
              <a:rPr lang="en-US" altLang="ko-KR" dirty="0" smtClean="0">
                <a:ea typeface="맑은 고딕" pitchFamily="50" charset="-127"/>
              </a:rPr>
              <a:t>±1016</a:t>
            </a:r>
            <a:r>
              <a:rPr lang="en-US" altLang="ko-KR" dirty="0" smtClean="0">
                <a:ea typeface="굴림" charset="-127"/>
              </a:rPr>
              <a:t>) = 0</a:t>
            </a:r>
          </a:p>
          <a:p>
            <a:pPr lvl="2">
              <a:defRPr/>
            </a:pPr>
            <a:r>
              <a:rPr lang="en-US" altLang="ko-KR" dirty="0" smtClean="0">
                <a:ea typeface="굴림" charset="-127"/>
              </a:rPr>
              <a:t>2x HE-STF</a:t>
            </a:r>
            <a:r>
              <a:rPr lang="en-US" altLang="ko-KR" baseline="-25000" dirty="0" smtClean="0">
                <a:ea typeface="굴림" charset="-127"/>
              </a:rPr>
              <a:t>160MHz</a:t>
            </a:r>
            <a:r>
              <a:rPr lang="en-US" altLang="ko-KR" dirty="0" smtClean="0">
                <a:ea typeface="굴림" charset="-127"/>
              </a:rPr>
              <a:t>(</a:t>
            </a:r>
            <a:r>
              <a:rPr lang="en-US" altLang="ko-KR" dirty="0" smtClean="0">
                <a:ea typeface="맑은 고딕" pitchFamily="50" charset="-127"/>
              </a:rPr>
              <a:t>±8</a:t>
            </a:r>
            <a:r>
              <a:rPr lang="en-US" altLang="ko-KR" dirty="0" smtClean="0">
                <a:ea typeface="굴림" charset="-127"/>
              </a:rPr>
              <a:t>) = 0</a:t>
            </a:r>
          </a:p>
          <a:p>
            <a:pPr lvl="1">
              <a:defRPr/>
            </a:pPr>
            <a:r>
              <a:rPr lang="en-US" altLang="ko-KR" sz="1400" dirty="0" smtClean="0">
                <a:ea typeface="굴림" charset="-127"/>
              </a:rPr>
              <a:t>2x HE-STF</a:t>
            </a:r>
            <a:r>
              <a:rPr lang="en-US" altLang="ko-KR" sz="1400" baseline="-25000" dirty="0" smtClean="0">
                <a:ea typeface="굴림" charset="-127"/>
              </a:rPr>
              <a:t>80+80MHz</a:t>
            </a:r>
            <a:r>
              <a:rPr lang="en-US" altLang="ko-KR" sz="1400" dirty="0" smtClean="0">
                <a:ea typeface="굴림" charset="-127"/>
              </a:rPr>
              <a:t> = [2x HE-STF</a:t>
            </a:r>
            <a:r>
              <a:rPr lang="en-US" altLang="ko-KR" sz="1400" baseline="-25000" dirty="0" smtClean="0">
                <a:ea typeface="굴림" charset="-127"/>
              </a:rPr>
              <a:t>80MHz,Prime</a:t>
            </a:r>
            <a:r>
              <a:rPr lang="en-US" altLang="ko-KR" sz="1400" dirty="0" smtClean="0">
                <a:ea typeface="굴림" charset="-127"/>
              </a:rPr>
              <a:t>, 2x HE-STF</a:t>
            </a:r>
            <a:r>
              <a:rPr lang="en-US" altLang="ko-KR" sz="1400" baseline="-25000" dirty="0" smtClean="0">
                <a:ea typeface="굴림" charset="-127"/>
              </a:rPr>
              <a:t>80MHz,Second</a:t>
            </a:r>
            <a:r>
              <a:rPr lang="en-US" altLang="ko-KR" sz="1400" dirty="0" smtClean="0">
                <a:ea typeface="굴림" charset="-127"/>
              </a:rPr>
              <a:t>]</a:t>
            </a:r>
          </a:p>
          <a:p>
            <a:pPr lvl="2">
              <a:defRPr/>
            </a:pPr>
            <a:r>
              <a:rPr lang="en-US" altLang="ko-KR" dirty="0" smtClean="0">
                <a:ea typeface="굴림" charset="-127"/>
              </a:rPr>
              <a:t>2x HE-STF</a:t>
            </a:r>
            <a:r>
              <a:rPr lang="en-US" altLang="ko-KR" baseline="-25000" dirty="0" smtClean="0">
                <a:ea typeface="굴림" charset="-127"/>
              </a:rPr>
              <a:t>80MHz,Prime</a:t>
            </a:r>
            <a:r>
              <a:rPr lang="en-US" altLang="ko-KR" dirty="0" smtClean="0">
                <a:ea typeface="굴림" charset="-127"/>
              </a:rPr>
              <a:t>(-504:8:504)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3">
              <a:defRPr/>
            </a:pPr>
            <a:r>
              <a:rPr lang="en-US" altLang="ko-KR" dirty="0" smtClean="0">
                <a:ea typeface="굴림" charset="-127"/>
              </a:rPr>
              <a:t>2x HE-STF</a:t>
            </a:r>
            <a:r>
              <a:rPr lang="en-US" altLang="ko-KR" baseline="-25000" dirty="0" smtClean="0">
                <a:ea typeface="굴림" charset="-127"/>
              </a:rPr>
              <a:t>80MHz,Prime</a:t>
            </a:r>
            <a:r>
              <a:rPr lang="en-US" altLang="ko-KR" dirty="0" smtClean="0">
                <a:ea typeface="굴림" charset="-127"/>
              </a:rPr>
              <a:t>(</a:t>
            </a:r>
            <a:r>
              <a:rPr lang="en-US" altLang="ko-KR" dirty="0" smtClean="0">
                <a:latin typeface="맑은 고딕" pitchFamily="50" charset="-127"/>
                <a:ea typeface="맑은 고딕" pitchFamily="50" charset="-127"/>
              </a:rPr>
              <a:t>±</a:t>
            </a:r>
            <a:r>
              <a:rPr lang="en-US" altLang="ko-KR" dirty="0" smtClean="0">
                <a:ea typeface="굴림" charset="-127"/>
              </a:rPr>
              <a:t>504) = 0</a:t>
            </a:r>
          </a:p>
          <a:p>
            <a:pPr lvl="2">
              <a:defRPr/>
            </a:pPr>
            <a:r>
              <a:rPr lang="en-US" altLang="ko-KR" dirty="0" smtClean="0">
                <a:ea typeface="굴림" charset="-127"/>
              </a:rPr>
              <a:t>2x HE-STF</a:t>
            </a:r>
            <a:r>
              <a:rPr lang="en-US" altLang="ko-KR" baseline="-25000" dirty="0" smtClean="0">
                <a:ea typeface="굴림" charset="-127"/>
              </a:rPr>
              <a:t>80MHz, Second</a:t>
            </a:r>
            <a:r>
              <a:rPr lang="en-US" altLang="ko-KR" dirty="0" smtClean="0">
                <a:ea typeface="굴림" charset="-127"/>
              </a:rPr>
              <a:t>(-504:8:504) =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0,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 -</a:t>
            </a:r>
            <a:r>
              <a:rPr lang="en-US" altLang="ko-KR" i="1" dirty="0" smtClean="0">
                <a:ea typeface="굴림" charset="-127"/>
              </a:rPr>
              <a:t>M</a:t>
            </a:r>
            <a:r>
              <a:rPr lang="en-US" altLang="ko-KR" dirty="0" smtClean="0">
                <a:ea typeface="굴림" charset="-127"/>
              </a:rPr>
              <a:t>] *(1+</a:t>
            </a:r>
            <a:r>
              <a:rPr lang="en-US" altLang="ko-KR" i="1" dirty="0" smtClean="0">
                <a:ea typeface="굴림" charset="-127"/>
              </a:rPr>
              <a:t>j</a:t>
            </a:r>
            <a:r>
              <a:rPr lang="en-US" altLang="ko-KR" dirty="0" smtClean="0">
                <a:ea typeface="굴림" charset="-127"/>
              </a:rPr>
              <a:t>)/</a:t>
            </a:r>
            <a:r>
              <a:rPr lang="en-US" altLang="ko-KR" dirty="0" err="1" smtClean="0">
                <a:ea typeface="굴림" charset="-127"/>
              </a:rPr>
              <a:t>sqrt</a:t>
            </a:r>
            <a:r>
              <a:rPr lang="en-US" altLang="ko-KR" dirty="0" smtClean="0">
                <a:ea typeface="굴림" charset="-127"/>
              </a:rPr>
              <a:t>(2)</a:t>
            </a:r>
          </a:p>
          <a:p>
            <a:pPr lvl="3">
              <a:defRPr/>
            </a:pPr>
            <a:r>
              <a:rPr lang="en-US" altLang="ko-KR" dirty="0" smtClean="0">
                <a:ea typeface="굴림" charset="-127"/>
              </a:rPr>
              <a:t>2x HE-STF</a:t>
            </a:r>
            <a:r>
              <a:rPr lang="en-US" altLang="ko-KR" baseline="-25000" dirty="0" smtClean="0">
                <a:ea typeface="굴림" charset="-127"/>
              </a:rPr>
              <a:t>80MHz,Second</a:t>
            </a:r>
            <a:r>
              <a:rPr lang="en-US" altLang="ko-KR" dirty="0" smtClean="0">
                <a:ea typeface="굴림" charset="-127"/>
              </a:rPr>
              <a:t>(</a:t>
            </a:r>
            <a:r>
              <a:rPr lang="en-US" altLang="ko-KR" dirty="0" smtClean="0">
                <a:latin typeface="맑은 고딕" pitchFamily="50" charset="-127"/>
                <a:ea typeface="맑은 고딕" pitchFamily="50" charset="-127"/>
              </a:rPr>
              <a:t>±</a:t>
            </a:r>
            <a:r>
              <a:rPr lang="en-US" altLang="ko-KR" dirty="0" smtClean="0">
                <a:ea typeface="굴림" charset="-127"/>
              </a:rPr>
              <a:t>504) = 0</a:t>
            </a:r>
            <a:endParaRPr lang="en-US" altLang="ko-KR" sz="1400" dirty="0" smtClean="0">
              <a:ea typeface="굴림" charset="-127"/>
            </a:endParaRPr>
          </a:p>
        </p:txBody>
      </p:sp>
      <p:sp>
        <p:nvSpPr>
          <p:cNvPr id="9" name="TextBox 8"/>
          <p:cNvSpPr txBox="1"/>
          <p:nvPr/>
        </p:nvSpPr>
        <p:spPr>
          <a:xfrm>
            <a:off x="1143000" y="5715000"/>
            <a:ext cx="1879041" cy="400110"/>
          </a:xfrm>
          <a:prstGeom prst="rect">
            <a:avLst/>
          </a:prstGeom>
          <a:noFill/>
        </p:spPr>
        <p:txBody>
          <a:bodyPr wrap="none" rtlCol="0">
            <a:spAutoFit/>
          </a:bodyPr>
          <a:lstStyle/>
          <a:p>
            <a:r>
              <a:rPr lang="en-US" sz="2000" b="1" dirty="0" smtClean="0">
                <a:solidFill>
                  <a:srgbClr val="00B050"/>
                </a:solidFill>
              </a:rPr>
              <a:t>Y/N/A:  28/0/13</a:t>
            </a:r>
            <a:endParaRPr lang="en-US" sz="2000" b="1"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1752600"/>
            <a:ext cx="7620000" cy="3231654"/>
          </a:xfrm>
          <a:prstGeom prst="rect">
            <a:avLst/>
          </a:prstGeom>
        </p:spPr>
        <p:txBody>
          <a:bodyPr wrap="square">
            <a:spAutoFit/>
          </a:bodyPr>
          <a:lstStyle/>
          <a:p>
            <a:pPr lvl="0"/>
            <a:r>
              <a:rPr lang="en-US" sz="2400" dirty="0" smtClean="0"/>
              <a:t>Do you agree to add the following text in SFD chapter 3.4?</a:t>
            </a:r>
          </a:p>
          <a:p>
            <a:pPr lvl="1"/>
            <a:r>
              <a:rPr lang="en-US" sz="2000" dirty="0" smtClean="0"/>
              <a:t>For 20MHz PPDU, the transmit spectrum shall not exceed the maximum of the interim transmit spectral mask and –53 </a:t>
            </a:r>
            <a:r>
              <a:rPr lang="en-US" sz="2000" dirty="0" err="1" smtClean="0"/>
              <a:t>dBm</a:t>
            </a:r>
            <a:r>
              <a:rPr lang="en-US" sz="2000" dirty="0" smtClean="0"/>
              <a:t>/MHz at any frequency offset, for both 2.4GHz and 5GHz bands.</a:t>
            </a:r>
          </a:p>
          <a:p>
            <a:pPr lvl="1"/>
            <a:r>
              <a:rPr lang="en-US" sz="2000" dirty="0" smtClean="0"/>
              <a:t>For 40MHz PPDU, the transmit spectrum shall not exceed the maximum of the interim transmit spectral mask and –56 </a:t>
            </a:r>
            <a:r>
              <a:rPr lang="en-US" sz="2000" dirty="0" err="1" smtClean="0"/>
              <a:t>dBm</a:t>
            </a:r>
            <a:r>
              <a:rPr lang="en-US" sz="2000" dirty="0" smtClean="0"/>
              <a:t>/MHz at any frequency offset, for both 2.4GHz and 5GHz bands.</a:t>
            </a:r>
          </a:p>
          <a:p>
            <a:pPr lvl="1"/>
            <a:r>
              <a:rPr lang="en-US" sz="2000" dirty="0" smtClean="0"/>
              <a:t>For 80MHz and 160MHz PPDUs, the transmit spectrum shall not exceed the maximum of the interim transmit spectral mask and –59 </a:t>
            </a:r>
            <a:r>
              <a:rPr lang="en-US" sz="2000" dirty="0" err="1" smtClean="0"/>
              <a:t>dBm</a:t>
            </a:r>
            <a:r>
              <a:rPr lang="en-US" sz="2000" dirty="0" smtClean="0"/>
              <a:t>/MHz at any frequency offset.</a:t>
            </a:r>
            <a:endParaRPr lang="en-US" sz="2000" dirty="0"/>
          </a:p>
        </p:txBody>
      </p:sp>
      <p:sp>
        <p:nvSpPr>
          <p:cNvPr id="7" name="TextBox 6"/>
          <p:cNvSpPr txBox="1"/>
          <p:nvPr/>
        </p:nvSpPr>
        <p:spPr>
          <a:xfrm>
            <a:off x="1143000" y="5715000"/>
            <a:ext cx="1750800" cy="400110"/>
          </a:xfrm>
          <a:prstGeom prst="rect">
            <a:avLst/>
          </a:prstGeom>
          <a:noFill/>
        </p:spPr>
        <p:txBody>
          <a:bodyPr wrap="none" rtlCol="0">
            <a:spAutoFit/>
          </a:bodyPr>
          <a:lstStyle/>
          <a:p>
            <a:r>
              <a:rPr lang="en-US" sz="2000" b="1" dirty="0" smtClean="0">
                <a:solidFill>
                  <a:srgbClr val="00B050"/>
                </a:solidFill>
              </a:rPr>
              <a:t>Y/N/A:  41/0/3</a:t>
            </a:r>
            <a:endParaRPr lang="en-US" sz="2000"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762000" y="2133600"/>
            <a:ext cx="7772400" cy="762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replace </a:t>
            </a:r>
            <a:r>
              <a:rPr kumimoji="0" lang="en-US" sz="24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Table-3 N</a:t>
            </a:r>
            <a:r>
              <a:rPr kumimoji="0" lang="en-US" sz="16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SD.short</a:t>
            </a:r>
            <a:r>
              <a:rPr kumimoji="0" lang="en-US" sz="2400" b="1" i="1"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t>
            </a: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in </a:t>
            </a:r>
            <a:r>
              <a:rPr kumimoji="0" lang="en-GB"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3.3.5 Padding and packet extension of SFD to the following table?</a:t>
            </a: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7" name="Table 6"/>
          <p:cNvGraphicFramePr>
            <a:graphicFrameLocks noGrp="1"/>
          </p:cNvGraphicFramePr>
          <p:nvPr>
            <p:extLst>
              <p:ext uri="{D42A27DB-BD31-4B8C-83A1-F6EECF244321}">
                <p14:modId xmlns="" xmlns:p14="http://schemas.microsoft.com/office/powerpoint/2010/main" val="3931749756"/>
              </p:ext>
            </p:extLst>
          </p:nvPr>
        </p:nvGraphicFramePr>
        <p:xfrm>
          <a:off x="1371600" y="3505200"/>
          <a:ext cx="6477000" cy="2194560"/>
        </p:xfrm>
        <a:graphic>
          <a:graphicData uri="http://schemas.openxmlformats.org/drawingml/2006/table">
            <a:tbl>
              <a:tblPr/>
              <a:tblGrid>
                <a:gridCol w="2198614"/>
                <a:gridCol w="2139193"/>
                <a:gridCol w="2139193"/>
              </a:tblGrid>
              <a:tr h="209550">
                <a:tc>
                  <a:txBody>
                    <a:bodyPr/>
                    <a:lstStyle/>
                    <a:p>
                      <a:pPr marL="0" marR="0" algn="ctr">
                        <a:spcBef>
                          <a:spcPts val="0"/>
                        </a:spcBef>
                        <a:spcAft>
                          <a:spcPts val="0"/>
                        </a:spcAft>
                      </a:pPr>
                      <a:r>
                        <a:rPr lang="en-US" sz="1800" b="1" dirty="0">
                          <a:latin typeface="Calibri"/>
                          <a:ea typeface="SimSun"/>
                          <a:cs typeface="Times New Roman"/>
                        </a:rPr>
                        <a:t>RU Size</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latin typeface="Calibri"/>
                          <a:ea typeface="SimSun"/>
                          <a:cs typeface="Times New Roman"/>
                        </a:rPr>
                        <a:t>DCM=0: </a:t>
                      </a:r>
                      <a:r>
                        <a:rPr lang="en-US" sz="1800" b="1" i="1" dirty="0" err="1">
                          <a:latin typeface="Calibri"/>
                          <a:ea typeface="SimSun"/>
                          <a:cs typeface="Times New Roman"/>
                        </a:rPr>
                        <a:t>N</a:t>
                      </a:r>
                      <a:r>
                        <a:rPr lang="en-US" sz="1100" b="1" i="1" dirty="0" err="1">
                          <a:latin typeface="Calibri"/>
                          <a:ea typeface="SimSun"/>
                          <a:cs typeface="Times New Roman"/>
                        </a:rPr>
                        <a:t>SD.short</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solidFill>
                            <a:srgbClr val="FF0000"/>
                          </a:solidFill>
                          <a:latin typeface="Calibri"/>
                          <a:ea typeface="SimSun"/>
                          <a:cs typeface="Times New Roman"/>
                        </a:rPr>
                        <a:t>DCM=1: </a:t>
                      </a:r>
                      <a:r>
                        <a:rPr lang="en-US" sz="1800" b="1" i="1" dirty="0" err="1">
                          <a:solidFill>
                            <a:srgbClr val="FF0000"/>
                          </a:solidFill>
                          <a:latin typeface="Calibri"/>
                          <a:ea typeface="SimSun"/>
                          <a:cs typeface="Times New Roman"/>
                        </a:rPr>
                        <a:t>N</a:t>
                      </a:r>
                      <a:r>
                        <a:rPr lang="en-US" sz="1100" b="1" i="1" dirty="0" err="1">
                          <a:solidFill>
                            <a:srgbClr val="FF0000"/>
                          </a:solidFill>
                          <a:latin typeface="Calibri"/>
                          <a:ea typeface="SimSun"/>
                          <a:cs typeface="Times New Roman"/>
                        </a:rPr>
                        <a:t>SD.short</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dirty="0">
                          <a:latin typeface="Calibri"/>
                          <a:ea typeface="SimSun"/>
                          <a:cs typeface="Times New Roman"/>
                        </a:rPr>
                        <a:t>26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0000"/>
                          </a:solidFill>
                          <a:latin typeface="Calibri"/>
                          <a:ea typeface="SimSun"/>
                          <a:cs typeface="Times New Roman"/>
                        </a:rPr>
                        <a:t>2</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52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106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24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242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30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484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a:latin typeface="Calibri"/>
                          <a:ea typeface="SimSun"/>
                          <a:cs typeface="Times New Roman"/>
                        </a:rPr>
                        <a:t>996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240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US" sz="1800" dirty="0">
                          <a:latin typeface="Calibri"/>
                          <a:ea typeface="SimSun"/>
                          <a:cs typeface="Times New Roman"/>
                        </a:rPr>
                        <a:t>996x2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492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246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066800" y="5867400"/>
            <a:ext cx="1750800" cy="400110"/>
          </a:xfrm>
          <a:prstGeom prst="rect">
            <a:avLst/>
          </a:prstGeom>
          <a:noFill/>
        </p:spPr>
        <p:txBody>
          <a:bodyPr wrap="none" rtlCol="0">
            <a:spAutoFit/>
          </a:bodyPr>
          <a:lstStyle/>
          <a:p>
            <a:r>
              <a:rPr lang="en-US" sz="2000" b="1" dirty="0" smtClean="0">
                <a:solidFill>
                  <a:srgbClr val="00B050"/>
                </a:solidFill>
              </a:rPr>
              <a:t>Y/N/A:  40/0/5</a:t>
            </a:r>
            <a:endParaRPr lang="en-US" sz="2000" b="1" dirty="0">
              <a:solidFill>
                <a:srgbClr val="00B05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br>
              <a:rPr lang="en-US" dirty="0" smtClean="0"/>
            </a:br>
            <a:r>
              <a:rPr lang="en-US" sz="2000" dirty="0" smtClean="0"/>
              <a:t>By Hongyuan Zhang (Marvell)</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2133600"/>
            <a:ext cx="8001000" cy="2057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in SFD 3.3.5</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post-FEC bits are un-specified by 11ax spec</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content of PE field is un-specified by 11ax spec</a:t>
            </a: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TextBox 6"/>
          <p:cNvSpPr txBox="1"/>
          <p:nvPr/>
        </p:nvSpPr>
        <p:spPr>
          <a:xfrm>
            <a:off x="990600" y="5562600"/>
            <a:ext cx="1750800" cy="400110"/>
          </a:xfrm>
          <a:prstGeom prst="rect">
            <a:avLst/>
          </a:prstGeom>
          <a:noFill/>
        </p:spPr>
        <p:txBody>
          <a:bodyPr wrap="none" rtlCol="0">
            <a:spAutoFit/>
          </a:bodyPr>
          <a:lstStyle/>
          <a:p>
            <a:r>
              <a:rPr lang="en-US" sz="2000" b="1" dirty="0" smtClean="0">
                <a:solidFill>
                  <a:srgbClr val="00B050"/>
                </a:solidFill>
              </a:rPr>
              <a:t>Y/N/A:  41/0/5</a:t>
            </a:r>
            <a:endParaRPr lang="en-US" sz="2000" b="1"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br>
              <a:rPr lang="en-US" dirty="0" smtClean="0"/>
            </a:br>
            <a:r>
              <a:rPr lang="en-US" sz="2000" dirty="0" smtClean="0"/>
              <a:t>By Ron Porat (Broadcom)</a:t>
            </a:r>
            <a:endParaRPr lang="en-US" sz="2000"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685800" y="2133600"/>
            <a:ext cx="7848600" cy="707886"/>
          </a:xfrm>
          <a:prstGeom prst="rect">
            <a:avLst/>
          </a:prstGeom>
        </p:spPr>
        <p:txBody>
          <a:bodyPr wrap="square">
            <a:spAutoFit/>
          </a:bodyPr>
          <a:lstStyle/>
          <a:p>
            <a:pPr marL="171450" indent="-171450">
              <a:buFont typeface="Arial" panose="020B0604020202020204" pitchFamily="34" charset="0"/>
              <a:buChar char="•"/>
            </a:pPr>
            <a:r>
              <a:rPr lang="en-US" altLang="en-US" sz="2000" dirty="0" smtClean="0"/>
              <a:t>Do you agree to add a Doppler bit </a:t>
            </a:r>
            <a:r>
              <a:rPr lang="en-US" sz="2000" dirty="0" smtClean="0"/>
              <a:t>in SIGA for HE SU and HE SU extended range, in TBD location for HE MU and in the trigger frame?</a:t>
            </a:r>
            <a:endParaRPr lang="en-US" sz="2000" dirty="0"/>
          </a:p>
        </p:txBody>
      </p:sp>
      <p:sp>
        <p:nvSpPr>
          <p:cNvPr id="7" name="TextBox 6"/>
          <p:cNvSpPr txBox="1"/>
          <p:nvPr/>
        </p:nvSpPr>
        <p:spPr>
          <a:xfrm>
            <a:off x="990600" y="5562600"/>
            <a:ext cx="1750800" cy="400110"/>
          </a:xfrm>
          <a:prstGeom prst="rect">
            <a:avLst/>
          </a:prstGeom>
          <a:noFill/>
        </p:spPr>
        <p:txBody>
          <a:bodyPr wrap="none" rtlCol="0">
            <a:spAutoFit/>
          </a:bodyPr>
          <a:lstStyle/>
          <a:p>
            <a:r>
              <a:rPr lang="en-US" sz="2000" b="1" dirty="0" smtClean="0">
                <a:solidFill>
                  <a:srgbClr val="00B050"/>
                </a:solidFill>
              </a:rPr>
              <a:t>Y/N/A:  37/0/5</a:t>
            </a:r>
            <a:endParaRPr lang="en-US" sz="2000" b="1" dirty="0">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#6</a:t>
            </a:r>
            <a:br>
              <a:rPr lang="en-US" dirty="0" smtClean="0"/>
            </a:br>
            <a:r>
              <a:rPr lang="en-US" sz="2000" dirty="0" smtClean="0"/>
              <a:t>By Ron Porat (Broadcom)</a:t>
            </a:r>
            <a:endParaRPr lang="en-US" sz="2000" dirty="0"/>
          </a:p>
        </p:txBody>
      </p:sp>
      <p:sp>
        <p:nvSpPr>
          <p:cNvPr id="7" name="TextBox 6"/>
          <p:cNvSpPr txBox="1"/>
          <p:nvPr/>
        </p:nvSpPr>
        <p:spPr>
          <a:xfrm>
            <a:off x="533400" y="2362200"/>
            <a:ext cx="8001000" cy="2492990"/>
          </a:xfrm>
          <a:prstGeom prst="rect">
            <a:avLst/>
          </a:prstGeom>
          <a:noFill/>
        </p:spPr>
        <p:txBody>
          <a:bodyPr wrap="square" rtlCol="0">
            <a:spAutoFit/>
          </a:bodyPr>
          <a:lstStyle/>
          <a:p>
            <a:r>
              <a:rPr lang="en-US" altLang="en-US" sz="2000" dirty="0"/>
              <a:t>Do you agree to add </a:t>
            </a:r>
            <a:r>
              <a:rPr lang="en-US" altLang="en-US" sz="2000" dirty="0" smtClean="0"/>
              <a:t>t</a:t>
            </a:r>
            <a:r>
              <a:rPr lang="en-US" sz="2000" dirty="0" smtClean="0"/>
              <a:t>o </a:t>
            </a:r>
            <a:r>
              <a:rPr lang="en-US" sz="2000" dirty="0"/>
              <a:t>the spec framework :  1bit is added for STBC indication in SIGA of the MU PPDU?</a:t>
            </a:r>
          </a:p>
          <a:p>
            <a:pPr marL="342900" indent="-342900">
              <a:buFont typeface="Arial" panose="020B0604020202020204" pitchFamily="34" charset="0"/>
              <a:buChar char="•"/>
            </a:pPr>
            <a:r>
              <a:rPr lang="en-US" sz="1800" dirty="0"/>
              <a:t>This bit indicates STBC for all users in the payload and doesn’t apply to SIGB</a:t>
            </a:r>
          </a:p>
          <a:p>
            <a:pPr marL="342900" indent="-342900"/>
            <a:r>
              <a:rPr lang="en-US" sz="1800" dirty="0" smtClean="0"/>
              <a:t>      STBC </a:t>
            </a:r>
            <a:r>
              <a:rPr lang="en-US" sz="1800" dirty="0"/>
              <a:t>is not applied in MU-MIMO RUs</a:t>
            </a:r>
          </a:p>
          <a:p>
            <a:pPr marL="171450" indent="-171450">
              <a:buFont typeface="Arial" panose="020B0604020202020204" pitchFamily="34" charset="0"/>
              <a:buChar char="•"/>
            </a:pPr>
            <a:endParaRPr lang="en-US" sz="2000" dirty="0"/>
          </a:p>
          <a:p>
            <a:endParaRPr lang="en-US" sz="2000" dirty="0" smtClean="0"/>
          </a:p>
          <a:p>
            <a:pPr marL="171450" indent="-171450">
              <a:buFont typeface="Arial" panose="020B0604020202020204" pitchFamily="34" charset="0"/>
              <a:buChar char="•"/>
            </a:pPr>
            <a:endParaRPr lang="en-US" sz="2000" dirty="0"/>
          </a:p>
          <a:p>
            <a:pPr marL="171450" indent="-171450"/>
            <a:r>
              <a:rPr lang="en-US" sz="2000" b="1" dirty="0" smtClean="0">
                <a:solidFill>
                  <a:srgbClr val="00B050"/>
                </a:solidFill>
              </a:rPr>
              <a:t>Y/N/A: 39/0/4</a:t>
            </a:r>
            <a:endParaRPr lang="en-US" sz="20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#7</a:t>
            </a:r>
            <a:br>
              <a:rPr lang="en-US" dirty="0" smtClean="0"/>
            </a:br>
            <a:r>
              <a:rPr lang="en-US" sz="2000" dirty="0" smtClean="0"/>
              <a:t>By Ron Porat (Broadcom)</a:t>
            </a:r>
            <a:endParaRPr lang="en-US" sz="2000" dirty="0"/>
          </a:p>
        </p:txBody>
      </p:sp>
      <p:sp>
        <p:nvSpPr>
          <p:cNvPr id="7" name="TextBox 6"/>
          <p:cNvSpPr txBox="1"/>
          <p:nvPr/>
        </p:nvSpPr>
        <p:spPr>
          <a:xfrm>
            <a:off x="533400" y="2286000"/>
            <a:ext cx="8001000" cy="1938992"/>
          </a:xfrm>
          <a:prstGeom prst="rect">
            <a:avLst/>
          </a:prstGeom>
          <a:noFill/>
        </p:spPr>
        <p:txBody>
          <a:bodyPr wrap="square" rtlCol="0">
            <a:spAutoFit/>
          </a:bodyPr>
          <a:lstStyle/>
          <a:p>
            <a:pPr marL="171450" indent="-171450">
              <a:buFont typeface="Arial" panose="020B0604020202020204" pitchFamily="34" charset="0"/>
              <a:buChar char="•"/>
            </a:pPr>
            <a:r>
              <a:rPr lang="en-US" altLang="en-US" sz="2000" dirty="0"/>
              <a:t>Do you agree to add to the TG Specification Frame work document: </a:t>
            </a:r>
            <a:r>
              <a:rPr lang="en-US" sz="2000" dirty="0"/>
              <a:t>in trigger based </a:t>
            </a:r>
            <a:r>
              <a:rPr lang="en-US" sz="2000" dirty="0" smtClean="0"/>
              <a:t>UL PPDUs, multiple SR fields (&gt;=2) are signaled, where each SR field corresponds to a different subband of the PPDU</a:t>
            </a:r>
          </a:p>
          <a:p>
            <a:endParaRPr lang="en-US" sz="2000" dirty="0" smtClean="0"/>
          </a:p>
          <a:p>
            <a:pPr marL="171450" indent="-171450">
              <a:buFont typeface="Arial" panose="020B0604020202020204" pitchFamily="34" charset="0"/>
              <a:buChar char="•"/>
            </a:pPr>
            <a:endParaRPr lang="en-US" sz="2000" dirty="0"/>
          </a:p>
          <a:p>
            <a:pPr marL="171450" indent="-171450"/>
            <a:r>
              <a:rPr lang="en-US" sz="2000" b="1" dirty="0" smtClean="0">
                <a:solidFill>
                  <a:srgbClr val="00B050"/>
                </a:solidFill>
              </a:rPr>
              <a:t>Y/N/A: 38/0/5</a:t>
            </a:r>
            <a:endParaRPr lang="en-US" sz="2000" b="1" dirty="0">
              <a:solidFill>
                <a:srgbClr val="00B05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2209800"/>
            <a:ext cx="7924800" cy="707886"/>
          </a:xfrm>
          <a:prstGeom prst="rect">
            <a:avLst/>
          </a:prstGeom>
        </p:spPr>
        <p:txBody>
          <a:bodyPr wrap="square">
            <a:spAutoFit/>
          </a:bodyPr>
          <a:lstStyle/>
          <a:p>
            <a:r>
              <a:rPr lang="en-US" altLang="ko-KR" sz="2000" dirty="0" smtClean="0">
                <a:ea typeface="굴림" charset="-127"/>
              </a:rPr>
              <a:t>Do you agree that 11ax pilot sequences shall reuse the 11ac/ah pilot sequences as shown in slides 13 and 14 in the document 11-16-0346r0? </a:t>
            </a:r>
          </a:p>
        </p:txBody>
      </p:sp>
      <p:sp>
        <p:nvSpPr>
          <p:cNvPr id="7" name="Title 1"/>
          <p:cNvSpPr>
            <a:spLocks noGrp="1"/>
          </p:cNvSpPr>
          <p:nvPr>
            <p:ph type="title"/>
          </p:nvPr>
        </p:nvSpPr>
        <p:spPr>
          <a:xfrm>
            <a:off x="685800" y="685800"/>
            <a:ext cx="7772400" cy="1066800"/>
          </a:xfrm>
        </p:spPr>
        <p:txBody>
          <a:bodyPr/>
          <a:lstStyle/>
          <a:p>
            <a:r>
              <a:rPr lang="en-US" dirty="0" smtClean="0"/>
              <a:t>Straw Poll #8</a:t>
            </a:r>
            <a:br>
              <a:rPr lang="en-US" dirty="0" smtClean="0"/>
            </a:br>
            <a:r>
              <a:rPr lang="en-US" sz="2000" dirty="0" smtClean="0"/>
              <a:t>By Bin Tian (QUALCOMM)</a:t>
            </a:r>
            <a:endParaRPr lang="en-US" sz="2000" dirty="0"/>
          </a:p>
        </p:txBody>
      </p:sp>
      <p:sp>
        <p:nvSpPr>
          <p:cNvPr id="8" name="TextBox 7"/>
          <p:cNvSpPr txBox="1"/>
          <p:nvPr/>
        </p:nvSpPr>
        <p:spPr>
          <a:xfrm>
            <a:off x="990600" y="5562600"/>
            <a:ext cx="1686680" cy="400110"/>
          </a:xfrm>
          <a:prstGeom prst="rect">
            <a:avLst/>
          </a:prstGeom>
          <a:noFill/>
        </p:spPr>
        <p:txBody>
          <a:bodyPr wrap="none" rtlCol="0">
            <a:spAutoFit/>
          </a:bodyPr>
          <a:lstStyle/>
          <a:p>
            <a:r>
              <a:rPr lang="en-US" sz="2000" b="1" dirty="0" smtClean="0">
                <a:solidFill>
                  <a:srgbClr val="00B050"/>
                </a:solidFill>
              </a:rPr>
              <a:t>Y/N/A: 43/0/3</a:t>
            </a:r>
            <a:endParaRPr lang="en-US" sz="2000" b="1" dirty="0">
              <a:solidFill>
                <a:srgbClr val="00B05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#9</a:t>
            </a:r>
            <a:br>
              <a:rPr lang="en-US" dirty="0" smtClean="0"/>
            </a:br>
            <a:r>
              <a:rPr lang="en-US" sz="2000" dirty="0" smtClean="0"/>
              <a:t>By Bin Tian (QUALCOMM)</a:t>
            </a:r>
            <a:endParaRPr lang="en-US" sz="2000" dirty="0"/>
          </a:p>
        </p:txBody>
      </p:sp>
      <p:sp>
        <p:nvSpPr>
          <p:cNvPr id="7" name="내용 개체 틀 2"/>
          <p:cNvSpPr txBox="1">
            <a:spLocks/>
          </p:cNvSpPr>
          <p:nvPr/>
        </p:nvSpPr>
        <p:spPr>
          <a:xfrm>
            <a:off x="762000" y="2133600"/>
            <a:ext cx="8001000" cy="3733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rPr>
              <a:t>Do you agree that 11ax pilot sequence shall be applied in the </a:t>
            </a:r>
            <a:r>
              <a:rPr kumimoji="0" lang="en-US" alt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same way as in 11ac SSP</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smtClean="0">
                <a:ln>
                  <a:noFill/>
                </a:ln>
                <a:solidFill>
                  <a:schemeClr val="tx1"/>
                </a:solidFill>
                <a:effectLst/>
                <a:uLnTx/>
                <a:uFillTx/>
                <a:latin typeface="+mn-lt"/>
                <a:ea typeface="MS PGothic" pitchFamily="34" charset="-128"/>
              </a:rPr>
              <a:t>Pilot values are shifted on pilot tones from symbol to symbol for each RU</a:t>
            </a:r>
            <a:endParaRPr kumimoji="0" lang="en-US"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smtClean="0">
                <a:ln>
                  <a:noFill/>
                </a:ln>
                <a:solidFill>
                  <a:schemeClr val="tx1"/>
                </a:solidFill>
                <a:effectLst/>
                <a:uLnTx/>
                <a:uFillTx/>
                <a:latin typeface="+mn-lt"/>
                <a:ea typeface="MS PGothic" pitchFamily="34" charset="-128"/>
              </a:rPr>
              <a:t>Overlaying pilot polarity value: same as in 11ac</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ko-KR" sz="2400" b="1" i="0" u="none" strike="noStrike" kern="0" cap="none" spc="0" normalizeH="0" baseline="0" noProof="0" dirty="0" smtClean="0">
              <a:ln>
                <a:noFill/>
              </a:ln>
              <a:solidFill>
                <a:schemeClr val="tx1"/>
              </a:solidFill>
              <a:effectLst/>
              <a:uLnTx/>
              <a:uFillTx/>
              <a:latin typeface="+mn-lt"/>
              <a:ea typeface="굴림" charset="-127"/>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altLang="ko-KR" sz="2400" b="1" i="0" u="none" strike="noStrike" kern="0" cap="none" spc="0" normalizeH="0" baseline="0" noProof="0" dirty="0" smtClean="0">
                <a:ln>
                  <a:noFill/>
                </a:ln>
                <a:solidFill>
                  <a:srgbClr val="00B050"/>
                </a:solidFill>
                <a:effectLst/>
                <a:uLnTx/>
                <a:uFillTx/>
                <a:latin typeface="+mn-lt"/>
                <a:ea typeface="굴림" charset="-127"/>
                <a:cs typeface="ＭＳ Ｐゴシック" charset="0"/>
              </a:rPr>
              <a:t>Y/N/A:46/0/3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#10</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7" name="Content Placeholder 2"/>
          <p:cNvSpPr txBox="1">
            <a:spLocks/>
          </p:cNvSpPr>
          <p:nvPr/>
        </p:nvSpPr>
        <p:spPr>
          <a:xfrm>
            <a:off x="609600" y="2133601"/>
            <a:ext cx="7924800" cy="2209800"/>
          </a:xfrm>
          <a:prstGeom prst="rect">
            <a:avLst/>
          </a:prstGeom>
        </p:spPr>
        <p:txBody>
          <a:bodyPr/>
          <a:lstStyle/>
          <a:p>
            <a:pPr marL="342900" marR="0" lvl="1"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S PGothic" pitchFamily="34" charset="-128"/>
              </a:rPr>
              <a:t>Do you agree to add the following description to the SIGB number of symbols fields in Table 2 in the SFD: </a:t>
            </a:r>
            <a:r>
              <a:rPr kumimoji="0" lang="en-GB" sz="1600" b="0" i="0" u="none" strike="noStrike" kern="0" cap="none" spc="0" normalizeH="0" baseline="0" noProof="0" dirty="0" smtClean="0">
                <a:ln>
                  <a:noFill/>
                </a:ln>
                <a:solidFill>
                  <a:schemeClr val="tx1"/>
                </a:solidFill>
                <a:effectLst/>
                <a:uLnTx/>
                <a:uFillTx/>
                <a:latin typeface="+mn-lt"/>
                <a:ea typeface="MS PGothic" pitchFamily="34" charset="-128"/>
              </a:rPr>
              <a:t>HE-SIG-A fields for the HE MU PPDU of the SFD</a:t>
            </a:r>
            <a:r>
              <a:rPr kumimoji="0" lang="en-US" sz="1600" b="0" i="0" u="none" strike="noStrike" kern="0" cap="none" spc="0" normalizeH="0" baseline="0" noProof="0" dirty="0" smtClean="0">
                <a:ln>
                  <a:noFill/>
                </a:ln>
                <a:solidFill>
                  <a:schemeClr val="tx1"/>
                </a:solidFill>
                <a:effectLst/>
                <a:uLnTx/>
                <a:uFillTx/>
                <a:latin typeface="+mn-lt"/>
                <a:ea typeface="MS PGothic" pitchFamily="34" charset="-128"/>
              </a:rPr>
              <a:t>?</a:t>
            </a:r>
          </a:p>
          <a:p>
            <a:pPr marL="342900" marR="0" lvl="1"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1"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8" name="Table 7"/>
          <p:cNvGraphicFramePr>
            <a:graphicFrameLocks noGrp="1"/>
          </p:cNvGraphicFramePr>
          <p:nvPr>
            <p:extLst>
              <p:ext uri="{D42A27DB-BD31-4B8C-83A1-F6EECF244321}">
                <p14:modId xmlns="" xmlns:p14="http://schemas.microsoft.com/office/powerpoint/2010/main" val="2918592954"/>
              </p:ext>
            </p:extLst>
          </p:nvPr>
        </p:nvGraphicFramePr>
        <p:xfrm>
          <a:off x="838200" y="2895600"/>
          <a:ext cx="7644270" cy="838200"/>
        </p:xfrm>
        <a:graphic>
          <a:graphicData uri="http://schemas.openxmlformats.org/drawingml/2006/table">
            <a:tbl>
              <a:tblPr firstRow="1" firstCol="1" bandRow="1"/>
              <a:tblGrid>
                <a:gridCol w="1467536"/>
                <a:gridCol w="809394"/>
                <a:gridCol w="3090410"/>
                <a:gridCol w="2276930"/>
              </a:tblGrid>
              <a:tr h="278709">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Field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Length (bits)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Description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709">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SIGB Number Of Symbols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r>
                        <a:rPr lang="en-GB" sz="1100" u="sng" dirty="0" smtClean="0">
                          <a:solidFill>
                            <a:schemeClr val="accent2"/>
                          </a:solidFill>
                          <a:effectLst/>
                          <a:latin typeface="Times New Roman" panose="02020603050405020304" pitchFamily="18" charset="0"/>
                          <a:ea typeface="Times New Roman" panose="02020603050405020304" pitchFamily="18" charset="0"/>
                        </a:rPr>
                        <a:t>When SIGB compression</a:t>
                      </a:r>
                      <a:r>
                        <a:rPr lang="en-GB" sz="1100" u="sng" baseline="0" dirty="0" smtClean="0">
                          <a:solidFill>
                            <a:schemeClr val="accent2"/>
                          </a:solidFill>
                          <a:effectLst/>
                          <a:latin typeface="Times New Roman" panose="02020603050405020304" pitchFamily="18" charset="0"/>
                          <a:ea typeface="Times New Roman" panose="02020603050405020304" pitchFamily="18" charset="0"/>
                        </a:rPr>
                        <a:t> mode is enabled, the number of symbols are re-purposed to indicate the number of MU-MIMO users</a:t>
                      </a:r>
                      <a:endParaRPr lang="en-US" sz="1100" u="sng" dirty="0">
                        <a:solidFill>
                          <a:schemeClr val="accent2"/>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762000" y="57912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Y/N/A:40/0/4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990600" y="53340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Y/N/A:42/0/4</a:t>
            </a:r>
          </a:p>
        </p:txBody>
      </p:sp>
      <p:sp>
        <p:nvSpPr>
          <p:cNvPr id="7" name="Title 1"/>
          <p:cNvSpPr>
            <a:spLocks noGrp="1"/>
          </p:cNvSpPr>
          <p:nvPr>
            <p:ph type="title"/>
          </p:nvPr>
        </p:nvSpPr>
        <p:spPr>
          <a:xfrm>
            <a:off x="685800" y="685800"/>
            <a:ext cx="7772400" cy="1066800"/>
          </a:xfrm>
        </p:spPr>
        <p:txBody>
          <a:bodyPr/>
          <a:lstStyle/>
          <a:p>
            <a:r>
              <a:rPr lang="en-US" dirty="0" smtClean="0"/>
              <a:t>Straw Poll #11</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8"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modify the HE-SIG-B compression mode description in the SFD [Page 9, line 2-4 in 11-15-0132-15-00ax-spec-framework.docx] as follows:</a:t>
            </a:r>
          </a:p>
          <a:p>
            <a:pPr marL="45720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In an HE MU PPDU the HE-SIG-A field shall indicate the number of STAs when full bandwidth MU-MIMO compressed SIG-B mode is indicated. </a:t>
            </a:r>
            <a:r>
              <a:rPr kumimoji="0" lang="en-US" sz="2000" b="0" i="0" u="none" strike="sngStrike" kern="0" cap="none" spc="0" normalizeH="0" baseline="0" noProof="0" smtClean="0">
                <a:ln>
                  <a:noFill/>
                </a:ln>
                <a:solidFill>
                  <a:srgbClr val="FF0000"/>
                </a:solidFill>
                <a:effectLst/>
                <a:uLnTx/>
                <a:uFillTx/>
                <a:latin typeface="+mn-lt"/>
                <a:ea typeface="MS PGothic" pitchFamily="34" charset="-128"/>
              </a:rPr>
              <a:t>Details are TBD. </a:t>
            </a:r>
            <a:r>
              <a:rPr kumimoji="0" lang="en-GB" sz="2000" b="0" i="0" u="sng" strike="noStrike" kern="0" cap="none" spc="0" normalizeH="0" baseline="0" noProof="0" smtClean="0">
                <a:ln>
                  <a:noFill/>
                </a:ln>
                <a:solidFill>
                  <a:schemeClr val="accent2"/>
                </a:solidFill>
                <a:effectLst/>
                <a:uLnTx/>
                <a:uFillTx/>
                <a:latin typeface="Times New Roman" panose="02020603050405020304" pitchFamily="18" charset="0"/>
                <a:ea typeface="Times New Roman" panose="02020603050405020304" pitchFamily="18" charset="0"/>
              </a:rPr>
              <a:t>When SIGB compression mode is enabled, the SIGB number of symbols are re-purposed to indicate the number of MU-MIMO users</a:t>
            </a:r>
            <a:endParaRPr kumimoji="0" lang="en-US" sz="2000" b="0" i="0" u="sng" strike="noStrike" kern="0" cap="none" spc="0" normalizeH="0" baseline="0" noProof="0" smtClean="0">
              <a:ln>
                <a:noFill/>
              </a:ln>
              <a:solidFill>
                <a:schemeClr val="accent2"/>
              </a:solidFill>
              <a:effectLst/>
              <a:uLnTx/>
              <a:uFillTx/>
              <a:latin typeface="Times New Roman" panose="02020603050405020304" pitchFamily="18" charset="0"/>
              <a:ea typeface="Times New Roman" panose="02020603050405020304" pitchFamily="18" charset="0"/>
            </a:endParaRPr>
          </a:p>
          <a:p>
            <a:pPr marL="45720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[PHY Motion 111, Janaury 2016, see [26]]</a:t>
            </a:r>
          </a:p>
          <a:p>
            <a:pPr marL="45720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#12</a:t>
            </a:r>
            <a:br>
              <a:rPr lang="en-US" dirty="0" smtClean="0"/>
            </a:br>
            <a:r>
              <a:rPr lang="en-US" sz="2000" dirty="0" smtClean="0"/>
              <a:t>By </a:t>
            </a:r>
            <a:r>
              <a:rPr lang="en-US" sz="2000" dirty="0" smtClean="0">
                <a:solidFill>
                  <a:srgbClr val="000000"/>
                </a:solidFill>
                <a:ea typeface="Times New Roman"/>
                <a:cs typeface="Arial"/>
              </a:rPr>
              <a:t>Kaushik Josiam </a:t>
            </a:r>
            <a:r>
              <a:rPr lang="en-US" sz="2000" dirty="0" smtClean="0"/>
              <a:t>(Samsung)</a:t>
            </a:r>
            <a:endParaRPr lang="en-US" sz="2000" dirty="0"/>
          </a:p>
        </p:txBody>
      </p:sp>
      <p:sp>
        <p:nvSpPr>
          <p:cNvPr id="8" name="Rectangle 7"/>
          <p:cNvSpPr/>
          <p:nvPr/>
        </p:nvSpPr>
        <p:spPr>
          <a:xfrm>
            <a:off x="838200" y="60198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Y/N/A:43/0/3</a:t>
            </a:r>
          </a:p>
        </p:txBody>
      </p:sp>
      <p:sp>
        <p:nvSpPr>
          <p:cNvPr id="9" name="Content Placeholder 2"/>
          <p:cNvSpPr txBox="1">
            <a:spLocks noRot="1" noChangeAspect="1" noMove="1" noResize="1" noEditPoints="1" noAdjustHandles="1" noChangeArrowheads="1" noChangeShapeType="1" noTextEdit="1"/>
          </p:cNvSpPr>
          <p:nvPr/>
        </p:nvSpPr>
        <p:spPr>
          <a:xfrm>
            <a:off x="685800" y="1981200"/>
            <a:ext cx="7770813" cy="4113213"/>
          </a:xfrm>
          <a:prstGeom prst="rect">
            <a:avLst/>
          </a:prstGeom>
          <a:blipFill rotWithShape="0">
            <a:blip r:embed="rId2" cstate="print"/>
            <a:stretch>
              <a:fillRect l="-1099" t="-1185" b="-1926"/>
            </a:stretch>
          </a:blipFill>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noFill/>
                <a:effectLst/>
                <a:uLnTx/>
                <a:uFillTx/>
                <a:latin typeface="+mn-lt"/>
                <a:ea typeface="MS PGothic" pitchFamily="34" charset="-128"/>
                <a:cs typeface="ＭＳ Ｐゴシック" charset="0"/>
              </a:rPr>
              <a:t> </a:t>
            </a:r>
            <a:endParaRPr kumimoji="0" lang="en-US" sz="2400" b="1" i="0" u="none" strike="noStrike" kern="0" cap="none" spc="0" normalizeH="0" baseline="0" noProof="0">
              <a:ln>
                <a:noFill/>
              </a:ln>
              <a:noFill/>
              <a:effectLst/>
              <a:uLnTx/>
              <a:uFillTx/>
              <a:latin typeface="+mn-lt"/>
              <a:ea typeface="MS PGothic" pitchFamily="34" charset="-128"/>
              <a:cs typeface="ＭＳ Ｐゴシック"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#13</a:t>
            </a:r>
            <a:br>
              <a:rPr lang="en-US" dirty="0" smtClean="0"/>
            </a:br>
            <a:r>
              <a:rPr lang="en-US" sz="2000" dirty="0" smtClean="0"/>
              <a:t>By </a:t>
            </a:r>
            <a:r>
              <a:rPr lang="en-US" sz="2000" dirty="0" smtClean="0">
                <a:solidFill>
                  <a:srgbClr val="000000"/>
                </a:solidFill>
                <a:ea typeface="Times New Roman"/>
                <a:cs typeface="Arial"/>
              </a:rPr>
              <a:t>Yakun Sun </a:t>
            </a:r>
            <a:r>
              <a:rPr lang="en-US" sz="2000" dirty="0" smtClean="0"/>
              <a:t>(Marvell)</a:t>
            </a:r>
            <a:endParaRPr lang="en-US" sz="2000" dirty="0"/>
          </a:p>
        </p:txBody>
      </p:sp>
      <p:sp>
        <p:nvSpPr>
          <p:cNvPr id="7" name="Rectangle 6"/>
          <p:cNvSpPr/>
          <p:nvPr/>
        </p:nvSpPr>
        <p:spPr>
          <a:xfrm>
            <a:off x="762000" y="2133600"/>
            <a:ext cx="7848600" cy="1631216"/>
          </a:xfrm>
          <a:prstGeom prst="rect">
            <a:avLst/>
          </a:prstGeom>
        </p:spPr>
        <p:txBody>
          <a:bodyPr wrap="square">
            <a:spAutoFit/>
          </a:bodyPr>
          <a:lstStyle/>
          <a:p>
            <a:r>
              <a:rPr lang="en-US" sz="2000" dirty="0" smtClean="0"/>
              <a:t>Do you support to modify the current SFD as following</a:t>
            </a:r>
          </a:p>
          <a:p>
            <a:pPr lvl="1"/>
            <a:r>
              <a:rPr lang="en-GB" sz="2000" dirty="0" smtClean="0"/>
              <a:t>The L-SIG, RL-SIG, HE-SIG-A and HE-SIG-B fields are always transmitted with same </a:t>
            </a:r>
            <a:r>
              <a:rPr lang="en-GB" sz="2000" strike="sngStrike" dirty="0" smtClean="0">
                <a:solidFill>
                  <a:srgbClr val="FF0000"/>
                </a:solidFill>
              </a:rPr>
              <a:t>total</a:t>
            </a:r>
            <a:r>
              <a:rPr lang="en-GB" sz="2000" dirty="0" smtClean="0">
                <a:solidFill>
                  <a:srgbClr val="FF0000"/>
                </a:solidFill>
              </a:rPr>
              <a:t> </a:t>
            </a:r>
            <a:r>
              <a:rPr lang="en-GB" sz="2000" dirty="0" smtClean="0"/>
              <a:t>power </a:t>
            </a:r>
            <a:r>
              <a:rPr lang="en-GB" sz="2000" dirty="0" smtClean="0">
                <a:solidFill>
                  <a:srgbClr val="FF0000"/>
                </a:solidFill>
              </a:rPr>
              <a:t>per tone</a:t>
            </a:r>
            <a:r>
              <a:rPr lang="en-GB" sz="2000" dirty="0" smtClean="0"/>
              <a:t> as L-LTF field (in cases when L-LTF is not being boosted). </a:t>
            </a:r>
            <a:r>
              <a:rPr lang="en-GB" sz="2000" dirty="0" smtClean="0">
                <a:solidFill>
                  <a:srgbClr val="FF0000"/>
                </a:solidFill>
              </a:rPr>
              <a:t>The L-STF has the same total power as the L-LTF</a:t>
            </a:r>
            <a:r>
              <a:rPr lang="en-GB" sz="2000" dirty="0" smtClean="0"/>
              <a:t>?</a:t>
            </a:r>
            <a:endParaRPr lang="en-US" sz="2000" dirty="0"/>
          </a:p>
        </p:txBody>
      </p:sp>
      <p:sp>
        <p:nvSpPr>
          <p:cNvPr id="8" name="Rectangle 7"/>
          <p:cNvSpPr/>
          <p:nvPr/>
        </p:nvSpPr>
        <p:spPr>
          <a:xfrm>
            <a:off x="762000" y="5562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Y/N/A:44/0/3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#14</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533400" y="2209800"/>
            <a:ext cx="8610600" cy="3170099"/>
          </a:xfrm>
          <a:prstGeom prst="rect">
            <a:avLst/>
          </a:prstGeom>
          <a:noFill/>
        </p:spPr>
        <p:txBody>
          <a:bodyPr wrap="square" rtlCol="0">
            <a:spAutoFit/>
          </a:bodyPr>
          <a:lstStyle/>
          <a:p>
            <a:r>
              <a:rPr lang="en-US" altLang="en-US" sz="1600" dirty="0" smtClean="0"/>
              <a:t>Do you agree to add t</a:t>
            </a:r>
            <a:r>
              <a:rPr lang="en-US" sz="1600" dirty="0" smtClean="0"/>
              <a:t>o the spec framework that </a:t>
            </a:r>
          </a:p>
          <a:p>
            <a:endParaRPr lang="en-US" sz="1600" b="1" dirty="0"/>
          </a:p>
          <a:p>
            <a:r>
              <a:rPr lang="en-US" sz="1400" dirty="0"/>
              <a:t>The tones used for channel feedback shall be a subset of the sets given below:</a:t>
            </a:r>
          </a:p>
          <a:p>
            <a:r>
              <a:rPr lang="en-US" sz="1400" dirty="0"/>
              <a:t> </a:t>
            </a:r>
          </a:p>
          <a:p>
            <a:r>
              <a:rPr lang="en-US" sz="1400" u="sng" dirty="0"/>
              <a:t>NDP bandwidth 20 MHz: </a:t>
            </a:r>
          </a:p>
          <a:p>
            <a:r>
              <a:rPr lang="en-US" sz="1400" dirty="0" smtClean="0"/>
              <a:t>Ng </a:t>
            </a:r>
            <a:r>
              <a:rPr lang="en-US" sz="1400" dirty="0"/>
              <a:t>= 4 → [-120:4:-4, 4:4:120] + edge(±2,±122)</a:t>
            </a:r>
          </a:p>
          <a:p>
            <a:r>
              <a:rPr lang="en-US" sz="1400" dirty="0"/>
              <a:t>Ng = 16 → [-116:16:-4, 4:16:116] + edge(±2,±122)</a:t>
            </a:r>
          </a:p>
          <a:p>
            <a:r>
              <a:rPr lang="en-US" sz="1400" dirty="0"/>
              <a:t> </a:t>
            </a:r>
          </a:p>
          <a:p>
            <a:r>
              <a:rPr lang="en-US" sz="1400" u="sng" dirty="0"/>
              <a:t>NDP bandwidth 40 MHz:</a:t>
            </a:r>
          </a:p>
          <a:p>
            <a:r>
              <a:rPr lang="en-US" sz="1400" dirty="0"/>
              <a:t>Ng = 4/16 → [-244:Ng:-4, 4:Ng:244]</a:t>
            </a:r>
          </a:p>
          <a:p>
            <a:r>
              <a:rPr lang="en-US" sz="1400" dirty="0"/>
              <a:t> </a:t>
            </a:r>
          </a:p>
          <a:p>
            <a:r>
              <a:rPr lang="en-US" sz="1400" u="sng" dirty="0"/>
              <a:t>NDP bandwidth 80 MHz:</a:t>
            </a:r>
          </a:p>
          <a:p>
            <a:r>
              <a:rPr lang="en-US" sz="1400" dirty="0"/>
              <a:t>Ng = 4/16 → [-500:Ng:-4, 4:Ng:500]</a:t>
            </a:r>
          </a:p>
          <a:p>
            <a:endParaRPr lang="en-US" sz="1400" dirty="0"/>
          </a:p>
        </p:txBody>
      </p:sp>
      <p:sp>
        <p:nvSpPr>
          <p:cNvPr id="8" name="Rectangle 7"/>
          <p:cNvSpPr/>
          <p:nvPr/>
        </p:nvSpPr>
        <p:spPr>
          <a:xfrm>
            <a:off x="762000" y="5562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Y/N/A:43/0/4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#15</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228600" y="24384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 </a:t>
            </a:r>
          </a:p>
          <a:p>
            <a:endParaRPr lang="en-US" sz="1600" dirty="0" smtClean="0"/>
          </a:p>
          <a:p>
            <a:r>
              <a:rPr lang="en-US" sz="1600" dirty="0" smtClean="0"/>
              <a:t>2X </a:t>
            </a:r>
            <a:r>
              <a:rPr lang="en-US" sz="1600" dirty="0"/>
              <a:t>HE-LTF sequence shall be the only mandatory mode for NDP. 4X HE-LTF shall not be supported in NDP.</a:t>
            </a:r>
          </a:p>
          <a:p>
            <a:endParaRPr lang="en-US" sz="1600" b="1" dirty="0"/>
          </a:p>
        </p:txBody>
      </p:sp>
      <p:sp>
        <p:nvSpPr>
          <p:cNvPr id="8" name="Rectangle 7"/>
          <p:cNvSpPr/>
          <p:nvPr/>
        </p:nvSpPr>
        <p:spPr>
          <a:xfrm>
            <a:off x="685800" y="51816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Y/N/A:39/0/4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#16</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4384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smtClean="0"/>
              <a:t>The NDP </a:t>
            </a:r>
          </a:p>
          <a:p>
            <a:endParaRPr lang="en-US" sz="1600" dirty="0" smtClean="0"/>
          </a:p>
          <a:p>
            <a:pPr marL="285750" indent="-285750">
              <a:buFont typeface="Arial" panose="020B0604020202020204" pitchFamily="34" charset="0"/>
              <a:buChar char="•"/>
            </a:pPr>
            <a:r>
              <a:rPr lang="en-US" sz="1600" dirty="0" smtClean="0"/>
              <a:t>always has extension of 4uS</a:t>
            </a:r>
          </a:p>
          <a:p>
            <a:pPr marL="285750" indent="-285750">
              <a:buFont typeface="Arial" panose="020B0604020202020204" pitchFamily="34" charset="0"/>
              <a:buChar char="•"/>
            </a:pPr>
            <a:r>
              <a:rPr lang="en-US" sz="1600" dirty="0" smtClean="0"/>
              <a:t>shall support the CP values 0.8 us and 1.6 us</a:t>
            </a:r>
          </a:p>
          <a:p>
            <a:pPr latinLnBrk="1"/>
            <a:endParaRPr lang="en-US" sz="1600" dirty="0" smtClean="0"/>
          </a:p>
        </p:txBody>
      </p:sp>
      <p:sp>
        <p:nvSpPr>
          <p:cNvPr id="8" name="Rectangle 7"/>
          <p:cNvSpPr/>
          <p:nvPr/>
        </p:nvSpPr>
        <p:spPr>
          <a:xfrm>
            <a:off x="609600" y="5029200"/>
            <a:ext cx="1911101"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Y/N/A:40/0/2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#17</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2860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pPr latinLnBrk="1"/>
            <a:endParaRPr lang="en-US" sz="1600" dirty="0" smtClean="0"/>
          </a:p>
          <a:p>
            <a:pPr latinLnBrk="1"/>
            <a:r>
              <a:rPr lang="en-US" sz="1600" dirty="0" smtClean="0"/>
              <a:t>AP </a:t>
            </a:r>
            <a:r>
              <a:rPr lang="en-US" sz="1600" dirty="0"/>
              <a:t>can request </a:t>
            </a:r>
            <a:r>
              <a:rPr lang="en-US" sz="1600" dirty="0" err="1"/>
              <a:t>beamforming</a:t>
            </a:r>
            <a:r>
              <a:rPr lang="en-US" sz="1600" dirty="0"/>
              <a:t> feedback over partial BW which is less than the NDP BW</a:t>
            </a:r>
            <a:r>
              <a:rPr lang="en-US" sz="1600" dirty="0" smtClean="0"/>
              <a:t>. </a:t>
            </a:r>
            <a:r>
              <a:rPr lang="en-US" sz="1600" dirty="0"/>
              <a:t>The indication of the feedback BW goes in NDPA.</a:t>
            </a:r>
          </a:p>
          <a:p>
            <a:pPr latinLnBrk="1"/>
            <a:endParaRPr lang="en-US" sz="1600" dirty="0" smtClean="0"/>
          </a:p>
        </p:txBody>
      </p:sp>
      <p:sp>
        <p:nvSpPr>
          <p:cNvPr id="8" name="Rectangle 7"/>
          <p:cNvSpPr/>
          <p:nvPr/>
        </p:nvSpPr>
        <p:spPr>
          <a:xfrm>
            <a:off x="609600" y="5029200"/>
            <a:ext cx="1851789"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No objection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#18</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362200"/>
            <a:ext cx="8610600" cy="1077218"/>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a:t>The granularity of channel feedback requested by the AP is a 26 tone </a:t>
            </a:r>
            <a:r>
              <a:rPr lang="en-US" sz="1600" dirty="0" smtClean="0"/>
              <a:t>RU. The AP signals </a:t>
            </a:r>
            <a:r>
              <a:rPr lang="en-US" sz="1600" i="1" dirty="0"/>
              <a:t>start</a:t>
            </a:r>
            <a:r>
              <a:rPr lang="en-US" sz="1600" dirty="0"/>
              <a:t> and </a:t>
            </a:r>
            <a:r>
              <a:rPr lang="en-US" sz="1600" i="1" dirty="0"/>
              <a:t>end</a:t>
            </a:r>
            <a:r>
              <a:rPr lang="en-US" sz="1600" dirty="0"/>
              <a:t> 26 tone RUs requested for feedback.</a:t>
            </a:r>
          </a:p>
        </p:txBody>
      </p:sp>
      <p:sp>
        <p:nvSpPr>
          <p:cNvPr id="8" name="Rectangle 7"/>
          <p:cNvSpPr/>
          <p:nvPr/>
        </p:nvSpPr>
        <p:spPr>
          <a:xfrm>
            <a:off x="609600" y="5029200"/>
            <a:ext cx="1851789"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No objection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a:xfrm>
            <a:off x="685800" y="685800"/>
            <a:ext cx="7772400" cy="1066800"/>
          </a:xfrm>
        </p:spPr>
        <p:txBody>
          <a:bodyPr/>
          <a:lstStyle/>
          <a:p>
            <a:r>
              <a:rPr lang="en-US" dirty="0" smtClean="0"/>
              <a:t>Straw Poll #19</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7" name="TextBox 6"/>
          <p:cNvSpPr txBox="1"/>
          <p:nvPr/>
        </p:nvSpPr>
        <p:spPr>
          <a:xfrm>
            <a:off x="304800" y="2438400"/>
            <a:ext cx="8610600" cy="1323439"/>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dirty="0" smtClean="0"/>
          </a:p>
          <a:p>
            <a:r>
              <a:rPr lang="en-US" sz="1600" dirty="0" smtClean="0"/>
              <a:t>The </a:t>
            </a:r>
            <a:r>
              <a:rPr lang="en-US" sz="1600" dirty="0"/>
              <a:t>max </a:t>
            </a:r>
            <a:r>
              <a:rPr lang="en-US" sz="1600" dirty="0" err="1"/>
              <a:t>Nc</a:t>
            </a:r>
            <a:r>
              <a:rPr lang="en-US" sz="1600" dirty="0"/>
              <a:t> for sounding feedback that a </a:t>
            </a:r>
            <a:r>
              <a:rPr lang="en-US" sz="1600" dirty="0" err="1"/>
              <a:t>BFee</a:t>
            </a:r>
            <a:r>
              <a:rPr lang="en-US" sz="1600" dirty="0"/>
              <a:t> can support </a:t>
            </a:r>
            <a:r>
              <a:rPr lang="en-US" sz="1600" dirty="0" smtClean="0"/>
              <a:t>shall be </a:t>
            </a:r>
            <a:r>
              <a:rPr lang="en-US" sz="1600" dirty="0"/>
              <a:t>negotiated through a capability exchange at association.</a:t>
            </a:r>
          </a:p>
          <a:p>
            <a:endParaRPr lang="en-US" sz="1600" b="1" dirty="0"/>
          </a:p>
        </p:txBody>
      </p:sp>
      <p:sp>
        <p:nvSpPr>
          <p:cNvPr id="8" name="Rectangle 7"/>
          <p:cNvSpPr/>
          <p:nvPr/>
        </p:nvSpPr>
        <p:spPr>
          <a:xfrm>
            <a:off x="609600" y="5029200"/>
            <a:ext cx="1851789"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No objection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533400" y="25146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b="1" dirty="0"/>
          </a:p>
          <a:p>
            <a:r>
              <a:rPr lang="en-US" sz="1600" dirty="0"/>
              <a:t>AP shall control the Ng, quantization, and </a:t>
            </a:r>
            <a:r>
              <a:rPr lang="en-US" sz="1600" dirty="0" err="1"/>
              <a:t>Nc</a:t>
            </a:r>
            <a:r>
              <a:rPr lang="en-US" sz="1600" dirty="0"/>
              <a:t> of the sounding </a:t>
            </a:r>
            <a:r>
              <a:rPr lang="en-US" sz="1600" dirty="0" smtClean="0"/>
              <a:t>FB in </a:t>
            </a:r>
            <a:r>
              <a:rPr lang="en-US" sz="1600" dirty="0"/>
              <a:t>NDPA except in the special case of a NDPA addressed to a single STA </a:t>
            </a:r>
            <a:r>
              <a:rPr lang="en-US" sz="1600" dirty="0" smtClean="0"/>
              <a:t>which requests </a:t>
            </a:r>
            <a:r>
              <a:rPr lang="en-US" sz="1600" dirty="0"/>
              <a:t>SU type feedback. In the aforementioned special case, </a:t>
            </a:r>
            <a:r>
              <a:rPr lang="en-US" sz="1600" dirty="0" smtClean="0"/>
              <a:t>the STA controls </a:t>
            </a:r>
            <a:r>
              <a:rPr lang="en-US" sz="1600" dirty="0"/>
              <a:t>these quantities.</a:t>
            </a:r>
          </a:p>
          <a:p>
            <a:endParaRPr lang="en-US" sz="1600" dirty="0" smtClean="0"/>
          </a:p>
          <a:p>
            <a:endParaRPr lang="en-US" sz="1600" dirty="0" smtClean="0"/>
          </a:p>
        </p:txBody>
      </p:sp>
      <p:sp>
        <p:nvSpPr>
          <p:cNvPr id="7" name="Title 1"/>
          <p:cNvSpPr>
            <a:spLocks noGrp="1"/>
          </p:cNvSpPr>
          <p:nvPr>
            <p:ph type="title"/>
          </p:nvPr>
        </p:nvSpPr>
        <p:spPr>
          <a:xfrm>
            <a:off x="685800" y="685800"/>
            <a:ext cx="7772400" cy="1066800"/>
          </a:xfrm>
        </p:spPr>
        <p:txBody>
          <a:bodyPr/>
          <a:lstStyle/>
          <a:p>
            <a:r>
              <a:rPr lang="en-US" dirty="0" smtClean="0"/>
              <a:t>Straw Poll #20</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8" name="Rectangle 7"/>
          <p:cNvSpPr/>
          <p:nvPr/>
        </p:nvSpPr>
        <p:spPr>
          <a:xfrm>
            <a:off x="762000" y="4876800"/>
            <a:ext cx="1851789"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No objection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381000" y="2362200"/>
            <a:ext cx="8610600" cy="1815882"/>
          </a:xfrm>
          <a:prstGeom prst="rect">
            <a:avLst/>
          </a:prstGeom>
          <a:noFill/>
        </p:spPr>
        <p:txBody>
          <a:bodyPr wrap="square" rtlCol="0">
            <a:spAutoFit/>
          </a:bodyPr>
          <a:lstStyle/>
          <a:p>
            <a:r>
              <a:rPr lang="en-US" altLang="en-US" sz="1600" dirty="0" smtClean="0"/>
              <a:t>Do you agree to add t</a:t>
            </a:r>
            <a:r>
              <a:rPr lang="en-US" sz="1600" dirty="0" smtClean="0"/>
              <a:t>o the spec framework that</a:t>
            </a:r>
          </a:p>
          <a:p>
            <a:endParaRPr lang="en-US" sz="1600" b="1" dirty="0"/>
          </a:p>
          <a:p>
            <a:r>
              <a:rPr lang="en-US" sz="1600" dirty="0"/>
              <a:t>A channel quality indicator </a:t>
            </a:r>
            <a:r>
              <a:rPr lang="en-US" sz="1600" dirty="0" smtClean="0"/>
              <a:t>only (CQI-only) </a:t>
            </a:r>
            <a:r>
              <a:rPr lang="en-US" sz="1600" dirty="0"/>
              <a:t>feedback (exact </a:t>
            </a:r>
            <a:r>
              <a:rPr lang="en-US" sz="1600" dirty="0" smtClean="0"/>
              <a:t>metric TBD</a:t>
            </a:r>
            <a:r>
              <a:rPr lang="en-US" sz="1600" dirty="0"/>
              <a:t>) will be supported by the sounding protocol in 11ax. </a:t>
            </a:r>
            <a:r>
              <a:rPr lang="en-US" sz="1600" dirty="0" smtClean="0"/>
              <a:t>The request </a:t>
            </a:r>
            <a:r>
              <a:rPr lang="en-US" sz="1600" dirty="0"/>
              <a:t>for </a:t>
            </a:r>
            <a:r>
              <a:rPr lang="en-US" sz="1600" dirty="0" smtClean="0"/>
              <a:t>CQI-only </a:t>
            </a:r>
            <a:r>
              <a:rPr lang="en-US" sz="1600" dirty="0"/>
              <a:t>feedback goes in NDPA.</a:t>
            </a:r>
          </a:p>
          <a:p>
            <a:r>
              <a:rPr lang="en-US" sz="1600" b="1" dirty="0" smtClean="0"/>
              <a:t> </a:t>
            </a:r>
            <a:endParaRPr lang="en-US" sz="1600" b="1" dirty="0"/>
          </a:p>
          <a:p>
            <a:endParaRPr lang="en-US" sz="1600" dirty="0" smtClean="0"/>
          </a:p>
          <a:p>
            <a:endParaRPr lang="en-US" sz="1600" dirty="0" smtClean="0"/>
          </a:p>
        </p:txBody>
      </p:sp>
      <p:sp>
        <p:nvSpPr>
          <p:cNvPr id="7" name="Title 1"/>
          <p:cNvSpPr>
            <a:spLocks noGrp="1"/>
          </p:cNvSpPr>
          <p:nvPr>
            <p:ph type="title"/>
          </p:nvPr>
        </p:nvSpPr>
        <p:spPr>
          <a:xfrm>
            <a:off x="685800" y="685800"/>
            <a:ext cx="7772400" cy="1066800"/>
          </a:xfrm>
        </p:spPr>
        <p:txBody>
          <a:bodyPr/>
          <a:lstStyle/>
          <a:p>
            <a:r>
              <a:rPr lang="en-US" dirty="0" smtClean="0"/>
              <a:t>Straw Poll #21</a:t>
            </a:r>
            <a:br>
              <a:rPr lang="en-US" dirty="0" smtClean="0"/>
            </a:br>
            <a:r>
              <a:rPr lang="en-US" sz="2000" dirty="0" smtClean="0"/>
              <a:t>By </a:t>
            </a:r>
            <a:r>
              <a:rPr lang="en-US" sz="2000" dirty="0" smtClean="0">
                <a:solidFill>
                  <a:srgbClr val="000000"/>
                </a:solidFill>
                <a:ea typeface="Times New Roman"/>
                <a:cs typeface="Arial"/>
              </a:rPr>
              <a:t>Sriram Venkateswaran </a:t>
            </a:r>
            <a:r>
              <a:rPr lang="en-US" sz="2000" dirty="0" smtClean="0"/>
              <a:t>(Broadcom)</a:t>
            </a:r>
            <a:endParaRPr lang="en-US" sz="2000" dirty="0"/>
          </a:p>
        </p:txBody>
      </p:sp>
      <p:sp>
        <p:nvSpPr>
          <p:cNvPr id="8" name="Rectangle 7"/>
          <p:cNvSpPr/>
          <p:nvPr/>
        </p:nvSpPr>
        <p:spPr>
          <a:xfrm>
            <a:off x="609600" y="5029200"/>
            <a:ext cx="1851789" cy="461665"/>
          </a:xfrm>
          <a:prstGeom prst="rect">
            <a:avLst/>
          </a:prstGeom>
        </p:spPr>
        <p:txBody>
          <a:bodyPr wrap="none">
            <a:spAutoFit/>
          </a:bodyPr>
          <a:lstStyle/>
          <a:p>
            <a:pPr marL="342900" lvl="0" indent="-342900">
              <a:spcBef>
                <a:spcPct val="20000"/>
              </a:spcBef>
              <a:defRPr/>
            </a:pPr>
            <a:r>
              <a:rPr lang="en-US" altLang="ko-KR" sz="2400" b="1" kern="0" dirty="0" smtClean="0">
                <a:solidFill>
                  <a:srgbClr val="00B050"/>
                </a:solidFill>
                <a:ea typeface="굴림" charset="-127"/>
                <a:cs typeface="ＭＳ Ｐゴシック" charset="0"/>
              </a:rPr>
              <a:t>No objection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22132</TotalTime>
  <Words>2414</Words>
  <Application>Microsoft Office PowerPoint</Application>
  <PresentationFormat>On-screen Show (4:3)</PresentationFormat>
  <Paragraphs>464</Paragraphs>
  <Slides>34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802-11-Submission</vt:lpstr>
      <vt:lpstr>Document</vt:lpstr>
      <vt:lpstr>TGax PHY Ad Hoc March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Straw poll #1  By Eunsung Park (LG)</vt:lpstr>
      <vt:lpstr>Straw Poll #2 By Hongyuan Zhang (Marvell)</vt:lpstr>
      <vt:lpstr>Straw Poll #3 By Hongyuan Zhang (Marvell)</vt:lpstr>
      <vt:lpstr>Straw Poll #4 By Hongyuan Zhang (Marvell)</vt:lpstr>
      <vt:lpstr>Straw Poll #5 By Ron Porat (Broadcom)</vt:lpstr>
      <vt:lpstr>Straw Poll #6 By Ron Porat (Broadcom)</vt:lpstr>
      <vt:lpstr>Straw Poll #7 By Ron Porat (Broadcom)</vt:lpstr>
      <vt:lpstr>Straw Poll #8 By Bin Tian (QUALCOMM)</vt:lpstr>
      <vt:lpstr>Straw Poll #9 By Bin Tian (QUALCOMM)</vt:lpstr>
      <vt:lpstr>Straw Poll #10 By Kaushik Josiam (Samsung)</vt:lpstr>
      <vt:lpstr>Straw Poll #11 By Kaushik Josiam (Samsung)</vt:lpstr>
      <vt:lpstr>Straw Poll #12 By Kaushik Josiam (Samsung)</vt:lpstr>
      <vt:lpstr>Straw Poll #13 By Yakun Sun (Marvell)</vt:lpstr>
      <vt:lpstr>Straw Poll #14 By Sriram Venkateswaran (Broadcom)</vt:lpstr>
      <vt:lpstr>Straw Poll #15 By Sriram Venkateswaran (Broadcom)</vt:lpstr>
      <vt:lpstr>Straw Poll #16 By Sriram Venkateswaran (Broadcom)</vt:lpstr>
      <vt:lpstr>Straw Poll #17 By Sriram Venkateswaran (Broadcom)</vt:lpstr>
      <vt:lpstr>Straw Poll #18 By Sriram Venkateswaran (Broadcom)</vt:lpstr>
      <vt:lpstr>Straw Poll #19 By Sriram Venkateswaran (Broadcom)</vt:lpstr>
      <vt:lpstr>Straw Poll #20 By Sriram Venkateswaran (Broadcom)</vt:lpstr>
      <vt:lpstr>Straw Poll #21 By Sriram Venkateswaran (Broadcom)</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1584</cp:revision>
  <cp:lastPrinted>1998-02-10T13:28:06Z</cp:lastPrinted>
  <dcterms:created xsi:type="dcterms:W3CDTF">2007-04-17T18:10:23Z</dcterms:created>
  <dcterms:modified xsi:type="dcterms:W3CDTF">2016-03-16T02:54:48Z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