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7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874" y="8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16439" y="304800"/>
            <a:ext cx="3340723"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0421r0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156407"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2016</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March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28650" y="29718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p:txBody>
          <a:bodyPr/>
          <a:lstStyle/>
          <a:p>
            <a:pPr>
              <a:defRPr/>
            </a:pPr>
            <a:r>
              <a:rPr lang="en-US" dirty="0" smtClean="0"/>
              <a:t>March </a:t>
            </a:r>
            <a:r>
              <a:rPr lang="en-US" dirty="0" smtClean="0"/>
              <a:t>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graphicFrame>
        <p:nvGraphicFramePr>
          <p:cNvPr id="8" name="Table 7"/>
          <p:cNvGraphicFramePr>
            <a:graphicFrameLocks noGrp="1"/>
          </p:cNvGraphicFramePr>
          <p:nvPr/>
        </p:nvGraphicFramePr>
        <p:xfrm>
          <a:off x="852488" y="2209800"/>
          <a:ext cx="7529512" cy="2856529"/>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rgbClr val="000000"/>
                          </a:solidFill>
                          <a:effectLst/>
                          <a:latin typeface="Times New Roman" pitchFamily="18" charset="0"/>
                          <a:ea typeface="MS PGothic" pitchFamily="34" charset="-128"/>
                        </a:rPr>
                        <a:t>MU</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3608617" cy="769441"/>
          </a:xfrm>
          <a:prstGeom prst="rect">
            <a:avLst/>
          </a:prstGeom>
          <a:noFill/>
        </p:spPr>
        <p:txBody>
          <a:bodyPr wrap="none" rtlCol="0">
            <a:spAutoFit/>
          </a:bodyPr>
          <a:lstStyle/>
          <a:p>
            <a:r>
              <a:rPr lang="en-US" sz="1600" b="1" dirty="0" smtClean="0"/>
              <a:t>Note: </a:t>
            </a:r>
          </a:p>
          <a:p>
            <a:pPr>
              <a:buFont typeface="Arial" pitchFamily="34" charset="0"/>
              <a:buChar char="•"/>
            </a:pPr>
            <a:r>
              <a:rPr lang="en-US" sz="1400" dirty="0" smtClean="0">
                <a:solidFill>
                  <a:srgbClr val="00B050"/>
                </a:solidFill>
              </a:rPr>
              <a:t>Docs in green color have been presented; </a:t>
            </a:r>
          </a:p>
          <a:p>
            <a:pPr>
              <a:buFont typeface="Arial" pitchFamily="34" charset="0"/>
              <a:buChar char="•"/>
            </a:pPr>
            <a:r>
              <a:rPr lang="en-US" sz="1400" dirty="0" smtClean="0"/>
              <a:t>Docs in black color have NOT been presented.</a:t>
            </a:r>
            <a:endParaRPr lang="en-US" sz="1400" dirty="0"/>
          </a:p>
        </p:txBody>
      </p:sp>
      <p:graphicFrame>
        <p:nvGraphicFramePr>
          <p:cNvPr id="9" name="表格 7"/>
          <p:cNvGraphicFramePr>
            <a:graphicFrameLocks noGrp="1"/>
          </p:cNvGraphicFramePr>
          <p:nvPr/>
        </p:nvGraphicFramePr>
        <p:xfrm>
          <a:off x="1219200" y="2438400"/>
          <a:ext cx="6858000" cy="3124200"/>
        </p:xfrm>
        <a:graphic>
          <a:graphicData uri="http://schemas.openxmlformats.org/drawingml/2006/table">
            <a:tbl>
              <a:tblPr/>
              <a:tblGrid>
                <a:gridCol w="885825"/>
                <a:gridCol w="3821906"/>
                <a:gridCol w="1471613"/>
                <a:gridCol w="678656"/>
              </a:tblGrid>
              <a:tr h="260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noStrike" cap="none" normalizeH="0" baseline="0" dirty="0" smtClean="0">
                          <a:ln>
                            <a:noFill/>
                          </a:ln>
                          <a:solidFill>
                            <a:srgbClr val="FFFFFF"/>
                          </a:solidFill>
                          <a:effectLst/>
                          <a:latin typeface="SimSun" pitchFamily="2" charset="-122"/>
                          <a:ea typeface="MS PGothic" pitchFamily="34" charset="-128"/>
                        </a:rPr>
                        <a:t>DCN</a:t>
                      </a:r>
                    </a:p>
                  </a:txBody>
                  <a:tcPr marL="6855" marR="6855" marT="6855" marB="0" horzOverflow="overflow">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SimSun" pitchFamily="2" charset="-122"/>
                          <a:ea typeface="MS PGothic" pitchFamily="34" charset="-128"/>
                        </a:rPr>
                        <a:t>Title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SimSun" pitchFamily="2" charset="-122"/>
                          <a:ea typeface="MS PGothic" pitchFamily="34" charset="-128"/>
                        </a:rPr>
                        <a:t>Author</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rgbClr val="FFFFFF"/>
                          </a:solidFill>
                          <a:effectLst/>
                          <a:latin typeface="SimSun" pitchFamily="2" charset="-122"/>
                          <a:ea typeface="MS PGothic" pitchFamily="34" charset="-128"/>
                        </a:rPr>
                        <a:t>Ad Hoc</a:t>
                      </a:r>
                    </a:p>
                  </a:txBody>
                  <a:tcPr marL="6855" marR="6855" marT="6855" marB="0" horzOverflow="overflow">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11-16/0319</a:t>
                      </a:r>
                    </a:p>
                  </a:txBody>
                  <a:tcPr marL="6855" marR="6855" marT="6855" marB="0" horzOverflow="overflow">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I-Q Decoupled OFDM: A Solution To I/Q Imbalance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Shouxing Simon Qu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11-16/0335</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HE-STF sequences for 160/80+80MHz</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Eunsung Park</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11-16/0343</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Spectral Mask Discussion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Hongyuan Zhang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11-16/0344</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rgbClr val="000000"/>
                          </a:solidFill>
                          <a:effectLst/>
                          <a:latin typeface="SimSun" pitchFamily="2" charset="-122"/>
                          <a:ea typeface="MS PGothic" pitchFamily="34" charset="-128"/>
                        </a:rPr>
                        <a:t>PHY Padding Related Issues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Hongyuan Zhang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11-15/1354r2</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SIGA fields and Bitwidths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Ron Porat</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11-16/0346</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11ax Pilot Sequence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Bin Tian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11-16/0349</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HE-SIG-B Compression Mode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Kaushik Josiam</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11-16/0367</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Power Scaling of L-LTF and L-STF</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Yakun Sun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11-16/0389</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Sounding Design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Sriram Venkateswaran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11-16/0397</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HE-SIG-B Signaling Discussions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John Son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2603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11-16/0395</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B8CCE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600" b="0" i="0" u="none" strike="noStrike" cap="none" normalizeH="0" baseline="0" smtClean="0">
                          <a:ln>
                            <a:noFill/>
                          </a:ln>
                          <a:solidFill>
                            <a:srgbClr val="000000"/>
                          </a:solidFill>
                          <a:effectLst/>
                          <a:latin typeface="Verdana" pitchFamily="34" charset="0"/>
                          <a:ea typeface="MS PGothic" pitchFamily="34" charset="-128"/>
                        </a:rPr>
                        <a:t>Preamble transmission for Uplink OFDMA</a:t>
                      </a:r>
                    </a:p>
                  </a:txBody>
                  <a:tcPr marL="6855" marR="6855" marT="6855" marB="0" anchor="b"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rgbClr val="000000"/>
                          </a:solidFill>
                          <a:effectLst/>
                          <a:latin typeface="SimSun" pitchFamily="2" charset="-122"/>
                          <a:ea typeface="MS PGothic" pitchFamily="34" charset="-128"/>
                        </a:rPr>
                        <a:t>GanMing</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lnTlToBr>
                      <a:noFill/>
                    </a:lnTlToBr>
                    <a:lnBlToTr>
                      <a:noFill/>
                    </a:lnBlToTr>
                    <a:solidFill>
                      <a:srgbClr val="B8CCE4"/>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rgbClr val="000000"/>
                          </a:solidFill>
                          <a:effectLst/>
                          <a:latin typeface="SimSun" pitchFamily="2" charset="-122"/>
                          <a:ea typeface="MS PGothic" pitchFamily="34" charset="-128"/>
                        </a:rPr>
                        <a:t>PHY</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lnTlToBr>
                      <a:noFill/>
                    </a:lnTlToBr>
                    <a:lnBlToTr>
                      <a:noFill/>
                    </a:lnBlToTr>
                    <a:solidFill>
                      <a:srgbClr val="B8CCE4"/>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dirty="0" smtClean="0"/>
              <a:t>March </a:t>
            </a:r>
            <a:r>
              <a:rPr lang="en-US" dirty="0" smtClean="0"/>
              <a:t>2016</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7" name="Title 6"/>
          <p:cNvSpPr>
            <a:spLocks noGrp="1"/>
          </p:cNvSpPr>
          <p:nvPr>
            <p:ph type="title"/>
          </p:nvPr>
        </p:nvSpPr>
        <p:spPr/>
        <p:txBody>
          <a:bodyPr/>
          <a:lstStyle/>
          <a:p>
            <a:r>
              <a:rPr lang="en-US" dirty="0" smtClean="0"/>
              <a:t>Straw poll #1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a:t>
            </a:r>
            <a:r>
              <a:rPr lang="en-US" altLang="en-US" sz="1800" dirty="0" smtClean="0"/>
              <a:t>2016</a:t>
            </a:r>
            <a:endParaRPr lang="en-US" altLang="en-US" sz="1800" dirty="0" smtClean="0"/>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22022</TotalTime>
  <Words>868</Words>
  <Application>Microsoft Office PowerPoint</Application>
  <PresentationFormat>On-screen Show (4:3)</PresentationFormat>
  <Paragraphs>225</Paragraphs>
  <Slides>14</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TGax PHY Ad Hoc March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vt:lpstr>
      <vt:lpstr>Straw poll #1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1511</cp:revision>
  <cp:lastPrinted>1998-02-10T13:28:06Z</cp:lastPrinted>
  <dcterms:created xsi:type="dcterms:W3CDTF">2007-04-17T18:10:23Z</dcterms:created>
  <dcterms:modified xsi:type="dcterms:W3CDTF">2016-03-14T07:11:01Z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