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5" r:id="rId3"/>
    <p:sldId id="286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7" r:id="rId13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56" autoAdjust="0"/>
    <p:restoredTop sz="94660"/>
  </p:normalViewPr>
  <p:slideViewPr>
    <p:cSldViewPr>
      <p:cViewPr>
        <p:scale>
          <a:sx n="70" d="100"/>
          <a:sy n="70" d="100"/>
        </p:scale>
        <p:origin x="-144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3996" y="-456"/>
      </p:cViewPr>
      <p:guideLst>
        <p:guide orient="horz" pos="3062"/>
        <p:guide pos="209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doc.: IEEE 802.11-yy/xxxxr0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Month Year</a:t>
            </a:r>
          </a:p>
        </p:txBody>
      </p:sp>
      <p:sp>
        <p:nvSpPr>
          <p:cNvPr id="460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zh-CN" smtClean="0"/>
              <a:t>John Doe, Some Company</a:t>
            </a:r>
          </a:p>
        </p:txBody>
      </p:sp>
      <p:sp>
        <p:nvSpPr>
          <p:cNvPr id="460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FCC03901-0007-43C2-A264-F96FAA371745}" type="slidenum">
              <a:rPr lang="en-US" altLang="zh-CN" smtClean="0"/>
              <a:pPr>
                <a:defRPr/>
              </a:pPr>
              <a:t>12</a:t>
            </a:fld>
            <a:endParaRPr lang="en-US" altLang="zh-CN" smtClean="0"/>
          </a:p>
        </p:txBody>
      </p:sp>
      <p:sp>
        <p:nvSpPr>
          <p:cNvPr id="1146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41363"/>
            <a:ext cx="4933950" cy="3700462"/>
          </a:xfrm>
          <a:ln/>
        </p:spPr>
      </p:sp>
      <p:sp>
        <p:nvSpPr>
          <p:cNvPr id="1146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885" y="4686754"/>
            <a:ext cx="5387994" cy="443865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7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11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54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54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54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54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54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54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802.11-16/0420r1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 </a:t>
            </a:r>
            <a:r>
              <a:rPr lang="en-US" sz="3600" dirty="0" smtClean="0"/>
              <a:t>BF Training for SU MIMO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3676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2016-03-14 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8346386"/>
              </p:ext>
            </p:extLst>
          </p:nvPr>
        </p:nvGraphicFramePr>
        <p:xfrm>
          <a:off x="542925" y="3027363"/>
          <a:ext cx="7920038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6" name="Document" r:id="rId4" imgW="8267080" imgH="2543140" progId="Word.Document.8">
                  <p:embed/>
                </p:oleObj>
              </mc:Choice>
              <mc:Fallback>
                <p:oleObj name="Document" r:id="rId4" imgW="8267080" imgH="2543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3027363"/>
                        <a:ext cx="7920038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5268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74735"/>
            <a:ext cx="9144000" cy="76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TX-RX Sector/Antenna Mapping</a:t>
            </a:r>
            <a:endParaRPr lang="en-US" sz="3600" b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3505200" y="6477000"/>
            <a:ext cx="2133600" cy="212725"/>
          </a:xfrm>
        </p:spPr>
        <p:txBody>
          <a:bodyPr/>
          <a:lstStyle/>
          <a:p>
            <a:fld id="{4FAB45E9-EDE5-4709-A3AD-78EB74DC85DB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893644"/>
              </p:ext>
            </p:extLst>
          </p:nvPr>
        </p:nvGraphicFramePr>
        <p:xfrm>
          <a:off x="2257066" y="1676400"/>
          <a:ext cx="3933825" cy="326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8" name="Visio" r:id="rId4" imgW="3934486" imgH="3268620" progId="Visio.Drawing.11">
                  <p:embed/>
                </p:oleObj>
              </mc:Choice>
              <mc:Fallback>
                <p:oleObj name="Visio" r:id="rId4" imgW="3934486" imgH="3268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7066" y="1676400"/>
                        <a:ext cx="3933825" cy="3268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ounded Rectangular Callout 15"/>
          <p:cNvSpPr/>
          <p:nvPr/>
        </p:nvSpPr>
        <p:spPr>
          <a:xfrm>
            <a:off x="2895600" y="4876800"/>
            <a:ext cx="3581400" cy="1295400"/>
          </a:xfrm>
          <a:prstGeom prst="wedgeRoundRectCallout">
            <a:avLst>
              <a:gd name="adj1" fmla="val 3450"/>
              <a:gd name="adj2" fmla="val -10467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Allow TX sector sweep and RX sector sweep using a single BRP frame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Multiple TX antennas can transmit simultaneously using orthogonal </a:t>
            </a:r>
            <a:r>
              <a:rPr lang="en-US" sz="1400" dirty="0" smtClean="0">
                <a:solidFill>
                  <a:schemeClr val="tx1"/>
                </a:solidFill>
              </a:rPr>
              <a:t>waveforms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Selected </a:t>
            </a:r>
            <a:r>
              <a:rPr lang="en-US" sz="1400" dirty="0" smtClean="0">
                <a:solidFill>
                  <a:schemeClr val="tx1"/>
                </a:solidFill>
              </a:rPr>
              <a:t>TX </a:t>
            </a:r>
            <a:r>
              <a:rPr lang="en-US" sz="1400" dirty="0">
                <a:solidFill>
                  <a:schemeClr val="tx1"/>
                </a:solidFill>
              </a:rPr>
              <a:t>sectors/antennas for </a:t>
            </a:r>
            <a:r>
              <a:rPr lang="en-US" sz="1400" dirty="0" smtClean="0">
                <a:solidFill>
                  <a:schemeClr val="tx1"/>
                </a:solidFill>
              </a:rPr>
              <a:t>Initiator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6383547" y="3563056"/>
            <a:ext cx="1676400" cy="942976"/>
          </a:xfrm>
          <a:prstGeom prst="wedgeRoundRectCallout">
            <a:avLst>
              <a:gd name="adj1" fmla="val -73424"/>
              <a:gd name="adj2" fmla="val 127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Selected RX sectors/antennas for Initiator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6096000" y="2342120"/>
            <a:ext cx="1600200" cy="471488"/>
          </a:xfrm>
          <a:prstGeom prst="wedgeRoundRectCallout">
            <a:avLst>
              <a:gd name="adj1" fmla="val -80645"/>
              <a:gd name="adj2" fmla="val -2195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CSI feedback for Responder link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304799" y="2743201"/>
            <a:ext cx="2931543" cy="1291344"/>
          </a:xfrm>
          <a:prstGeom prst="wedgeRoundRectCallout">
            <a:avLst>
              <a:gd name="adj1" fmla="val 56656"/>
              <a:gd name="adj2" fmla="val -7119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Allow TX </a:t>
            </a:r>
            <a:r>
              <a:rPr lang="en-US" sz="1400" dirty="0">
                <a:solidFill>
                  <a:schemeClr val="tx1"/>
                </a:solidFill>
              </a:rPr>
              <a:t>sector sweep </a:t>
            </a:r>
            <a:r>
              <a:rPr lang="en-US" sz="1400" dirty="0" smtClean="0">
                <a:solidFill>
                  <a:schemeClr val="tx1"/>
                </a:solidFill>
              </a:rPr>
              <a:t>and RX sector sweep using </a:t>
            </a:r>
            <a:r>
              <a:rPr lang="en-US" sz="1400" dirty="0">
                <a:solidFill>
                  <a:schemeClr val="tx1"/>
                </a:solidFill>
              </a:rPr>
              <a:t>a single </a:t>
            </a:r>
            <a:r>
              <a:rPr lang="en-US" sz="1400" dirty="0" smtClean="0">
                <a:solidFill>
                  <a:schemeClr val="tx1"/>
                </a:solidFill>
              </a:rPr>
              <a:t>BRP frame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Multiple TX antennas can transmit simultaneously using orthogonal </a:t>
            </a:r>
            <a:r>
              <a:rPr lang="en-US" sz="1400" dirty="0" smtClean="0">
                <a:solidFill>
                  <a:schemeClr val="tx1"/>
                </a:solidFill>
              </a:rPr>
              <a:t>waveforms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86400" y="6477000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1301478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u="sng" dirty="0" smtClean="0">
                <a:solidFill>
                  <a:schemeClr val="tx1"/>
                </a:solidFill>
              </a:rPr>
              <a:t>Example 5</a:t>
            </a:r>
            <a:r>
              <a:rPr lang="en-US" sz="1600" dirty="0" smtClean="0">
                <a:solidFill>
                  <a:schemeClr val="tx1"/>
                </a:solidFill>
              </a:rPr>
              <a:t>: Both links where RX makes </a:t>
            </a:r>
            <a:r>
              <a:rPr lang="en-US" sz="1600" dirty="0" smtClean="0">
                <a:solidFill>
                  <a:schemeClr val="tx1"/>
                </a:solidFill>
              </a:rPr>
              <a:t>mapping </a:t>
            </a:r>
            <a:r>
              <a:rPr lang="en-US" sz="1600" dirty="0" smtClean="0">
                <a:solidFill>
                  <a:schemeClr val="tx1"/>
                </a:solidFill>
              </a:rPr>
              <a:t>decision for Initiator link and TX makes </a:t>
            </a:r>
            <a:r>
              <a:rPr lang="en-US" sz="1600" dirty="0" smtClean="0">
                <a:solidFill>
                  <a:schemeClr val="tx1"/>
                </a:solidFill>
              </a:rPr>
              <a:t>mapping </a:t>
            </a:r>
            <a:r>
              <a:rPr lang="en-US" sz="1600" dirty="0" smtClean="0">
                <a:solidFill>
                  <a:schemeClr val="tx1"/>
                </a:solidFill>
              </a:rPr>
              <a:t>decision for Responder link</a:t>
            </a:r>
          </a:p>
        </p:txBody>
      </p:sp>
    </p:spTree>
    <p:extLst>
      <p:ext uri="{BB962C8B-B14F-4D97-AF65-F5344CB8AC3E}">
        <p14:creationId xmlns:p14="http://schemas.microsoft.com/office/powerpoint/2010/main" val="129408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01593"/>
            <a:ext cx="9144000" cy="76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TX-RX Sector/Antenna Mapping</a:t>
            </a:r>
            <a:endParaRPr lang="en-US" sz="3600" b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3446252" y="6477000"/>
            <a:ext cx="2133600" cy="365125"/>
          </a:xfrm>
        </p:spPr>
        <p:txBody>
          <a:bodyPr/>
          <a:lstStyle/>
          <a:p>
            <a:fld id="{4FAB45E9-EDE5-4709-A3AD-78EB74DC85DB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8259538"/>
              </p:ext>
            </p:extLst>
          </p:nvPr>
        </p:nvGraphicFramePr>
        <p:xfrm>
          <a:off x="2819400" y="1600200"/>
          <a:ext cx="3844925" cy="326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2" name="Visio" r:id="rId4" imgW="3844532" imgH="3268620" progId="Visio.Drawing.11">
                  <p:embed/>
                </p:oleObj>
              </mc:Choice>
              <mc:Fallback>
                <p:oleObj name="Visio" r:id="rId4" imgW="3844532" imgH="3268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600200"/>
                        <a:ext cx="3844925" cy="3268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ounded Rectangular Callout 18"/>
          <p:cNvSpPr/>
          <p:nvPr/>
        </p:nvSpPr>
        <p:spPr>
          <a:xfrm>
            <a:off x="214222" y="2503727"/>
            <a:ext cx="3200400" cy="1188005"/>
          </a:xfrm>
          <a:prstGeom prst="wedgeRoundRectCallout">
            <a:avLst>
              <a:gd name="adj1" fmla="val 66090"/>
              <a:gd name="adj2" fmla="val -4868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Allow TX </a:t>
            </a:r>
            <a:r>
              <a:rPr lang="en-US" sz="1400" dirty="0">
                <a:solidFill>
                  <a:schemeClr val="tx1"/>
                </a:solidFill>
              </a:rPr>
              <a:t>sector sweep </a:t>
            </a:r>
            <a:r>
              <a:rPr lang="en-US" sz="1400" dirty="0" smtClean="0">
                <a:solidFill>
                  <a:schemeClr val="tx1"/>
                </a:solidFill>
              </a:rPr>
              <a:t>and RX sector sweep using </a:t>
            </a:r>
            <a:r>
              <a:rPr lang="en-US" sz="1400" dirty="0">
                <a:solidFill>
                  <a:schemeClr val="tx1"/>
                </a:solidFill>
              </a:rPr>
              <a:t>a single </a:t>
            </a:r>
            <a:r>
              <a:rPr lang="en-US" sz="1400" dirty="0" smtClean="0">
                <a:solidFill>
                  <a:schemeClr val="tx1"/>
                </a:solidFill>
              </a:rPr>
              <a:t>BRP frame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Multiple TX antennas can transmit simultaneously using orthogonal </a:t>
            </a:r>
            <a:r>
              <a:rPr lang="en-US" sz="1400" dirty="0" smtClean="0">
                <a:solidFill>
                  <a:schemeClr val="tx1"/>
                </a:solidFill>
              </a:rPr>
              <a:t>waveforms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Rounded Rectangular Callout 19"/>
          <p:cNvSpPr/>
          <p:nvPr/>
        </p:nvSpPr>
        <p:spPr>
          <a:xfrm>
            <a:off x="2895600" y="4834732"/>
            <a:ext cx="3657600" cy="1343024"/>
          </a:xfrm>
          <a:prstGeom prst="wedgeRoundRectCallout">
            <a:avLst>
              <a:gd name="adj1" fmla="val 15008"/>
              <a:gd name="adj2" fmla="val -9502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Allow TX sector sweep and RX sector sweep using a single BRP frame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Multiple TX antennas can transmit simultaneously using orthogonal </a:t>
            </a:r>
            <a:r>
              <a:rPr lang="en-US" sz="1400" dirty="0" smtClean="0">
                <a:solidFill>
                  <a:schemeClr val="tx1"/>
                </a:solidFill>
              </a:rPr>
              <a:t>waveforms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CSI feedback for Initiator link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6553200" y="2320132"/>
            <a:ext cx="2133600" cy="1371600"/>
          </a:xfrm>
          <a:prstGeom prst="wedgeRoundRectCallout">
            <a:avLst>
              <a:gd name="adj1" fmla="val -70380"/>
              <a:gd name="adj2" fmla="val -3136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Selected RX sectors/antennas for </a:t>
            </a:r>
            <a:r>
              <a:rPr lang="en-US" sz="1400" dirty="0" smtClean="0">
                <a:solidFill>
                  <a:schemeClr val="tx1"/>
                </a:solidFill>
              </a:rPr>
              <a:t>Responder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Selected </a:t>
            </a:r>
            <a:r>
              <a:rPr lang="en-US" sz="1400" dirty="0" smtClean="0">
                <a:solidFill>
                  <a:schemeClr val="tx1"/>
                </a:solidFill>
              </a:rPr>
              <a:t>TX </a:t>
            </a:r>
            <a:r>
              <a:rPr lang="en-US" sz="1400" dirty="0">
                <a:solidFill>
                  <a:schemeClr val="tx1"/>
                </a:solidFill>
              </a:rPr>
              <a:t>sectors/antennas for </a:t>
            </a:r>
            <a:r>
              <a:rPr lang="en-US" sz="1400" dirty="0" smtClean="0">
                <a:solidFill>
                  <a:schemeClr val="tx1"/>
                </a:solidFill>
              </a:rPr>
              <a:t>Responder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94564" y="1320225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u="sng" dirty="0" smtClean="0">
                <a:solidFill>
                  <a:schemeClr val="tx1"/>
                </a:solidFill>
              </a:rPr>
              <a:t>Example 6</a:t>
            </a:r>
            <a:r>
              <a:rPr lang="en-US" sz="1600" dirty="0" smtClean="0">
                <a:solidFill>
                  <a:schemeClr val="tx1"/>
                </a:solidFill>
              </a:rPr>
              <a:t>: both links where TX makes </a:t>
            </a:r>
            <a:r>
              <a:rPr lang="en-US" sz="1600" dirty="0" smtClean="0">
                <a:solidFill>
                  <a:schemeClr val="tx1"/>
                </a:solidFill>
              </a:rPr>
              <a:t>mapping decision </a:t>
            </a:r>
            <a:r>
              <a:rPr lang="en-US" sz="1600" dirty="0" smtClean="0">
                <a:solidFill>
                  <a:schemeClr val="tx1"/>
                </a:solidFill>
              </a:rPr>
              <a:t>for Initiator link and RX makes </a:t>
            </a:r>
            <a:r>
              <a:rPr lang="en-US" sz="1600" dirty="0" smtClean="0">
                <a:solidFill>
                  <a:schemeClr val="tx1"/>
                </a:solidFill>
              </a:rPr>
              <a:t>mapping </a:t>
            </a:r>
            <a:r>
              <a:rPr lang="en-US" sz="1600" dirty="0" smtClean="0">
                <a:solidFill>
                  <a:schemeClr val="tx1"/>
                </a:solidFill>
              </a:rPr>
              <a:t>decision for Responder link</a:t>
            </a:r>
          </a:p>
        </p:txBody>
      </p:sp>
    </p:spTree>
    <p:extLst>
      <p:ext uri="{BB962C8B-B14F-4D97-AF65-F5344CB8AC3E}">
        <p14:creationId xmlns:p14="http://schemas.microsoft.com/office/powerpoint/2010/main" val="39026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33502" y="639792"/>
            <a:ext cx="7772400" cy="839787"/>
          </a:xfrm>
          <a:prstGeom prst="rect">
            <a:avLst/>
          </a:prstGeom>
          <a:ln/>
        </p:spPr>
        <p:txBody>
          <a:bodyPr lIns="90000" tIns="46800" rIns="90000" bIns="46800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Straw Poll</a:t>
            </a:r>
            <a:endParaRPr lang="en-US" sz="4000" b="1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9600" y="1447800"/>
            <a:ext cx="7924800" cy="480060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ja-JP" sz="2400" dirty="0" smtClean="0"/>
              <a:t>Do you agree to insert the following text into 11ay SFD?</a:t>
            </a:r>
            <a:endParaRPr lang="en-US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ja-JP" sz="2000" dirty="0" smtClean="0"/>
              <a:t>BF </a:t>
            </a:r>
            <a:r>
              <a:rPr lang="en-US" altLang="ja-JP" sz="2000" dirty="0"/>
              <a:t>for SU MIMO comprises the following phases: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ja-JP" sz="1600" dirty="0" smtClean="0"/>
              <a:t>SLS</a:t>
            </a:r>
            <a:r>
              <a:rPr lang="en-US" altLang="ja-JP" sz="1600" dirty="0"/>
              <a:t>: Coarse BF training to allow TX sector down selection for Initiator and Responder including feedback with candidate sectors.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ja-JP" sz="1600" dirty="0" smtClean="0"/>
              <a:t>TX-RX </a:t>
            </a:r>
            <a:r>
              <a:rPr lang="en-US" altLang="ja-JP" sz="1600" dirty="0"/>
              <a:t>Sector/Antenna Mapping (name: TBD): BF training of RX sectors/antennas/RF chains for each of the candidate TX sectors to determine best TX-RX configuration for SU MIMO.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ja-JP" sz="1600" dirty="0" smtClean="0"/>
              <a:t>others</a:t>
            </a:r>
            <a:r>
              <a:rPr lang="en-US" altLang="ja-JP" sz="1600" dirty="0"/>
              <a:t>: </a:t>
            </a:r>
            <a:r>
              <a:rPr lang="en-US" altLang="ja-JP" sz="1600" dirty="0" smtClean="0"/>
              <a:t>TBD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1400" dirty="0" smtClean="0"/>
          </a:p>
          <a:p>
            <a:pPr lvl="1"/>
            <a:r>
              <a:rPr lang="en-US" sz="2000" dirty="0" smtClean="0"/>
              <a:t>Yes:</a:t>
            </a:r>
          </a:p>
          <a:p>
            <a:pPr lvl="1"/>
            <a:r>
              <a:rPr lang="en-US" sz="2000" dirty="0" smtClean="0"/>
              <a:t>No:</a:t>
            </a:r>
          </a:p>
          <a:p>
            <a:pPr lvl="1"/>
            <a:r>
              <a:rPr lang="en-US" sz="2000" dirty="0" smtClean="0"/>
              <a:t>Abstain:</a:t>
            </a:r>
          </a:p>
          <a:p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Lei Huang, Panasonic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681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33400"/>
            <a:ext cx="9144000" cy="9144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Background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800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 smtClean="0"/>
              <a:t>Many BF features were agreed in 11ay SFD:</a:t>
            </a:r>
            <a:endParaRPr lang="en-US" sz="2000" b="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The 11ay SLS </a:t>
            </a:r>
            <a:r>
              <a:rPr lang="en-US" sz="1800" dirty="0" err="1"/>
              <a:t>beamforming</a:t>
            </a:r>
            <a:r>
              <a:rPr lang="en-US" sz="1800" dirty="0"/>
              <a:t> protocol shall enable feedback of one or more sectors per TX and RX antenna.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The 11ay </a:t>
            </a:r>
            <a:r>
              <a:rPr lang="en-US" sz="1800" dirty="0" err="1"/>
              <a:t>beamforming</a:t>
            </a:r>
            <a:r>
              <a:rPr lang="en-US" sz="1800" dirty="0"/>
              <a:t> protocol shall enable TX and RX training using the same BRP frame.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The 11ay </a:t>
            </a:r>
            <a:r>
              <a:rPr lang="en-US" sz="1800" dirty="0" err="1"/>
              <a:t>beamforming</a:t>
            </a:r>
            <a:r>
              <a:rPr lang="en-US" sz="1800" dirty="0"/>
              <a:t> protocol shall enable simultaneous BF training of transmit DMG antennas.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The 11ay </a:t>
            </a:r>
            <a:r>
              <a:rPr lang="en-US" sz="1800" dirty="0" err="1"/>
              <a:t>beamforming</a:t>
            </a:r>
            <a:r>
              <a:rPr lang="en-US" sz="1800" dirty="0"/>
              <a:t> protocol shall support simultaneous RX antenna training.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The 11ay </a:t>
            </a:r>
            <a:r>
              <a:rPr lang="en-US" sz="1800" dirty="0" err="1"/>
              <a:t>beamforming</a:t>
            </a:r>
            <a:r>
              <a:rPr lang="en-US" sz="1800" dirty="0"/>
              <a:t> protocol shall provide means to enable TX sector down selection as part of </a:t>
            </a:r>
            <a:r>
              <a:rPr lang="en-US" sz="1800" dirty="0" err="1"/>
              <a:t>beamforming</a:t>
            </a:r>
            <a:r>
              <a:rPr lang="en-US" sz="1800" dirty="0"/>
              <a:t> training.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etc</a:t>
            </a:r>
            <a:r>
              <a:rPr lang="en-US" sz="18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2000" dirty="0" smtClean="0"/>
              <a:t>Based on these BF features, this </a:t>
            </a:r>
            <a:r>
              <a:rPr lang="en-US" sz="2000" dirty="0"/>
              <a:t>contribution intends to </a:t>
            </a:r>
            <a:r>
              <a:rPr lang="en-US" sz="2000" dirty="0" smtClean="0"/>
              <a:t>address the flow of BF for SU MIMO.</a:t>
            </a:r>
            <a:endParaRPr lang="en-US" sz="2000" dirty="0"/>
          </a:p>
          <a:p>
            <a:pPr marL="342900" lvl="1" indent="-342900">
              <a:buFont typeface="Wingdings" panose="05000000000000000000" pitchFamily="2" charset="2"/>
              <a:buChar char="q"/>
            </a:pPr>
            <a:endParaRPr lang="en-US" sz="2000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37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BF Flow for SU-MIMO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3276600"/>
          </a:xfrm>
        </p:spPr>
        <p:txBody>
          <a:bodyPr>
            <a:noAutofit/>
          </a:bodyPr>
          <a:lstStyle/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1800" b="1" u="sng" dirty="0" smtClean="0"/>
              <a:t>Assumption</a:t>
            </a:r>
            <a:r>
              <a:rPr lang="en-US" sz="1800" dirty="0" smtClean="0"/>
              <a:t>: Control PHY connection established between Initiator and Responder.</a:t>
            </a:r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1800" dirty="0" smtClean="0"/>
              <a:t>BF for SU MIMO can </a:t>
            </a:r>
            <a:r>
              <a:rPr lang="en-US" sz="1800" dirty="0" smtClean="0"/>
              <a:t>be </a:t>
            </a:r>
            <a:r>
              <a:rPr lang="en-US" sz="1800" dirty="0" smtClean="0"/>
              <a:t>performed in the following phases: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u="sng" dirty="0" smtClean="0"/>
              <a:t>SLS:</a:t>
            </a:r>
            <a:r>
              <a:rPr lang="en-US" sz="1800" dirty="0"/>
              <a:t> </a:t>
            </a:r>
            <a:r>
              <a:rPr lang="en-US" sz="1800" dirty="0" smtClean="0"/>
              <a:t>Coarse BF training </a:t>
            </a:r>
            <a:r>
              <a:rPr lang="en-US" sz="1800" dirty="0"/>
              <a:t>to allow TX sector </a:t>
            </a:r>
            <a:r>
              <a:rPr lang="en-US" sz="1800" dirty="0" smtClean="0"/>
              <a:t>down selection for Initiator and Responder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Can be skipped if the previous I-TXSS and R-TXSS are still valid. </a:t>
            </a:r>
            <a:endParaRPr lang="en-US" sz="11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u="sng" dirty="0" smtClean="0"/>
              <a:t>Setup (TBD): </a:t>
            </a:r>
            <a:r>
              <a:rPr lang="en-US" sz="1800" dirty="0" smtClean="0"/>
              <a:t>Message exchange between Initiator and Responder for specifying how the TX-RX sector/antenna mapping phase is performed.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u="sng" dirty="0" smtClean="0"/>
              <a:t>TX-RX </a:t>
            </a:r>
            <a:r>
              <a:rPr lang="en-US" sz="1800" u="sng" dirty="0" smtClean="0"/>
              <a:t>sector/antenna mapping (name: TBD): </a:t>
            </a:r>
            <a:r>
              <a:rPr lang="en-US" sz="1800" dirty="0" smtClean="0"/>
              <a:t> </a:t>
            </a:r>
            <a:r>
              <a:rPr lang="en-US" altLang="ja-JP" sz="1800" dirty="0"/>
              <a:t>BF training of RX sectors/antennas/RF chains for each of the candidate TX sectors to determine best TX-RX configuration for SU MIMO. </a:t>
            </a:r>
            <a:endParaRPr lang="en-US" sz="1800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6510628"/>
              </p:ext>
            </p:extLst>
          </p:nvPr>
        </p:nvGraphicFramePr>
        <p:xfrm>
          <a:off x="1371600" y="4953000"/>
          <a:ext cx="648652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4" name="Visio" r:id="rId4" imgW="3952474" imgH="676454" progId="Visio.Drawing.11">
                  <p:embed/>
                </p:oleObj>
              </mc:Choice>
              <mc:Fallback>
                <p:oleObj name="Visio" r:id="rId4" imgW="3952474" imgH="67645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953000"/>
                        <a:ext cx="6486525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719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SLS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01306"/>
            <a:ext cx="8534400" cy="232769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I-TXSS to allow TX sector </a:t>
            </a:r>
            <a:r>
              <a:rPr lang="en-US" sz="1600" dirty="0" smtClean="0"/>
              <a:t>down selection for Initiator by collecting feedback of multiple </a:t>
            </a:r>
            <a:r>
              <a:rPr lang="en-US" sz="1600" dirty="0"/>
              <a:t>TX </a:t>
            </a:r>
            <a:r>
              <a:rPr lang="en-US" sz="1600" dirty="0" smtClean="0"/>
              <a:t>sectors </a:t>
            </a:r>
            <a:r>
              <a:rPr lang="en-US" sz="1600" dirty="0"/>
              <a:t>from </a:t>
            </a:r>
            <a:r>
              <a:rPr lang="en-US" sz="1600" dirty="0" smtClean="0"/>
              <a:t>Responder. </a:t>
            </a:r>
          </a:p>
          <a:p>
            <a:pPr marL="630238" lvl="2" indent="-230188">
              <a:buFont typeface="Wingdings" panose="05000000000000000000" pitchFamily="2" charset="2"/>
              <a:buChar char="§"/>
            </a:pPr>
            <a:r>
              <a:rPr lang="en-US" sz="1400" dirty="0"/>
              <a:t>Each </a:t>
            </a:r>
            <a:r>
              <a:rPr lang="en-US" sz="1400" dirty="0" smtClean="0"/>
              <a:t>TX </a:t>
            </a:r>
            <a:r>
              <a:rPr lang="en-US" sz="1400" dirty="0"/>
              <a:t>antenna should have the same number of selected sectors. The intention is to avoid the case that the </a:t>
            </a:r>
            <a:r>
              <a:rPr lang="en-US" sz="1400" dirty="0" smtClean="0"/>
              <a:t>candidate sectors </a:t>
            </a:r>
            <a:r>
              <a:rPr lang="en-US" sz="1400" dirty="0"/>
              <a:t>bias a </a:t>
            </a:r>
            <a:r>
              <a:rPr lang="en-US" sz="1400" dirty="0" smtClean="0"/>
              <a:t>TX </a:t>
            </a:r>
            <a:r>
              <a:rPr lang="en-US" sz="1400" dirty="0"/>
              <a:t>antenna</a:t>
            </a:r>
            <a:r>
              <a:rPr lang="en-US" sz="1400" dirty="0" smtClean="0"/>
              <a:t>.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 smtClean="0"/>
              <a:t>R-TXSS </a:t>
            </a:r>
            <a:r>
              <a:rPr lang="en-US" sz="1600" dirty="0"/>
              <a:t>to allow TX sector </a:t>
            </a:r>
            <a:r>
              <a:rPr lang="en-US" sz="1600" dirty="0" smtClean="0"/>
              <a:t>down selection for Responder by </a:t>
            </a:r>
            <a:r>
              <a:rPr lang="en-US" sz="1600" dirty="0"/>
              <a:t>collecting multiple TX sector </a:t>
            </a:r>
            <a:r>
              <a:rPr lang="en-US" sz="1600" dirty="0" smtClean="0"/>
              <a:t>feedback </a:t>
            </a:r>
            <a:r>
              <a:rPr lang="en-US" sz="1600" dirty="0"/>
              <a:t>from </a:t>
            </a:r>
            <a:r>
              <a:rPr lang="en-US" sz="1600" dirty="0" smtClean="0"/>
              <a:t>Initiator. </a:t>
            </a:r>
          </a:p>
          <a:p>
            <a:pPr marL="630238" lvl="1" indent="-230188">
              <a:buFont typeface="Wingdings" panose="05000000000000000000" pitchFamily="2" charset="2"/>
              <a:buChar char="§"/>
            </a:pPr>
            <a:r>
              <a:rPr lang="en-US" sz="1400" dirty="0" smtClean="0"/>
              <a:t>If Responder </a:t>
            </a:r>
            <a:r>
              <a:rPr lang="en-US" sz="1400" dirty="0"/>
              <a:t>has antenna pattern </a:t>
            </a:r>
            <a:r>
              <a:rPr lang="en-US" sz="1400" dirty="0" smtClean="0"/>
              <a:t>reciprocity, RX sector down selection for Initiator </a:t>
            </a:r>
            <a:r>
              <a:rPr lang="en-US" sz="1400" dirty="0"/>
              <a:t>can be performed in the same manner as </a:t>
            </a:r>
            <a:r>
              <a:rPr lang="en-US" sz="1400" dirty="0" smtClean="0"/>
              <a:t>TX sector down selection for Responder. </a:t>
            </a:r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1600" dirty="0" smtClean="0"/>
              <a:t>Should be </a:t>
            </a:r>
            <a:r>
              <a:rPr lang="en-US" sz="1600" dirty="0"/>
              <a:t>used </a:t>
            </a:r>
            <a:r>
              <a:rPr lang="en-US" sz="1600" dirty="0" smtClean="0"/>
              <a:t>only when the number </a:t>
            </a:r>
            <a:r>
              <a:rPr lang="en-US" sz="1600" dirty="0"/>
              <a:t>of TX sector/RX sector pairing is large. 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213508"/>
              </p:ext>
            </p:extLst>
          </p:nvPr>
        </p:nvGraphicFramePr>
        <p:xfrm>
          <a:off x="2667000" y="3360737"/>
          <a:ext cx="3629025" cy="326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8" name="Visio" r:id="rId4" imgW="3628696" imgH="3268620" progId="Visio.Drawing.11">
                  <p:embed/>
                </p:oleObj>
              </mc:Choice>
              <mc:Fallback>
                <p:oleObj name="Visio" r:id="rId4" imgW="3628696" imgH="3268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360737"/>
                        <a:ext cx="3629025" cy="3268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6092790" y="3886200"/>
            <a:ext cx="2362200" cy="1143000"/>
          </a:xfrm>
          <a:prstGeom prst="wedgeRoundRectCallout">
            <a:avLst>
              <a:gd name="adj1" fmla="val -80316"/>
              <a:gd name="adj2" fmla="val -948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Feedback </a:t>
            </a:r>
            <a:r>
              <a:rPr lang="en-US" sz="1400" dirty="0" smtClean="0">
                <a:solidFill>
                  <a:schemeClr val="tx1"/>
                </a:solidFill>
              </a:rPr>
              <a:t>candidate sectors </a:t>
            </a:r>
            <a:r>
              <a:rPr lang="en-US" sz="1400" dirty="0" smtClean="0">
                <a:solidFill>
                  <a:schemeClr val="tx1"/>
                </a:solidFill>
              </a:rPr>
              <a:t>per TX antenna for Responder,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Setup for TX-RX </a:t>
            </a:r>
            <a:r>
              <a:rPr lang="en-US" sz="1400" dirty="0" smtClean="0">
                <a:solidFill>
                  <a:schemeClr val="tx1"/>
                </a:solidFill>
              </a:rPr>
              <a:t>mapping phase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381000" y="4876799"/>
            <a:ext cx="2743199" cy="1066800"/>
          </a:xfrm>
          <a:prstGeom prst="wedgeRoundRectCallout">
            <a:avLst>
              <a:gd name="adj1" fmla="val 99751"/>
              <a:gd name="adj2" fmla="val 1332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Allow TX sector sweep using a single BRP frame;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Feedback </a:t>
            </a:r>
            <a:r>
              <a:rPr lang="en-US" sz="1400" dirty="0" smtClean="0">
                <a:solidFill>
                  <a:schemeClr val="tx1"/>
                </a:solidFill>
              </a:rPr>
              <a:t>candidate sectors </a:t>
            </a:r>
            <a:r>
              <a:rPr lang="en-US" sz="1400" dirty="0">
                <a:solidFill>
                  <a:schemeClr val="tx1"/>
                </a:solidFill>
              </a:rPr>
              <a:t>per </a:t>
            </a:r>
            <a:r>
              <a:rPr lang="en-US" sz="1400" dirty="0" smtClean="0">
                <a:solidFill>
                  <a:schemeClr val="tx1"/>
                </a:solidFill>
              </a:rPr>
              <a:t>TX </a:t>
            </a:r>
            <a:r>
              <a:rPr lang="en-US" sz="1400" dirty="0">
                <a:solidFill>
                  <a:schemeClr val="tx1"/>
                </a:solidFill>
              </a:rPr>
              <a:t>antenna for </a:t>
            </a:r>
            <a:r>
              <a:rPr lang="en-US" sz="1400" dirty="0" smtClean="0">
                <a:solidFill>
                  <a:schemeClr val="tx1"/>
                </a:solidFill>
              </a:rPr>
              <a:t>initiator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762000" y="3929391"/>
            <a:ext cx="2581275" cy="609600"/>
          </a:xfrm>
          <a:prstGeom prst="wedgeRoundRectCallout">
            <a:avLst>
              <a:gd name="adj1" fmla="val 63213"/>
              <a:gd name="adj2" fmla="val -1417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Allow TX sector sweep using a single BRP frame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10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33400"/>
            <a:ext cx="9144000" cy="762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Setup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58200" cy="4724400"/>
          </a:xfrm>
        </p:spPr>
        <p:txBody>
          <a:bodyPr>
            <a:noAutofit/>
          </a:bodyPr>
          <a:lstStyle/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1800" dirty="0" smtClean="0"/>
              <a:t>What possibly can </a:t>
            </a:r>
            <a:r>
              <a:rPr lang="en-US" sz="1800" dirty="0" smtClean="0"/>
              <a:t>be done during Setup: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Perform TX sector down selection based on the previous I-TXSS and R-TXSS if necessary. For example,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smtClean="0"/>
              <a:t>SLS phase is skipped and the </a:t>
            </a:r>
            <a:r>
              <a:rPr lang="en-US" sz="1600" dirty="0"/>
              <a:t>previous </a:t>
            </a:r>
            <a:r>
              <a:rPr lang="en-US" sz="1600" dirty="0" smtClean="0"/>
              <a:t>I-TXSS </a:t>
            </a:r>
            <a:r>
              <a:rPr lang="en-US" sz="1600" dirty="0"/>
              <a:t>and R-TXSS </a:t>
            </a:r>
            <a:r>
              <a:rPr lang="en-US" sz="1600" dirty="0" smtClean="0"/>
              <a:t>do not include feedback of </a:t>
            </a:r>
            <a:r>
              <a:rPr lang="en-US" sz="1600" dirty="0" smtClean="0"/>
              <a:t>multiple candidate </a:t>
            </a:r>
            <a:r>
              <a:rPr lang="en-US" sz="1600" dirty="0" smtClean="0"/>
              <a:t>sectors.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/>
              <a:t>may be </a:t>
            </a:r>
            <a:r>
              <a:rPr lang="en-US" sz="1600" dirty="0" smtClean="0"/>
              <a:t>included into the TX-RX </a:t>
            </a:r>
            <a:r>
              <a:rPr lang="en-US" sz="1600" dirty="0" smtClean="0"/>
              <a:t>sector/antenna mapping phase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Determine </a:t>
            </a:r>
            <a:r>
              <a:rPr lang="en-US" sz="1600" dirty="0"/>
              <a:t>whether </a:t>
            </a:r>
            <a:r>
              <a:rPr lang="en-US" sz="1600" dirty="0" smtClean="0"/>
              <a:t>TX-RX </a:t>
            </a:r>
            <a:r>
              <a:rPr lang="en-US" sz="1600" dirty="0" smtClean="0"/>
              <a:t>sector/antenna mapping is </a:t>
            </a:r>
            <a:r>
              <a:rPr lang="en-US" sz="1600" dirty="0" smtClean="0"/>
              <a:t>performed for Responder link besides for Initiator </a:t>
            </a:r>
            <a:r>
              <a:rPr lang="en-US" sz="1600" dirty="0" smtClean="0"/>
              <a:t>link.</a:t>
            </a:r>
            <a:endParaRPr lang="en-US" sz="16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smtClean="0"/>
              <a:t>m</a:t>
            </a:r>
            <a:r>
              <a:rPr lang="en-US" sz="1600" dirty="0" smtClean="0"/>
              <a:t>ay </a:t>
            </a:r>
            <a:r>
              <a:rPr lang="en-US" sz="1600" dirty="0"/>
              <a:t>be </a:t>
            </a:r>
            <a:r>
              <a:rPr lang="en-US" sz="1600" dirty="0" smtClean="0"/>
              <a:t>performed during </a:t>
            </a:r>
            <a:r>
              <a:rPr lang="en-US" sz="1600" dirty="0" smtClean="0"/>
              <a:t>SLS phase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Determine whether TX or RX makes TX/RX sector/antenna </a:t>
            </a:r>
            <a:r>
              <a:rPr lang="en-US" sz="1600" dirty="0" smtClean="0"/>
              <a:t>mapping </a:t>
            </a:r>
            <a:r>
              <a:rPr lang="en-US" sz="1600" dirty="0" smtClean="0"/>
              <a:t>decision based on </a:t>
            </a:r>
            <a:r>
              <a:rPr lang="en-US" sz="1600" dirty="0" smtClean="0"/>
              <a:t>the </a:t>
            </a:r>
            <a:r>
              <a:rPr lang="en-US" sz="1600" dirty="0" smtClean="0"/>
              <a:t>TX/RX capability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/>
              <a:t>may be </a:t>
            </a:r>
            <a:r>
              <a:rPr lang="en-US" sz="1600" dirty="0" smtClean="0"/>
              <a:t>performed via </a:t>
            </a:r>
            <a:r>
              <a:rPr lang="en-US" sz="1600" dirty="0"/>
              <a:t>capability </a:t>
            </a:r>
            <a:r>
              <a:rPr lang="en-US" sz="1600" dirty="0" smtClean="0"/>
              <a:t>exchange during association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etc.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Our preference is to eliminate or reduce the amount of negotiation between Initiator and Responder per BF Training to simplify the BF training flow. </a:t>
            </a:r>
            <a:endParaRPr lang="en-US" sz="1600" dirty="0" smtClean="0"/>
          </a:p>
          <a:p>
            <a:pPr marL="342900" lvl="1" indent="-3429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342900" lvl="1" indent="-342900">
              <a:buFont typeface="Wingdings" panose="05000000000000000000" pitchFamily="2" charset="2"/>
              <a:buChar char="q"/>
            </a:pPr>
            <a:endParaRPr lang="en-US" sz="1800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172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80049"/>
            <a:ext cx="9144000" cy="61535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b="1" dirty="0" smtClean="0"/>
              <a:t>TX-RX Sector/Antenna </a:t>
            </a:r>
            <a:r>
              <a:rPr lang="en-US" sz="4000" b="1" dirty="0" smtClean="0"/>
              <a:t>Mapping</a:t>
            </a:r>
            <a:endParaRPr lang="en-US" sz="4000" b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3505200" y="6477000"/>
            <a:ext cx="2133600" cy="212725"/>
          </a:xfrm>
        </p:spPr>
        <p:txBody>
          <a:bodyPr/>
          <a:lstStyle/>
          <a:p>
            <a:fld id="{4FAB45E9-EDE5-4709-A3AD-78EB74DC85DB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2824583"/>
              </p:ext>
            </p:extLst>
          </p:nvPr>
        </p:nvGraphicFramePr>
        <p:xfrm>
          <a:off x="1981200" y="2743200"/>
          <a:ext cx="2705100" cy="326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2" name="Visio" r:id="rId4" imgW="2704571" imgH="3268620" progId="Visio.Drawing.11">
                  <p:embed/>
                </p:oleObj>
              </mc:Choice>
              <mc:Fallback>
                <p:oleObj name="Visio" r:id="rId4" imgW="2704571" imgH="3268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743200"/>
                        <a:ext cx="2705100" cy="3268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ounded Rectangular Callout 13"/>
          <p:cNvSpPr/>
          <p:nvPr/>
        </p:nvSpPr>
        <p:spPr>
          <a:xfrm>
            <a:off x="5105400" y="2590800"/>
            <a:ext cx="3048000" cy="1524000"/>
          </a:xfrm>
          <a:prstGeom prst="wedgeRoundRectCallout">
            <a:avLst>
              <a:gd name="adj1" fmla="val -101332"/>
              <a:gd name="adj2" fmla="val 327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Allow TX </a:t>
            </a:r>
            <a:r>
              <a:rPr lang="en-US" sz="1400" dirty="0">
                <a:solidFill>
                  <a:schemeClr val="tx1"/>
                </a:solidFill>
              </a:rPr>
              <a:t>sector sweep </a:t>
            </a:r>
            <a:r>
              <a:rPr lang="en-US" sz="1400" dirty="0" smtClean="0">
                <a:solidFill>
                  <a:schemeClr val="tx1"/>
                </a:solidFill>
              </a:rPr>
              <a:t>and RX sector sweep using </a:t>
            </a:r>
            <a:r>
              <a:rPr lang="en-US" sz="1400" dirty="0">
                <a:solidFill>
                  <a:schemeClr val="tx1"/>
                </a:solidFill>
              </a:rPr>
              <a:t>a single </a:t>
            </a:r>
            <a:r>
              <a:rPr lang="en-US" sz="1400" dirty="0" smtClean="0">
                <a:solidFill>
                  <a:schemeClr val="tx1"/>
                </a:solidFill>
              </a:rPr>
              <a:t>BRP frame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Multiple TX antennas can transmit simultaneously using orthogonal </a:t>
            </a:r>
            <a:r>
              <a:rPr lang="en-US" sz="1400" dirty="0" smtClean="0">
                <a:solidFill>
                  <a:schemeClr val="tx1"/>
                </a:solidFill>
              </a:rPr>
              <a:t>waveforms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5105400" y="4648200"/>
            <a:ext cx="1790700" cy="914400"/>
          </a:xfrm>
          <a:prstGeom prst="wedgeRoundRectCallout">
            <a:avLst>
              <a:gd name="adj1" fmla="val -95880"/>
              <a:gd name="adj2" fmla="val -247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Selected TX sectors/antennas for Initiator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486400" y="6477000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1524000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u="sng" dirty="0" smtClean="0">
                <a:solidFill>
                  <a:schemeClr val="tx1"/>
                </a:solidFill>
              </a:rPr>
              <a:t>Example 1</a:t>
            </a:r>
            <a:r>
              <a:rPr lang="en-US" sz="2000" dirty="0" smtClean="0">
                <a:solidFill>
                  <a:schemeClr val="tx1"/>
                </a:solidFill>
              </a:rPr>
              <a:t>: Initiator link only where RX makes </a:t>
            </a:r>
            <a:r>
              <a:rPr lang="en-US" sz="2000" dirty="0" smtClean="0">
                <a:solidFill>
                  <a:schemeClr val="tx1"/>
                </a:solidFill>
              </a:rPr>
              <a:t>mapping decision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91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55" y="612475"/>
            <a:ext cx="9144000" cy="76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TX-RX Sector/Antenna Mapping</a:t>
            </a:r>
            <a:endParaRPr lang="en-US" sz="3600" b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3529012" y="6477000"/>
            <a:ext cx="2133600" cy="212725"/>
          </a:xfrm>
        </p:spPr>
        <p:txBody>
          <a:bodyPr/>
          <a:lstStyle/>
          <a:p>
            <a:fld id="{4FAB45E9-EDE5-4709-A3AD-78EB74DC85DB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338039"/>
              </p:ext>
            </p:extLst>
          </p:nvPr>
        </p:nvGraphicFramePr>
        <p:xfrm>
          <a:off x="2951162" y="2514600"/>
          <a:ext cx="3178175" cy="326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6" name="Visio" r:id="rId4" imgW="3178654" imgH="3268620" progId="Visio.Drawing.11">
                  <p:embed/>
                </p:oleObj>
              </mc:Choice>
              <mc:Fallback>
                <p:oleObj name="Visio" r:id="rId4" imgW="3178654" imgH="3268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1162" y="2514600"/>
                        <a:ext cx="3178175" cy="3268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ounded Rectangular Callout 13"/>
          <p:cNvSpPr/>
          <p:nvPr/>
        </p:nvSpPr>
        <p:spPr>
          <a:xfrm>
            <a:off x="5886450" y="4868863"/>
            <a:ext cx="1371600" cy="457200"/>
          </a:xfrm>
          <a:prstGeom prst="wedgeRoundRectCallout">
            <a:avLst>
              <a:gd name="adj1" fmla="val -77990"/>
              <a:gd name="adj2" fmla="val -573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CSI Feedback for Initiator link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6248400" y="3268663"/>
            <a:ext cx="2057400" cy="914400"/>
          </a:xfrm>
          <a:prstGeom prst="wedgeRoundRectCallout">
            <a:avLst>
              <a:gd name="adj1" fmla="val -71840"/>
              <a:gd name="adj2" fmla="val -3282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Selected RX sectors/antennas </a:t>
            </a:r>
            <a:r>
              <a:rPr lang="en-US" sz="1400" dirty="0">
                <a:solidFill>
                  <a:schemeClr val="tx1"/>
                </a:solidFill>
              </a:rPr>
              <a:t>for </a:t>
            </a:r>
            <a:r>
              <a:rPr lang="en-US" sz="1400" dirty="0" smtClean="0">
                <a:solidFill>
                  <a:schemeClr val="tx1"/>
                </a:solidFill>
              </a:rPr>
              <a:t>Initiator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685800" y="3413126"/>
            <a:ext cx="2638425" cy="1295400"/>
          </a:xfrm>
          <a:prstGeom prst="wedgeRoundRectCallout">
            <a:avLst>
              <a:gd name="adj1" fmla="val 102118"/>
              <a:gd name="adj2" fmla="val -5910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Allow TX </a:t>
            </a:r>
            <a:r>
              <a:rPr lang="en-US" sz="1400" dirty="0">
                <a:solidFill>
                  <a:schemeClr val="tx1"/>
                </a:solidFill>
              </a:rPr>
              <a:t>sector sweep </a:t>
            </a:r>
            <a:r>
              <a:rPr lang="en-US" sz="1400" dirty="0" smtClean="0">
                <a:solidFill>
                  <a:schemeClr val="tx1"/>
                </a:solidFill>
              </a:rPr>
              <a:t>and RX sector sweep using </a:t>
            </a:r>
            <a:r>
              <a:rPr lang="en-US" sz="1400" dirty="0">
                <a:solidFill>
                  <a:schemeClr val="tx1"/>
                </a:solidFill>
              </a:rPr>
              <a:t>a single </a:t>
            </a:r>
            <a:r>
              <a:rPr lang="en-US" sz="1400" dirty="0" smtClean="0">
                <a:solidFill>
                  <a:schemeClr val="tx1"/>
                </a:solidFill>
              </a:rPr>
              <a:t>BRP frame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Multiple TX antennas can transmit simultaneously using orthogonal </a:t>
            </a:r>
            <a:r>
              <a:rPr lang="en-US" sz="1400" dirty="0" smtClean="0">
                <a:solidFill>
                  <a:schemeClr val="tx1"/>
                </a:solidFill>
              </a:rPr>
              <a:t>waveforms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62600" y="6477000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44522" y="152400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u="sng" dirty="0" smtClean="0">
                <a:solidFill>
                  <a:schemeClr val="tx1"/>
                </a:solidFill>
              </a:rPr>
              <a:t>Example 2</a:t>
            </a:r>
            <a:r>
              <a:rPr lang="en-US" sz="2000" dirty="0" smtClean="0">
                <a:solidFill>
                  <a:schemeClr val="tx1"/>
                </a:solidFill>
              </a:rPr>
              <a:t>: Initiator link only where TX makes </a:t>
            </a:r>
            <a:r>
              <a:rPr lang="en-US" sz="2000" dirty="0" smtClean="0">
                <a:solidFill>
                  <a:schemeClr val="tx1"/>
                </a:solidFill>
              </a:rPr>
              <a:t>mapping </a:t>
            </a:r>
            <a:r>
              <a:rPr lang="en-US" sz="2000" dirty="0" smtClean="0">
                <a:solidFill>
                  <a:schemeClr val="tx1"/>
                </a:solidFill>
              </a:rPr>
              <a:t>decision</a:t>
            </a:r>
          </a:p>
        </p:txBody>
      </p:sp>
    </p:spTree>
    <p:extLst>
      <p:ext uri="{BB962C8B-B14F-4D97-AF65-F5344CB8AC3E}">
        <p14:creationId xmlns:p14="http://schemas.microsoft.com/office/powerpoint/2010/main" val="143264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26" y="533400"/>
            <a:ext cx="9144000" cy="76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TX-RX Sector/Antenna Mapping</a:t>
            </a:r>
            <a:endParaRPr lang="en-US" sz="3600" b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3581400" y="6477000"/>
            <a:ext cx="2133600" cy="212725"/>
          </a:xfrm>
        </p:spPr>
        <p:txBody>
          <a:bodyPr/>
          <a:lstStyle/>
          <a:p>
            <a:fld id="{4FAB45E9-EDE5-4709-A3AD-78EB74DC85DB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0423327"/>
              </p:ext>
            </p:extLst>
          </p:nvPr>
        </p:nvGraphicFramePr>
        <p:xfrm>
          <a:off x="1752600" y="2133600"/>
          <a:ext cx="3808413" cy="326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0" name="Visio" r:id="rId4" imgW="3808604" imgH="3268620" progId="Visio.Drawing.11">
                  <p:embed/>
                </p:oleObj>
              </mc:Choice>
              <mc:Fallback>
                <p:oleObj name="Visio" r:id="rId4" imgW="3808604" imgH="3268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133600"/>
                        <a:ext cx="3808413" cy="3268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ounded Rectangular Callout 15"/>
          <p:cNvSpPr/>
          <p:nvPr/>
        </p:nvSpPr>
        <p:spPr>
          <a:xfrm>
            <a:off x="5486400" y="4419600"/>
            <a:ext cx="3190875" cy="1752600"/>
          </a:xfrm>
          <a:prstGeom prst="wedgeRoundRectCallout">
            <a:avLst>
              <a:gd name="adj1" fmla="val -73511"/>
              <a:gd name="adj2" fmla="val -5178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Allow </a:t>
            </a:r>
            <a:r>
              <a:rPr lang="en-US" sz="1400" dirty="0" smtClean="0">
                <a:solidFill>
                  <a:schemeClr val="tx1"/>
                </a:solidFill>
              </a:rPr>
              <a:t>TX </a:t>
            </a:r>
            <a:r>
              <a:rPr lang="en-US" sz="1400" dirty="0">
                <a:solidFill>
                  <a:schemeClr val="tx1"/>
                </a:solidFill>
              </a:rPr>
              <a:t>sector sweep and </a:t>
            </a:r>
            <a:r>
              <a:rPr lang="en-US" sz="1400" dirty="0" smtClean="0">
                <a:solidFill>
                  <a:schemeClr val="tx1"/>
                </a:solidFill>
              </a:rPr>
              <a:t>RX </a:t>
            </a:r>
            <a:r>
              <a:rPr lang="en-US" sz="1400" dirty="0">
                <a:solidFill>
                  <a:schemeClr val="tx1"/>
                </a:solidFill>
              </a:rPr>
              <a:t>sector sweep using a single BRP frame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Multiple TX antennas can transmit simultaneously using orthogonal </a:t>
            </a:r>
            <a:r>
              <a:rPr lang="en-US" sz="1400" dirty="0" smtClean="0">
                <a:solidFill>
                  <a:schemeClr val="tx1"/>
                </a:solidFill>
              </a:rPr>
              <a:t>waveforms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Selected TX sectors/antennas for </a:t>
            </a:r>
            <a:r>
              <a:rPr lang="en-US" sz="1400" dirty="0" smtClean="0">
                <a:solidFill>
                  <a:schemeClr val="tx1"/>
                </a:solidFill>
              </a:rPr>
              <a:t>Initiator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5505893" y="2886075"/>
            <a:ext cx="1828800" cy="695325"/>
          </a:xfrm>
          <a:prstGeom prst="wedgeRoundRectCallout">
            <a:avLst>
              <a:gd name="adj1" fmla="val -69447"/>
              <a:gd name="adj2" fmla="val -1791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Selected TX sectors/antennas for Responder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20472" y="3181351"/>
            <a:ext cx="2722728" cy="1295400"/>
          </a:xfrm>
          <a:prstGeom prst="wedgeRoundRectCallout">
            <a:avLst>
              <a:gd name="adj1" fmla="val 73824"/>
              <a:gd name="adj2" fmla="val -6539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Allow TX </a:t>
            </a:r>
            <a:r>
              <a:rPr lang="en-US" sz="1400" dirty="0">
                <a:solidFill>
                  <a:schemeClr val="tx1"/>
                </a:solidFill>
              </a:rPr>
              <a:t>sector sweep </a:t>
            </a:r>
            <a:r>
              <a:rPr lang="en-US" sz="1400" dirty="0" smtClean="0">
                <a:solidFill>
                  <a:schemeClr val="tx1"/>
                </a:solidFill>
              </a:rPr>
              <a:t>and RX sector sweep using </a:t>
            </a:r>
            <a:r>
              <a:rPr lang="en-US" sz="1400" dirty="0">
                <a:solidFill>
                  <a:schemeClr val="tx1"/>
                </a:solidFill>
              </a:rPr>
              <a:t>a single </a:t>
            </a:r>
            <a:r>
              <a:rPr lang="en-US" sz="1400" dirty="0" smtClean="0">
                <a:solidFill>
                  <a:schemeClr val="tx1"/>
                </a:solidFill>
              </a:rPr>
              <a:t>BRP frame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Multiple TX antennas can transmit simultaneously using orthogonal </a:t>
            </a:r>
            <a:r>
              <a:rPr lang="en-US" sz="1400" dirty="0" smtClean="0">
                <a:solidFill>
                  <a:schemeClr val="tx1"/>
                </a:solidFill>
              </a:rPr>
              <a:t>waveforms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5893" y="6477000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39547" y="1371600"/>
            <a:ext cx="883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u="sng" dirty="0" smtClean="0">
                <a:solidFill>
                  <a:schemeClr val="tx1"/>
                </a:solidFill>
              </a:rPr>
              <a:t>Example 3</a:t>
            </a:r>
            <a:r>
              <a:rPr lang="en-US" sz="1600" dirty="0" smtClean="0">
                <a:solidFill>
                  <a:schemeClr val="tx1"/>
                </a:solidFill>
              </a:rPr>
              <a:t>: Both links where RX makes </a:t>
            </a:r>
            <a:r>
              <a:rPr lang="en-US" sz="1600" dirty="0" smtClean="0">
                <a:solidFill>
                  <a:schemeClr val="tx1"/>
                </a:solidFill>
              </a:rPr>
              <a:t>mapping decision </a:t>
            </a:r>
            <a:r>
              <a:rPr lang="en-US" sz="1600" dirty="0" smtClean="0">
                <a:solidFill>
                  <a:schemeClr val="tx1"/>
                </a:solidFill>
              </a:rPr>
              <a:t>for both links</a:t>
            </a:r>
          </a:p>
        </p:txBody>
      </p:sp>
    </p:spTree>
    <p:extLst>
      <p:ext uri="{BB962C8B-B14F-4D97-AF65-F5344CB8AC3E}">
        <p14:creationId xmlns:p14="http://schemas.microsoft.com/office/powerpoint/2010/main" val="97888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991600" cy="76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TX-RX Sector/Antenna Mapping</a:t>
            </a:r>
            <a:endParaRPr lang="en-US" sz="3600" b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3810000" y="6477000"/>
            <a:ext cx="2133600" cy="212725"/>
          </a:xfrm>
        </p:spPr>
        <p:txBody>
          <a:bodyPr/>
          <a:lstStyle/>
          <a:p>
            <a:fld id="{4FAB45E9-EDE5-4709-A3AD-78EB74DC85DB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847834"/>
              </p:ext>
            </p:extLst>
          </p:nvPr>
        </p:nvGraphicFramePr>
        <p:xfrm>
          <a:off x="2362200" y="1549758"/>
          <a:ext cx="4384675" cy="326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4" name="Visio" r:id="rId4" imgW="4384528" imgH="3268620" progId="Visio.Drawing.11">
                  <p:embed/>
                </p:oleObj>
              </mc:Choice>
              <mc:Fallback>
                <p:oleObj name="Visio" r:id="rId4" imgW="4384528" imgH="3268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549758"/>
                        <a:ext cx="4384675" cy="3268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ounded Rectangular Callout 15"/>
          <p:cNvSpPr/>
          <p:nvPr/>
        </p:nvSpPr>
        <p:spPr>
          <a:xfrm>
            <a:off x="3505200" y="4800601"/>
            <a:ext cx="3124200" cy="1523999"/>
          </a:xfrm>
          <a:prstGeom prst="wedgeRoundRectCallout">
            <a:avLst>
              <a:gd name="adj1" fmla="val -105"/>
              <a:gd name="adj2" fmla="val -9365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Allow TX sector sweep and RX sector sweep using a single BRP frame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Multiple TX antennas can transmit simultaneously using orthogonal </a:t>
            </a:r>
            <a:r>
              <a:rPr lang="en-US" sz="1400" dirty="0" smtClean="0">
                <a:solidFill>
                  <a:schemeClr val="tx1"/>
                </a:solidFill>
              </a:rPr>
              <a:t>waveforms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CSI feedback for </a:t>
            </a:r>
            <a:r>
              <a:rPr lang="en-US" sz="1400" dirty="0" smtClean="0">
                <a:solidFill>
                  <a:schemeClr val="tx1"/>
                </a:solidFill>
              </a:rPr>
              <a:t>Initiator link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6593097" y="2209801"/>
            <a:ext cx="2438400" cy="1154668"/>
          </a:xfrm>
          <a:prstGeom prst="wedgeRoundRectCallout">
            <a:avLst>
              <a:gd name="adj1" fmla="val -82858"/>
              <a:gd name="adj2" fmla="val -2913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Selected </a:t>
            </a:r>
            <a:r>
              <a:rPr lang="en-US" sz="1400" dirty="0" smtClean="0">
                <a:solidFill>
                  <a:schemeClr val="tx1"/>
                </a:solidFill>
              </a:rPr>
              <a:t>RX </a:t>
            </a:r>
            <a:r>
              <a:rPr lang="en-US" sz="1400" dirty="0">
                <a:solidFill>
                  <a:schemeClr val="tx1"/>
                </a:solidFill>
              </a:rPr>
              <a:t>sectors/antennas for Responder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CSI feedback for Responder link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7010400" y="3810001"/>
            <a:ext cx="1752600" cy="762000"/>
          </a:xfrm>
          <a:prstGeom prst="wedgeRoundRectCallout">
            <a:avLst>
              <a:gd name="adj1" fmla="val -100295"/>
              <a:gd name="adj2" fmla="val -3127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Selected RX sectors/antennas for </a:t>
            </a:r>
            <a:r>
              <a:rPr lang="en-US" sz="1400" dirty="0" smtClean="0">
                <a:solidFill>
                  <a:schemeClr val="tx1"/>
                </a:solidFill>
              </a:rPr>
              <a:t>Initiator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85725" y="2324101"/>
            <a:ext cx="3200400" cy="1295400"/>
          </a:xfrm>
          <a:prstGeom prst="wedgeRoundRectCallout">
            <a:avLst>
              <a:gd name="adj1" fmla="val 73352"/>
              <a:gd name="adj2" fmla="val -4477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Allow TX </a:t>
            </a:r>
            <a:r>
              <a:rPr lang="en-US" sz="1400" dirty="0">
                <a:solidFill>
                  <a:schemeClr val="tx1"/>
                </a:solidFill>
              </a:rPr>
              <a:t>sector sweep </a:t>
            </a:r>
            <a:r>
              <a:rPr lang="en-US" sz="1400" dirty="0" smtClean="0">
                <a:solidFill>
                  <a:schemeClr val="tx1"/>
                </a:solidFill>
              </a:rPr>
              <a:t>and RX sector sweep using </a:t>
            </a:r>
            <a:r>
              <a:rPr lang="en-US" sz="1400" dirty="0">
                <a:solidFill>
                  <a:schemeClr val="tx1"/>
                </a:solidFill>
              </a:rPr>
              <a:t>a single </a:t>
            </a:r>
            <a:r>
              <a:rPr lang="en-US" sz="1400" dirty="0" smtClean="0">
                <a:solidFill>
                  <a:schemeClr val="tx1"/>
                </a:solidFill>
              </a:rPr>
              <a:t>BRP frame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Multiple TX antennas can transmit simultaneously using orthogonal </a:t>
            </a:r>
            <a:r>
              <a:rPr lang="en-US" sz="1400" dirty="0" smtClean="0">
                <a:solidFill>
                  <a:schemeClr val="tx1"/>
                </a:solidFill>
              </a:rPr>
              <a:t>waveforms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62600" y="6477000"/>
            <a:ext cx="3041644" cy="180975"/>
          </a:xfrm>
        </p:spPr>
        <p:txBody>
          <a:bodyPr/>
          <a:lstStyle/>
          <a:p>
            <a:r>
              <a:rPr lang="en-GB" dirty="0" smtClean="0"/>
              <a:t>Lei Huang, Panasonic</a:t>
            </a:r>
            <a:endParaRPr lang="en-GB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1447800"/>
            <a:ext cx="883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u="sng" dirty="0" smtClean="0">
                <a:solidFill>
                  <a:schemeClr val="tx1"/>
                </a:solidFill>
              </a:rPr>
              <a:t>Example 4</a:t>
            </a:r>
            <a:r>
              <a:rPr lang="en-US" sz="1600" dirty="0" smtClean="0">
                <a:solidFill>
                  <a:schemeClr val="tx1"/>
                </a:solidFill>
              </a:rPr>
              <a:t>: Both links where TX </a:t>
            </a:r>
            <a:r>
              <a:rPr lang="en-US" sz="1600" dirty="0">
                <a:solidFill>
                  <a:schemeClr val="tx1"/>
                </a:solidFill>
              </a:rPr>
              <a:t>makes </a:t>
            </a:r>
            <a:r>
              <a:rPr lang="en-US" sz="1600" dirty="0" smtClean="0">
                <a:solidFill>
                  <a:schemeClr val="tx1"/>
                </a:solidFill>
              </a:rPr>
              <a:t>mapping </a:t>
            </a:r>
            <a:r>
              <a:rPr lang="en-US" sz="1600" dirty="0" smtClean="0">
                <a:solidFill>
                  <a:schemeClr val="tx1"/>
                </a:solidFill>
              </a:rPr>
              <a:t>decision for both links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9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1872</TotalTime>
  <Words>1108</Words>
  <Application>Microsoft Office PowerPoint</Application>
  <PresentationFormat>On-screen Show (4:3)</PresentationFormat>
  <Paragraphs>152</Paragraphs>
  <Slides>12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Office Theme</vt:lpstr>
      <vt:lpstr>Document</vt:lpstr>
      <vt:lpstr>Microsoft Visio Drawing</vt:lpstr>
      <vt:lpstr>Visio</vt:lpstr>
      <vt:lpstr> BF Training for SU MIMO</vt:lpstr>
      <vt:lpstr>Background</vt:lpstr>
      <vt:lpstr>BF Flow for SU-MIMO</vt:lpstr>
      <vt:lpstr>SLS</vt:lpstr>
      <vt:lpstr>Setup</vt:lpstr>
      <vt:lpstr>TX-RX Sector/Antenna Mapping</vt:lpstr>
      <vt:lpstr>TX-RX Sector/Antenna Mapping</vt:lpstr>
      <vt:lpstr>TX-RX Sector/Antenna Mapping</vt:lpstr>
      <vt:lpstr>TX-RX Sector/Antenna Mapping</vt:lpstr>
      <vt:lpstr>TX-RX Sector/Antenna Mapping</vt:lpstr>
      <vt:lpstr>TX-RX Sector/Antenna Mapping</vt:lpstr>
      <vt:lpstr>PowerPoint Presentation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Yujin Noh</dc:creator>
  <cp:lastModifiedBy>Lei Huang</cp:lastModifiedBy>
  <cp:revision>322</cp:revision>
  <cp:lastPrinted>2016-01-13T23:55:13Z</cp:lastPrinted>
  <dcterms:created xsi:type="dcterms:W3CDTF">2016-01-12T23:40:51Z</dcterms:created>
  <dcterms:modified xsi:type="dcterms:W3CDTF">2016-03-14T12:34:43Z</dcterms:modified>
</cp:coreProperties>
</file>