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8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7" r:id="rId13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6" autoAdjust="0"/>
    <p:restoredTop sz="94660"/>
  </p:normalViewPr>
  <p:slideViewPr>
    <p:cSldViewPr>
      <p:cViewPr>
        <p:scale>
          <a:sx n="90" d="100"/>
          <a:sy n="90" d="100"/>
        </p:scale>
        <p:origin x="-876" y="6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996" y="-45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FCC03901-0007-43C2-A264-F96FAA371745}" type="slidenum">
              <a:rPr lang="en-US" altLang="zh-CN" smtClean="0"/>
              <a:pPr>
                <a:defRPr/>
              </a:pPr>
              <a:t>12</a:t>
            </a:fld>
            <a:endParaRPr lang="en-US" altLang="zh-CN" smtClean="0"/>
          </a:p>
        </p:txBody>
      </p:sp>
      <p:sp>
        <p:nvSpPr>
          <p:cNvPr id="1146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146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885" y="4686754"/>
            <a:ext cx="5387994" cy="44386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802.11-16/0420r0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 </a:t>
            </a:r>
            <a:r>
              <a:rPr lang="en-US" sz="3600" dirty="0" smtClean="0"/>
              <a:t>BF Training for SU MIMO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346386"/>
              </p:ext>
            </p:extLst>
          </p:nvPr>
        </p:nvGraphicFramePr>
        <p:xfrm>
          <a:off x="542925" y="3027363"/>
          <a:ext cx="7920038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Document" r:id="rId4" imgW="8267080" imgH="2543140" progId="Word.Document.8">
                  <p:embed/>
                </p:oleObj>
              </mc:Choice>
              <mc:Fallback>
                <p:oleObj name="Document" r:id="rId4" imgW="8267080" imgH="2543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27363"/>
                        <a:ext cx="7920038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91" y="609600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smtClean="0"/>
              <a:t>TX-RX 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052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893644"/>
              </p:ext>
            </p:extLst>
          </p:nvPr>
        </p:nvGraphicFramePr>
        <p:xfrm>
          <a:off x="2257066" y="1676400"/>
          <a:ext cx="3933825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Visio" r:id="rId4" imgW="3934486" imgH="3268620" progId="Visio.Drawing.11">
                  <p:embed/>
                </p:oleObj>
              </mc:Choice>
              <mc:Fallback>
                <p:oleObj name="Visio" r:id="rId4" imgW="3934486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066" y="1676400"/>
                        <a:ext cx="3933825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2895600" y="4876800"/>
            <a:ext cx="3581400" cy="1295400"/>
          </a:xfrm>
          <a:prstGeom prst="wedgeRoundRectCallout">
            <a:avLst>
              <a:gd name="adj1" fmla="val 3450"/>
              <a:gd name="adj2" fmla="val -10467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6383547" y="3563056"/>
            <a:ext cx="1676400" cy="942976"/>
          </a:xfrm>
          <a:prstGeom prst="wedgeRoundRectCallout">
            <a:avLst>
              <a:gd name="adj1" fmla="val -73424"/>
              <a:gd name="adj2" fmla="val 127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Selected RX sectors/antennas for Initiator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096000" y="2342120"/>
            <a:ext cx="1600200" cy="471488"/>
          </a:xfrm>
          <a:prstGeom prst="wedgeRoundRectCallout">
            <a:avLst>
              <a:gd name="adj1" fmla="val -80645"/>
              <a:gd name="adj2" fmla="val -2195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CSI feedback for Responder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04799" y="2743201"/>
            <a:ext cx="2931543" cy="1291344"/>
          </a:xfrm>
          <a:prstGeom prst="wedgeRoundRectCallout">
            <a:avLst>
              <a:gd name="adj1" fmla="val 56656"/>
              <a:gd name="adj2" fmla="val -711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0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1593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smtClean="0"/>
              <a:t>TX-RX 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446252" y="6477000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59538"/>
              </p:ext>
            </p:extLst>
          </p:nvPr>
        </p:nvGraphicFramePr>
        <p:xfrm>
          <a:off x="2819400" y="1600200"/>
          <a:ext cx="384492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Visio" r:id="rId4" imgW="3844532" imgH="3268620" progId="Visio.Drawing.11">
                  <p:embed/>
                </p:oleObj>
              </mc:Choice>
              <mc:Fallback>
                <p:oleObj name="Visio" r:id="rId4" imgW="3844532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00200"/>
                        <a:ext cx="384492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ular Callout 18"/>
          <p:cNvSpPr/>
          <p:nvPr/>
        </p:nvSpPr>
        <p:spPr>
          <a:xfrm>
            <a:off x="214222" y="2503727"/>
            <a:ext cx="3200400" cy="1188005"/>
          </a:xfrm>
          <a:prstGeom prst="wedgeRoundRectCallout">
            <a:avLst>
              <a:gd name="adj1" fmla="val 66090"/>
              <a:gd name="adj2" fmla="val -486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895600" y="4834732"/>
            <a:ext cx="3657600" cy="1343024"/>
          </a:xfrm>
          <a:prstGeom prst="wedgeRoundRectCallout">
            <a:avLst>
              <a:gd name="adj1" fmla="val 15008"/>
              <a:gd name="adj2" fmla="val -950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CSI feedback for Initiator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6553200" y="2320132"/>
            <a:ext cx="2133600" cy="1371600"/>
          </a:xfrm>
          <a:prstGeom prst="wedgeRoundRectCallout">
            <a:avLst>
              <a:gd name="adj1" fmla="val -70380"/>
              <a:gd name="adj2" fmla="val -3136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RX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sectors/antennas for </a:t>
            </a:r>
            <a:r>
              <a:rPr lang="en-US" sz="1400" dirty="0" smtClean="0">
                <a:solidFill>
                  <a:schemeClr val="tx1"/>
                </a:solidFill>
              </a:rPr>
              <a:t>Responder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33502" y="639792"/>
            <a:ext cx="7772400" cy="839787"/>
          </a:xfrm>
          <a:prstGeom prst="rect">
            <a:avLst/>
          </a:prstGeom>
          <a:ln/>
        </p:spPr>
        <p:txBody>
          <a:bodyPr lIns="90000" tIns="46800" rIns="90000" bIns="4680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Straw Poll</a:t>
            </a:r>
            <a:endParaRPr lang="en-US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1447800"/>
            <a:ext cx="7924800" cy="48006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ja-JP" sz="2400" dirty="0" smtClean="0"/>
              <a:t>Do you agree to insert the following text into 11ay SFD?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ja-JP" sz="2000" dirty="0" smtClean="0"/>
              <a:t>BF </a:t>
            </a:r>
            <a:r>
              <a:rPr lang="en-US" altLang="ja-JP" sz="2000" dirty="0"/>
              <a:t>for SU MIMO comprises the following phases: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SLS</a:t>
            </a:r>
            <a:r>
              <a:rPr lang="en-US" altLang="ja-JP" sz="1600" dirty="0"/>
              <a:t>: Coarse BF training to allow TX sector down selection for Initiator and Responder including feedback with candidate sectors.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TX-RX </a:t>
            </a:r>
            <a:r>
              <a:rPr lang="en-US" altLang="ja-JP" sz="1600" dirty="0"/>
              <a:t>Sector/Antenna Mapping (name: TBD): BF training of RX sectors/antennas/RF chains for each of the candidate TX sectors to determine best TX-RX configuration for SU MIMO.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others</a:t>
            </a:r>
            <a:r>
              <a:rPr lang="en-US" altLang="ja-JP" sz="1600" dirty="0"/>
              <a:t>: </a:t>
            </a:r>
            <a:r>
              <a:rPr lang="en-US" altLang="ja-JP" sz="1600" dirty="0" smtClean="0"/>
              <a:t>TBD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400" dirty="0" smtClean="0"/>
          </a:p>
          <a:p>
            <a:pPr lvl="1"/>
            <a:r>
              <a:rPr lang="en-US" sz="2000" dirty="0" smtClean="0"/>
              <a:t>Yes:</a:t>
            </a:r>
          </a:p>
          <a:p>
            <a:pPr lvl="1"/>
            <a:r>
              <a:rPr lang="en-US" sz="2000" dirty="0" smtClean="0"/>
              <a:t>No:</a:t>
            </a:r>
          </a:p>
          <a:p>
            <a:pPr lvl="1"/>
            <a:r>
              <a:rPr lang="en-US" sz="2000" dirty="0" smtClean="0"/>
              <a:t>Abstain: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Lei Huang, Panasonic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Background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8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Many BF features were agreed in 11ay SFD: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The </a:t>
            </a:r>
            <a:r>
              <a:rPr lang="en-US" sz="1800" dirty="0"/>
              <a:t>11ay </a:t>
            </a:r>
            <a:r>
              <a:rPr lang="en-US" sz="1800" dirty="0" smtClean="0"/>
              <a:t>BF protocol </a:t>
            </a:r>
            <a:r>
              <a:rPr lang="en-US" sz="1800" dirty="0"/>
              <a:t>shall provide means to enable TX sector down selection </a:t>
            </a:r>
            <a:r>
              <a:rPr lang="en-US" sz="1800" dirty="0" smtClean="0"/>
              <a:t>as </a:t>
            </a:r>
            <a:r>
              <a:rPr lang="en-US" sz="1800" dirty="0"/>
              <a:t>part of </a:t>
            </a:r>
            <a:r>
              <a:rPr lang="en-US" sz="1800" dirty="0" smtClean="0"/>
              <a:t>BF </a:t>
            </a:r>
            <a:r>
              <a:rPr lang="en-US" sz="1800" dirty="0"/>
              <a:t>training</a:t>
            </a:r>
            <a:r>
              <a:rPr lang="en-US" sz="18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</a:t>
            </a:r>
            <a:r>
              <a:rPr lang="en-US" sz="1800" dirty="0" smtClean="0"/>
              <a:t>BF protocol </a:t>
            </a:r>
            <a:r>
              <a:rPr lang="en-US" sz="1800" dirty="0"/>
              <a:t>shall </a:t>
            </a:r>
            <a:r>
              <a:rPr lang="en-US" sz="1800" dirty="0" smtClean="0"/>
              <a:t>support </a:t>
            </a:r>
            <a:r>
              <a:rPr lang="en-US" sz="1800" dirty="0"/>
              <a:t>RX sector down selection </a:t>
            </a:r>
            <a:r>
              <a:rPr lang="en-US" sz="1800" dirty="0" smtClean="0"/>
              <a:t>as </a:t>
            </a:r>
            <a:r>
              <a:rPr lang="en-US" sz="1800" dirty="0"/>
              <a:t>part of </a:t>
            </a:r>
            <a:r>
              <a:rPr lang="en-US" sz="1800" dirty="0" smtClean="0"/>
              <a:t>BF </a:t>
            </a:r>
            <a:r>
              <a:rPr lang="en-US" sz="1800" dirty="0"/>
              <a:t>training</a:t>
            </a:r>
            <a:r>
              <a:rPr lang="en-US" sz="18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SLS BF protocol shall enable feedback of one or more sectors per TX and RX antenna.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etc.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This </a:t>
            </a:r>
            <a:r>
              <a:rPr lang="en-US" sz="2000" dirty="0"/>
              <a:t>contribution intends to </a:t>
            </a:r>
            <a:r>
              <a:rPr lang="en-US" sz="2000" dirty="0" smtClean="0"/>
              <a:t>address the flow of BF for SU MIMO.</a:t>
            </a: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BF Flow for SU-MIMO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36576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b="1" u="sng" dirty="0" smtClean="0"/>
              <a:t>Assumption</a:t>
            </a:r>
            <a:r>
              <a:rPr lang="en-US" sz="1800" dirty="0" smtClean="0"/>
              <a:t>: Control PHY connection established between Initiator and Responder.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dirty="0" smtClean="0"/>
              <a:t>BF for SU MIMO can mainly be performed in the following phases: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u="sng" dirty="0" smtClean="0"/>
              <a:t>SLS:</a:t>
            </a:r>
            <a:r>
              <a:rPr lang="en-US" sz="1600" dirty="0"/>
              <a:t> </a:t>
            </a:r>
            <a:r>
              <a:rPr lang="en-US" sz="1600" dirty="0" smtClean="0"/>
              <a:t>Coarse BF training </a:t>
            </a:r>
            <a:r>
              <a:rPr lang="en-US" sz="1600" dirty="0"/>
              <a:t>to allow TX sector </a:t>
            </a:r>
            <a:r>
              <a:rPr lang="en-US" sz="1600" dirty="0" smtClean="0"/>
              <a:t>down selection for Initiator and Responder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Can be skipped if the previous I-TXSS and R-TXSS are still valid. </a:t>
            </a:r>
            <a:endParaRPr lang="en-US" sz="105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u="sng" dirty="0" smtClean="0"/>
              <a:t>Setup (TBD): </a:t>
            </a:r>
            <a:r>
              <a:rPr lang="en-US" sz="1600" dirty="0" smtClean="0"/>
              <a:t>Message exchange between Initiator and Responder for specifying how the TX-RX pairing phase is performed.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Our preference is to eliminate or reduce the amount of negotiation between Initiator and Responder per BF Training </a:t>
            </a:r>
            <a:r>
              <a:rPr lang="en-US" sz="1400" dirty="0"/>
              <a:t>to simplify the BF training </a:t>
            </a:r>
            <a:r>
              <a:rPr lang="en-US" sz="1400" dirty="0" smtClean="0"/>
              <a:t>flow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For example, to have capability exchange during association. If </a:t>
            </a:r>
            <a:r>
              <a:rPr lang="en-US" sz="1400" dirty="0"/>
              <a:t>a Device’s capability </a:t>
            </a:r>
            <a:r>
              <a:rPr lang="en-US" sz="1400" dirty="0" smtClean="0"/>
              <a:t>supports </a:t>
            </a:r>
            <a:r>
              <a:rPr lang="en-US" sz="1400" dirty="0"/>
              <a:t>a certain feature, no negotiation is needed.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u="sng" dirty="0" smtClean="0"/>
              <a:t>TX-RX sector/antenna </a:t>
            </a:r>
            <a:r>
              <a:rPr lang="en-US" sz="1600" u="sng" dirty="0" smtClean="0"/>
              <a:t>mapping (name: TBD): </a:t>
            </a:r>
            <a:r>
              <a:rPr lang="en-US" sz="1600" dirty="0" smtClean="0"/>
              <a:t> </a:t>
            </a:r>
            <a:r>
              <a:rPr lang="en-US" altLang="ja-JP" sz="1600" dirty="0"/>
              <a:t>BF training of RX sectors/antennas/RF chains for each of the candidate TX sectors to determine best TX-RX configuration for SU MIMO. </a:t>
            </a:r>
            <a:endParaRPr lang="en-US" sz="16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75386"/>
              </p:ext>
            </p:extLst>
          </p:nvPr>
        </p:nvGraphicFramePr>
        <p:xfrm>
          <a:off x="1371600" y="5257800"/>
          <a:ext cx="64865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Visio" r:id="rId4" imgW="3952474" imgH="676454" progId="Visio.Drawing.11">
                  <p:embed/>
                </p:oleObj>
              </mc:Choice>
              <mc:Fallback>
                <p:oleObj name="Visio" r:id="rId4" imgW="3952474" imgH="67645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257800"/>
                        <a:ext cx="64865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1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01306"/>
            <a:ext cx="8534400" cy="23276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I-TXSS to allow TX sector </a:t>
            </a:r>
            <a:r>
              <a:rPr lang="en-US" sz="1600" dirty="0" smtClean="0"/>
              <a:t>down selection for Initiator by collecting feedback of multiple </a:t>
            </a:r>
            <a:r>
              <a:rPr lang="en-US" sz="1600" dirty="0"/>
              <a:t>TX </a:t>
            </a:r>
            <a:r>
              <a:rPr lang="en-US" sz="1600" dirty="0" smtClean="0"/>
              <a:t>sectors </a:t>
            </a:r>
            <a:r>
              <a:rPr lang="en-US" sz="1600" dirty="0"/>
              <a:t>from </a:t>
            </a:r>
            <a:r>
              <a:rPr lang="en-US" sz="1600" dirty="0" smtClean="0"/>
              <a:t>Responder. </a:t>
            </a:r>
          </a:p>
          <a:p>
            <a:pPr marL="630238" lvl="2" indent="-230188">
              <a:buFont typeface="Wingdings" panose="05000000000000000000" pitchFamily="2" charset="2"/>
              <a:buChar char="§"/>
            </a:pPr>
            <a:r>
              <a:rPr lang="en-US" sz="1400" dirty="0"/>
              <a:t>Each </a:t>
            </a:r>
            <a:r>
              <a:rPr lang="en-US" sz="1400" dirty="0" smtClean="0"/>
              <a:t>TX </a:t>
            </a:r>
            <a:r>
              <a:rPr lang="en-US" sz="1400" dirty="0"/>
              <a:t>antenna should have the same number of selected sectors. The intention is to avoid the case that the selected sectors bias a </a:t>
            </a:r>
            <a:r>
              <a:rPr lang="en-US" sz="1400" dirty="0" smtClean="0"/>
              <a:t>TX </a:t>
            </a:r>
            <a:r>
              <a:rPr lang="en-US" sz="1400" dirty="0"/>
              <a:t>antenna</a:t>
            </a:r>
            <a:r>
              <a:rPr lang="en-US" sz="1400"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R-TXSS </a:t>
            </a:r>
            <a:r>
              <a:rPr lang="en-US" sz="1600" dirty="0"/>
              <a:t>to allow TX sector </a:t>
            </a:r>
            <a:r>
              <a:rPr lang="en-US" sz="1600" dirty="0" smtClean="0"/>
              <a:t>down selection for Responder by </a:t>
            </a:r>
            <a:r>
              <a:rPr lang="en-US" sz="1600" dirty="0"/>
              <a:t>collecting multiple TX sector </a:t>
            </a:r>
            <a:r>
              <a:rPr lang="en-US" sz="1600" dirty="0" smtClean="0"/>
              <a:t>feedback </a:t>
            </a:r>
            <a:r>
              <a:rPr lang="en-US" sz="1600" dirty="0"/>
              <a:t>from </a:t>
            </a:r>
            <a:r>
              <a:rPr lang="en-US" sz="1600" dirty="0" smtClean="0"/>
              <a:t>Initiator. </a:t>
            </a:r>
          </a:p>
          <a:p>
            <a:pPr marL="630238" lvl="1" indent="-230188">
              <a:buFont typeface="Wingdings" panose="05000000000000000000" pitchFamily="2" charset="2"/>
              <a:buChar char="§"/>
            </a:pPr>
            <a:r>
              <a:rPr lang="en-US" sz="1400" dirty="0" smtClean="0"/>
              <a:t>If Responder </a:t>
            </a:r>
            <a:r>
              <a:rPr lang="en-US" sz="1400" dirty="0"/>
              <a:t>has antenna pattern </a:t>
            </a:r>
            <a:r>
              <a:rPr lang="en-US" sz="1400" dirty="0" smtClean="0"/>
              <a:t>reciprocity, RX sector down selection for Initiator </a:t>
            </a:r>
            <a:r>
              <a:rPr lang="en-US" sz="1400" dirty="0"/>
              <a:t>can be performed in the same manner as </a:t>
            </a:r>
            <a:r>
              <a:rPr lang="en-US" sz="1400" dirty="0" smtClean="0"/>
              <a:t>TX sector down selection for Responder. 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dirty="0" smtClean="0"/>
              <a:t>Should be </a:t>
            </a:r>
            <a:r>
              <a:rPr lang="en-US" sz="1600" dirty="0"/>
              <a:t>used </a:t>
            </a:r>
            <a:r>
              <a:rPr lang="en-US" sz="1600" dirty="0" smtClean="0"/>
              <a:t>only when the number </a:t>
            </a:r>
            <a:r>
              <a:rPr lang="en-US" sz="1600" dirty="0"/>
              <a:t>of TX sector/RX sector pairing is large. 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13508"/>
              </p:ext>
            </p:extLst>
          </p:nvPr>
        </p:nvGraphicFramePr>
        <p:xfrm>
          <a:off x="2667000" y="3360737"/>
          <a:ext cx="362902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Visio" r:id="rId4" imgW="3628696" imgH="3268620" progId="Visio.Drawing.11">
                  <p:embed/>
                </p:oleObj>
              </mc:Choice>
              <mc:Fallback>
                <p:oleObj name="Visio" r:id="rId4" imgW="3628696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60737"/>
                        <a:ext cx="362902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6092790" y="3886200"/>
            <a:ext cx="2362200" cy="990599"/>
          </a:xfrm>
          <a:prstGeom prst="wedgeRoundRectCallout">
            <a:avLst>
              <a:gd name="adj1" fmla="val -80316"/>
              <a:gd name="adj2" fmla="val -94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Feedback selected sectors per TX antenna for Responder,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Setup for TX-RX pairing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4876799"/>
            <a:ext cx="2743199" cy="1066800"/>
          </a:xfrm>
          <a:prstGeom prst="wedgeRoundRectCallout">
            <a:avLst>
              <a:gd name="adj1" fmla="val 99751"/>
              <a:gd name="adj2" fmla="val 1332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sector sweep using a single BRP frame;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Feedback selected sectors per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antenna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62000" y="3929391"/>
            <a:ext cx="2581275" cy="609600"/>
          </a:xfrm>
          <a:prstGeom prst="wedgeRoundRectCallout">
            <a:avLst>
              <a:gd name="adj1" fmla="val 63213"/>
              <a:gd name="adj2" fmla="val -1417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sector sweep using a single BRP 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144000" cy="762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Setup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7244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dirty="0" smtClean="0"/>
              <a:t>What can be done during Setup: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Perform TX sector down selection based on the previous I-TXSS and R-TXSS if necessary. For example,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SLS phase is skipped and the </a:t>
            </a:r>
            <a:r>
              <a:rPr lang="en-US" sz="1400" dirty="0"/>
              <a:t>previous </a:t>
            </a:r>
            <a:r>
              <a:rPr lang="en-US" sz="1400" dirty="0" smtClean="0"/>
              <a:t>I-TXSS </a:t>
            </a:r>
            <a:r>
              <a:rPr lang="en-US" sz="1400" dirty="0"/>
              <a:t>and R-TXSS </a:t>
            </a:r>
            <a:r>
              <a:rPr lang="en-US" sz="1400" dirty="0" smtClean="0"/>
              <a:t>do not include feedback of multiple sectors.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may be </a:t>
            </a:r>
            <a:r>
              <a:rPr lang="en-US" sz="1400" dirty="0" smtClean="0"/>
              <a:t>included into the TX-RX pairing phase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Determine </a:t>
            </a:r>
            <a:r>
              <a:rPr lang="en-US" sz="1600" dirty="0"/>
              <a:t>whether </a:t>
            </a:r>
            <a:r>
              <a:rPr lang="en-US" sz="1600" dirty="0" smtClean="0"/>
              <a:t>TX-RX pairing is performed for Responder link besides for Initiator link.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may be unnecessary if it is </a:t>
            </a:r>
            <a:r>
              <a:rPr lang="en-US" sz="1400" dirty="0" smtClean="0"/>
              <a:t>done during SLS phase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Determine whether TX or RX makes TX/RX sector/antenna pairing decision based on the TX/RX capability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may be unnecessary if it is done via capability </a:t>
            </a:r>
            <a:r>
              <a:rPr lang="en-US" sz="1400" dirty="0" smtClean="0"/>
              <a:t>exchange during association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etc. 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Our preference is to eliminate or reduce the amount of negotiation between Initiator and Responder per BF Training to simplify the BF training flow. </a:t>
            </a:r>
            <a:endParaRPr lang="en-US" sz="1600" dirty="0" smtClean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7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0049"/>
            <a:ext cx="9144000" cy="61535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dirty="0" smtClean="0"/>
              <a:t>TX-RX 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052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479122"/>
              </p:ext>
            </p:extLst>
          </p:nvPr>
        </p:nvGraphicFramePr>
        <p:xfrm>
          <a:off x="1981200" y="1905000"/>
          <a:ext cx="2705100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Visio" r:id="rId4" imgW="2704571" imgH="3268620" progId="Visio.Drawing.11">
                  <p:embed/>
                </p:oleObj>
              </mc:Choice>
              <mc:Fallback>
                <p:oleObj name="Visio" r:id="rId4" imgW="2704571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05000"/>
                        <a:ext cx="2705100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ular Callout 13"/>
          <p:cNvSpPr/>
          <p:nvPr/>
        </p:nvSpPr>
        <p:spPr>
          <a:xfrm>
            <a:off x="5105400" y="1447800"/>
            <a:ext cx="2209800" cy="2095500"/>
          </a:xfrm>
          <a:prstGeom prst="wedgeRoundRectCallout">
            <a:avLst>
              <a:gd name="adj1" fmla="val -102228"/>
              <a:gd name="adj2" fmla="val 954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105400" y="4724400"/>
            <a:ext cx="1790700" cy="914400"/>
          </a:xfrm>
          <a:prstGeom prst="wedgeRoundRectCallout">
            <a:avLst>
              <a:gd name="adj1" fmla="val -92831"/>
              <a:gd name="adj2" fmla="val -9948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TX sectors/antennas for Initiator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9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5" y="612475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TX-RX </a:t>
            </a:r>
            <a:r>
              <a:rPr lang="en-US" sz="4000" b="1" dirty="0" smtClean="0"/>
              <a:t>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29012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358783"/>
              </p:ext>
            </p:extLst>
          </p:nvPr>
        </p:nvGraphicFramePr>
        <p:xfrm>
          <a:off x="2493962" y="3132137"/>
          <a:ext cx="31781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Visio" r:id="rId4" imgW="3178654" imgH="3268620" progId="Visio.Drawing.11">
                  <p:embed/>
                </p:oleObj>
              </mc:Choice>
              <mc:Fallback>
                <p:oleObj name="Visio" r:id="rId4" imgW="3178654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2" y="3132137"/>
                        <a:ext cx="317817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ular Callout 13"/>
          <p:cNvSpPr/>
          <p:nvPr/>
        </p:nvSpPr>
        <p:spPr>
          <a:xfrm>
            <a:off x="5429250" y="5418137"/>
            <a:ext cx="1371600" cy="457200"/>
          </a:xfrm>
          <a:prstGeom prst="wedgeRoundRectCallout">
            <a:avLst>
              <a:gd name="adj1" fmla="val -77990"/>
              <a:gd name="adj2" fmla="val -573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CSI Feedback for Initiator link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3817937"/>
            <a:ext cx="2057400" cy="914400"/>
          </a:xfrm>
          <a:prstGeom prst="wedgeRoundRectCallout">
            <a:avLst>
              <a:gd name="adj1" fmla="val -71840"/>
              <a:gd name="adj2" fmla="val -3282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RX sectors/antennas </a:t>
            </a:r>
            <a:r>
              <a:rPr lang="en-US" sz="1400" dirty="0">
                <a:solidFill>
                  <a:schemeClr val="tx1"/>
                </a:solidFill>
              </a:rPr>
              <a:t>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343400" y="1684337"/>
            <a:ext cx="2638425" cy="1295400"/>
          </a:xfrm>
          <a:prstGeom prst="wedgeRoundRectCallout">
            <a:avLst>
              <a:gd name="adj1" fmla="val -58235"/>
              <a:gd name="adj2" fmla="val 10841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626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6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26" y="533400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TX-RX </a:t>
            </a:r>
            <a:r>
              <a:rPr lang="en-US" sz="4000" b="1" dirty="0" smtClean="0"/>
              <a:t>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814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54325"/>
              </p:ext>
            </p:extLst>
          </p:nvPr>
        </p:nvGraphicFramePr>
        <p:xfrm>
          <a:off x="1676400" y="2286000"/>
          <a:ext cx="3808413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Visio" r:id="rId4" imgW="3808604" imgH="3268620" progId="Visio.Drawing.11">
                  <p:embed/>
                </p:oleObj>
              </mc:Choice>
              <mc:Fallback>
                <p:oleObj name="Visio" r:id="rId4" imgW="3808604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86000"/>
                        <a:ext cx="3808413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5486400" y="4419600"/>
            <a:ext cx="3190875" cy="1752600"/>
          </a:xfrm>
          <a:prstGeom prst="wedgeRoundRectCallout">
            <a:avLst>
              <a:gd name="adj1" fmla="val -73511"/>
              <a:gd name="adj2" fmla="val -5178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 sweep and </a:t>
            </a:r>
            <a:r>
              <a:rPr lang="en-US" sz="1400" dirty="0" smtClean="0">
                <a:solidFill>
                  <a:schemeClr val="tx1"/>
                </a:solidFill>
              </a:rPr>
              <a:t>RX </a:t>
            </a:r>
            <a:r>
              <a:rPr lang="en-US" sz="1400" dirty="0">
                <a:solidFill>
                  <a:schemeClr val="tx1"/>
                </a:solidFill>
              </a:rPr>
              <a:t>sector sweep using a single BRP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TX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5505893" y="2886075"/>
            <a:ext cx="1828800" cy="942976"/>
          </a:xfrm>
          <a:prstGeom prst="wedgeRoundRectCallout">
            <a:avLst>
              <a:gd name="adj1" fmla="val -69447"/>
              <a:gd name="adj2" fmla="val -1791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TX sectors/antennas for Responder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09600" y="1219200"/>
            <a:ext cx="3200400" cy="1295400"/>
          </a:xfrm>
          <a:prstGeom prst="wedgeRoundRectCallout">
            <a:avLst>
              <a:gd name="adj1" fmla="val 35729"/>
              <a:gd name="adj2" fmla="val 9685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5893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smtClean="0"/>
              <a:t>TX-RX Sector/Antenna Pairing (MID)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8100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847834"/>
              </p:ext>
            </p:extLst>
          </p:nvPr>
        </p:nvGraphicFramePr>
        <p:xfrm>
          <a:off x="2362200" y="1549758"/>
          <a:ext cx="4384675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Visio" r:id="rId4" imgW="4384528" imgH="3268620" progId="Visio.Drawing.11">
                  <p:embed/>
                </p:oleObj>
              </mc:Choice>
              <mc:Fallback>
                <p:oleObj name="Visio" r:id="rId4" imgW="4384528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549758"/>
                        <a:ext cx="4384675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3505200" y="4800601"/>
            <a:ext cx="3124200" cy="1523999"/>
          </a:xfrm>
          <a:prstGeom prst="wedgeRoundRectCallout">
            <a:avLst>
              <a:gd name="adj1" fmla="val -105"/>
              <a:gd name="adj2" fmla="val -9365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CSI feedback for </a:t>
            </a:r>
            <a:r>
              <a:rPr lang="en-US" sz="1400" dirty="0" smtClean="0">
                <a:solidFill>
                  <a:schemeClr val="tx1"/>
                </a:solidFill>
              </a:rPr>
              <a:t>Initiator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6593097" y="2209801"/>
            <a:ext cx="2438400" cy="1154668"/>
          </a:xfrm>
          <a:prstGeom prst="wedgeRoundRectCallout">
            <a:avLst>
              <a:gd name="adj1" fmla="val -82858"/>
              <a:gd name="adj2" fmla="val -2913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RX </a:t>
            </a:r>
            <a:r>
              <a:rPr lang="en-US" sz="1400" dirty="0">
                <a:solidFill>
                  <a:schemeClr val="tx1"/>
                </a:solidFill>
              </a:rPr>
              <a:t>sectors/antennas for Responder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CSI feedback for Responder link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3810001"/>
            <a:ext cx="1752600" cy="762000"/>
          </a:xfrm>
          <a:prstGeom prst="wedgeRoundRectCallout">
            <a:avLst>
              <a:gd name="adj1" fmla="val -100295"/>
              <a:gd name="adj2" fmla="val -3127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Selected RX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85725" y="2324101"/>
            <a:ext cx="3200400" cy="1295400"/>
          </a:xfrm>
          <a:prstGeom prst="wedgeRoundRectCallout">
            <a:avLst>
              <a:gd name="adj1" fmla="val 73352"/>
              <a:gd name="adj2" fmla="val -447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626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1809</TotalTime>
  <Words>1032</Words>
  <Application>Microsoft Office PowerPoint</Application>
  <PresentationFormat>On-screen Show (4:3)</PresentationFormat>
  <Paragraphs>134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Document</vt:lpstr>
      <vt:lpstr>Visio</vt:lpstr>
      <vt:lpstr> BF Training for SU MIMO</vt:lpstr>
      <vt:lpstr>Background</vt:lpstr>
      <vt:lpstr>BF Flow for SU-MIMO</vt:lpstr>
      <vt:lpstr>SLS</vt:lpstr>
      <vt:lpstr>Setup</vt:lpstr>
      <vt:lpstr>TX-RX Sector/Antenna Pairing (MID)</vt:lpstr>
      <vt:lpstr>TX-RX Sector/Antenna Pairing (MID)</vt:lpstr>
      <vt:lpstr>TX-RX Sector/Antenna Pairing (MID)</vt:lpstr>
      <vt:lpstr>TX-RX Sector/Antenna Pairing (MID)</vt:lpstr>
      <vt:lpstr>TX-RX Sector/Antenna Pairing (MID)</vt:lpstr>
      <vt:lpstr>TX-RX Sector/Antenna Pairing (MID)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Lei Huang</cp:lastModifiedBy>
  <cp:revision>294</cp:revision>
  <cp:lastPrinted>2016-01-13T23:55:13Z</cp:lastPrinted>
  <dcterms:created xsi:type="dcterms:W3CDTF">2016-01-12T23:40:51Z</dcterms:created>
  <dcterms:modified xsi:type="dcterms:W3CDTF">2016-03-14T07:13:46Z</dcterms:modified>
</cp:coreProperties>
</file>