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82" r:id="rId2"/>
    <p:sldId id="279" r:id="rId3"/>
    <p:sldId id="271" r:id="rId4"/>
    <p:sldId id="272" r:id="rId5"/>
    <p:sldId id="280" r:id="rId6"/>
    <p:sldId id="273" r:id="rId7"/>
    <p:sldId id="274" r:id="rId8"/>
    <p:sldId id="275" r:id="rId9"/>
    <p:sldId id="276" r:id="rId10"/>
    <p:sldId id="270" r:id="rId11"/>
    <p:sldId id="283" r:id="rId12"/>
    <p:sldId id="284" r:id="rId13"/>
    <p:sldId id="285" r:id="rId14"/>
    <p:sldId id="287" r:id="rId15"/>
    <p:sldId id="288" r:id="rId16"/>
    <p:sldId id="289" r:id="rId17"/>
    <p:sldId id="290" r:id="rId18"/>
    <p:sldId id="291" r:id="rId19"/>
    <p:sldId id="292" r:id="rId20"/>
    <p:sldId id="293" r:id="rId21"/>
    <p:sldId id="294" r:id="rId2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0" d="100"/>
          <a:sy n="70" d="100"/>
        </p:scale>
        <p:origin x="494"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0419r1</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March 2016</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March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2016-03-14</a:t>
            </a:r>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67"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sp>
        <p:nvSpPr>
          <p:cNvPr id="18492" name="TextBox 6"/>
          <p:cNvSpPr txBox="1">
            <a:spLocks noChangeArrowheads="1"/>
          </p:cNvSpPr>
          <p:nvPr/>
        </p:nvSpPr>
        <p:spPr bwMode="auto">
          <a:xfrm>
            <a:off x="1295400" y="48006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smtClean="0"/>
              <a:t>6 </a:t>
            </a:r>
            <a:r>
              <a:rPr lang="en-CA" altLang="en-US" dirty="0"/>
              <a:t>MU Submissions</a:t>
            </a:r>
          </a:p>
        </p:txBody>
      </p:sp>
      <p:pic>
        <p:nvPicPr>
          <p:cNvPr id="8" name="table"/>
          <p:cNvPicPr>
            <a:picLocks noChangeAspect="1"/>
          </p:cNvPicPr>
          <p:nvPr/>
        </p:nvPicPr>
        <p:blipFill>
          <a:blip r:embed="rId2"/>
          <a:stretch>
            <a:fillRect/>
          </a:stretch>
        </p:blipFill>
        <p:spPr>
          <a:xfrm>
            <a:off x="299405" y="2133600"/>
            <a:ext cx="8294050" cy="1371600"/>
          </a:xfrm>
          <a:prstGeom prst="rect">
            <a:avLst/>
          </a:prstGeom>
        </p:spPr>
      </p:pic>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Ad hoc Straw Poll 1</a:t>
            </a:r>
            <a:endParaRPr lang="en-US"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12</a:t>
            </a:fld>
            <a:endParaRPr lang="en-US"/>
          </a:p>
        </p:txBody>
      </p:sp>
      <p:sp>
        <p:nvSpPr>
          <p:cNvPr id="6" name="Content Placeholder 2"/>
          <p:cNvSpPr>
            <a:spLocks noGrp="1"/>
          </p:cNvSpPr>
          <p:nvPr/>
        </p:nvSpPr>
        <p:spPr bwMode="auto">
          <a:xfrm>
            <a:off x="724693" y="19050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In an HE trigger-based  PPDU transmission, a power pre-correction mechanism </a:t>
            </a:r>
            <a:r>
              <a:rPr lang="en-US" b="0" dirty="0" smtClean="0"/>
              <a:t>is needed.</a:t>
            </a:r>
            <a:endParaRPr lang="en-US" b="0" dirty="0" smtClean="0"/>
          </a:p>
          <a:p>
            <a:pPr algn="just">
              <a:buFont typeface="Arial" panose="020B0604020202020204" pitchFamily="34" charset="0"/>
              <a:buChar char="•"/>
            </a:pPr>
            <a:endParaRPr lang="en-US" b="0" dirty="0"/>
          </a:p>
          <a:p>
            <a:pPr algn="just">
              <a:buFont typeface="Arial" panose="020B0604020202020204" pitchFamily="34" charset="0"/>
              <a:buChar char="•"/>
            </a:pPr>
            <a:endParaRPr lang="en-US" b="0" dirty="0" smtClean="0"/>
          </a:p>
          <a:p>
            <a:pPr algn="just">
              <a:buFont typeface="Arial" panose="020B0604020202020204" pitchFamily="34" charset="0"/>
              <a:buChar char="•"/>
            </a:pPr>
            <a:endParaRPr lang="en-US" b="0" dirty="0"/>
          </a:p>
          <a:p>
            <a:pPr algn="just">
              <a:buFont typeface="Arial" panose="020B0604020202020204" pitchFamily="34" charset="0"/>
              <a:buChar char="•"/>
            </a:pPr>
            <a:r>
              <a:rPr lang="en-US" b="0" dirty="0" smtClean="0"/>
              <a:t>Y/N/A  32/0/4</a:t>
            </a:r>
          </a:p>
          <a:p>
            <a:pPr algn="just">
              <a:buFont typeface="Arial" panose="020B0604020202020204" pitchFamily="34" charset="0"/>
              <a:buChar char="•"/>
            </a:pPr>
            <a:r>
              <a:rPr lang="en-US" b="0" dirty="0" smtClean="0">
                <a:solidFill>
                  <a:srgbClr val="006600"/>
                </a:solidFill>
              </a:rPr>
              <a:t>Passes</a:t>
            </a:r>
            <a:endParaRPr lang="en-US" b="0" dirty="0" smtClean="0">
              <a:solidFill>
                <a:srgbClr val="006600"/>
              </a:solidFill>
            </a:endParaRPr>
          </a:p>
          <a:p>
            <a:pPr algn="just">
              <a:buFont typeface="Arial" panose="020B0604020202020204" pitchFamily="34" charset="0"/>
              <a:buChar char="•"/>
            </a:pPr>
            <a:endParaRPr lang="en-US" b="0" dirty="0"/>
          </a:p>
          <a:p>
            <a:pPr algn="just">
              <a:buFont typeface="Arial" panose="020B0604020202020204" pitchFamily="34" charset="0"/>
              <a:buChar char="•"/>
            </a:pPr>
            <a:r>
              <a:rPr lang="en-US" dirty="0"/>
              <a:t>Submission IEEE </a:t>
            </a:r>
            <a:r>
              <a:rPr lang="en-US" dirty="0" smtClean="0"/>
              <a:t>802.11-16/0331r1</a:t>
            </a:r>
            <a:endParaRPr lang="en-US" b="0" dirty="0"/>
          </a:p>
        </p:txBody>
      </p:sp>
    </p:spTree>
    <p:extLst>
      <p:ext uri="{BB962C8B-B14F-4D97-AF65-F5344CB8AC3E}">
        <p14:creationId xmlns:p14="http://schemas.microsoft.com/office/powerpoint/2010/main" val="3099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13</a:t>
            </a:fld>
            <a:endParaRPr lang="en-US"/>
          </a:p>
        </p:txBody>
      </p:sp>
      <p:sp>
        <p:nvSpPr>
          <p:cNvPr id="6" name="Title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a:t>
            </a:r>
            <a:r>
              <a:rPr lang="en-US" dirty="0" smtClean="0"/>
              <a:t>Poll 2</a:t>
            </a:r>
            <a:endParaRPr lang="en-US" dirty="0"/>
          </a:p>
        </p:txBody>
      </p:sp>
      <p:sp>
        <p:nvSpPr>
          <p:cNvPr id="7" name="Content Placeholder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The </a:t>
            </a:r>
            <a:r>
              <a:rPr lang="en-US" b="0" dirty="0" smtClean="0"/>
              <a:t>power control mechanism </a:t>
            </a:r>
            <a:r>
              <a:rPr lang="en-US" b="0" dirty="0" smtClean="0"/>
              <a:t>shall be flexible enough </a:t>
            </a:r>
            <a:r>
              <a:rPr lang="en-US" b="0" dirty="0"/>
              <a:t>to allow for </a:t>
            </a:r>
            <a:r>
              <a:rPr lang="en-US" b="0" dirty="0" smtClean="0"/>
              <a:t>scheduling both class A and class B devices in the same HE </a:t>
            </a:r>
            <a:r>
              <a:rPr lang="en-US" b="0" dirty="0"/>
              <a:t>trigger-based  PPDU transmission. </a:t>
            </a:r>
          </a:p>
          <a:p>
            <a:pPr algn="just">
              <a:buFont typeface="Arial" panose="020B0604020202020204" pitchFamily="34" charset="0"/>
              <a:buChar char="•"/>
            </a:pPr>
            <a:endParaRPr lang="en-US" b="0" dirty="0"/>
          </a:p>
          <a:p>
            <a:pPr algn="just">
              <a:buFont typeface="Arial" panose="020B0604020202020204" pitchFamily="34" charset="0"/>
              <a:buChar char="•"/>
            </a:pPr>
            <a:r>
              <a:rPr lang="en-US" b="0" dirty="0" smtClean="0"/>
              <a:t>Y/N/A – 34/0/11</a:t>
            </a:r>
          </a:p>
          <a:p>
            <a:pPr algn="just">
              <a:buFont typeface="Arial" panose="020B0604020202020204" pitchFamily="34" charset="0"/>
              <a:buChar char="•"/>
            </a:pPr>
            <a:r>
              <a:rPr lang="en-US" b="0" dirty="0" smtClean="0">
                <a:solidFill>
                  <a:srgbClr val="006600"/>
                </a:solidFill>
              </a:rPr>
              <a:t>Passes</a:t>
            </a:r>
            <a:endParaRPr lang="en-US" b="0" dirty="0">
              <a:solidFill>
                <a:srgbClr val="006600"/>
              </a:solidFill>
            </a:endParaRPr>
          </a:p>
          <a:p>
            <a:pPr algn="just">
              <a:buFont typeface="Arial" panose="020B0604020202020204" pitchFamily="34" charset="0"/>
              <a:buChar char="•"/>
            </a:pPr>
            <a:r>
              <a:rPr lang="en-US" dirty="0"/>
              <a:t>Submission IEEE </a:t>
            </a:r>
            <a:r>
              <a:rPr lang="en-US" dirty="0" smtClean="0"/>
              <a:t>802.11-16/0331r1</a:t>
            </a:r>
            <a:endParaRPr lang="en-US" b="0" dirty="0"/>
          </a:p>
          <a:p>
            <a:pPr algn="just">
              <a:buFont typeface="Arial" panose="020B0604020202020204" pitchFamily="34" charset="0"/>
              <a:buChar char="•"/>
            </a:pPr>
            <a:endParaRPr lang="en-US" b="0" dirty="0"/>
          </a:p>
        </p:txBody>
      </p:sp>
    </p:spTree>
    <p:extLst>
      <p:ext uri="{BB962C8B-B14F-4D97-AF65-F5344CB8AC3E}">
        <p14:creationId xmlns:p14="http://schemas.microsoft.com/office/powerpoint/2010/main" val="1307497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2016</a:t>
            </a:r>
            <a:endParaRPr lang="en-US" dirty="0"/>
          </a:p>
        </p:txBody>
      </p:sp>
      <p:sp>
        <p:nvSpPr>
          <p:cNvPr id="4" name="Footer Placeholder 3"/>
          <p:cNvSpPr>
            <a:spLocks noGrp="1"/>
          </p:cNvSpPr>
          <p:nvPr>
            <p:ph type="ftr" sz="quarter" idx="11"/>
          </p:nvPr>
        </p:nvSpPr>
        <p:spPr/>
        <p:txBody>
          <a:bodyPr/>
          <a:lstStyle/>
          <a:p>
            <a:pPr>
              <a:defRPr/>
            </a:pPr>
            <a:r>
              <a:rPr lang="en-US" dirty="0" err="1" smtClean="0"/>
              <a:t>TGax</a:t>
            </a:r>
            <a:r>
              <a:rPr lang="en-US" dirty="0" smtClean="0"/>
              <a:t>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14</a:t>
            </a:fld>
            <a:endParaRPr lang="en-US"/>
          </a:p>
        </p:txBody>
      </p:sp>
      <p:sp>
        <p:nvSpPr>
          <p:cNvPr id="6" name="Title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a:t>
            </a:r>
            <a:r>
              <a:rPr lang="en-US" dirty="0" smtClean="0"/>
              <a:t>Poll </a:t>
            </a:r>
            <a:r>
              <a:rPr lang="en-US" dirty="0" smtClean="0"/>
              <a:t>3</a:t>
            </a:r>
            <a:endParaRPr lang="en-US" dirty="0"/>
          </a:p>
        </p:txBody>
      </p:sp>
      <p:sp>
        <p:nvSpPr>
          <p:cNvPr id="7" name="Content Placeholder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In a DL HE-MU-PPDU, </a:t>
            </a:r>
            <a:r>
              <a:rPr lang="en-US" b="0" dirty="0" smtClean="0"/>
              <a:t>the AP may set </a:t>
            </a:r>
            <a:r>
              <a:rPr lang="en-GB" b="0" dirty="0" smtClean="0"/>
              <a:t>different transmit powers for different resource units.</a:t>
            </a:r>
            <a:endParaRPr lang="en-GB" b="0" dirty="0" smtClean="0"/>
          </a:p>
          <a:p>
            <a:pPr algn="just">
              <a:buFont typeface="Arial" panose="020B0604020202020204" pitchFamily="34" charset="0"/>
              <a:buChar char="•"/>
            </a:pPr>
            <a:endParaRPr lang="en-GB" b="0" dirty="0"/>
          </a:p>
          <a:p>
            <a:pPr algn="just">
              <a:buFont typeface="Arial" panose="020B0604020202020204" pitchFamily="34" charset="0"/>
              <a:buChar char="•"/>
            </a:pPr>
            <a:endParaRPr lang="en-GB" b="0" dirty="0" smtClean="0"/>
          </a:p>
          <a:p>
            <a:pPr algn="just">
              <a:buFont typeface="Arial" panose="020B0604020202020204" pitchFamily="34" charset="0"/>
              <a:buChar char="•"/>
            </a:pPr>
            <a:r>
              <a:rPr lang="en-GB" b="0" dirty="0" smtClean="0"/>
              <a:t>Y/N/A  17 /0/13</a:t>
            </a:r>
          </a:p>
          <a:p>
            <a:pPr algn="just">
              <a:buFont typeface="Arial" panose="020B0604020202020204" pitchFamily="34" charset="0"/>
              <a:buChar char="•"/>
            </a:pPr>
            <a:r>
              <a:rPr lang="en-GB" b="0" dirty="0" smtClean="0">
                <a:solidFill>
                  <a:srgbClr val="006600"/>
                </a:solidFill>
              </a:rPr>
              <a:t>Passes</a:t>
            </a:r>
            <a:endParaRPr lang="en-GB" b="0" dirty="0">
              <a:solidFill>
                <a:srgbClr val="006600"/>
              </a:solidFill>
            </a:endParaRPr>
          </a:p>
          <a:p>
            <a:pPr algn="just">
              <a:buFont typeface="Arial" panose="020B0604020202020204" pitchFamily="34" charset="0"/>
              <a:buChar char="•"/>
            </a:pPr>
            <a:r>
              <a:rPr lang="en-US" dirty="0"/>
              <a:t>Submission IEEE </a:t>
            </a:r>
            <a:r>
              <a:rPr lang="en-US" dirty="0" smtClean="0"/>
              <a:t>802.11-16/0331r1</a:t>
            </a:r>
            <a:endParaRPr lang="en-US" b="0" dirty="0"/>
          </a:p>
          <a:p>
            <a:pPr marL="0" indent="0" algn="just"/>
            <a:endParaRPr lang="en-US" b="0" dirty="0"/>
          </a:p>
        </p:txBody>
      </p:sp>
    </p:spTree>
    <p:extLst>
      <p:ext uri="{BB962C8B-B14F-4D97-AF65-F5344CB8AC3E}">
        <p14:creationId xmlns:p14="http://schemas.microsoft.com/office/powerpoint/2010/main" val="1965219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15</a:t>
            </a:fld>
            <a:endParaRPr lang="en-US"/>
          </a:p>
        </p:txBody>
      </p:sp>
      <p:sp>
        <p:nvSpPr>
          <p:cNvPr id="6" name="Title 1"/>
          <p:cNvSpPr>
            <a:spLocks noGrp="1"/>
          </p:cNvSpPr>
          <p:nvPr/>
        </p:nvSpPr>
        <p:spPr bwMode="auto">
          <a:xfrm>
            <a:off x="609600" y="6096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a:t>
            </a:r>
            <a:r>
              <a:rPr lang="en-US" altLang="ko-KR" dirty="0" smtClean="0">
                <a:ea typeface="굴림" panose="020B0600000101010101" pitchFamily="34" charset="-127"/>
              </a:rPr>
              <a:t>Poll </a:t>
            </a:r>
            <a:r>
              <a:rPr lang="en-US" altLang="ko-KR" dirty="0" smtClean="0">
                <a:ea typeface="굴림" panose="020B0600000101010101" pitchFamily="34" charset="-127"/>
              </a:rPr>
              <a:t>4</a:t>
            </a:r>
            <a:endParaRPr lang="en-US" dirty="0"/>
          </a:p>
        </p:txBody>
      </p:sp>
      <mc:AlternateContent xmlns:mc="http://schemas.openxmlformats.org/markup-compatibility/2006">
        <mc:Choice xmlns:a14="http://schemas.microsoft.com/office/drawing/2010/main" Requires="a14">
          <p:sp>
            <p:nvSpPr>
              <p:cNvPr id="7" name="Content Placeholder 2"/>
              <p:cNvSpPr>
                <a:spLocks noGrp="1"/>
              </p:cNvSpPr>
              <p:nvPr/>
            </p:nvSpPr>
            <p:spPr bwMode="auto">
              <a:xfrm>
                <a:off x="696913" y="1143000"/>
                <a:ext cx="8077200" cy="495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smtClean="0"/>
                  <a:t>Do you agree to add the following power control mechanism for UL MU transmissions to the SFD?</a:t>
                </a:r>
              </a:p>
              <a:p>
                <a:pPr lvl="1"/>
                <a:r>
                  <a:rPr lang="en-US" sz="1800" dirty="0" smtClean="0"/>
                  <a:t>AP signals the following in the Trigger frame that schedules the UL MU transmission</a:t>
                </a:r>
              </a:p>
              <a:p>
                <a:pPr lvl="2"/>
                <a:r>
                  <a:rPr lang="en-US" sz="1600" dirty="0" smtClean="0"/>
                  <a:t>In the common info field: AP </a:t>
                </a:r>
                <a:r>
                  <a:rPr lang="en-US" sz="1600" dirty="0" err="1" smtClean="0"/>
                  <a:t>Tx</a:t>
                </a:r>
                <a:r>
                  <a:rPr lang="en-US" sz="1600" dirty="0" smtClean="0"/>
                  <a:t> Power: </a:t>
                </a:r>
                <a14:m>
                  <m:oMath xmlns:m="http://schemas.openxmlformats.org/officeDocument/2006/math">
                    <m:sSubSup>
                      <m:sSubSupPr>
                        <m:ctrlPr>
                          <a:rPr lang="en-US" sz="1600" i="1" smtClean="0">
                            <a:latin typeface="Cambria Math" panose="02040503050406030204" pitchFamily="18" charset="0"/>
                          </a:rPr>
                        </m:ctrlPr>
                      </m:sSubSupPr>
                      <m:e>
                        <m:r>
                          <a:rPr lang="en-US" sz="1600" b="0" i="1" smtClean="0">
                            <a:latin typeface="Cambria Math" panose="02040503050406030204" pitchFamily="18" charset="0"/>
                          </a:rPr>
                          <m:t>𝑇𝑥</m:t>
                        </m:r>
                      </m:e>
                      <m:sub>
                        <m:r>
                          <a:rPr lang="en-US" sz="1600" b="0" i="1" smtClean="0">
                            <a:latin typeface="Cambria Math" panose="02040503050406030204" pitchFamily="18" charset="0"/>
                          </a:rPr>
                          <m:t>𝑝𝑤𝑟</m:t>
                        </m:r>
                      </m:sub>
                      <m:sup>
                        <m:r>
                          <a:rPr lang="en-US" sz="1600" b="0" i="1" smtClean="0">
                            <a:latin typeface="Cambria Math" panose="02040503050406030204" pitchFamily="18" charset="0"/>
                          </a:rPr>
                          <m:t>𝐴𝑃</m:t>
                        </m:r>
                      </m:sup>
                    </m:sSubSup>
                    <m:r>
                      <a:rPr lang="en-US" sz="1600" b="0" i="1" smtClean="0">
                        <a:latin typeface="Cambria Math" panose="02040503050406030204" pitchFamily="18" charset="0"/>
                      </a:rPr>
                      <m:t>(</m:t>
                    </m:r>
                    <m:r>
                      <a:rPr lang="en-US" sz="1600" b="0" i="1" smtClean="0">
                        <a:latin typeface="Cambria Math" panose="02040503050406030204" pitchFamily="18" charset="0"/>
                      </a:rPr>
                      <m:t>𝑑𝐵𝑚</m:t>
                    </m:r>
                    <m:r>
                      <a:rPr lang="en-US" sz="1600" b="0" i="1" smtClean="0">
                        <a:latin typeface="Cambria Math" panose="02040503050406030204" pitchFamily="18" charset="0"/>
                      </a:rPr>
                      <m:t>)</m:t>
                    </m:r>
                  </m:oMath>
                </a14:m>
                <a:endParaRPr lang="en-US" sz="1600" dirty="0" smtClean="0"/>
              </a:p>
              <a:p>
                <a:pPr lvl="2"/>
                <a:r>
                  <a:rPr lang="en-US" sz="1600" dirty="0" smtClean="0"/>
                  <a:t>In the per user info field: </a:t>
                </a:r>
                <a14:m>
                  <m:oMath xmlns:m="http://schemas.openxmlformats.org/officeDocument/2006/math">
                    <m:r>
                      <a:rPr lang="en-US" sz="1600" b="0" i="1" smtClean="0">
                        <a:latin typeface="Cambria Math" panose="02040503050406030204" pitchFamily="18" charset="0"/>
                      </a:rPr>
                      <m:t>𝑇𝑎𝑟𝑔𝑒</m:t>
                    </m:r>
                    <m:sSub>
                      <m:sSubPr>
                        <m:ctrlPr>
                          <a:rPr lang="en-US" sz="1600" b="0" i="1" smtClean="0">
                            <a:latin typeface="Cambria Math" panose="02040503050406030204" pitchFamily="18" charset="0"/>
                          </a:rPr>
                        </m:ctrlPr>
                      </m:sSubPr>
                      <m:e>
                        <m:r>
                          <a:rPr lang="en-US" sz="1600" b="0" i="1" smtClean="0">
                            <a:latin typeface="Cambria Math" panose="02040503050406030204" pitchFamily="18" charset="0"/>
                          </a:rPr>
                          <m:t>𝑡</m:t>
                        </m:r>
                      </m:e>
                      <m:sub>
                        <m:r>
                          <a:rPr lang="en-US" sz="1600" b="0" i="1" smtClean="0">
                            <a:latin typeface="Cambria Math" panose="02040503050406030204" pitchFamily="18" charset="0"/>
                          </a:rPr>
                          <m:t>𝑅𝑆𝑆𝐼</m:t>
                        </m:r>
                      </m:sub>
                    </m:sSub>
                    <m:r>
                      <a:rPr lang="en-US" sz="1600" b="0" i="1" smtClean="0">
                        <a:latin typeface="Cambria Math" panose="02040503050406030204" pitchFamily="18" charset="0"/>
                      </a:rPr>
                      <m:t>(</m:t>
                    </m:r>
                    <m:r>
                      <a:rPr lang="en-US" sz="1600" b="0" i="1" smtClean="0">
                        <a:latin typeface="Cambria Math" panose="02040503050406030204" pitchFamily="18" charset="0"/>
                      </a:rPr>
                      <m:t>𝑑𝐵𝑚</m:t>
                    </m:r>
                    <m:r>
                      <a:rPr lang="en-US" sz="1600" b="0" i="1" smtClean="0">
                        <a:latin typeface="Cambria Math" panose="02040503050406030204" pitchFamily="18" charset="0"/>
                      </a:rPr>
                      <m:t>)</m:t>
                    </m:r>
                  </m:oMath>
                </a14:m>
                <a:r>
                  <a:rPr lang="en-US" sz="1600" dirty="0" smtClean="0"/>
                  <a:t> for each STA that is scheduled in the Trigger frame</a:t>
                </a:r>
              </a:p>
              <a:p>
                <a:pPr lvl="3"/>
                <a:r>
                  <a:rPr lang="en-US" dirty="0" smtClean="0"/>
                  <a:t>The number of bits in the Target RSSI is TBD</a:t>
                </a:r>
              </a:p>
              <a:p>
                <a:pPr lvl="4"/>
                <a:endParaRPr lang="en-US" dirty="0" smtClean="0"/>
              </a:p>
              <a:p>
                <a:pPr lvl="1"/>
                <a:r>
                  <a:rPr lang="en-US" sz="1800" dirty="0" smtClean="0"/>
                  <a:t>STA sets its </a:t>
                </a:r>
                <a:r>
                  <a:rPr lang="en-US" sz="1800" dirty="0" err="1" smtClean="0"/>
                  <a:t>Tx</a:t>
                </a:r>
                <a:r>
                  <a:rPr lang="en-US" sz="1800" dirty="0" smtClean="0"/>
                  <a:t> power per the following equation</a:t>
                </a:r>
              </a:p>
              <a:p>
                <a:pPr lvl="2"/>
                <a14:m>
                  <m:oMath xmlns:m="http://schemas.openxmlformats.org/officeDocument/2006/math">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𝑇𝑥</m:t>
                        </m:r>
                      </m:e>
                      <m:sub>
                        <m:r>
                          <a:rPr lang="en-US" b="0" i="1" smtClean="0">
                            <a:latin typeface="Cambria Math" panose="02040503050406030204" pitchFamily="18" charset="0"/>
                          </a:rPr>
                          <m:t>𝑝𝑤𝑟</m:t>
                        </m:r>
                      </m:sub>
                      <m:sup>
                        <m:r>
                          <a:rPr lang="en-US" b="0" i="1" smtClean="0">
                            <a:latin typeface="Cambria Math" panose="02040503050406030204" pitchFamily="18" charset="0"/>
                          </a:rPr>
                          <m:t>𝑆𝑇𝐴</m:t>
                        </m:r>
                      </m:sup>
                    </m:sSubSup>
                    <m:d>
                      <m:dPr>
                        <m:ctrlPr>
                          <a:rPr lang="en-US" b="0" i="1" smtClean="0">
                            <a:latin typeface="Cambria Math" panose="02040503050406030204" pitchFamily="18" charset="0"/>
                          </a:rPr>
                        </m:ctrlPr>
                      </m:dPr>
                      <m:e>
                        <m:r>
                          <a:rPr lang="en-US" b="0" i="1" smtClean="0">
                            <a:latin typeface="Cambria Math" panose="02040503050406030204" pitchFamily="18" charset="0"/>
                          </a:rPr>
                          <m:t>𝑑𝐵𝑚</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𝑃𝐿</m:t>
                        </m:r>
                      </m:e>
                      <m:sub>
                        <m:r>
                          <a:rPr lang="en-US" b="0" i="1" smtClean="0">
                            <a:latin typeface="Cambria Math" panose="02040503050406030204" pitchFamily="18" charset="0"/>
                          </a:rPr>
                          <m:t>𝐷𝐿</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𝑑𝐵</m:t>
                        </m:r>
                      </m:e>
                    </m:d>
                    <m:r>
                      <a:rPr lang="en-US" b="0" i="1" smtClean="0">
                        <a:latin typeface="Cambria Math" panose="02040503050406030204" pitchFamily="18" charset="0"/>
                      </a:rPr>
                      <m:t>+</m:t>
                    </m:r>
                    <m:r>
                      <a:rPr lang="en-US" b="0" i="1" smtClean="0">
                        <a:latin typeface="Cambria Math" panose="02040503050406030204" pitchFamily="18" charset="0"/>
                      </a:rPr>
                      <m:t>𝑇𝑎𝑟𝑔𝑒</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𝑅𝑆𝑆𝐼</m:t>
                        </m:r>
                      </m:sub>
                    </m:sSub>
                    <m:r>
                      <a:rPr lang="en-US" b="0" i="1" smtClean="0">
                        <a:latin typeface="Cambria Math" panose="02040503050406030204" pitchFamily="18" charset="0"/>
                      </a:rPr>
                      <m:t>(</m:t>
                    </m:r>
                    <m:r>
                      <a:rPr lang="en-US" b="0" i="1" smtClean="0">
                        <a:latin typeface="Cambria Math" panose="02040503050406030204" pitchFamily="18" charset="0"/>
                      </a:rPr>
                      <m:t>𝑑𝐵𝑚</m:t>
                    </m:r>
                    <m:r>
                      <a:rPr lang="en-US" b="0" i="1" smtClean="0">
                        <a:latin typeface="Cambria Math" panose="02040503050406030204" pitchFamily="18" charset="0"/>
                      </a:rPr>
                      <m:t>)</m:t>
                    </m:r>
                  </m:oMath>
                </a14:m>
                <a:endParaRPr lang="en-US" dirty="0" smtClean="0"/>
              </a:p>
              <a:p>
                <a:pPr lvl="3"/>
                <a:r>
                  <a:rPr lang="en-US" dirty="0" smtClean="0"/>
                  <a:t>where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𝑃𝐿</m:t>
                        </m:r>
                      </m:e>
                      <m:sub>
                        <m:r>
                          <a:rPr lang="en-US" b="0" i="1" smtClean="0">
                            <a:latin typeface="Cambria Math" panose="02040503050406030204" pitchFamily="18" charset="0"/>
                          </a:rPr>
                          <m:t>𝐷𝐿</m:t>
                        </m:r>
                      </m:sub>
                    </m:sSub>
                    <m:r>
                      <a:rPr lang="en-US" b="0" i="1" smtClean="0">
                        <a:latin typeface="Cambria Math" panose="02040503050406030204" pitchFamily="18" charset="0"/>
                      </a:rPr>
                      <m:t>(</m:t>
                    </m:r>
                    <m:r>
                      <a:rPr lang="en-US" b="0" i="1" smtClean="0">
                        <a:latin typeface="Cambria Math" panose="02040503050406030204" pitchFamily="18" charset="0"/>
                      </a:rPr>
                      <m:t>𝑑𝐵</m:t>
                    </m:r>
                    <m:r>
                      <a:rPr lang="en-US" b="0" i="1" smtClean="0">
                        <a:latin typeface="Cambria Math" panose="02040503050406030204" pitchFamily="18" charset="0"/>
                      </a:rPr>
                      <m:t>)</m:t>
                    </m:r>
                  </m:oMath>
                </a14:m>
                <a:r>
                  <a:rPr lang="en-US" dirty="0" smtClean="0"/>
                  <a:t> is the DL path loss computed by the STA based on the AP transmit power signaled in the Trigger message and the measured RSSI of the Trigger message</a:t>
                </a:r>
              </a:p>
              <a:p>
                <a:pPr lvl="3"/>
                <a14:m>
                  <m:oMath xmlns:m="http://schemas.openxmlformats.org/officeDocument/2006/math">
                    <m:r>
                      <a:rPr lang="en-US" b="0" i="1" smtClean="0">
                        <a:latin typeface="Cambria Math" panose="02040503050406030204" pitchFamily="18" charset="0"/>
                      </a:rPr>
                      <m:t>𝑇𝑎𝑟𝑔𝑒</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𝑅𝑆𝑆𝐼</m:t>
                        </m:r>
                      </m:sub>
                    </m:sSub>
                    <m:r>
                      <a:rPr lang="en-US" b="0" i="1" smtClean="0">
                        <a:latin typeface="Cambria Math" panose="02040503050406030204" pitchFamily="18" charset="0"/>
                      </a:rPr>
                      <m:t>(</m:t>
                    </m:r>
                    <m:r>
                      <a:rPr lang="en-US" b="0" i="1" smtClean="0">
                        <a:latin typeface="Cambria Math" panose="02040503050406030204" pitchFamily="18" charset="0"/>
                      </a:rPr>
                      <m:t>𝑑𝐵𝑚</m:t>
                    </m:r>
                    <m:r>
                      <a:rPr lang="en-US" b="0" i="1" smtClean="0">
                        <a:latin typeface="Cambria Math" panose="02040503050406030204" pitchFamily="18" charset="0"/>
                      </a:rPr>
                      <m:t>)</m:t>
                    </m:r>
                  </m:oMath>
                </a14:m>
                <a:r>
                  <a:rPr lang="en-US" dirty="0" smtClean="0"/>
                  <a:t> is signaled by the AP in the trigger </a:t>
                </a:r>
                <a:r>
                  <a:rPr lang="en-US" dirty="0" smtClean="0"/>
                  <a:t>message</a:t>
                </a:r>
              </a:p>
              <a:p>
                <a:r>
                  <a:rPr lang="en-US" sz="1800" dirty="0" smtClean="0"/>
                  <a:t>Y/N/A  37/0/9</a:t>
                </a:r>
              </a:p>
              <a:p>
                <a:r>
                  <a:rPr lang="en-US" sz="1800" dirty="0">
                    <a:solidFill>
                      <a:srgbClr val="006600"/>
                    </a:solidFill>
                  </a:rPr>
                  <a:t>P</a:t>
                </a:r>
                <a:r>
                  <a:rPr lang="en-US" sz="1800" dirty="0" smtClean="0">
                    <a:solidFill>
                      <a:srgbClr val="006600"/>
                    </a:solidFill>
                  </a:rPr>
                  <a:t>asses</a:t>
                </a:r>
                <a:endParaRPr lang="en-US" sz="1800" dirty="0">
                  <a:solidFill>
                    <a:srgbClr val="006600"/>
                  </a:solidFill>
                </a:endParaRPr>
              </a:p>
              <a:p>
                <a:r>
                  <a:rPr lang="en-US" sz="1800" dirty="0"/>
                  <a:t>Submission IEEE </a:t>
                </a:r>
                <a:r>
                  <a:rPr lang="en-US" sz="1800" dirty="0" smtClean="0"/>
                  <a:t>802.11-16/0413r0</a:t>
                </a:r>
                <a:endParaRPr lang="en-US" sz="1800" b="0" dirty="0"/>
              </a:p>
              <a:p>
                <a:endParaRPr lang="en-US" dirty="0" smtClean="0"/>
              </a:p>
              <a:p>
                <a:endParaRPr lang="en-US" dirty="0"/>
              </a:p>
              <a:p>
                <a:endParaRPr lang="en-US" dirty="0" smtClean="0"/>
              </a:p>
              <a:p>
                <a:endParaRPr lang="en-US" dirty="0"/>
              </a:p>
              <a:p>
                <a:endParaRPr lang="en-US" dirty="0" smtClean="0"/>
              </a:p>
              <a:p>
                <a:pPr lvl="3"/>
                <a:endParaRPr lang="en-US" dirty="0"/>
              </a:p>
            </p:txBody>
          </p:sp>
        </mc:Choice>
        <mc:Fallback>
          <p:sp>
            <p:nvSpPr>
              <p:cNvPr id="7" name="Content Placeholder 2"/>
              <p:cNvSpPr>
                <a:spLocks noGrp="1" noRot="1" noChangeAspect="1" noMove="1" noResize="1" noEditPoints="1" noAdjustHandles="1" noChangeArrowheads="1" noChangeShapeType="1" noTextEdit="1"/>
              </p:cNvSpPr>
              <p:nvPr/>
            </p:nvSpPr>
            <p:spPr bwMode="auto">
              <a:xfrm>
                <a:off x="696913" y="1143000"/>
                <a:ext cx="8077200" cy="4953000"/>
              </a:xfrm>
              <a:prstGeom prst="rect">
                <a:avLst/>
              </a:prstGeom>
              <a:blipFill rotWithShape="0">
                <a:blip r:embed="rId2"/>
                <a:stretch>
                  <a:fillRect l="-604" t="-739" b="-1071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4283033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16</a:t>
            </a:fld>
            <a:endParaRPr lang="en-US"/>
          </a:p>
        </p:txBody>
      </p:sp>
      <p:sp>
        <p:nvSpPr>
          <p:cNvPr id="6" name="제목 1"/>
          <p:cNvSpPr>
            <a:spLocks noGrp="1"/>
          </p:cNvSpPr>
          <p:nvPr/>
        </p:nvSpPr>
        <p:spPr bwMode="auto">
          <a:xfrm>
            <a:off x="571500" y="8763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a:t>
            </a:r>
            <a:r>
              <a:rPr lang="en-US" altLang="ko-KR" dirty="0" smtClean="0">
                <a:ea typeface="굴림" panose="020B0600000101010101" pitchFamily="34" charset="-127"/>
              </a:rPr>
              <a:t>Poll </a:t>
            </a:r>
            <a:r>
              <a:rPr lang="en-US" altLang="ko-KR" dirty="0" smtClean="0">
                <a:ea typeface="굴림" panose="020B0600000101010101" pitchFamily="34" charset="-127"/>
              </a:rPr>
              <a:t>5</a:t>
            </a:r>
            <a:endParaRPr lang="ko-KR" altLang="en-US" dirty="0" smtClean="0">
              <a:ea typeface="굴림" panose="020B0600000101010101" pitchFamily="34" charset="-127"/>
            </a:endParaRPr>
          </a:p>
        </p:txBody>
      </p:sp>
      <p:sp>
        <p:nvSpPr>
          <p:cNvPr id="7" name="내용 개체 틀 2"/>
          <p:cNvSpPr>
            <a:spLocks noGrp="1"/>
          </p:cNvSpPr>
          <p:nvPr/>
        </p:nvSpPr>
        <p:spPr bwMode="auto">
          <a:xfrm>
            <a:off x="571500" y="18669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ko-KR" dirty="0" smtClean="0">
                <a:ea typeface="굴림" panose="020B0600000101010101" pitchFamily="34" charset="-127"/>
              </a:rPr>
              <a:t>Do you agree to add the following text to the SFD?</a:t>
            </a:r>
          </a:p>
          <a:p>
            <a:pPr lvl="1">
              <a:defRPr/>
            </a:pPr>
            <a:r>
              <a:rPr lang="en-US" dirty="0" smtClean="0"/>
              <a:t>STAs </a:t>
            </a:r>
            <a:r>
              <a:rPr lang="en-US" dirty="0"/>
              <a:t>that participate in HE trigger-based </a:t>
            </a:r>
            <a:r>
              <a:rPr lang="en-US" dirty="0" smtClean="0"/>
              <a:t>PPDU transmit </a:t>
            </a:r>
            <a:r>
              <a:rPr lang="en-US" dirty="0"/>
              <a:t>the power headroom in triggered UL MU transmissions to assist in the AP’s MCS selection</a:t>
            </a:r>
            <a:endParaRPr lang="en-US" dirty="0" smtClean="0"/>
          </a:p>
          <a:p>
            <a:pPr lvl="2">
              <a:defRPr/>
            </a:pPr>
            <a:r>
              <a:rPr lang="en-US" sz="1600" dirty="0"/>
              <a:t>Details of STA </a:t>
            </a:r>
            <a:r>
              <a:rPr lang="en-US" sz="1600" dirty="0" smtClean="0"/>
              <a:t>headroom </a:t>
            </a:r>
            <a:r>
              <a:rPr lang="en-US" sz="1600" dirty="0"/>
              <a:t>definition are </a:t>
            </a:r>
            <a:r>
              <a:rPr lang="en-US" sz="1600" dirty="0" smtClean="0"/>
              <a:t>TBD</a:t>
            </a:r>
          </a:p>
          <a:p>
            <a:pPr lvl="2">
              <a:defRPr/>
            </a:pPr>
            <a:endParaRPr lang="en-US" dirty="0"/>
          </a:p>
          <a:p>
            <a:pPr>
              <a:defRPr/>
            </a:pPr>
            <a:r>
              <a:rPr lang="en-US" dirty="0" smtClean="0"/>
              <a:t>Y/N/A   35/0/7</a:t>
            </a:r>
          </a:p>
          <a:p>
            <a:pPr>
              <a:defRPr/>
            </a:pPr>
            <a:r>
              <a:rPr lang="en-US" dirty="0" smtClean="0">
                <a:solidFill>
                  <a:srgbClr val="006600"/>
                </a:solidFill>
              </a:rPr>
              <a:t>Passes</a:t>
            </a:r>
            <a:endParaRPr lang="en-US" dirty="0">
              <a:solidFill>
                <a:srgbClr val="006600"/>
              </a:solidFill>
            </a:endParaRPr>
          </a:p>
          <a:p>
            <a:pPr>
              <a:defRPr/>
            </a:pPr>
            <a:r>
              <a:rPr lang="en-US" dirty="0"/>
              <a:t>Submission IEEE 802.11-16/0413r0</a:t>
            </a:r>
            <a:endParaRPr lang="en-US" b="0" dirty="0"/>
          </a:p>
          <a:p>
            <a:pPr marL="0" indent="0">
              <a:buNone/>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marL="0" indent="0">
              <a:buFontTx/>
              <a:buNone/>
              <a:defRPr/>
            </a:pPr>
            <a:endParaRPr lang="en-US" dirty="0"/>
          </a:p>
        </p:txBody>
      </p:sp>
    </p:spTree>
    <p:extLst>
      <p:ext uri="{BB962C8B-B14F-4D97-AF65-F5344CB8AC3E}">
        <p14:creationId xmlns:p14="http://schemas.microsoft.com/office/powerpoint/2010/main" val="2035556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제목 1"/>
          <p:cNvSpPr>
            <a:spLocks noGrp="1"/>
          </p:cNvSpPr>
          <p:nvPr/>
        </p:nvSpPr>
        <p:spPr bwMode="auto">
          <a:xfrm>
            <a:off x="609600" y="8763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a:t>
            </a:r>
            <a:r>
              <a:rPr lang="en-US" altLang="ko-KR" dirty="0" smtClean="0">
                <a:ea typeface="굴림" panose="020B0600000101010101" pitchFamily="34" charset="-127"/>
              </a:rPr>
              <a:t>Poll </a:t>
            </a:r>
            <a:r>
              <a:rPr lang="en-US" altLang="ko-KR" dirty="0">
                <a:ea typeface="굴림" panose="020B0600000101010101" pitchFamily="34" charset="-127"/>
              </a:rPr>
              <a:t>6</a:t>
            </a:r>
            <a:endParaRPr lang="ko-KR" altLang="en-US" dirty="0" smtClean="0">
              <a:ea typeface="굴림" panose="020B0600000101010101" pitchFamily="34" charset="-127"/>
            </a:endParaRPr>
          </a:p>
        </p:txBody>
      </p:sp>
      <p:sp>
        <p:nvSpPr>
          <p:cNvPr id="6" name="내용 개체 틀 2"/>
          <p:cNvSpPr>
            <a:spLocks noGrp="1"/>
          </p:cNvSpPr>
          <p:nvPr/>
        </p:nvSpPr>
        <p:spPr bwMode="auto">
          <a:xfrm>
            <a:off x="381000" y="1866900"/>
            <a:ext cx="838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dirty="0" smtClean="0">
                <a:ea typeface="굴림" panose="020B0600000101010101" pitchFamily="34" charset="-127"/>
              </a:rPr>
              <a:t>Do you agree to add the following text to the SFD?</a:t>
            </a:r>
          </a:p>
          <a:p>
            <a:pPr lvl="1"/>
            <a:r>
              <a:rPr lang="en-US" altLang="en-US" dirty="0" smtClean="0"/>
              <a:t>STAs that participate in HE trigger-based PPDU shall support +/-3dB Relative </a:t>
            </a:r>
            <a:r>
              <a:rPr lang="en-US" altLang="en-US" dirty="0" err="1" smtClean="0"/>
              <a:t>Tx</a:t>
            </a:r>
            <a:r>
              <a:rPr lang="en-US" altLang="en-US" dirty="0" smtClean="0"/>
              <a:t> power requirements for Class B devices. </a:t>
            </a:r>
          </a:p>
          <a:p>
            <a:pPr lvl="2"/>
            <a:r>
              <a:rPr lang="en-US" altLang="en-US" sz="1600" dirty="0" smtClean="0"/>
              <a:t>Relative </a:t>
            </a:r>
            <a:r>
              <a:rPr lang="en-US" altLang="en-US" sz="1600" dirty="0" err="1" smtClean="0"/>
              <a:t>Tx</a:t>
            </a:r>
            <a:r>
              <a:rPr lang="en-US" altLang="en-US" sz="1600" dirty="0" smtClean="0"/>
              <a:t> power accuracy is defined as the accuracy of the change of the transmit power in consecutive UL MU </a:t>
            </a:r>
            <a:r>
              <a:rPr lang="en-US" altLang="en-US" sz="1600" dirty="0" smtClean="0"/>
              <a:t>transmissions</a:t>
            </a:r>
          </a:p>
          <a:p>
            <a:pPr lvl="2"/>
            <a:endParaRPr lang="en-US" altLang="en-US" dirty="0"/>
          </a:p>
          <a:p>
            <a:pPr lvl="2"/>
            <a:endParaRPr lang="en-US" altLang="en-US" dirty="0" smtClean="0"/>
          </a:p>
          <a:p>
            <a:pPr lvl="2"/>
            <a:endParaRPr lang="en-US" altLang="en-US" dirty="0"/>
          </a:p>
          <a:p>
            <a:r>
              <a:rPr lang="en-US" altLang="en-US" dirty="0" smtClean="0"/>
              <a:t>Y/N/A  29/1/7</a:t>
            </a:r>
          </a:p>
          <a:p>
            <a:r>
              <a:rPr lang="en-US" altLang="en-US" dirty="0" smtClean="0">
                <a:solidFill>
                  <a:srgbClr val="006600"/>
                </a:solidFill>
              </a:rPr>
              <a:t>Passes</a:t>
            </a:r>
            <a:endParaRPr lang="en-US" altLang="en-US" dirty="0">
              <a:solidFill>
                <a:srgbClr val="006600"/>
              </a:solidFill>
            </a:endParaRPr>
          </a:p>
          <a:p>
            <a:r>
              <a:rPr lang="en-US" dirty="0"/>
              <a:t>Submission IEEE 802.11-16/0413r0</a:t>
            </a:r>
            <a:endParaRPr lang="en-US" b="0" dirty="0"/>
          </a:p>
          <a:p>
            <a:pPr marL="0" indent="0">
              <a:buNone/>
            </a:pPr>
            <a:endParaRPr lang="en-US" altLang="en-US" dirty="0" smtClean="0"/>
          </a:p>
          <a:p>
            <a:endParaRPr lang="en-US" altLang="en-US" dirty="0"/>
          </a:p>
          <a:p>
            <a:endParaRPr lang="en-US" altLang="en-US" dirty="0" smtClean="0"/>
          </a:p>
          <a:p>
            <a:endParaRPr lang="en-US" altLang="ko-KR" dirty="0" smtClean="0">
              <a:ea typeface="굴림" panose="020B0600000101010101" pitchFamily="34" charset="-127"/>
            </a:endParaRPr>
          </a:p>
        </p:txBody>
      </p:sp>
    </p:spTree>
    <p:extLst>
      <p:ext uri="{BB962C8B-B14F-4D97-AF65-F5344CB8AC3E}">
        <p14:creationId xmlns:p14="http://schemas.microsoft.com/office/powerpoint/2010/main" val="34246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TextBox 4"/>
          <p:cNvSpPr txBox="1">
            <a:spLocks noChangeArrowheads="1"/>
          </p:cNvSpPr>
          <p:nvPr/>
        </p:nvSpPr>
        <p:spPr>
          <a:xfrm>
            <a:off x="685800" y="723900"/>
            <a:ext cx="7772400" cy="1066800"/>
          </a:xfrm>
          <a:prstGeom prst="rect">
            <a:avLst/>
          </a:prstGeom>
          <a:ln/>
        </p:spPr>
        <p:txBody>
          <a:bodyPr vert="horz" lIns="91440" tIns="45720" rIns="91440" bIns="45720" rtlCol="0" anchor="ctr">
            <a:norm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0" algn="ct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3200" b="1" kern="0" dirty="0" smtClean="0">
                <a:solidFill>
                  <a:srgbClr val="000000"/>
                </a:solidFill>
              </a:rPr>
              <a:t>MU Ad hoc Straw </a:t>
            </a:r>
            <a:r>
              <a:rPr lang="en-US" altLang="zh-CN" sz="3200" b="1" kern="0" dirty="0" smtClean="0">
                <a:solidFill>
                  <a:srgbClr val="000000"/>
                </a:solidFill>
              </a:rPr>
              <a:t>Poll </a:t>
            </a:r>
            <a:r>
              <a:rPr lang="en-US" altLang="zh-CN" sz="3200" b="1" kern="0" dirty="0" smtClean="0">
                <a:solidFill>
                  <a:srgbClr val="000000"/>
                </a:solidFill>
              </a:rPr>
              <a:t>7 </a:t>
            </a:r>
            <a:endParaRPr kumimoji="0" lang="en-GB"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内容占位符 2"/>
          <p:cNvSpPr>
            <a:spLocks noGrp="1"/>
          </p:cNvSpPr>
          <p:nvPr/>
        </p:nvSpPr>
        <p:spPr bwMode="auto">
          <a:xfrm>
            <a:off x="685800" y="20193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Do you agree that some configurations of unused OFDMA RUs are potentially critical for MU OFDMA TXOP, and that a further study is required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b="1" kern="0" dirty="0" smtClean="0">
                <a:solidFill>
                  <a:srgbClr val="000000"/>
                </a:solidFill>
                <a:latin typeface="Times New Roman"/>
              </a:rPr>
              <a:t>Y/N/A  11Y/0N/Many 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b="1" kern="0" dirty="0" smtClean="0">
                <a:solidFill>
                  <a:srgbClr val="006600"/>
                </a:solidFill>
                <a:latin typeface="Times New Roman"/>
              </a:rPr>
              <a:t>Passes</a:t>
            </a:r>
            <a:endParaRPr lang="en-GB" altLang="zh-CN" sz="2000" b="1" kern="0" dirty="0">
              <a:solidFill>
                <a:srgbClr val="006600"/>
              </a:solidFill>
              <a:latin typeface="Times New Roman"/>
            </a:endParaRPr>
          </a:p>
          <a:p>
            <a:pPr marL="342900" indent="-342900">
              <a:spcBef>
                <a:spcPct val="20000"/>
              </a:spcBef>
              <a:buFontTx/>
              <a:buChar char="•"/>
              <a:defRPr/>
            </a:pPr>
            <a:r>
              <a:rPr lang="en-US" sz="2000" b="1" dirty="0"/>
              <a:t>Submission IEEE </a:t>
            </a:r>
            <a:r>
              <a:rPr lang="en-US" sz="2000" b="1" dirty="0" smtClean="0"/>
              <a:t>802.11-16/0333r0</a:t>
            </a:r>
            <a:endParaRPr lang="en-US" sz="2000" b="1" dirty="0"/>
          </a:p>
          <a:p>
            <a:pPr marR="0" lvl="0" algn="l" defTabSz="914400" rtl="0" eaLnBrk="0" fontAlgn="base" latinLnBrk="0" hangingPunct="0">
              <a:lnSpc>
                <a:spcPct val="100000"/>
              </a:lnSpc>
              <a:spcBef>
                <a:spcPct val="20000"/>
              </a:spcBef>
              <a:spcAft>
                <a:spcPct val="0"/>
              </a:spcAft>
              <a:buClrTx/>
              <a:buSzTx/>
              <a:tabLst/>
              <a:defRPr/>
            </a:pPr>
            <a:endParaRPr lang="en-GB" altLang="zh-CN" sz="2000" b="1" kern="0" dirty="0" smtClean="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altLang="zh-CN" sz="2000" b="1"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000" b="1" i="0" u="none" strike="noStrike" kern="0" cap="none" spc="0" normalizeH="0" baseline="0" noProof="0" dirty="0">
              <a:ln>
                <a:noFill/>
              </a:ln>
              <a:solidFill>
                <a:srgbClr val="000000"/>
              </a:solidFill>
              <a:effectLst/>
              <a:uLnTx/>
              <a:uFillTx/>
              <a:latin typeface="Times New Roman"/>
            </a:endParaRPr>
          </a:p>
        </p:txBody>
      </p:sp>
      <p:sp>
        <p:nvSpPr>
          <p:cNvPr id="9" name="TextBox 8"/>
          <p:cNvSpPr txBox="1"/>
          <p:nvPr/>
        </p:nvSpPr>
        <p:spPr>
          <a:xfrm>
            <a:off x="4953000" y="5105400"/>
            <a:ext cx="3200400" cy="338554"/>
          </a:xfrm>
          <a:prstGeom prst="rect">
            <a:avLst/>
          </a:prstGeom>
          <a:noFill/>
        </p:spPr>
        <p:txBody>
          <a:bodyPr wrap="square" rtlCol="0">
            <a:spAutoFit/>
          </a:bodyPr>
          <a:lstStyle/>
          <a:p>
            <a:r>
              <a:rPr lang="en-US" sz="1600" b="1" dirty="0" smtClean="0"/>
              <a:t>NOT FOR MOTION INTO SFD</a:t>
            </a:r>
            <a:endParaRPr lang="en-US" sz="1600" b="1" dirty="0"/>
          </a:p>
        </p:txBody>
      </p:sp>
    </p:spTree>
    <p:extLst>
      <p:ext uri="{BB962C8B-B14F-4D97-AF65-F5344CB8AC3E}">
        <p14:creationId xmlns:p14="http://schemas.microsoft.com/office/powerpoint/2010/main" val="1842790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8</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the following in the SFD</a:t>
            </a:r>
          </a:p>
          <a:p>
            <a:r>
              <a:rPr lang="en-US" i="1" dirty="0" smtClean="0"/>
              <a:t>The spec shall support </a:t>
            </a:r>
            <a:r>
              <a:rPr lang="en-US" i="1" dirty="0"/>
              <a:t>regular UL MU transmission for unassociated </a:t>
            </a:r>
            <a:r>
              <a:rPr lang="en-US" i="1" dirty="0" smtClean="0"/>
              <a:t>STAs.</a:t>
            </a:r>
            <a:endParaRPr lang="en-US" i="1" dirty="0"/>
          </a:p>
          <a:p>
            <a:endParaRPr lang="en-US" dirty="0" smtClean="0"/>
          </a:p>
          <a:p>
            <a:endParaRPr lang="en-US" dirty="0"/>
          </a:p>
          <a:p>
            <a:endParaRPr lang="en-US" dirty="0" smtClean="0"/>
          </a:p>
          <a:p>
            <a:pPr>
              <a:buFont typeface="Arial" panose="020B0604020202020204" pitchFamily="34" charset="0"/>
              <a:buChar char="•"/>
            </a:pPr>
            <a:r>
              <a:rPr lang="en-US" dirty="0" smtClean="0"/>
              <a:t>Y/N/A  2Y/2N/Many</a:t>
            </a:r>
          </a:p>
          <a:p>
            <a:pPr>
              <a:buFont typeface="Arial" panose="020B0604020202020204" pitchFamily="34" charset="0"/>
              <a:buChar char="•"/>
            </a:pPr>
            <a:r>
              <a:rPr lang="en-US" dirty="0" smtClean="0">
                <a:solidFill>
                  <a:srgbClr val="FF0000"/>
                </a:solidFill>
              </a:rPr>
              <a:t>Fails</a:t>
            </a:r>
          </a:p>
          <a:p>
            <a:pPr>
              <a:buFont typeface="Arial" panose="020B0604020202020204" pitchFamily="34" charset="0"/>
              <a:buChar char="•"/>
            </a:pPr>
            <a:r>
              <a:rPr lang="en-US" dirty="0"/>
              <a:t>Submission IEEE </a:t>
            </a:r>
            <a:r>
              <a:rPr lang="en-US" dirty="0" smtClean="0"/>
              <a:t>802.11-16/0340r1</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90322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9</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the following in the SFD.</a:t>
            </a:r>
          </a:p>
          <a:p>
            <a:r>
              <a:rPr lang="en-US" i="1" dirty="0" smtClean="0"/>
              <a:t> For unassociated STAs,  a TBD </a:t>
            </a:r>
            <a:r>
              <a:rPr lang="en-US" i="1" dirty="0"/>
              <a:t>function of </a:t>
            </a:r>
            <a:r>
              <a:rPr lang="en-US" i="1" dirty="0" smtClean="0"/>
              <a:t>the STA’s </a:t>
            </a:r>
            <a:r>
              <a:rPr lang="en-US" i="1" dirty="0"/>
              <a:t>MAC </a:t>
            </a:r>
            <a:r>
              <a:rPr lang="en-US" i="1" dirty="0" smtClean="0"/>
              <a:t>address shall be used as a user ID in the trigger frame</a:t>
            </a:r>
            <a:r>
              <a:rPr lang="en-US" i="1" dirty="0" smtClean="0"/>
              <a:t>.</a:t>
            </a:r>
          </a:p>
          <a:p>
            <a:endParaRPr lang="en-US" i="1" dirty="0"/>
          </a:p>
          <a:p>
            <a:endParaRPr lang="en-US" i="1" dirty="0" smtClean="0"/>
          </a:p>
          <a:p>
            <a:endParaRPr lang="en-US" i="1" dirty="0"/>
          </a:p>
          <a:p>
            <a:pPr>
              <a:buFont typeface="Arial" panose="020B0604020202020204" pitchFamily="34" charset="0"/>
              <a:buChar char="•"/>
            </a:pPr>
            <a:r>
              <a:rPr lang="en-US" i="1" dirty="0" smtClean="0"/>
              <a:t>Y/N/A  2/9/Many</a:t>
            </a:r>
          </a:p>
          <a:p>
            <a:pPr>
              <a:buFont typeface="Arial" panose="020B0604020202020204" pitchFamily="34" charset="0"/>
              <a:buChar char="•"/>
            </a:pPr>
            <a:r>
              <a:rPr lang="en-US" i="1" dirty="0" smtClean="0">
                <a:solidFill>
                  <a:srgbClr val="FF0000"/>
                </a:solidFill>
              </a:rPr>
              <a:t>Fails</a:t>
            </a:r>
            <a:endParaRPr lang="en-US" i="1" dirty="0">
              <a:solidFill>
                <a:srgbClr val="FF0000"/>
              </a:solidFill>
            </a:endParaRPr>
          </a:p>
          <a:p>
            <a:pPr>
              <a:buFont typeface="Arial" panose="020B0604020202020204" pitchFamily="34" charset="0"/>
              <a:buChar char="•"/>
            </a:pPr>
            <a:r>
              <a:rPr lang="en-US" dirty="0"/>
              <a:t>Submission IEEE </a:t>
            </a:r>
            <a:r>
              <a:rPr lang="en-US" dirty="0" smtClean="0"/>
              <a:t>802.11-16/0340r0</a:t>
            </a:r>
            <a:endParaRPr lang="en-US" dirty="0"/>
          </a:p>
          <a:p>
            <a:pPr marL="0" indent="0"/>
            <a:endParaRPr lang="en-US" i="1" dirty="0"/>
          </a:p>
          <a:p>
            <a:endParaRPr lang="en-US" dirty="0"/>
          </a:p>
        </p:txBody>
      </p:sp>
    </p:spTree>
    <p:extLst>
      <p:ext uri="{BB962C8B-B14F-4D97-AF65-F5344CB8AC3E}">
        <p14:creationId xmlns:p14="http://schemas.microsoft.com/office/powerpoint/2010/main" val="6872776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t>
            </a:r>
            <a:r>
              <a:rPr lang="en-US" dirty="0" smtClean="0"/>
              <a:t>Ad hoc </a:t>
            </a:r>
            <a:r>
              <a:rPr lang="en-US" dirty="0" smtClean="0"/>
              <a:t>Straw Poll 10</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a user ID type in the </a:t>
            </a:r>
            <a:r>
              <a:rPr lang="en-US" dirty="0"/>
              <a:t>per User info </a:t>
            </a:r>
            <a:r>
              <a:rPr lang="en-US" dirty="0" smtClean="0"/>
              <a:t>field of the </a:t>
            </a:r>
            <a:r>
              <a:rPr lang="en-US" dirty="0"/>
              <a:t>Trigger </a:t>
            </a:r>
            <a:r>
              <a:rPr lang="en-US" dirty="0" smtClean="0"/>
              <a:t>frame to distinguish between associated STAs, unassociated STAs, and random access user IDs</a:t>
            </a:r>
            <a:r>
              <a:rPr lang="en-US" dirty="0" smtClean="0"/>
              <a:t>.</a:t>
            </a:r>
          </a:p>
          <a:p>
            <a:endParaRPr lang="en-US" dirty="0"/>
          </a:p>
          <a:p>
            <a:endParaRPr lang="en-US" dirty="0" smtClean="0"/>
          </a:p>
          <a:p>
            <a:endParaRPr lang="en-US" dirty="0"/>
          </a:p>
          <a:p>
            <a:pPr>
              <a:buFont typeface="Arial" panose="020B0604020202020204" pitchFamily="34" charset="0"/>
              <a:buChar char="•"/>
            </a:pPr>
            <a:r>
              <a:rPr lang="en-US" dirty="0" smtClean="0"/>
              <a:t>Y/N/A 4/3/Many</a:t>
            </a:r>
          </a:p>
          <a:p>
            <a:pPr>
              <a:buFont typeface="Arial" panose="020B0604020202020204" pitchFamily="34" charset="0"/>
              <a:buChar char="•"/>
            </a:pPr>
            <a:r>
              <a:rPr lang="en-US" dirty="0" smtClean="0">
                <a:solidFill>
                  <a:srgbClr val="FF0000"/>
                </a:solidFill>
              </a:rPr>
              <a:t>Fails</a:t>
            </a:r>
            <a:endParaRPr lang="en-US" dirty="0">
              <a:solidFill>
                <a:srgbClr val="FF0000"/>
              </a:solidFill>
            </a:endParaRPr>
          </a:p>
          <a:p>
            <a:pPr>
              <a:buFont typeface="Arial" panose="020B0604020202020204" pitchFamily="34" charset="0"/>
              <a:buChar char="•"/>
            </a:pPr>
            <a:r>
              <a:rPr lang="en-US" dirty="0"/>
              <a:t>Submission IEEE </a:t>
            </a:r>
            <a:r>
              <a:rPr lang="en-US" dirty="0" smtClean="0"/>
              <a:t>802.11-16/0340r0</a:t>
            </a:r>
            <a:endParaRPr lang="en-US" dirty="0"/>
          </a:p>
          <a:p>
            <a:pPr marL="0" indent="0"/>
            <a:endParaRPr lang="en-US" dirty="0"/>
          </a:p>
          <a:p>
            <a:endParaRPr lang="en-US" dirty="0"/>
          </a:p>
        </p:txBody>
      </p:sp>
      <p:sp>
        <p:nvSpPr>
          <p:cNvPr id="7" name="TextBox 6"/>
          <p:cNvSpPr txBox="1"/>
          <p:nvPr/>
        </p:nvSpPr>
        <p:spPr>
          <a:xfrm>
            <a:off x="4953000" y="5105400"/>
            <a:ext cx="3200400" cy="338554"/>
          </a:xfrm>
          <a:prstGeom prst="rect">
            <a:avLst/>
          </a:prstGeom>
          <a:noFill/>
        </p:spPr>
        <p:txBody>
          <a:bodyPr wrap="square" rtlCol="0">
            <a:spAutoFit/>
          </a:bodyPr>
          <a:lstStyle/>
          <a:p>
            <a:r>
              <a:rPr lang="en-US" sz="1600" b="1" dirty="0" smtClean="0"/>
              <a:t>NOT FOR MOTION INTO SFD</a:t>
            </a:r>
            <a:endParaRPr lang="en-US" sz="1600" b="1" dirty="0"/>
          </a:p>
        </p:txBody>
      </p:sp>
    </p:spTree>
    <p:extLst>
      <p:ext uri="{BB962C8B-B14F-4D97-AF65-F5344CB8AC3E}">
        <p14:creationId xmlns:p14="http://schemas.microsoft.com/office/powerpoint/2010/main" val="2548451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January 19 2015,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Monday </a:t>
            </a:r>
            <a:r>
              <a:rPr lang="en-US" altLang="en-US" dirty="0" smtClean="0"/>
              <a:t>Evening</a:t>
            </a:r>
          </a:p>
          <a:p>
            <a:pPr lvl="1"/>
            <a:r>
              <a:rPr lang="en-US" altLang="en-US" dirty="0" smtClean="0"/>
              <a:t>Wednesday </a:t>
            </a:r>
            <a:r>
              <a:rPr lang="en-US" altLang="en-US" dirty="0" smtClean="0"/>
              <a:t>PM2</a:t>
            </a:r>
            <a:endParaRPr lang="en-US" altLang="en-US"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2233</TotalTime>
  <Words>1302</Words>
  <Application>Microsoft Office PowerPoint</Application>
  <PresentationFormat>On-screen Show (4:3)</PresentationFormat>
  <Paragraphs>276</Paragraphs>
  <Slides>21</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2" baseType="lpstr">
      <vt:lpstr>굴림</vt:lpstr>
      <vt:lpstr>Monotype Sorts</vt:lpstr>
      <vt:lpstr>MS PGothic</vt:lpstr>
      <vt:lpstr>宋体</vt:lpstr>
      <vt:lpstr>Arial</vt:lpstr>
      <vt:lpstr>Calibri</vt:lpstr>
      <vt:lpstr>Cambria Math</vt:lpstr>
      <vt:lpstr>Helvetica</vt:lpstr>
      <vt:lpstr>Times New Roman</vt:lpstr>
      <vt:lpstr>802-11-Submission</vt:lpstr>
      <vt:lpstr>Document</vt:lpstr>
      <vt:lpstr>TGax MU Ad-hoc Agenda March 2016</vt:lpstr>
      <vt:lpstr>IEEE 802.11 TGax High Efficiency WLAN MU Ad Hoc</vt:lpstr>
      <vt:lpstr>Meeting Protocol</vt:lpstr>
      <vt:lpstr>Attendance</vt:lpstr>
      <vt:lpstr>Agenda Items January 19 2015,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Ad hoc Straw Poll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127</cp:revision>
  <cp:lastPrinted>1998-02-10T13:28:06Z</cp:lastPrinted>
  <dcterms:created xsi:type="dcterms:W3CDTF">2015-03-09T09:52:27Z</dcterms:created>
  <dcterms:modified xsi:type="dcterms:W3CDTF">2016-03-14T13:30:40Z</dcterms:modified>
</cp:coreProperties>
</file>