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79" r:id="rId2"/>
    <p:sldId id="257" r:id="rId3"/>
    <p:sldId id="258" r:id="rId4"/>
    <p:sldId id="260" r:id="rId5"/>
    <p:sldId id="261" r:id="rId6"/>
    <p:sldId id="262" r:id="rId7"/>
    <p:sldId id="264" r:id="rId8"/>
    <p:sldId id="265" r:id="rId9"/>
    <p:sldId id="266" r:id="rId10"/>
    <p:sldId id="267" r:id="rId11"/>
    <p:sldId id="268" r:id="rId12"/>
    <p:sldId id="283" r:id="rId13"/>
    <p:sldId id="284" r:id="rId14"/>
    <p:sldId id="285" r:id="rId15"/>
    <p:sldId id="286" r:id="rId16"/>
    <p:sldId id="280" r:id="rId17"/>
    <p:sldId id="281" r:id="rId18"/>
    <p:sldId id="282" r:id="rId19"/>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p:cViewPr varScale="1">
        <p:scale>
          <a:sx n="89" d="100"/>
          <a:sy n="89" d="100"/>
        </p:scale>
        <p:origin x="1368" y="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70" d="100"/>
          <a:sy n="70" d="100"/>
        </p:scale>
        <p:origin x="295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9424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2</a:t>
            </a:fld>
            <a:endParaRPr lang="en-US"/>
          </a:p>
        </p:txBody>
      </p:sp>
    </p:spTree>
    <p:extLst>
      <p:ext uri="{BB962C8B-B14F-4D97-AF65-F5344CB8AC3E}">
        <p14:creationId xmlns:p14="http://schemas.microsoft.com/office/powerpoint/2010/main" val="3346314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7</a:t>
            </a:fld>
            <a:endParaRPr lang="en-US"/>
          </a:p>
        </p:txBody>
      </p:sp>
    </p:spTree>
    <p:extLst>
      <p:ext uri="{BB962C8B-B14F-4D97-AF65-F5344CB8AC3E}">
        <p14:creationId xmlns:p14="http://schemas.microsoft.com/office/powerpoint/2010/main" val="361050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January 2016</a:t>
            </a:r>
            <a:endParaRPr lang="en-GB"/>
          </a:p>
        </p:txBody>
      </p:sp>
      <p:sp>
        <p:nvSpPr>
          <p:cNvPr id="5" name="Footer Placeholder 4"/>
          <p:cNvSpPr>
            <a:spLocks noGrp="1"/>
          </p:cNvSpPr>
          <p:nvPr>
            <p:ph type="ftr" idx="11"/>
          </p:nvPr>
        </p:nvSpPr>
        <p:spPr/>
        <p:txBody>
          <a:bodyPr/>
          <a:lstStyle>
            <a:lvl1pPr>
              <a:defRPr/>
            </a:lvl1pPr>
          </a:lstStyle>
          <a:p>
            <a:r>
              <a:rPr lang="en-GB" smtClean="0"/>
              <a:t>Minho Cheong, Newracom</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Minho Cheong, Newracom</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January 2016</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January 2016</a:t>
            </a:r>
            <a:endParaRPr lang="en-GB"/>
          </a:p>
        </p:txBody>
      </p:sp>
      <p:sp>
        <p:nvSpPr>
          <p:cNvPr id="5" name="Footer Placeholder 4"/>
          <p:cNvSpPr>
            <a:spLocks noGrp="1"/>
          </p:cNvSpPr>
          <p:nvPr>
            <p:ph type="ftr" idx="11"/>
          </p:nvPr>
        </p:nvSpPr>
        <p:spPr/>
        <p:txBody>
          <a:bodyPr/>
          <a:lstStyle>
            <a:lvl1pPr>
              <a:defRPr/>
            </a:lvl1pPr>
          </a:lstStyle>
          <a:p>
            <a:r>
              <a:rPr lang="en-GB" smtClean="0"/>
              <a:t>Minho Cheong, Newracom</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January 2016</a:t>
            </a:r>
            <a:endParaRPr lang="en-GB"/>
          </a:p>
        </p:txBody>
      </p:sp>
      <p:sp>
        <p:nvSpPr>
          <p:cNvPr id="6" name="Footer Placeholder 5"/>
          <p:cNvSpPr>
            <a:spLocks noGrp="1"/>
          </p:cNvSpPr>
          <p:nvPr>
            <p:ph type="ftr" idx="11"/>
          </p:nvPr>
        </p:nvSpPr>
        <p:spPr/>
        <p:txBody>
          <a:bodyPr/>
          <a:lstStyle>
            <a:lvl1pPr>
              <a:defRPr/>
            </a:lvl1pPr>
          </a:lstStyle>
          <a:p>
            <a:r>
              <a:rPr lang="en-GB" smtClean="0"/>
              <a:t>Minho Cheong, Newracom</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January 2016</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smtClean="0"/>
              <a:t>Minho Cheong, Newracom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January 2016</a:t>
            </a:r>
            <a:endParaRPr lang="en-GB"/>
          </a:p>
        </p:txBody>
      </p:sp>
      <p:sp>
        <p:nvSpPr>
          <p:cNvPr id="4" name="Footer Placeholder 3"/>
          <p:cNvSpPr>
            <a:spLocks noGrp="1"/>
          </p:cNvSpPr>
          <p:nvPr>
            <p:ph type="ftr" idx="11"/>
          </p:nvPr>
        </p:nvSpPr>
        <p:spPr/>
        <p:txBody>
          <a:bodyPr/>
          <a:lstStyle>
            <a:lvl1pPr>
              <a:defRPr/>
            </a:lvl1pPr>
          </a:lstStyle>
          <a:p>
            <a:r>
              <a:rPr lang="en-GB" smtClean="0"/>
              <a:t>Minho Cheong, Newracom</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January 2016</a:t>
            </a:r>
            <a:endParaRPr lang="en-GB"/>
          </a:p>
        </p:txBody>
      </p:sp>
      <p:sp>
        <p:nvSpPr>
          <p:cNvPr id="3" name="Footer Placeholder 2"/>
          <p:cNvSpPr>
            <a:spLocks noGrp="1"/>
          </p:cNvSpPr>
          <p:nvPr>
            <p:ph type="ftr" idx="11"/>
          </p:nvPr>
        </p:nvSpPr>
        <p:spPr/>
        <p:txBody>
          <a:bodyPr/>
          <a:lstStyle>
            <a:lvl1pPr>
              <a:defRPr/>
            </a:lvl1pPr>
          </a:lstStyle>
          <a:p>
            <a:r>
              <a:rPr lang="en-GB" smtClean="0"/>
              <a:t>Minho Cheong, Newracom</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January 2016</a:t>
            </a:r>
            <a:endParaRPr lang="en-GB"/>
          </a:p>
        </p:txBody>
      </p:sp>
      <p:sp>
        <p:nvSpPr>
          <p:cNvPr id="5" name="Footer Placeholder 4"/>
          <p:cNvSpPr>
            <a:spLocks noGrp="1"/>
          </p:cNvSpPr>
          <p:nvPr>
            <p:ph type="ftr" idx="11"/>
          </p:nvPr>
        </p:nvSpPr>
        <p:spPr/>
        <p:txBody>
          <a:bodyPr/>
          <a:lstStyle>
            <a:lvl1pPr>
              <a:defRPr/>
            </a:lvl1pPr>
          </a:lstStyle>
          <a:p>
            <a:r>
              <a:rPr lang="en-GB" smtClean="0"/>
              <a:t>Minho Cheong, Newracom</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January 2016</a:t>
            </a:r>
            <a:endParaRPr lang="en-GB"/>
          </a:p>
        </p:txBody>
      </p:sp>
      <p:sp>
        <p:nvSpPr>
          <p:cNvPr id="5" name="Footer Placeholder 4"/>
          <p:cNvSpPr>
            <a:spLocks noGrp="1"/>
          </p:cNvSpPr>
          <p:nvPr>
            <p:ph type="ftr" idx="11"/>
          </p:nvPr>
        </p:nvSpPr>
        <p:spPr/>
        <p:txBody>
          <a:bodyPr/>
          <a:lstStyle>
            <a:lvl1pPr>
              <a:defRPr/>
            </a:lvl1pPr>
          </a:lstStyle>
          <a:p>
            <a:r>
              <a:rPr lang="en-GB" smtClean="0"/>
              <a:t>Minho Cheong, Newracom</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March 2016</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Minho Cheong, Newracom</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802.11-16/0417r0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685800" y="1981200"/>
            <a:ext cx="7770813" cy="381000"/>
          </a:xfrm>
        </p:spPr>
        <p:txBody>
          <a:bodyPr/>
          <a:lstStyle/>
          <a:p>
            <a:pPr algn="ctr"/>
            <a:r>
              <a:rPr lang="en-GB" dirty="0" smtClean="0"/>
              <a:t>Date: 2016-03-12</a:t>
            </a:r>
            <a:endParaRPr lang="en-GB" dirty="0"/>
          </a:p>
        </p:txBody>
      </p:sp>
      <p:sp>
        <p:nvSpPr>
          <p:cNvPr id="3073" name="Rectangle 1"/>
          <p:cNvSpPr>
            <a:spLocks noGrp="1" noChangeArrowheads="1"/>
          </p:cNvSpPr>
          <p:nvPr>
            <p:ph type="title"/>
          </p:nvPr>
        </p:nvSpPr>
        <p:spPr/>
        <p:txBody>
          <a:bodyPr/>
          <a:lstStyle/>
          <a:p>
            <a:r>
              <a:rPr lang="en-US" dirty="0" smtClean="0"/>
              <a:t>Considerations on LRLP</a:t>
            </a:r>
            <a:endParaRPr lang="en-GB" dirty="0"/>
          </a:p>
        </p:txBody>
      </p:sp>
      <p:graphicFrame>
        <p:nvGraphicFramePr>
          <p:cNvPr id="3075" name="Object 3"/>
          <p:cNvGraphicFramePr>
            <a:graphicFrameLocks noChangeAspect="1"/>
          </p:cNvGraphicFramePr>
          <p:nvPr>
            <p:extLst/>
          </p:nvPr>
        </p:nvGraphicFramePr>
        <p:xfrm>
          <a:off x="533400" y="3219450"/>
          <a:ext cx="7966075" cy="2647950"/>
        </p:xfrm>
        <a:graphic>
          <a:graphicData uri="http://schemas.openxmlformats.org/presentationml/2006/ole">
            <mc:AlternateContent xmlns:mc="http://schemas.openxmlformats.org/markup-compatibility/2006">
              <mc:Choice xmlns:v="urn:schemas-microsoft-com:vml" Requires="v">
                <p:oleObj spid="_x0000_s4182" name="Document" r:id="rId5" imgW="8322284" imgH="2769481" progId="Word.Document.8">
                  <p:embed/>
                </p:oleObj>
              </mc:Choice>
              <mc:Fallback>
                <p:oleObj name="Document" r:id="rId5" imgW="8322284" imgH="2769481" progId="Word.Document.8">
                  <p:embed/>
                  <p:pic>
                    <p:nvPicPr>
                      <p:cNvPr id="0" name=""/>
                      <p:cNvPicPr>
                        <a:picLocks noChangeAspect="1" noChangeArrowheads="1"/>
                      </p:cNvPicPr>
                      <p:nvPr/>
                    </p:nvPicPr>
                    <p:blipFill>
                      <a:blip r:embed="rId6"/>
                      <a:srcRect/>
                      <a:stretch>
                        <a:fillRect/>
                      </a:stretch>
                    </p:blipFill>
                    <p:spPr bwMode="auto">
                      <a:xfrm>
                        <a:off x="533400" y="3219450"/>
                        <a:ext cx="7966075" cy="26479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53528" y="2514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9" name="Date Placeholder 3"/>
          <p:cNvSpPr txBox="1">
            <a:spLocks/>
          </p:cNvSpPr>
          <p:nvPr/>
        </p:nvSpPr>
        <p:spPr bwMode="auto">
          <a:xfrm>
            <a:off x="4354967" y="6525987"/>
            <a:ext cx="576261" cy="179614"/>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algn="ctr"/>
            <a:r>
              <a:rPr lang="en-GB" sz="1200" dirty="0" smtClean="0">
                <a:solidFill>
                  <a:schemeClr val="tx1"/>
                </a:solidFill>
              </a:rPr>
              <a:t>Slide</a:t>
            </a:r>
            <a:r>
              <a:rPr lang="zh-CN" altLang="en-US" sz="1200" dirty="0" smtClean="0">
                <a:solidFill>
                  <a:schemeClr val="tx1"/>
                </a:solidFill>
              </a:rPr>
              <a:t> </a:t>
            </a:r>
            <a:fld id="{73F80007-5F72-478B-A2B5-B2B90ED2BC24}" type="slidenum">
              <a:rPr lang="en-US" altLang="zh-CN" sz="1200" smtClean="0">
                <a:solidFill>
                  <a:schemeClr val="tx1"/>
                </a:solidFill>
              </a:rPr>
              <a:t>1</a:t>
            </a:fld>
            <a:endParaRPr lang="en-GB" sz="1200" dirty="0">
              <a:solidFill>
                <a:schemeClr val="tx1"/>
              </a:solidFill>
            </a:endParaRPr>
          </a:p>
        </p:txBody>
      </p:sp>
      <p:sp>
        <p:nvSpPr>
          <p:cNvPr id="2" name="Footer Placeholder 1"/>
          <p:cNvSpPr>
            <a:spLocks noGrp="1"/>
          </p:cNvSpPr>
          <p:nvPr>
            <p:ph type="ftr" idx="14"/>
          </p:nvPr>
        </p:nvSpPr>
        <p:spPr/>
        <p:txBody>
          <a:bodyPr/>
          <a:lstStyle/>
          <a:p>
            <a:r>
              <a:rPr lang="en-GB" smtClean="0"/>
              <a:t>Minho Cheong, Newracom</a:t>
            </a:r>
            <a:endParaRPr lang="en-GB" dirty="0"/>
          </a:p>
        </p:txBody>
      </p:sp>
    </p:spTree>
    <p:extLst>
      <p:ext uri="{BB962C8B-B14F-4D97-AF65-F5344CB8AC3E}">
        <p14:creationId xmlns:p14="http://schemas.microsoft.com/office/powerpoint/2010/main" val="23076212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altLang="ko-KR" dirty="0" smtClean="0"/>
              <a:t>Range Extension in 2.4 GHz Band</a:t>
            </a:r>
          </a:p>
          <a:p>
            <a:pPr marL="800100" lvl="1" indent="-342900">
              <a:buFont typeface="Arial" panose="020B0604020202020204" pitchFamily="34" charset="0"/>
              <a:buChar char="•"/>
            </a:pPr>
            <a:r>
              <a:rPr lang="en-US" altLang="ko-KR" dirty="0" smtClean="0"/>
              <a:t>Saturation of this band is exceptionally high</a:t>
            </a:r>
          </a:p>
          <a:p>
            <a:pPr marL="800100" lvl="1" indent="-342900">
              <a:buFont typeface="Arial" panose="020B0604020202020204" pitchFamily="34" charset="0"/>
              <a:buChar char="•"/>
            </a:pPr>
            <a:r>
              <a:rPr lang="en-US" altLang="ko-KR" dirty="0" smtClean="0"/>
              <a:t>How much? </a:t>
            </a:r>
            <a:r>
              <a:rPr lang="en-US" altLang="ko-KR" dirty="0" smtClean="0">
                <a:ea typeface="맑은 고딕" panose="020B0503020000020004" pitchFamily="50" charset="-127"/>
              </a:rPr>
              <a:t>▶ </a:t>
            </a:r>
            <a:r>
              <a:rPr lang="en-US" altLang="ko-KR" dirty="0" smtClean="0"/>
              <a:t>According to some measurements done in Seoul, Korea [12], aggregated throughput per BSS is almost </a:t>
            </a:r>
            <a:r>
              <a:rPr lang="en-US" altLang="ko-KR" dirty="0" smtClean="0"/>
              <a:t>0.01bps/Hz </a:t>
            </a:r>
            <a:endParaRPr lang="en-US" altLang="ko-KR" dirty="0" smtClean="0"/>
          </a:p>
        </p:txBody>
      </p:sp>
      <p:sp>
        <p:nvSpPr>
          <p:cNvPr id="3" name="Title 2"/>
          <p:cNvSpPr>
            <a:spLocks noGrp="1"/>
          </p:cNvSpPr>
          <p:nvPr>
            <p:ph type="title"/>
          </p:nvPr>
        </p:nvSpPr>
        <p:spPr/>
        <p:txBody>
          <a:bodyPr/>
          <a:lstStyle/>
          <a:p>
            <a:r>
              <a:rPr lang="en-US" altLang="ko-KR" dirty="0" smtClean="0"/>
              <a:t>Long Range in 2.4 GHz</a:t>
            </a:r>
            <a:endParaRPr lang="ko-KR" altLang="en-US" dirty="0"/>
          </a:p>
        </p:txBody>
      </p:sp>
      <p:pic>
        <p:nvPicPr>
          <p:cNvPr id="4" name="Picture 3"/>
          <p:cNvPicPr>
            <a:picLocks noChangeAspect="1"/>
          </p:cNvPicPr>
          <p:nvPr/>
        </p:nvPicPr>
        <p:blipFill>
          <a:blip r:embed="rId2"/>
          <a:stretch>
            <a:fillRect/>
          </a:stretch>
        </p:blipFill>
        <p:spPr>
          <a:xfrm>
            <a:off x="4903173" y="4080344"/>
            <a:ext cx="3783627" cy="2360017"/>
          </a:xfrm>
          <a:prstGeom prst="rect">
            <a:avLst/>
          </a:prstGeom>
        </p:spPr>
      </p:pic>
      <p:pic>
        <p:nvPicPr>
          <p:cNvPr id="9" name="Picture 8"/>
          <p:cNvPicPr>
            <a:picLocks noChangeAspect="1"/>
          </p:cNvPicPr>
          <p:nvPr/>
        </p:nvPicPr>
        <p:blipFill>
          <a:blip r:embed="rId3"/>
          <a:stretch>
            <a:fillRect/>
          </a:stretch>
        </p:blipFill>
        <p:spPr>
          <a:xfrm>
            <a:off x="2833996" y="5333048"/>
            <a:ext cx="1426959" cy="1109662"/>
          </a:xfrm>
          <a:prstGeom prst="rect">
            <a:avLst/>
          </a:prstGeom>
        </p:spPr>
      </p:pic>
      <p:pic>
        <p:nvPicPr>
          <p:cNvPr id="10" name="Picture 9"/>
          <p:cNvPicPr>
            <a:picLocks noChangeAspect="1"/>
          </p:cNvPicPr>
          <p:nvPr/>
        </p:nvPicPr>
        <p:blipFill>
          <a:blip r:embed="rId4"/>
          <a:stretch>
            <a:fillRect/>
          </a:stretch>
        </p:blipFill>
        <p:spPr>
          <a:xfrm>
            <a:off x="2833996" y="4080345"/>
            <a:ext cx="1459577" cy="1184229"/>
          </a:xfrm>
          <a:prstGeom prst="rect">
            <a:avLst/>
          </a:prstGeom>
        </p:spPr>
      </p:pic>
      <p:pic>
        <p:nvPicPr>
          <p:cNvPr id="11" name="Picture 10"/>
          <p:cNvPicPr>
            <a:picLocks noChangeAspect="1"/>
          </p:cNvPicPr>
          <p:nvPr/>
        </p:nvPicPr>
        <p:blipFill>
          <a:blip r:embed="rId5"/>
          <a:stretch>
            <a:fillRect/>
          </a:stretch>
        </p:blipFill>
        <p:spPr>
          <a:xfrm>
            <a:off x="562873" y="4053320"/>
            <a:ext cx="2219710" cy="1211254"/>
          </a:xfrm>
          <a:prstGeom prst="rect">
            <a:avLst/>
          </a:prstGeom>
        </p:spPr>
      </p:pic>
      <p:pic>
        <p:nvPicPr>
          <p:cNvPr id="12" name="Picture 11"/>
          <p:cNvPicPr>
            <a:picLocks noChangeAspect="1"/>
          </p:cNvPicPr>
          <p:nvPr/>
        </p:nvPicPr>
        <p:blipFill>
          <a:blip r:embed="rId6"/>
          <a:stretch>
            <a:fillRect/>
          </a:stretch>
        </p:blipFill>
        <p:spPr>
          <a:xfrm>
            <a:off x="562873" y="5328030"/>
            <a:ext cx="2219709" cy="1072770"/>
          </a:xfrm>
          <a:prstGeom prst="rect">
            <a:avLst/>
          </a:prstGeom>
        </p:spPr>
      </p:pic>
      <p:sp>
        <p:nvSpPr>
          <p:cNvPr id="13" name="Right Arrow 12"/>
          <p:cNvSpPr/>
          <p:nvPr/>
        </p:nvSpPr>
        <p:spPr bwMode="auto">
          <a:xfrm flipV="1">
            <a:off x="4445973" y="5181600"/>
            <a:ext cx="381000" cy="2286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ko-KR"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5" name="Rectangle 14"/>
          <p:cNvSpPr/>
          <p:nvPr/>
        </p:nvSpPr>
        <p:spPr bwMode="auto">
          <a:xfrm>
            <a:off x="483573" y="3837424"/>
            <a:ext cx="2667000" cy="25935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ko-KR" sz="1200" b="0" u="none" strike="noStrike" cap="none" normalizeH="0" baseline="0" dirty="0" smtClean="0">
                <a:ln>
                  <a:noFill/>
                </a:ln>
                <a:solidFill>
                  <a:srgbClr val="C00000"/>
                </a:solidFill>
                <a:effectLst/>
                <a:latin typeface="Times New Roman" pitchFamily="16" charset="0"/>
                <a:ea typeface="MS Gothic" charset="-128"/>
              </a:rPr>
              <a:t>Train Station &amp; Underground Mall</a:t>
            </a:r>
            <a:endParaRPr kumimoji="0" lang="ko-KR" altLang="en-US" sz="1200" b="0" u="none" strike="noStrike" cap="none" normalizeH="0" baseline="0" dirty="0" smtClean="0">
              <a:ln>
                <a:noFill/>
              </a:ln>
              <a:solidFill>
                <a:srgbClr val="C00000"/>
              </a:solidFill>
              <a:effectLst/>
              <a:latin typeface="Times New Roman" pitchFamily="16" charset="0"/>
              <a:ea typeface="MS Gothic" charset="-128"/>
            </a:endParaRPr>
          </a:p>
        </p:txBody>
      </p:sp>
      <p:sp>
        <p:nvSpPr>
          <p:cNvPr id="5" name="Footer Placeholder 4"/>
          <p:cNvSpPr>
            <a:spLocks noGrp="1"/>
          </p:cNvSpPr>
          <p:nvPr>
            <p:ph type="ftr" idx="14"/>
          </p:nvPr>
        </p:nvSpPr>
        <p:spPr/>
        <p:txBody>
          <a:bodyPr/>
          <a:lstStyle/>
          <a:p>
            <a:r>
              <a:rPr lang="en-GB" smtClean="0"/>
              <a:t>Minho Cheong, Newracom</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3169012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altLang="ko-KR" sz="2000" dirty="0" smtClean="0"/>
              <a:t>Co-existence issues needs to be carefully investigated when supporting long range.</a:t>
            </a:r>
          </a:p>
          <a:p>
            <a:pPr marL="800100" lvl="1" indent="-342900">
              <a:buFont typeface="Arial" panose="020B0604020202020204" pitchFamily="34" charset="0"/>
              <a:buChar char="•"/>
            </a:pPr>
            <a:r>
              <a:rPr lang="en-US" altLang="ko-KR" sz="1800" dirty="0" smtClean="0"/>
              <a:t>This could result in one of following interference problems very often due to tons of legacy devices near by even in the case of AP-sending Trigger-based protection of STA’s narrowband TX [13]</a:t>
            </a:r>
          </a:p>
          <a:p>
            <a:pPr marL="800100" lvl="1" indent="-342900">
              <a:buFont typeface="Arial" panose="020B0604020202020204" pitchFamily="34" charset="0"/>
              <a:buChar char="•"/>
            </a:pPr>
            <a:r>
              <a:rPr lang="en-US" altLang="ko-KR" sz="1800" dirty="0" smtClean="0"/>
              <a:t>Assuming the transmission coverage of LRLP devices is not smaller than that of legacy devices, legacy devices can be victim of interference quite often </a:t>
            </a:r>
            <a:endParaRPr lang="ko-KR" altLang="en-US" sz="1800" dirty="0"/>
          </a:p>
        </p:txBody>
      </p:sp>
      <p:sp>
        <p:nvSpPr>
          <p:cNvPr id="3" name="Title 2"/>
          <p:cNvSpPr>
            <a:spLocks noGrp="1"/>
          </p:cNvSpPr>
          <p:nvPr>
            <p:ph type="title"/>
          </p:nvPr>
        </p:nvSpPr>
        <p:spPr>
          <a:xfrm>
            <a:off x="228600" y="685800"/>
            <a:ext cx="8458200" cy="1065213"/>
          </a:xfrm>
        </p:spPr>
        <p:txBody>
          <a:bodyPr/>
          <a:lstStyle/>
          <a:p>
            <a:r>
              <a:rPr lang="en-US" altLang="ko-KR" dirty="0" smtClean="0"/>
              <a:t>Coexistence Issues with Long Range in 2.4 GHz</a:t>
            </a:r>
            <a:endParaRPr lang="ko-KR" altLang="en-US" dirty="0"/>
          </a:p>
        </p:txBody>
      </p:sp>
      <p:pic>
        <p:nvPicPr>
          <p:cNvPr id="5" name="Picture 4"/>
          <p:cNvPicPr>
            <a:picLocks noChangeAspect="1"/>
          </p:cNvPicPr>
          <p:nvPr/>
        </p:nvPicPr>
        <p:blipFill>
          <a:blip r:embed="rId2"/>
          <a:stretch>
            <a:fillRect/>
          </a:stretch>
        </p:blipFill>
        <p:spPr>
          <a:xfrm>
            <a:off x="560009" y="4663293"/>
            <a:ext cx="2265416" cy="1446213"/>
          </a:xfrm>
          <a:prstGeom prst="rect">
            <a:avLst/>
          </a:prstGeom>
        </p:spPr>
      </p:pic>
      <p:pic>
        <p:nvPicPr>
          <p:cNvPr id="6" name="Picture 5"/>
          <p:cNvPicPr>
            <a:picLocks noChangeAspect="1"/>
          </p:cNvPicPr>
          <p:nvPr/>
        </p:nvPicPr>
        <p:blipFill>
          <a:blip r:embed="rId3"/>
          <a:stretch>
            <a:fillRect/>
          </a:stretch>
        </p:blipFill>
        <p:spPr>
          <a:xfrm>
            <a:off x="2541209" y="4649948"/>
            <a:ext cx="2310570" cy="1472901"/>
          </a:xfrm>
          <a:prstGeom prst="rect">
            <a:avLst/>
          </a:prstGeom>
        </p:spPr>
      </p:pic>
      <p:pic>
        <p:nvPicPr>
          <p:cNvPr id="7" name="Picture 6"/>
          <p:cNvPicPr>
            <a:picLocks noChangeAspect="1"/>
          </p:cNvPicPr>
          <p:nvPr/>
        </p:nvPicPr>
        <p:blipFill>
          <a:blip r:embed="rId4"/>
          <a:stretch>
            <a:fillRect/>
          </a:stretch>
        </p:blipFill>
        <p:spPr>
          <a:xfrm>
            <a:off x="6705600" y="4697712"/>
            <a:ext cx="2200301" cy="1396701"/>
          </a:xfrm>
          <a:prstGeom prst="rect">
            <a:avLst/>
          </a:prstGeom>
        </p:spPr>
      </p:pic>
      <p:pic>
        <p:nvPicPr>
          <p:cNvPr id="8" name="Picture 7"/>
          <p:cNvPicPr>
            <a:picLocks noChangeAspect="1"/>
          </p:cNvPicPr>
          <p:nvPr/>
        </p:nvPicPr>
        <p:blipFill>
          <a:blip r:embed="rId5"/>
          <a:stretch>
            <a:fillRect/>
          </a:stretch>
        </p:blipFill>
        <p:spPr>
          <a:xfrm>
            <a:off x="4529341" y="4687498"/>
            <a:ext cx="2176259" cy="1406915"/>
          </a:xfrm>
          <a:prstGeom prst="rect">
            <a:avLst/>
          </a:prstGeom>
        </p:spPr>
      </p:pic>
      <p:sp>
        <p:nvSpPr>
          <p:cNvPr id="4" name="Footer Placeholder 3"/>
          <p:cNvSpPr>
            <a:spLocks noGrp="1"/>
          </p:cNvSpPr>
          <p:nvPr>
            <p:ph type="ftr" idx="14"/>
          </p:nvPr>
        </p:nvSpPr>
        <p:spPr/>
        <p:txBody>
          <a:bodyPr/>
          <a:lstStyle/>
          <a:p>
            <a:r>
              <a:rPr lang="en-GB" smtClean="0"/>
              <a:t>Minho Cheong, Newracom</a:t>
            </a:r>
            <a:endParaRPr lang="en-GB"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Tree>
    <p:extLst>
      <p:ext uri="{BB962C8B-B14F-4D97-AF65-F5344CB8AC3E}">
        <p14:creationId xmlns:p14="http://schemas.microsoft.com/office/powerpoint/2010/main" val="3150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45126"/>
            <a:ext cx="7770813" cy="4113213"/>
          </a:xfrm>
        </p:spPr>
        <p:txBody>
          <a:bodyPr/>
          <a:lstStyle/>
          <a:p>
            <a:pPr>
              <a:buFont typeface="Arial" panose="020B0604020202020204" pitchFamily="34" charset="0"/>
              <a:buChar char="•"/>
            </a:pPr>
            <a:r>
              <a:rPr lang="en-US" altLang="ko-KR" sz="1800" dirty="0" smtClean="0"/>
              <a:t>Differentiating Low Power feature for LRLP</a:t>
            </a:r>
          </a:p>
          <a:p>
            <a:pPr marL="800100" lvl="1" indent="-342900">
              <a:buFont typeface="Arial" panose="020B0604020202020204" pitchFamily="34" charset="0"/>
              <a:buChar char="•"/>
            </a:pPr>
            <a:r>
              <a:rPr lang="en-US" altLang="ko-KR" sz="1600" dirty="0"/>
              <a:t>Ultra-low power (e.g., 50uW), which is described in the LRLP output document [1], is stated as one of the key requirements</a:t>
            </a:r>
            <a:r>
              <a:rPr lang="en-US" altLang="ko-KR" sz="1600" dirty="0" smtClean="0"/>
              <a:t>. However,  there </a:t>
            </a:r>
            <a:r>
              <a:rPr lang="en-US" altLang="ko-KR" sz="1600" dirty="0"/>
              <a:t>are already well established technologies in the market that allows low power communications. One example is </a:t>
            </a:r>
            <a:r>
              <a:rPr lang="en-US" altLang="ko-KR" sz="1600" dirty="0" smtClean="0"/>
              <a:t>BLE. According </a:t>
            </a:r>
            <a:r>
              <a:rPr lang="en-US" altLang="ko-KR" sz="1600" dirty="0"/>
              <a:t>to Microsoft &amp; Univ. of Washington’s measurement analysis [15], (when sleep-interval is 2 min.), avg. power consumption of BLE is measured about </a:t>
            </a:r>
            <a:r>
              <a:rPr lang="en-US" altLang="ko-KR" sz="1600" dirty="0" smtClean="0"/>
              <a:t>30uW.</a:t>
            </a:r>
            <a:endParaRPr lang="ko-KR" altLang="en-US" sz="1600" dirty="0"/>
          </a:p>
          <a:p>
            <a:pPr marL="800100" lvl="1" indent="-342900">
              <a:buFont typeface="Arial" panose="020B0604020202020204" pitchFamily="34" charset="0"/>
              <a:buChar char="•"/>
            </a:pPr>
            <a:r>
              <a:rPr lang="en-US" altLang="ko-KR" sz="1600" dirty="0" smtClean="0"/>
              <a:t>A communication protocol which allows lower power consumption may not be enough to differentiate LRLP with BLE or ZigBee and guarantee success in the </a:t>
            </a:r>
            <a:r>
              <a:rPr lang="en-US" altLang="ko-KR" sz="1600" dirty="0" err="1" smtClean="0"/>
              <a:t>IoT</a:t>
            </a:r>
            <a:r>
              <a:rPr lang="en-US" altLang="ko-KR" sz="1600" dirty="0" smtClean="0"/>
              <a:t> market. Additional differentiating factors are needed (for example, low power wake up receiver [15])</a:t>
            </a:r>
            <a:endParaRPr lang="ko-KR" altLang="en-US" sz="1600" dirty="0"/>
          </a:p>
        </p:txBody>
      </p:sp>
      <p:sp>
        <p:nvSpPr>
          <p:cNvPr id="3" name="Title 2"/>
          <p:cNvSpPr>
            <a:spLocks noGrp="1"/>
          </p:cNvSpPr>
          <p:nvPr>
            <p:ph type="title"/>
          </p:nvPr>
        </p:nvSpPr>
        <p:spPr/>
        <p:txBody>
          <a:bodyPr/>
          <a:lstStyle/>
          <a:p>
            <a:r>
              <a:rPr lang="en-US" altLang="ko-KR" dirty="0" smtClean="0"/>
              <a:t>About Low Power?</a:t>
            </a:r>
            <a:endParaRPr lang="ko-KR" altLang="en-US" dirty="0"/>
          </a:p>
        </p:txBody>
      </p:sp>
      <p:sp>
        <p:nvSpPr>
          <p:cNvPr id="4" name="Footer Placeholder 3"/>
          <p:cNvSpPr>
            <a:spLocks noGrp="1"/>
          </p:cNvSpPr>
          <p:nvPr>
            <p:ph type="ftr" idx="14"/>
          </p:nvPr>
        </p:nvSpPr>
        <p:spPr/>
        <p:txBody>
          <a:bodyPr/>
          <a:lstStyle/>
          <a:p>
            <a:r>
              <a:rPr lang="en-GB" smtClean="0"/>
              <a:t>Minho Cheong, Newracom</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2667565" y="4311650"/>
            <a:ext cx="3883482" cy="2190750"/>
          </a:xfrm>
          <a:prstGeom prst="rect">
            <a:avLst/>
          </a:prstGeom>
        </p:spPr>
      </p:pic>
      <p:sp>
        <p:nvSpPr>
          <p:cNvPr id="7" name="Rectangle 6"/>
          <p:cNvSpPr/>
          <p:nvPr/>
        </p:nvSpPr>
        <p:spPr bwMode="auto">
          <a:xfrm>
            <a:off x="6019800" y="4509295"/>
            <a:ext cx="2667000"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200" dirty="0" smtClean="0">
                <a:solidFill>
                  <a:srgbClr val="C00000"/>
                </a:solidFill>
              </a:rPr>
              <a:t>Under 0dBm TX power </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200" dirty="0" smtClean="0">
                <a:solidFill>
                  <a:srgbClr val="C00000"/>
                </a:solidFill>
              </a:rPr>
              <a:t>Under 3.3V power voltage </a:t>
            </a:r>
            <a:endParaRPr kumimoji="0" lang="ko-KR" altLang="en-US" sz="1200" b="0" u="none" strike="noStrike" cap="none" normalizeH="0" baseline="0" dirty="0" smtClean="0">
              <a:ln>
                <a:noFill/>
              </a:ln>
              <a:solidFill>
                <a:srgbClr val="C00000"/>
              </a:solidFill>
              <a:effectLst/>
              <a:latin typeface="Times New Roman" pitchFamily="16" charset="0"/>
              <a:ea typeface="MS Gothic" charset="-128"/>
            </a:endParaRPr>
          </a:p>
        </p:txBody>
      </p:sp>
    </p:spTree>
    <p:extLst>
      <p:ext uri="{BB962C8B-B14F-4D97-AF65-F5344CB8AC3E}">
        <p14:creationId xmlns:p14="http://schemas.microsoft.com/office/powerpoint/2010/main" val="982093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058987"/>
            <a:ext cx="7770813" cy="4113213"/>
          </a:xfrm>
        </p:spPr>
        <p:txBody>
          <a:bodyPr/>
          <a:lstStyle/>
          <a:p>
            <a:pPr>
              <a:buFont typeface="Arial" panose="020B0604020202020204" pitchFamily="34" charset="0"/>
              <a:buChar char="•"/>
            </a:pPr>
            <a:r>
              <a:rPr lang="en-US" altLang="ko-KR" dirty="0" smtClean="0"/>
              <a:t>LRLP should have apparent differentiating factors in usage models compared to the existing 802.11 specifications</a:t>
            </a:r>
          </a:p>
          <a:p>
            <a:pPr>
              <a:buFont typeface="Arial" panose="020B0604020202020204" pitchFamily="34" charset="0"/>
              <a:buChar char="•"/>
            </a:pPr>
            <a:r>
              <a:rPr lang="en-US" altLang="ko-KR" dirty="0" smtClean="0"/>
              <a:t>It is recommended that LRLP should initially focus on ultra low-power feature for Wi-Fi.</a:t>
            </a:r>
          </a:p>
          <a:p>
            <a:pPr lvl="1">
              <a:buFont typeface="Arial" panose="020B0604020202020204" pitchFamily="34" charset="0"/>
              <a:buChar char="•"/>
            </a:pPr>
            <a:r>
              <a:rPr lang="en-US" altLang="ko-KR" dirty="0" smtClean="0"/>
              <a:t>Already challenging to get Wi-Fi to ultra low power and will require significant effort from specification perspective.</a:t>
            </a:r>
          </a:p>
          <a:p>
            <a:pPr>
              <a:buFont typeface="Arial" panose="020B0604020202020204" pitchFamily="34" charset="0"/>
              <a:buChar char="•"/>
            </a:pPr>
            <a:r>
              <a:rPr lang="en-US" altLang="ko-KR" smtClean="0"/>
              <a:t>Support </a:t>
            </a:r>
            <a:r>
              <a:rPr lang="en-US" altLang="ko-KR" dirty="0" smtClean="0"/>
              <a:t>of long range should be determined only after careful co-existence study among existing WLAN specifications.</a:t>
            </a:r>
          </a:p>
        </p:txBody>
      </p:sp>
      <p:sp>
        <p:nvSpPr>
          <p:cNvPr id="3" name="Title 2"/>
          <p:cNvSpPr>
            <a:spLocks noGrp="1"/>
          </p:cNvSpPr>
          <p:nvPr>
            <p:ph type="title"/>
          </p:nvPr>
        </p:nvSpPr>
        <p:spPr/>
        <p:txBody>
          <a:bodyPr/>
          <a:lstStyle/>
          <a:p>
            <a:r>
              <a:rPr lang="en-US" altLang="ko-KR" dirty="0" smtClean="0"/>
              <a:t>Conclusion</a:t>
            </a:r>
            <a:endParaRPr lang="ko-KR" altLang="en-US" dirty="0"/>
          </a:p>
        </p:txBody>
      </p:sp>
      <p:sp>
        <p:nvSpPr>
          <p:cNvPr id="4" name="Footer Placeholder 3"/>
          <p:cNvSpPr>
            <a:spLocks noGrp="1"/>
          </p:cNvSpPr>
          <p:nvPr>
            <p:ph type="ftr" idx="14"/>
          </p:nvPr>
        </p:nvSpPr>
        <p:spPr/>
        <p:txBody>
          <a:bodyPr/>
          <a:lstStyle/>
          <a:p>
            <a:r>
              <a:rPr lang="en-GB" smtClean="0"/>
              <a:t>Minho Cheong, Newracom</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2252129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905000"/>
            <a:ext cx="7770813" cy="4113213"/>
          </a:xfrm>
        </p:spPr>
        <p:txBody>
          <a:bodyPr/>
          <a:lstStyle/>
          <a:p>
            <a:r>
              <a:rPr lang="en-US" altLang="ko-KR" sz="2000" dirty="0" smtClean="0"/>
              <a:t>[1] 11-15-1446-09-lrlp-lrlp-output-report-draft</a:t>
            </a:r>
          </a:p>
          <a:p>
            <a:r>
              <a:rPr lang="en-US" altLang="ko-KR" sz="2000" dirty="0"/>
              <a:t>[2] </a:t>
            </a:r>
            <a:r>
              <a:rPr lang="en-US" altLang="ko-KR" sz="2000" dirty="0" smtClean="0"/>
              <a:t>11-16-0022-01-lrlp-longrange-vs-lowpower-and-coexistence</a:t>
            </a:r>
          </a:p>
          <a:p>
            <a:r>
              <a:rPr lang="en-US" altLang="ko-KR" sz="2000" dirty="0"/>
              <a:t>[3] </a:t>
            </a:r>
            <a:r>
              <a:rPr lang="en-US" altLang="ko-KR" sz="2000" dirty="0" smtClean="0"/>
              <a:t>11-03-0802-23-000n-usage-models</a:t>
            </a:r>
          </a:p>
          <a:p>
            <a:r>
              <a:rPr lang="en-US" altLang="ko-KR" sz="2000" dirty="0" smtClean="0"/>
              <a:t>[4] 11-08-1323-00-0vht-introduction-to-vht-usage-models</a:t>
            </a:r>
          </a:p>
          <a:p>
            <a:r>
              <a:rPr lang="en-US" altLang="ko-KR" sz="2000" dirty="0" smtClean="0"/>
              <a:t>[5] 11-09-0161-02-00ac-802-11ac-usage-model-document</a:t>
            </a:r>
          </a:p>
          <a:p>
            <a:r>
              <a:rPr lang="en-US" altLang="ko-KR" sz="2000" dirty="0" smtClean="0"/>
              <a:t>[6] 11-09-0583-00-00ad-tgad-usage-model</a:t>
            </a:r>
          </a:p>
          <a:p>
            <a:r>
              <a:rPr lang="en-US" altLang="ko-KR" sz="2000" dirty="0"/>
              <a:t>[7] </a:t>
            </a:r>
            <a:r>
              <a:rPr lang="en-US" altLang="ko-KR" sz="2000" dirty="0" smtClean="0"/>
              <a:t>11-08-0451-00-0vht-mapping-wfa-usage-models-to-operating-bands</a:t>
            </a:r>
          </a:p>
          <a:p>
            <a:r>
              <a:rPr lang="en-US" altLang="ko-KR" sz="2000" dirty="0"/>
              <a:t>[8] 11-11-0457-00-00ah-potential-compromise-of-802-11ah-use-case-document</a:t>
            </a:r>
          </a:p>
          <a:p>
            <a:r>
              <a:rPr lang="en-US" altLang="ko-KR" sz="2000" dirty="0"/>
              <a:t>[9] </a:t>
            </a:r>
            <a:r>
              <a:rPr lang="en-US" altLang="ko-KR" sz="2000" dirty="0" smtClean="0"/>
              <a:t>11-13-0657-06-0hew-hew-sg-usage-models-and-requirements-liaison-with-wfa</a:t>
            </a:r>
            <a:endParaRPr lang="en-US" altLang="ko-KR" sz="2000" dirty="0"/>
          </a:p>
        </p:txBody>
      </p:sp>
      <p:sp>
        <p:nvSpPr>
          <p:cNvPr id="3" name="Title 2"/>
          <p:cNvSpPr>
            <a:spLocks noGrp="1"/>
          </p:cNvSpPr>
          <p:nvPr>
            <p:ph type="title"/>
          </p:nvPr>
        </p:nvSpPr>
        <p:spPr/>
        <p:txBody>
          <a:bodyPr/>
          <a:lstStyle/>
          <a:p>
            <a:r>
              <a:rPr lang="en-US" altLang="ko-KR" dirty="0" smtClean="0"/>
              <a:t>References</a:t>
            </a:r>
            <a:endParaRPr lang="ko-KR" altLang="en-US" dirty="0"/>
          </a:p>
        </p:txBody>
      </p:sp>
      <p:sp>
        <p:nvSpPr>
          <p:cNvPr id="4" name="Footer Placeholder 3"/>
          <p:cNvSpPr>
            <a:spLocks noGrp="1"/>
          </p:cNvSpPr>
          <p:nvPr>
            <p:ph type="ftr" idx="14"/>
          </p:nvPr>
        </p:nvSpPr>
        <p:spPr/>
        <p:txBody>
          <a:bodyPr/>
          <a:lstStyle/>
          <a:p>
            <a:r>
              <a:rPr lang="en-GB" smtClean="0"/>
              <a:t>Minho Cheong, Newracom</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Tree>
    <p:extLst>
      <p:ext uri="{BB962C8B-B14F-4D97-AF65-F5344CB8AC3E}">
        <p14:creationId xmlns:p14="http://schemas.microsoft.com/office/powerpoint/2010/main" val="3611226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828800"/>
            <a:ext cx="7770813" cy="4113213"/>
          </a:xfrm>
        </p:spPr>
        <p:txBody>
          <a:bodyPr/>
          <a:lstStyle/>
          <a:p>
            <a:r>
              <a:rPr lang="en-US" altLang="ko-KR" sz="2000" dirty="0"/>
              <a:t>[10] 11-15-0625-03-00ay-ieee-802-11-tgay-usage-scenarios</a:t>
            </a:r>
          </a:p>
          <a:p>
            <a:r>
              <a:rPr lang="en-US" altLang="ko-KR" sz="2000" dirty="0" smtClean="0"/>
              <a:t>[11] </a:t>
            </a:r>
            <a:r>
              <a:rPr lang="fi-FI" altLang="ko-KR" sz="2000" dirty="0"/>
              <a:t>ETSI EN 300 328 v1.8.1 and ETSI EN 301 893 </a:t>
            </a:r>
            <a:r>
              <a:rPr lang="fi-FI" altLang="ko-KR" sz="2000" dirty="0" smtClean="0"/>
              <a:t>v1.7.1</a:t>
            </a:r>
          </a:p>
          <a:p>
            <a:r>
              <a:rPr lang="fi-FI" altLang="ko-KR" sz="2000" dirty="0"/>
              <a:t>[12] 11-13-0556-01-0hew-wi-fi-interference-measurements-in-korea</a:t>
            </a:r>
            <a:endParaRPr lang="fi-FI" altLang="ko-KR" sz="2000" dirty="0" smtClean="0"/>
          </a:p>
          <a:p>
            <a:r>
              <a:rPr lang="en-US" altLang="ko-KR" sz="2000" dirty="0" smtClean="0"/>
              <a:t>[13] 11-16-0026-00-lrlp-coexistence-problem</a:t>
            </a:r>
          </a:p>
          <a:p>
            <a:r>
              <a:rPr lang="en-US" altLang="ko-KR" sz="2000" dirty="0" smtClean="0"/>
              <a:t>[14] 11-11-0968-03-00ah-channel-model-text</a:t>
            </a:r>
          </a:p>
          <a:p>
            <a:r>
              <a:rPr lang="en-US" altLang="ko-KR" sz="2000" dirty="0" smtClean="0"/>
              <a:t>[15] 11-15-1307-00-low-power-wake-up-receiver-for-802.11</a:t>
            </a:r>
          </a:p>
          <a:p>
            <a:r>
              <a:rPr lang="en-US" altLang="ko-KR" sz="2000" dirty="0"/>
              <a:t>[16] Proceedings of IEEE International Wireless Symposium (IWS), April 2013, “Power Consumption Analysis of Bluetooth Low Energy, ZigBee, and ANT Sensor Nodes in a Cyclic Sleep Scenario”</a:t>
            </a:r>
          </a:p>
          <a:p>
            <a:r>
              <a:rPr lang="en-US" altLang="ko-KR" sz="2000" dirty="0"/>
              <a:t>[17] 11-16-0027-00-lrlp-lp-wur-enabling-low-power-low-latency-capability-for-802-11</a:t>
            </a:r>
          </a:p>
          <a:p>
            <a:r>
              <a:rPr lang="en-US" altLang="ko-KR" sz="2000" dirty="0"/>
              <a:t>[18] </a:t>
            </a:r>
            <a:r>
              <a:rPr lang="en-US" altLang="ko-KR" sz="2000" dirty="0" smtClean="0"/>
              <a:t>11-14-1444-02-00ax-energy-efficiency-evaluation-and-simulation-model</a:t>
            </a:r>
            <a:endParaRPr lang="ko-KR" altLang="en-US" sz="2000" dirty="0"/>
          </a:p>
        </p:txBody>
      </p:sp>
      <p:sp>
        <p:nvSpPr>
          <p:cNvPr id="3" name="Title 2"/>
          <p:cNvSpPr>
            <a:spLocks noGrp="1"/>
          </p:cNvSpPr>
          <p:nvPr>
            <p:ph type="title"/>
          </p:nvPr>
        </p:nvSpPr>
        <p:spPr/>
        <p:txBody>
          <a:bodyPr/>
          <a:lstStyle/>
          <a:p>
            <a:r>
              <a:rPr lang="en-US" altLang="ko-KR" dirty="0" smtClean="0"/>
              <a:t>References</a:t>
            </a:r>
            <a:endParaRPr lang="ko-KR" altLang="en-US" dirty="0"/>
          </a:p>
        </p:txBody>
      </p:sp>
      <p:sp>
        <p:nvSpPr>
          <p:cNvPr id="4" name="Footer Placeholder 3"/>
          <p:cNvSpPr>
            <a:spLocks noGrp="1"/>
          </p:cNvSpPr>
          <p:nvPr>
            <p:ph type="ftr" idx="14"/>
          </p:nvPr>
        </p:nvSpPr>
        <p:spPr/>
        <p:txBody>
          <a:bodyPr/>
          <a:lstStyle/>
          <a:p>
            <a:r>
              <a:rPr lang="en-GB" smtClean="0"/>
              <a:t>Minho Cheong, Newracom</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2299593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Appendix</a:t>
            </a:r>
            <a:endParaRPr lang="en-US" dirty="0"/>
          </a:p>
        </p:txBody>
      </p:sp>
      <p:sp>
        <p:nvSpPr>
          <p:cNvPr id="7" name="Text Placeholder 6"/>
          <p:cNvSpPr>
            <a:spLocks noGrp="1"/>
          </p:cNvSpPr>
          <p:nvPr>
            <p:ph type="body" idx="1"/>
          </p:nvPr>
        </p:nvSpPr>
        <p:spPr/>
        <p:txBody>
          <a:bodyPr/>
          <a:lstStyle/>
          <a:p>
            <a:endParaRPr lang="en-US"/>
          </a:p>
        </p:txBody>
      </p:sp>
      <p:sp>
        <p:nvSpPr>
          <p:cNvPr id="5" name="Footer Placeholder 4"/>
          <p:cNvSpPr>
            <a:spLocks noGrp="1"/>
          </p:cNvSpPr>
          <p:nvPr>
            <p:ph type="ftr" idx="11"/>
          </p:nvPr>
        </p:nvSpPr>
        <p:spPr/>
        <p:txBody>
          <a:bodyPr/>
          <a:lstStyle/>
          <a:p>
            <a:r>
              <a:rPr lang="en-GB" smtClean="0"/>
              <a:t>Minho Cheong, Newracom</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3309957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smtClean="0"/>
              <a:t>Appendix A</a:t>
            </a:r>
            <a:endParaRPr lang="ko-KR" altLang="en-US" dirty="0"/>
          </a:p>
        </p:txBody>
      </p:sp>
      <p:pic>
        <p:nvPicPr>
          <p:cNvPr id="41" name="Picture 40"/>
          <p:cNvPicPr>
            <a:picLocks noChangeAspect="1"/>
          </p:cNvPicPr>
          <p:nvPr/>
        </p:nvPicPr>
        <p:blipFill>
          <a:blip r:embed="rId2"/>
          <a:stretch>
            <a:fillRect/>
          </a:stretch>
        </p:blipFill>
        <p:spPr>
          <a:xfrm>
            <a:off x="685800" y="1620157"/>
            <a:ext cx="8172713" cy="4309156"/>
          </a:xfrm>
          <a:prstGeom prst="rect">
            <a:avLst/>
          </a:prstGeom>
        </p:spPr>
      </p:pic>
      <p:sp>
        <p:nvSpPr>
          <p:cNvPr id="42" name="Rectangle 41"/>
          <p:cNvSpPr/>
          <p:nvPr/>
        </p:nvSpPr>
        <p:spPr bwMode="auto">
          <a:xfrm>
            <a:off x="6340942" y="6011863"/>
            <a:ext cx="2517571"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ko-KR" sz="1400" b="0" i="1" u="none" strike="noStrike" cap="none" normalizeH="0" baseline="0" dirty="0" smtClean="0">
                <a:ln>
                  <a:noFill/>
                </a:ln>
                <a:solidFill>
                  <a:schemeClr val="tx1"/>
                </a:solidFill>
                <a:effectLst/>
                <a:latin typeface="Times New Roman" pitchFamily="16" charset="0"/>
                <a:ea typeface="MS Gothic" charset="-128"/>
              </a:rPr>
              <a:t>Use cases analysis</a:t>
            </a:r>
            <a:r>
              <a:rPr kumimoji="0" lang="en-US" altLang="ko-KR" sz="1400" b="0" i="1" u="none" strike="noStrike" cap="none" normalizeH="0" dirty="0" smtClean="0">
                <a:ln>
                  <a:noFill/>
                </a:ln>
                <a:solidFill>
                  <a:schemeClr val="tx1"/>
                </a:solidFill>
                <a:effectLst/>
                <a:latin typeface="Times New Roman" pitchFamily="16" charset="0"/>
                <a:ea typeface="MS Gothic" charset="-128"/>
              </a:rPr>
              <a:t> </a:t>
            </a:r>
            <a:r>
              <a:rPr kumimoji="0" lang="en-US" altLang="ko-KR" sz="1400" b="0" i="1" u="none" strike="noStrike" cap="none" normalizeH="0" baseline="0" dirty="0" smtClean="0">
                <a:ln>
                  <a:noFill/>
                </a:ln>
                <a:solidFill>
                  <a:schemeClr val="tx1"/>
                </a:solidFill>
                <a:effectLst/>
                <a:latin typeface="Times New Roman" pitchFamily="16" charset="0"/>
                <a:ea typeface="MS Gothic" charset="-128"/>
              </a:rPr>
              <a:t>diagram [2]</a:t>
            </a:r>
            <a:endParaRPr kumimoji="0" lang="ko-KR" altLang="en-US" sz="1400" b="0" i="1" u="none" strike="noStrike" cap="none" normalizeH="0" baseline="0" dirty="0" smtClean="0">
              <a:ln>
                <a:noFill/>
              </a:ln>
              <a:solidFill>
                <a:schemeClr val="tx1"/>
              </a:solidFill>
              <a:effectLst/>
              <a:latin typeface="Times New Roman" pitchFamily="16" charset="0"/>
              <a:ea typeface="MS Gothic" charset="-128"/>
            </a:endParaRPr>
          </a:p>
        </p:txBody>
      </p:sp>
      <p:sp>
        <p:nvSpPr>
          <p:cNvPr id="4" name="Footer Placeholder 3"/>
          <p:cNvSpPr>
            <a:spLocks noGrp="1"/>
          </p:cNvSpPr>
          <p:nvPr>
            <p:ph type="ftr" idx="14"/>
          </p:nvPr>
        </p:nvSpPr>
        <p:spPr/>
        <p:txBody>
          <a:bodyPr/>
          <a:lstStyle/>
          <a:p>
            <a:r>
              <a:rPr lang="en-GB" smtClean="0"/>
              <a:t>Minho Cheong, Newracom</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3699664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00050">
              <a:buFont typeface="Arial" panose="020B0604020202020204" pitchFamily="34" charset="0"/>
              <a:buChar char="•"/>
            </a:pPr>
            <a:r>
              <a:rPr lang="en-US" altLang="ko-KR" sz="2000" dirty="0" smtClean="0"/>
              <a:t>802.11ac (VHT6) &amp; 802.11ad (VHT60) tried to differentiate each other apparently in usage model even though they are operating in the different bands [7]</a:t>
            </a:r>
            <a:endParaRPr lang="ko-KR" altLang="en-US" sz="2000" dirty="0"/>
          </a:p>
        </p:txBody>
      </p:sp>
      <p:sp>
        <p:nvSpPr>
          <p:cNvPr id="3" name="Title 2"/>
          <p:cNvSpPr>
            <a:spLocks noGrp="1"/>
          </p:cNvSpPr>
          <p:nvPr>
            <p:ph type="title"/>
          </p:nvPr>
        </p:nvSpPr>
        <p:spPr/>
        <p:txBody>
          <a:bodyPr/>
          <a:lstStyle/>
          <a:p>
            <a:r>
              <a:rPr lang="en-US" altLang="ko-KR" dirty="0" smtClean="0"/>
              <a:t>Appendix B</a:t>
            </a:r>
            <a:endParaRPr lang="ko-KR" altLang="en-US" dirty="0"/>
          </a:p>
        </p:txBody>
      </p:sp>
      <p:pic>
        <p:nvPicPr>
          <p:cNvPr id="4" name="Picture 3"/>
          <p:cNvPicPr>
            <a:picLocks noChangeAspect="1"/>
          </p:cNvPicPr>
          <p:nvPr/>
        </p:nvPicPr>
        <p:blipFill>
          <a:blip r:embed="rId2"/>
          <a:stretch>
            <a:fillRect/>
          </a:stretch>
        </p:blipFill>
        <p:spPr>
          <a:xfrm>
            <a:off x="2209800" y="3183824"/>
            <a:ext cx="5057331" cy="3101089"/>
          </a:xfrm>
          <a:prstGeom prst="rect">
            <a:avLst/>
          </a:prstGeom>
        </p:spPr>
      </p:pic>
      <p:sp>
        <p:nvSpPr>
          <p:cNvPr id="5" name="Footer Placeholder 4"/>
          <p:cNvSpPr>
            <a:spLocks noGrp="1"/>
          </p:cNvSpPr>
          <p:nvPr>
            <p:ph type="ftr" idx="14"/>
          </p:nvPr>
        </p:nvSpPr>
        <p:spPr/>
        <p:txBody>
          <a:bodyPr/>
          <a:lstStyle/>
          <a:p>
            <a:r>
              <a:rPr lang="en-GB" smtClean="0"/>
              <a:t>Minho Cheong, Newracom</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339247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smtClean="0"/>
              <a:t>Abstract</a:t>
            </a:r>
            <a:endParaRPr lang="ko-KR" altLang="en-US" dirty="0"/>
          </a:p>
        </p:txBody>
      </p:sp>
      <p:sp>
        <p:nvSpPr>
          <p:cNvPr id="2" name="Content Placeholder 1"/>
          <p:cNvSpPr>
            <a:spLocks noGrp="1"/>
          </p:cNvSpPr>
          <p:nvPr>
            <p:ph idx="1"/>
          </p:nvPr>
        </p:nvSpPr>
        <p:spPr/>
        <p:txBody>
          <a:bodyPr/>
          <a:lstStyle/>
          <a:p>
            <a:r>
              <a:rPr lang="en-US" altLang="ko-KR" dirty="0" smtClean="0"/>
              <a:t>This submission provides recommended focus of the LRLP use cases and technical features</a:t>
            </a:r>
            <a:endParaRPr lang="ko-KR" altLang="en-US" dirty="0"/>
          </a:p>
        </p:txBody>
      </p:sp>
      <p:sp>
        <p:nvSpPr>
          <p:cNvPr id="4" name="Footer Placeholder 3"/>
          <p:cNvSpPr>
            <a:spLocks noGrp="1"/>
          </p:cNvSpPr>
          <p:nvPr>
            <p:ph type="ftr" idx="14"/>
          </p:nvPr>
        </p:nvSpPr>
        <p:spPr/>
        <p:txBody>
          <a:bodyPr/>
          <a:lstStyle/>
          <a:p>
            <a:r>
              <a:rPr lang="en-GB" smtClean="0"/>
              <a:t>Minho Cheong, Newracom</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Tree>
    <p:extLst>
      <p:ext uri="{BB962C8B-B14F-4D97-AF65-F5344CB8AC3E}">
        <p14:creationId xmlns:p14="http://schemas.microsoft.com/office/powerpoint/2010/main" val="1668512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altLang="ko-KR" dirty="0" smtClean="0"/>
              <a:t>According to LRLP Output Report Draft [1], its use cases are enumeration of </a:t>
            </a:r>
            <a:r>
              <a:rPr lang="en-US" altLang="ko-KR" dirty="0" err="1" smtClean="0"/>
              <a:t>IoT</a:t>
            </a:r>
            <a:r>
              <a:rPr lang="en-US" altLang="ko-KR" dirty="0" smtClean="0"/>
              <a:t> services </a:t>
            </a:r>
          </a:p>
          <a:p>
            <a:pPr marL="800100" lvl="1">
              <a:buFont typeface="Arial" panose="020B0604020202020204" pitchFamily="34" charset="0"/>
              <a:buChar char="•"/>
            </a:pPr>
            <a:r>
              <a:rPr lang="en-US" altLang="ko-KR" dirty="0" smtClean="0"/>
              <a:t>Smart Grid</a:t>
            </a:r>
          </a:p>
          <a:p>
            <a:pPr marL="800100" lvl="1">
              <a:buFont typeface="Arial" panose="020B0604020202020204" pitchFamily="34" charset="0"/>
              <a:buChar char="•"/>
            </a:pPr>
            <a:r>
              <a:rPr lang="en-US" altLang="ko-KR" dirty="0" err="1" smtClean="0"/>
              <a:t>IoT</a:t>
            </a:r>
            <a:endParaRPr lang="en-US" altLang="ko-KR" dirty="0" smtClean="0"/>
          </a:p>
          <a:p>
            <a:pPr marL="800100" lvl="1">
              <a:buFont typeface="Arial" panose="020B0604020202020204" pitchFamily="34" charset="0"/>
              <a:buChar char="•"/>
            </a:pPr>
            <a:r>
              <a:rPr lang="en-US" altLang="ko-KR" dirty="0" smtClean="0"/>
              <a:t>At Home</a:t>
            </a:r>
          </a:p>
          <a:p>
            <a:pPr marL="800100" lvl="1">
              <a:buFont typeface="Arial" panose="020B0604020202020204" pitchFamily="34" charset="0"/>
              <a:buChar char="•"/>
            </a:pPr>
            <a:r>
              <a:rPr lang="en-US" altLang="ko-KR" dirty="0" smtClean="0"/>
              <a:t>Full Function in STA (LRLP support by mobile device in indoor)</a:t>
            </a:r>
          </a:p>
          <a:p>
            <a:pPr marL="800100" lvl="1">
              <a:buFont typeface="Arial" panose="020B0604020202020204" pitchFamily="34" charset="0"/>
              <a:buChar char="•"/>
            </a:pPr>
            <a:r>
              <a:rPr lang="en-US" altLang="ko-KR" dirty="0" smtClean="0"/>
              <a:t>Industrial Connected Worker</a:t>
            </a:r>
          </a:p>
          <a:p>
            <a:pPr marL="800100" lvl="1">
              <a:buFont typeface="Arial" panose="020B0604020202020204" pitchFamily="34" charset="0"/>
              <a:buChar char="•"/>
            </a:pPr>
            <a:r>
              <a:rPr lang="en-US" altLang="ko-KR" dirty="0" smtClean="0"/>
              <a:t>Precision Agriculture</a:t>
            </a:r>
          </a:p>
          <a:p>
            <a:pPr marL="800100" lvl="1">
              <a:buFont typeface="Arial" panose="020B0604020202020204" pitchFamily="34" charset="0"/>
              <a:buChar char="•"/>
            </a:pPr>
            <a:r>
              <a:rPr lang="en-US" altLang="ko-KR" dirty="0" smtClean="0"/>
              <a:t>Drone for Aerial Imaging</a:t>
            </a:r>
          </a:p>
          <a:p>
            <a:pPr marL="800100" lvl="1">
              <a:buFont typeface="Arial" panose="020B0604020202020204" pitchFamily="34" charset="0"/>
              <a:buChar char="•"/>
            </a:pPr>
            <a:r>
              <a:rPr lang="en-US" altLang="ko-KR" dirty="0" smtClean="0"/>
              <a:t>Digital Health</a:t>
            </a:r>
          </a:p>
          <a:p>
            <a:pPr lvl="1"/>
            <a:endParaRPr lang="ko-KR" altLang="en-US" dirty="0"/>
          </a:p>
        </p:txBody>
      </p:sp>
      <p:sp>
        <p:nvSpPr>
          <p:cNvPr id="3" name="Title 2"/>
          <p:cNvSpPr>
            <a:spLocks noGrp="1"/>
          </p:cNvSpPr>
          <p:nvPr>
            <p:ph type="title"/>
          </p:nvPr>
        </p:nvSpPr>
        <p:spPr/>
        <p:txBody>
          <a:bodyPr/>
          <a:lstStyle/>
          <a:p>
            <a:r>
              <a:rPr lang="en-US" altLang="ko-KR" smtClean="0"/>
              <a:t>LRLP Discussions As of Now</a:t>
            </a:r>
            <a:endParaRPr lang="ko-KR" altLang="en-US" dirty="0"/>
          </a:p>
        </p:txBody>
      </p:sp>
      <p:sp>
        <p:nvSpPr>
          <p:cNvPr id="4" name="Footer Placeholder 3"/>
          <p:cNvSpPr>
            <a:spLocks noGrp="1"/>
          </p:cNvSpPr>
          <p:nvPr>
            <p:ph type="ftr" idx="14"/>
          </p:nvPr>
        </p:nvSpPr>
        <p:spPr/>
        <p:txBody>
          <a:bodyPr/>
          <a:lstStyle/>
          <a:p>
            <a:r>
              <a:rPr lang="en-GB" smtClean="0"/>
              <a:t>Minho Cheong, Newracom</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2171038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altLang="ko-KR" sz="2000" dirty="0"/>
              <a:t>According to the use cases analysis [2] and technical requirements [1] in comparison, we can </a:t>
            </a:r>
            <a:r>
              <a:rPr lang="en-US" altLang="ko-KR" sz="2000" dirty="0" smtClean="0"/>
              <a:t>locate a </a:t>
            </a:r>
            <a:r>
              <a:rPr lang="en-US" altLang="ko-KR" sz="2000" dirty="0"/>
              <a:t>couple of </a:t>
            </a:r>
            <a:r>
              <a:rPr lang="en-US" altLang="ko-KR" sz="2000" dirty="0" smtClean="0"/>
              <a:t>issues:</a:t>
            </a:r>
            <a:endParaRPr lang="en-US" altLang="ko-KR" sz="2000" dirty="0"/>
          </a:p>
          <a:p>
            <a:pPr marL="800100" lvl="1" indent="-342900">
              <a:buFont typeface="Arial" panose="020B0604020202020204" pitchFamily="34" charset="0"/>
              <a:buChar char="•"/>
            </a:pPr>
            <a:r>
              <a:rPr lang="en-GB" altLang="ko-KR" sz="1800" dirty="0" smtClean="0"/>
              <a:t>While majority </a:t>
            </a:r>
            <a:r>
              <a:rPr lang="en-GB" altLang="ko-KR" sz="1800" dirty="0"/>
              <a:t>of use cases require  </a:t>
            </a:r>
            <a:r>
              <a:rPr lang="en-GB" altLang="ko-KR" sz="1800" u="sng" dirty="0"/>
              <a:t>Low Power</a:t>
            </a:r>
            <a:r>
              <a:rPr lang="en-GB" altLang="ko-KR" sz="1800" dirty="0"/>
              <a:t>, but NOT Long </a:t>
            </a:r>
            <a:r>
              <a:rPr lang="en-GB" altLang="ko-KR" sz="1800" dirty="0" smtClean="0"/>
              <a:t>Range, technical requirements just enumerates something for Low Power here and something for Long Range (see Appendix A)</a:t>
            </a:r>
          </a:p>
          <a:p>
            <a:pPr marL="800100" lvl="1" indent="-342900">
              <a:buFont typeface="Arial" panose="020B0604020202020204" pitchFamily="34" charset="0"/>
              <a:buChar char="•"/>
            </a:pPr>
            <a:r>
              <a:rPr lang="en-GB" altLang="ko-KR" sz="1800" dirty="0" smtClean="0"/>
              <a:t>It is not certain whether the achieving Low Power and Long Range at the same time or supporting any Low Power and any Long Range modes is the main focus for LRLP.</a:t>
            </a:r>
            <a:endParaRPr lang="en-US" altLang="ko-KR" sz="1800" dirty="0" smtClean="0"/>
          </a:p>
          <a:p>
            <a:pPr marL="800100" lvl="1" indent="-342900">
              <a:buFont typeface="Arial" panose="020B0604020202020204" pitchFamily="34" charset="0"/>
              <a:buChar char="•"/>
            </a:pPr>
            <a:r>
              <a:rPr lang="en-US" altLang="ko-KR" sz="1800" dirty="0" smtClean="0"/>
              <a:t>Technological limits some combinations to be extremely challenging (</a:t>
            </a:r>
            <a:r>
              <a:rPr lang="en-US" altLang="ko-KR" sz="1800" dirty="0" err="1" smtClean="0"/>
              <a:t>e.g</a:t>
            </a:r>
            <a:r>
              <a:rPr lang="en-US" altLang="ko-KR" sz="1800" dirty="0" smtClean="0"/>
              <a:t> Ultra Long Power (e.g., 50uW) and Long Range (e.g., 2-4km for drone communication)). However, not clear what the direction would be for LRLP.</a:t>
            </a:r>
          </a:p>
          <a:p>
            <a:pPr marL="800100" lvl="1" indent="-342900">
              <a:buFont typeface="Arial" panose="020B0604020202020204" pitchFamily="34" charset="0"/>
              <a:buChar char="•"/>
            </a:pPr>
            <a:r>
              <a:rPr lang="en-US" altLang="ko-KR" sz="1800" dirty="0" smtClean="0"/>
              <a:t>Lack of focus may damage deployment of LRLP if ratified in IEEE. We have seen something similar during 11n where having too many options resulted in none of the options being inter-operable.</a:t>
            </a:r>
            <a:endParaRPr lang="en-GB" altLang="ko-KR" sz="1800" dirty="0" smtClean="0"/>
          </a:p>
          <a:p>
            <a:pPr lvl="1"/>
            <a:endParaRPr lang="en-GB" altLang="ko-KR" sz="1800" dirty="0"/>
          </a:p>
          <a:p>
            <a:pPr lvl="1"/>
            <a:endParaRPr lang="en-US" altLang="ko-KR" sz="1800" dirty="0" smtClean="0"/>
          </a:p>
        </p:txBody>
      </p:sp>
      <p:sp>
        <p:nvSpPr>
          <p:cNvPr id="3" name="Title 2"/>
          <p:cNvSpPr>
            <a:spLocks noGrp="1"/>
          </p:cNvSpPr>
          <p:nvPr>
            <p:ph type="title"/>
          </p:nvPr>
        </p:nvSpPr>
        <p:spPr/>
        <p:txBody>
          <a:bodyPr/>
          <a:lstStyle/>
          <a:p>
            <a:r>
              <a:rPr lang="en-US" altLang="ko-KR" smtClean="0"/>
              <a:t>LRLP Discussions As of Now</a:t>
            </a:r>
            <a:endParaRPr lang="ko-KR" altLang="en-US" dirty="0"/>
          </a:p>
        </p:txBody>
      </p:sp>
      <p:sp>
        <p:nvSpPr>
          <p:cNvPr id="4" name="Footer Placeholder 3"/>
          <p:cNvSpPr>
            <a:spLocks noGrp="1"/>
          </p:cNvSpPr>
          <p:nvPr>
            <p:ph type="ftr" idx="14"/>
          </p:nvPr>
        </p:nvSpPr>
        <p:spPr/>
        <p:txBody>
          <a:bodyPr/>
          <a:lstStyle/>
          <a:p>
            <a:r>
              <a:rPr lang="en-GB" smtClean="0"/>
              <a:t>Minho Cheong, Newracom</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108479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altLang="ko-KR" sz="2000" dirty="0" smtClean="0"/>
              <a:t>LRLP should streamline functional requirements such that allows engineers to focus on specific directions for the 802.11 specification.</a:t>
            </a:r>
          </a:p>
          <a:p>
            <a:pPr marL="800100" lvl="1" indent="-342900">
              <a:buFont typeface="Arial" panose="020B0604020202020204" pitchFamily="34" charset="0"/>
              <a:buChar char="•"/>
            </a:pPr>
            <a:r>
              <a:rPr lang="en-US" altLang="ko-KR" sz="1800" dirty="0" smtClean="0"/>
              <a:t>Enumeration of all possible </a:t>
            </a:r>
            <a:r>
              <a:rPr lang="en-US" altLang="ko-KR" sz="1800" dirty="0" err="1" smtClean="0"/>
              <a:t>IoT</a:t>
            </a:r>
            <a:r>
              <a:rPr lang="en-US" altLang="ko-KR" sz="1800" dirty="0" smtClean="0"/>
              <a:t> use cases and try to address them, may result in too many options for LRLP.</a:t>
            </a:r>
          </a:p>
          <a:p>
            <a:pPr>
              <a:buFont typeface="Arial" panose="020B0604020202020204" pitchFamily="34" charset="0"/>
              <a:buChar char="•"/>
            </a:pPr>
            <a:r>
              <a:rPr lang="en-US" altLang="ko-KR" sz="2000" dirty="0" smtClean="0"/>
              <a:t>LRLP should have differential factors in usage model compared to the existing WLAN specifications </a:t>
            </a:r>
          </a:p>
          <a:p>
            <a:pPr marL="800100" lvl="1" indent="-342900">
              <a:buFont typeface="Arial" panose="020B0604020202020204" pitchFamily="34" charset="0"/>
              <a:buChar char="•"/>
            </a:pPr>
            <a:r>
              <a:rPr lang="en-US" altLang="ko-KR" sz="1800" dirty="0" smtClean="0"/>
              <a:t>Rather than just enumerating all the possible </a:t>
            </a:r>
            <a:r>
              <a:rPr lang="en-US" altLang="ko-KR" sz="1800" dirty="0" err="1" smtClean="0"/>
              <a:t>IoT</a:t>
            </a:r>
            <a:r>
              <a:rPr lang="en-US" altLang="ko-KR" sz="1800" dirty="0" smtClean="0"/>
              <a:t> services for next-generation (that would be one of fastest way to be killed in the market), LRLP should have apparent differential factor in usage model</a:t>
            </a:r>
          </a:p>
          <a:p>
            <a:pPr marL="800100" lvl="1" indent="-342900">
              <a:buFont typeface="Arial" panose="020B0604020202020204" pitchFamily="34" charset="0"/>
              <a:buChar char="•"/>
            </a:pPr>
            <a:r>
              <a:rPr lang="en-US" altLang="ko-KR" sz="1800" dirty="0" smtClean="0"/>
              <a:t>Otherwise, we might face at cannibalization of 802.11 in the market between IEEE802.11 specifications while all the Wi-Fi are struggling to survive non-Wi-Fi technology candidates</a:t>
            </a:r>
          </a:p>
          <a:p>
            <a:pPr lvl="1"/>
            <a:endParaRPr lang="ko-KR" altLang="en-US" sz="1800" dirty="0"/>
          </a:p>
        </p:txBody>
      </p:sp>
      <p:sp>
        <p:nvSpPr>
          <p:cNvPr id="3" name="Title 2"/>
          <p:cNvSpPr>
            <a:spLocks noGrp="1"/>
          </p:cNvSpPr>
          <p:nvPr>
            <p:ph type="title"/>
          </p:nvPr>
        </p:nvSpPr>
        <p:spPr/>
        <p:txBody>
          <a:bodyPr/>
          <a:lstStyle/>
          <a:p>
            <a:r>
              <a:rPr lang="en-US" altLang="ko-KR" dirty="0" smtClean="0"/>
              <a:t>Which Direction LRLP Needs to Go?</a:t>
            </a:r>
            <a:endParaRPr lang="ko-KR" altLang="en-US" dirty="0"/>
          </a:p>
        </p:txBody>
      </p:sp>
      <p:sp>
        <p:nvSpPr>
          <p:cNvPr id="4" name="Footer Placeholder 3"/>
          <p:cNvSpPr>
            <a:spLocks noGrp="1"/>
          </p:cNvSpPr>
          <p:nvPr>
            <p:ph type="ftr" idx="14"/>
          </p:nvPr>
        </p:nvSpPr>
        <p:spPr/>
        <p:txBody>
          <a:bodyPr/>
          <a:lstStyle/>
          <a:p>
            <a:r>
              <a:rPr lang="en-GB" smtClean="0"/>
              <a:t>Minho Cheong, Newracom</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2057265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altLang="ko-KR" sz="1800" dirty="0" smtClean="0"/>
              <a:t>Historically, every WLAN specification has been trying best to define its apparent differential factor in usage model (please see references)</a:t>
            </a:r>
          </a:p>
          <a:p>
            <a:pPr lvl="1">
              <a:buFont typeface="Arial" panose="020B0604020202020204" pitchFamily="34" charset="0"/>
              <a:buChar char="•"/>
            </a:pPr>
            <a:r>
              <a:rPr lang="en-US" altLang="ko-KR" sz="1600" dirty="0" smtClean="0"/>
              <a:t>802.11ac [5] compared to 802.11n [3]</a:t>
            </a:r>
          </a:p>
          <a:p>
            <a:pPr marL="1200150" lvl="2" indent="-285750">
              <a:buFont typeface="Arial" panose="020B0604020202020204" pitchFamily="34" charset="0"/>
              <a:buChar char="•"/>
            </a:pPr>
            <a:r>
              <a:rPr lang="en-US" altLang="ko-KR" sz="1400" dirty="0" smtClean="0"/>
              <a:t>Focused on usage models with quite higher data rate than 802.11n </a:t>
            </a:r>
          </a:p>
          <a:p>
            <a:pPr lvl="1">
              <a:buFont typeface="Arial" panose="020B0604020202020204" pitchFamily="34" charset="0"/>
              <a:buChar char="•"/>
            </a:pPr>
            <a:r>
              <a:rPr lang="en-US" altLang="ko-KR" sz="1600" dirty="0" smtClean="0"/>
              <a:t>802.11ad [6] compared to 802.11ac [5]. (Note: comparison [7])</a:t>
            </a:r>
          </a:p>
          <a:p>
            <a:pPr marL="1200150" lvl="2" indent="-285750">
              <a:buFont typeface="Arial" panose="020B0604020202020204" pitchFamily="34" charset="0"/>
              <a:buChar char="•"/>
            </a:pPr>
            <a:r>
              <a:rPr lang="en-US" altLang="ko-KR" sz="1400" dirty="0" smtClean="0"/>
              <a:t>Focused on some specific usage models, e.g., uncompressed video</a:t>
            </a:r>
          </a:p>
          <a:p>
            <a:pPr marL="1200150" lvl="2" indent="-285750">
              <a:buFont typeface="Arial" panose="020B0604020202020204" pitchFamily="34" charset="0"/>
              <a:buChar char="•"/>
            </a:pPr>
            <a:r>
              <a:rPr lang="en-US" altLang="ko-KR" sz="1400" dirty="0" smtClean="0"/>
              <a:t>See Appendix B for differentiation between 11ac and 11ad.</a:t>
            </a:r>
          </a:p>
          <a:p>
            <a:pPr lvl="1">
              <a:buFont typeface="Arial" panose="020B0604020202020204" pitchFamily="34" charset="0"/>
              <a:buChar char="•"/>
            </a:pPr>
            <a:r>
              <a:rPr lang="en-US" altLang="ko-KR" sz="1600" dirty="0" smtClean="0"/>
              <a:t>802.11ah [8] compared to 802.11ac/n [3,5]</a:t>
            </a:r>
          </a:p>
          <a:p>
            <a:pPr marL="1200150" lvl="2" indent="-285750">
              <a:buFont typeface="Arial" panose="020B0604020202020204" pitchFamily="34" charset="0"/>
              <a:buChar char="•"/>
            </a:pPr>
            <a:r>
              <a:rPr lang="en-US" altLang="ko-KR" sz="1400" dirty="0" smtClean="0"/>
              <a:t>Focused on “long range &amp; relative low power &amp; large number of devices” as a single requirement</a:t>
            </a:r>
          </a:p>
          <a:p>
            <a:pPr lvl="1">
              <a:buFont typeface="Arial" panose="020B0604020202020204" pitchFamily="34" charset="0"/>
              <a:buChar char="•"/>
            </a:pPr>
            <a:r>
              <a:rPr lang="en-US" altLang="ko-KR" sz="1600" dirty="0" smtClean="0"/>
              <a:t>802.11ax [9] compared to 802.11ac [5]</a:t>
            </a:r>
          </a:p>
          <a:p>
            <a:pPr marL="1200150" lvl="2" indent="-285750">
              <a:buFont typeface="Arial" panose="020B0604020202020204" pitchFamily="34" charset="0"/>
              <a:buChar char="•"/>
            </a:pPr>
            <a:r>
              <a:rPr lang="en-US" altLang="ko-KR" sz="1400" dirty="0" smtClean="0"/>
              <a:t>Focused on usage models with densely-deployed Wi-Fi devices</a:t>
            </a:r>
            <a:endParaRPr lang="en-US" altLang="ko-KR" sz="1400" dirty="0"/>
          </a:p>
          <a:p>
            <a:pPr lvl="1">
              <a:buFont typeface="Arial" panose="020B0604020202020204" pitchFamily="34" charset="0"/>
              <a:buChar char="•"/>
            </a:pPr>
            <a:r>
              <a:rPr lang="en-US" altLang="ko-KR" sz="1600" dirty="0" smtClean="0"/>
              <a:t>802.11ay [10] compared to 802.11ad [6]</a:t>
            </a:r>
          </a:p>
          <a:p>
            <a:pPr marL="1200150" lvl="2" indent="-285750">
              <a:buFont typeface="Arial" panose="020B0604020202020204" pitchFamily="34" charset="0"/>
              <a:buChar char="•"/>
            </a:pPr>
            <a:r>
              <a:rPr lang="en-US" altLang="ko-KR" sz="1400" dirty="0" smtClean="0"/>
              <a:t>Focused on usage model with even higher data rates compared with 802.11ad</a:t>
            </a:r>
          </a:p>
          <a:p>
            <a:pPr marL="914400" lvl="2" indent="0"/>
            <a:endParaRPr lang="en-US" altLang="ko-KR" sz="1400" dirty="0" smtClean="0"/>
          </a:p>
          <a:p>
            <a:pPr lvl="1"/>
            <a:r>
              <a:rPr lang="en-US" altLang="ko-KR" sz="1600" dirty="0" smtClean="0"/>
              <a:t> </a:t>
            </a:r>
            <a:endParaRPr lang="ko-KR" altLang="en-US" sz="1600" dirty="0"/>
          </a:p>
        </p:txBody>
      </p:sp>
      <p:sp>
        <p:nvSpPr>
          <p:cNvPr id="3" name="Title 2"/>
          <p:cNvSpPr>
            <a:spLocks noGrp="1"/>
          </p:cNvSpPr>
          <p:nvPr>
            <p:ph type="title"/>
          </p:nvPr>
        </p:nvSpPr>
        <p:spPr/>
        <p:txBody>
          <a:bodyPr/>
          <a:lstStyle/>
          <a:p>
            <a:r>
              <a:rPr lang="en-US" altLang="ko-KR" dirty="0" smtClean="0"/>
              <a:t>Usage Model Differential Factor for LRLP</a:t>
            </a:r>
            <a:endParaRPr lang="ko-KR" altLang="en-US" dirty="0"/>
          </a:p>
        </p:txBody>
      </p:sp>
      <p:sp>
        <p:nvSpPr>
          <p:cNvPr id="4" name="Footer Placeholder 3"/>
          <p:cNvSpPr>
            <a:spLocks noGrp="1"/>
          </p:cNvSpPr>
          <p:nvPr>
            <p:ph type="ftr" idx="14"/>
          </p:nvPr>
        </p:nvSpPr>
        <p:spPr/>
        <p:txBody>
          <a:bodyPr/>
          <a:lstStyle/>
          <a:p>
            <a:r>
              <a:rPr lang="en-GB" smtClean="0"/>
              <a:t>Minho Cheong, Newracom</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12535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altLang="ko-KR" sz="2000" dirty="0" smtClean="0"/>
              <a:t>802.11ah is prepared for the markets with the following typical features:</a:t>
            </a:r>
          </a:p>
          <a:p>
            <a:pPr lvl="1">
              <a:buFont typeface="Arial" panose="020B0604020202020204" pitchFamily="34" charset="0"/>
              <a:buChar char="•"/>
            </a:pPr>
            <a:r>
              <a:rPr lang="en-US" altLang="ko-KR" sz="1800" dirty="0" smtClean="0"/>
              <a:t>Long range (up to 1km)</a:t>
            </a:r>
          </a:p>
          <a:p>
            <a:pPr marL="1200150" lvl="2" indent="-285750">
              <a:buFont typeface="Arial" panose="020B0604020202020204" pitchFamily="34" charset="0"/>
              <a:buChar char="•"/>
            </a:pPr>
            <a:r>
              <a:rPr lang="en-US" altLang="ko-KR" sz="1600" dirty="0" smtClean="0"/>
              <a:t>Technical features: 900MHz band, narrow BW(1MHz), PHY repetition, relay</a:t>
            </a:r>
          </a:p>
          <a:p>
            <a:pPr lvl="1">
              <a:buFont typeface="Arial" panose="020B0604020202020204" pitchFamily="34" charset="0"/>
              <a:buChar char="•"/>
            </a:pPr>
            <a:r>
              <a:rPr lang="en-US" altLang="ko-KR" sz="1800" dirty="0" smtClean="0"/>
              <a:t>Relative low power</a:t>
            </a:r>
          </a:p>
          <a:p>
            <a:pPr marL="1200150" lvl="2" indent="-285750">
              <a:buFont typeface="Arial" panose="020B0604020202020204" pitchFamily="34" charset="0"/>
              <a:buChar char="•"/>
            </a:pPr>
            <a:r>
              <a:rPr lang="en-US" altLang="ko-KR" sz="1600" dirty="0" smtClean="0"/>
              <a:t>Technical features: TWT, short data/control/</a:t>
            </a:r>
            <a:r>
              <a:rPr lang="en-US" altLang="ko-KR" sz="1600" dirty="0" err="1" smtClean="0"/>
              <a:t>mgnegment</a:t>
            </a:r>
            <a:r>
              <a:rPr lang="en-US" altLang="ko-KR" sz="1600" dirty="0" smtClean="0"/>
              <a:t> frames (NDP-type), RAW (time-domain sub-grouping), …</a:t>
            </a:r>
          </a:p>
          <a:p>
            <a:pPr lvl="1">
              <a:buFont typeface="Arial" panose="020B0604020202020204" pitchFamily="34" charset="0"/>
              <a:buChar char="•"/>
            </a:pPr>
            <a:r>
              <a:rPr lang="en-US" altLang="ko-KR" sz="1800" dirty="0" smtClean="0"/>
              <a:t>Large number of STAs per AP (up to thousands)</a:t>
            </a:r>
          </a:p>
          <a:p>
            <a:pPr marL="1200150" lvl="2" indent="-285750">
              <a:buFont typeface="Arial" panose="020B0604020202020204" pitchFamily="34" charset="0"/>
              <a:buChar char="•"/>
            </a:pPr>
            <a:r>
              <a:rPr lang="en-US" altLang="ko-KR" sz="1600" dirty="0" smtClean="0"/>
              <a:t>Technical features: Modified TIM grouping, … </a:t>
            </a:r>
          </a:p>
          <a:p>
            <a:pPr>
              <a:buFont typeface="Arial" panose="020B0604020202020204" pitchFamily="34" charset="0"/>
              <a:buChar char="•"/>
            </a:pPr>
            <a:endParaRPr lang="en-US" altLang="ko-KR" sz="2000" dirty="0" smtClean="0"/>
          </a:p>
          <a:p>
            <a:pPr>
              <a:buFont typeface="Arial" panose="020B0604020202020204" pitchFamily="34" charset="0"/>
              <a:buChar char="•"/>
            </a:pPr>
            <a:r>
              <a:rPr lang="en-US" altLang="ko-KR" sz="2000" dirty="0" smtClean="0"/>
              <a:t>Avoid functional overlap between 802.11ah and LRLP</a:t>
            </a:r>
          </a:p>
          <a:p>
            <a:pPr lvl="1">
              <a:buFont typeface="Arial" panose="020B0604020202020204" pitchFamily="34" charset="0"/>
              <a:buChar char="•"/>
            </a:pPr>
            <a:r>
              <a:rPr lang="en-US" altLang="ko-KR" sz="1800" dirty="0" smtClean="0"/>
              <a:t>802.11ah is now a mature technology and ready for deployment.</a:t>
            </a:r>
          </a:p>
          <a:p>
            <a:pPr marL="457200" lvl="1" indent="0"/>
            <a:endParaRPr lang="ko-KR" altLang="en-US" sz="1800" dirty="0"/>
          </a:p>
        </p:txBody>
      </p:sp>
      <p:sp>
        <p:nvSpPr>
          <p:cNvPr id="3" name="Title 2"/>
          <p:cNvSpPr>
            <a:spLocks noGrp="1"/>
          </p:cNvSpPr>
          <p:nvPr>
            <p:ph type="title"/>
          </p:nvPr>
        </p:nvSpPr>
        <p:spPr/>
        <p:txBody>
          <a:bodyPr/>
          <a:lstStyle/>
          <a:p>
            <a:r>
              <a:rPr lang="en-US" altLang="ko-KR" dirty="0" smtClean="0"/>
              <a:t>Regarding 802.11ah</a:t>
            </a:r>
            <a:endParaRPr lang="ko-KR" altLang="en-US" dirty="0"/>
          </a:p>
        </p:txBody>
      </p:sp>
      <p:sp>
        <p:nvSpPr>
          <p:cNvPr id="4" name="Footer Placeholder 3"/>
          <p:cNvSpPr>
            <a:spLocks noGrp="1"/>
          </p:cNvSpPr>
          <p:nvPr>
            <p:ph type="ftr" idx="14"/>
          </p:nvPr>
        </p:nvSpPr>
        <p:spPr/>
        <p:txBody>
          <a:bodyPr/>
          <a:lstStyle/>
          <a:p>
            <a:r>
              <a:rPr lang="en-GB" smtClean="0"/>
              <a:t>Minho Cheong, Newracom</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180510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altLang="ko-KR" sz="2000" dirty="0" smtClean="0"/>
              <a:t>LRLP should focus on what the previous 802.11 specifications do not cover </a:t>
            </a:r>
          </a:p>
          <a:p>
            <a:pPr lvl="1">
              <a:buFont typeface="Arial" panose="020B0604020202020204" pitchFamily="34" charset="0"/>
              <a:buChar char="•"/>
            </a:pPr>
            <a:r>
              <a:rPr lang="en-US" altLang="ko-KR" sz="1800" dirty="0" smtClean="0"/>
              <a:t>Enumerating </a:t>
            </a:r>
            <a:r>
              <a:rPr lang="en-US" altLang="ko-KR" sz="1800" dirty="0" err="1" smtClean="0"/>
              <a:t>IoT</a:t>
            </a:r>
            <a:r>
              <a:rPr lang="en-US" altLang="ko-KR" sz="1800" dirty="0" smtClean="0"/>
              <a:t> applications is not enough and too vague.</a:t>
            </a:r>
          </a:p>
          <a:p>
            <a:pPr lvl="1">
              <a:buFont typeface="Arial" panose="020B0604020202020204" pitchFamily="34" charset="0"/>
              <a:buChar char="•"/>
            </a:pPr>
            <a:r>
              <a:rPr lang="en-US" altLang="ko-KR" sz="1800" dirty="0" smtClean="0"/>
              <a:t>May need to focus on a specific zone in the range vs. power diagram, or have a very specific direction.</a:t>
            </a:r>
          </a:p>
          <a:p>
            <a:pPr>
              <a:buFont typeface="Arial" panose="020B0604020202020204" pitchFamily="34" charset="0"/>
              <a:buChar char="•"/>
            </a:pPr>
            <a:r>
              <a:rPr lang="en-US" altLang="ko-KR" sz="2000" dirty="0" smtClean="0"/>
              <a:t>Inter-operability and co-existence is also extremely important.</a:t>
            </a:r>
          </a:p>
          <a:p>
            <a:pPr>
              <a:buFont typeface="Arial" panose="020B0604020202020204" pitchFamily="34" charset="0"/>
              <a:buChar char="•"/>
            </a:pPr>
            <a:r>
              <a:rPr lang="en-US" altLang="ko-KR" sz="2000" dirty="0" smtClean="0"/>
              <a:t>LRLP should not degrade the existing WLAN networks</a:t>
            </a:r>
          </a:p>
          <a:p>
            <a:pPr lvl="1">
              <a:buFont typeface="Arial" panose="020B0604020202020204" pitchFamily="34" charset="0"/>
              <a:buChar char="•"/>
            </a:pPr>
            <a:r>
              <a:rPr lang="en-US" altLang="ko-KR" sz="1800" dirty="0"/>
              <a:t>I</a:t>
            </a:r>
            <a:r>
              <a:rPr lang="en-US" altLang="ko-KR" sz="1800" dirty="0" smtClean="0"/>
              <a:t>t could damage the WLAN networks already deployed as well as LRLP itself (that is a worst scenario)</a:t>
            </a:r>
          </a:p>
          <a:p>
            <a:pPr lvl="1">
              <a:buFont typeface="Arial" panose="020B0604020202020204" pitchFamily="34" charset="0"/>
              <a:buChar char="•"/>
            </a:pPr>
            <a:r>
              <a:rPr lang="en-US" altLang="ko-KR" sz="1800" dirty="0" smtClean="0"/>
              <a:t>Because 2.4GHz band which LRLP is trying to mainly use is already severely saturated with billions of Wi-Fi devices all over the world</a:t>
            </a:r>
          </a:p>
          <a:p>
            <a:pPr lvl="1">
              <a:buFont typeface="Arial" panose="020B0604020202020204" pitchFamily="34" charset="0"/>
              <a:buChar char="•"/>
            </a:pPr>
            <a:r>
              <a:rPr lang="en-US" altLang="ko-KR" sz="1800" dirty="0" smtClean="0"/>
              <a:t>If LRLP tries to use other bands as well (900MHz or 5GHz), backward compatibility &amp; coexistence with more type of devices is also inevitable</a:t>
            </a:r>
          </a:p>
          <a:p>
            <a:pPr lvl="1">
              <a:buFont typeface="Arial" panose="020B0604020202020204" pitchFamily="34" charset="0"/>
              <a:buChar char="•"/>
            </a:pPr>
            <a:endParaRPr lang="en-US" altLang="ko-KR" sz="1800" dirty="0" smtClean="0"/>
          </a:p>
        </p:txBody>
      </p:sp>
      <p:sp>
        <p:nvSpPr>
          <p:cNvPr id="3" name="Title 2"/>
          <p:cNvSpPr>
            <a:spLocks noGrp="1"/>
          </p:cNvSpPr>
          <p:nvPr>
            <p:ph type="title"/>
          </p:nvPr>
        </p:nvSpPr>
        <p:spPr/>
        <p:txBody>
          <a:bodyPr/>
          <a:lstStyle/>
          <a:p>
            <a:r>
              <a:rPr lang="en-US" altLang="ko-KR" dirty="0" smtClean="0"/>
              <a:t>What LRLP Should Focus on?</a:t>
            </a:r>
            <a:endParaRPr lang="ko-KR" altLang="en-US" dirty="0"/>
          </a:p>
        </p:txBody>
      </p:sp>
      <p:sp>
        <p:nvSpPr>
          <p:cNvPr id="4" name="Footer Placeholder 3"/>
          <p:cNvSpPr>
            <a:spLocks noGrp="1"/>
          </p:cNvSpPr>
          <p:nvPr>
            <p:ph type="ftr" idx="14"/>
          </p:nvPr>
        </p:nvSpPr>
        <p:spPr/>
        <p:txBody>
          <a:bodyPr/>
          <a:lstStyle/>
          <a:p>
            <a:r>
              <a:rPr lang="en-GB" smtClean="0"/>
              <a:t>Minho Cheong, Newracom</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1976719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altLang="ko-KR" sz="2000" dirty="0" smtClean="0"/>
              <a:t>LRLP may not have large benefit of in range extension</a:t>
            </a:r>
          </a:p>
          <a:p>
            <a:pPr marL="800100" lvl="1" indent="-342900">
              <a:buFont typeface="Arial" panose="020B0604020202020204" pitchFamily="34" charset="0"/>
              <a:buChar char="•"/>
            </a:pPr>
            <a:r>
              <a:rPr lang="en-US" altLang="ko-KR" sz="1800" dirty="0" err="1" smtClean="0"/>
              <a:t>Pathloss</a:t>
            </a:r>
            <a:r>
              <a:rPr lang="en-US" altLang="ko-KR" sz="1800" dirty="0" smtClean="0"/>
              <a:t> characteristic for 2.4GHz: quite worse than 900M band [14]  </a:t>
            </a:r>
          </a:p>
          <a:p>
            <a:pPr marL="800100" lvl="1" indent="-342900">
              <a:buFont typeface="Arial" panose="020B0604020202020204" pitchFamily="34" charset="0"/>
              <a:buChar char="•"/>
            </a:pPr>
            <a:endParaRPr lang="en-US" altLang="ko-KR" sz="1800" dirty="0" smtClean="0"/>
          </a:p>
          <a:p>
            <a:pPr marL="800100" lvl="1" indent="-342900">
              <a:buFont typeface="Arial" panose="020B0604020202020204" pitchFamily="34" charset="0"/>
              <a:buChar char="•"/>
            </a:pPr>
            <a:r>
              <a:rPr lang="en-US" altLang="ko-KR" sz="1800" dirty="0" smtClean="0"/>
              <a:t>Nominal TX power: normally up to 100mW. But, in Europe (according to ETSI regulation rule), additional restriction on narrow BW in 2.4GHz band allows only 10mW/MHz in any 1MHz band [11] which is very detrimental to narrowband transmission in 2.4GHz</a:t>
            </a:r>
          </a:p>
          <a:p>
            <a:pPr lvl="1"/>
            <a:endParaRPr lang="ko-KR" altLang="en-US" sz="1800" dirty="0"/>
          </a:p>
        </p:txBody>
      </p:sp>
      <p:sp>
        <p:nvSpPr>
          <p:cNvPr id="3" name="Title 2"/>
          <p:cNvSpPr>
            <a:spLocks noGrp="1"/>
          </p:cNvSpPr>
          <p:nvPr>
            <p:ph type="title"/>
          </p:nvPr>
        </p:nvSpPr>
        <p:spPr/>
        <p:txBody>
          <a:bodyPr/>
          <a:lstStyle/>
          <a:p>
            <a:r>
              <a:rPr lang="en-US" altLang="ko-KR" dirty="0" smtClean="0"/>
              <a:t>About Long Range?</a:t>
            </a:r>
            <a:endParaRPr lang="ko-KR" altLang="en-US" dirty="0"/>
          </a:p>
        </p:txBody>
      </p:sp>
      <p:pic>
        <p:nvPicPr>
          <p:cNvPr id="4" name="Picture 3"/>
          <p:cNvPicPr>
            <a:picLocks noChangeAspect="1"/>
          </p:cNvPicPr>
          <p:nvPr/>
        </p:nvPicPr>
        <p:blipFill>
          <a:blip r:embed="rId2"/>
          <a:stretch>
            <a:fillRect/>
          </a:stretch>
        </p:blipFill>
        <p:spPr>
          <a:xfrm>
            <a:off x="2286000" y="4412151"/>
            <a:ext cx="4876800" cy="2063262"/>
          </a:xfrm>
          <a:prstGeom prst="rect">
            <a:avLst/>
          </a:prstGeom>
        </p:spPr>
      </p:pic>
      <p:sp>
        <p:nvSpPr>
          <p:cNvPr id="5" name="Footer Placeholder 4"/>
          <p:cNvSpPr>
            <a:spLocks noGrp="1"/>
          </p:cNvSpPr>
          <p:nvPr>
            <p:ph type="ftr" idx="14"/>
          </p:nvPr>
        </p:nvSpPr>
        <p:spPr/>
        <p:txBody>
          <a:bodyPr/>
          <a:lstStyle/>
          <a:p>
            <a:r>
              <a:rPr lang="en-GB" smtClean="0"/>
              <a:t>Minho Cheong, Newracom</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2590005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1653</TotalTime>
  <Words>1465</Words>
  <Application>Microsoft Office PowerPoint</Application>
  <PresentationFormat>On-screen Show (4:3)</PresentationFormat>
  <Paragraphs>160</Paragraphs>
  <Slides>18</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 Unicode MS</vt:lpstr>
      <vt:lpstr>Malgun Gothic</vt:lpstr>
      <vt:lpstr>MS Gothic</vt:lpstr>
      <vt:lpstr>Arial</vt:lpstr>
      <vt:lpstr>Times New Roman</vt:lpstr>
      <vt:lpstr>Office Theme</vt:lpstr>
      <vt:lpstr>Document</vt:lpstr>
      <vt:lpstr>Considerations on LRLP</vt:lpstr>
      <vt:lpstr>Abstract</vt:lpstr>
      <vt:lpstr>LRLP Discussions As of Now</vt:lpstr>
      <vt:lpstr>LRLP Discussions As of Now</vt:lpstr>
      <vt:lpstr>Which Direction LRLP Needs to Go?</vt:lpstr>
      <vt:lpstr>Usage Model Differential Factor for LRLP</vt:lpstr>
      <vt:lpstr>Regarding 802.11ah</vt:lpstr>
      <vt:lpstr>What LRLP Should Focus on?</vt:lpstr>
      <vt:lpstr>About Long Range?</vt:lpstr>
      <vt:lpstr>Long Range in 2.4 GHz</vt:lpstr>
      <vt:lpstr>Coexistence Issues with Long Range in 2.4 GHz</vt:lpstr>
      <vt:lpstr>About Low Power?</vt:lpstr>
      <vt:lpstr>Conclusion</vt:lpstr>
      <vt:lpstr>References</vt:lpstr>
      <vt:lpstr>References</vt:lpstr>
      <vt:lpstr>Appendix</vt:lpstr>
      <vt:lpstr>Appendix A</vt:lpstr>
      <vt:lpstr>Appendix B</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Daewon Lee</dc:creator>
  <cp:lastModifiedBy>Reza</cp:lastModifiedBy>
  <cp:revision>204</cp:revision>
  <cp:lastPrinted>1601-01-01T00:00:00Z</cp:lastPrinted>
  <dcterms:created xsi:type="dcterms:W3CDTF">2016-01-14T01:30:14Z</dcterms:created>
  <dcterms:modified xsi:type="dcterms:W3CDTF">2016-03-14T15:28:55Z</dcterms:modified>
</cp:coreProperties>
</file>