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70" r:id="rId3"/>
    <p:sldId id="272" r:id="rId4"/>
    <p:sldId id="273" r:id="rId5"/>
    <p:sldId id="274" r:id="rId6"/>
    <p:sldId id="276" r:id="rId7"/>
    <p:sldId id="275" r:id="rId8"/>
    <p:sldId id="280" r:id="rId9"/>
    <p:sldId id="278" r:id="rId10"/>
    <p:sldId id="281" r:id="rId11"/>
    <p:sldId id="279"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92" d="100"/>
          <a:sy n="92" d="100"/>
        </p:scale>
        <p:origin x="1344"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2848"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dirty="0"/>
              <a:t>Page </a:t>
            </a:r>
            <a:fld id="{33E08E1E-6EC7-4C1A-A5A7-331760B4307E}" type="slidenum">
              <a:rPr lang="en-US" altLang="en-US"/>
              <a:pPr/>
              <a:t>‹#›</a:t>
            </a:fld>
            <a:endParaRPr lang="en-US" altLang="en-US" dirty="0"/>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a:t>
            </a:r>
            <a:r>
              <a:rPr lang="en-US" dirty="0" smtClean="0"/>
              <a:t>0496r5</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dirty="0"/>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dirty="0"/>
              <a:t>Page </a:t>
            </a:r>
            <a:fld id="{A4C469B6-0354-4D64-BCEB-6541BE9EF06F}" type="slidenum">
              <a:rPr lang="en-US" altLang="en-US"/>
              <a:pPr/>
              <a:t>‹#›</a:t>
            </a:fld>
            <a:endParaRPr lang="en-US" altLang="en-US" dirty="0"/>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smtClean="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smtClean="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smtClean="0"/>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25A8AF81-4441-4602-A932-2E89D75D88E0}" type="slidenum">
              <a:rPr lang="en-US" altLang="en-US"/>
              <a:pPr>
                <a:spcBef>
                  <a:spcPct val="0"/>
                </a:spcBef>
              </a:pPr>
              <a:t>1</a:t>
            </a:fld>
            <a:endParaRPr lang="en-US" altLang="en-US" dirty="0"/>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2272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smtClean="0"/>
              <a:t>Alecsander Eitan (Qualcomm)</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B92B35B7-A9DF-4AE0-90F3-BD9FCD6361E6}" type="slidenum">
              <a:rPr lang="en-US" altLang="en-US"/>
              <a:pPr/>
              <a:t>‹#›</a:t>
            </a:fld>
            <a:endParaRPr lang="en-US" altLang="en-US" dirty="0"/>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March 2016</a:t>
            </a:r>
            <a:endParaRPr lang="en-US" dirty="0"/>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a:t>July 2013</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smtClean="0"/>
              <a:t>Alecsander Eitan (Qualcomm)</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A8312614-8984-45B0-BDA0-077279777C94}" type="slidenum">
              <a:rPr lang="en-US" altLang="en-US"/>
              <a:pPr/>
              <a:t>‹#›</a:t>
            </a:fld>
            <a:endParaRPr lang="en-US" altLang="en-US" dirty="0"/>
          </a:p>
        </p:txBody>
      </p:sp>
    </p:spTree>
    <p:extLst>
      <p:ext uri="{BB962C8B-B14F-4D97-AF65-F5344CB8AC3E}">
        <p14:creationId xmlns:p14="http://schemas.microsoft.com/office/powerpoint/2010/main" val="1441555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a:t>July 2013</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smtClean="0"/>
              <a:t>Alecsander Eitan (Qualcomm)</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54A696A0-C84D-41CA-B897-D54EDAEB7A46}" type="slidenum">
              <a:rPr lang="en-US" altLang="en-US"/>
              <a:pPr/>
              <a:t>‹#›</a:t>
            </a:fld>
            <a:endParaRPr lang="en-US" altLang="en-US" dirty="0"/>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smtClean="0"/>
              <a:t>Alecsander Eitan (Qualcomm)</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0FF88134-36A3-492E-B6B5-2F4703E76746}" type="slidenum">
              <a:rPr lang="en-US" altLang="en-US"/>
              <a:pPr/>
              <a:t>‹#›</a:t>
            </a:fld>
            <a:endParaRPr lang="en-US" altLang="en-US" dirty="0"/>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March 2016</a:t>
            </a:r>
            <a:endParaRPr lang="en-US" dirty="0"/>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smtClean="0"/>
              <a:t>Alecsander Eitan (Qualcomm)</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EA943724-5DA9-4183-9894-2B800CB49223}" type="slidenum">
              <a:rPr lang="en-US" altLang="en-US"/>
              <a:pPr/>
              <a:t>‹#›</a:t>
            </a:fld>
            <a:endParaRPr lang="en-US" altLang="en-US" dirty="0"/>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March 2016</a:t>
            </a:r>
            <a:endParaRPr lang="en-US" dirty="0"/>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smtClean="0"/>
              <a:t>Alecsander Eitan (Qualcomm)</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68E78D52-B4C3-4C54-8879-630EF7253A65}" type="slidenum">
              <a:rPr lang="en-US" altLang="en-US"/>
              <a:pPr/>
              <a:t>‹#›</a:t>
            </a:fld>
            <a:endParaRPr lang="en-US" altLang="en-US" dirty="0"/>
          </a:p>
        </p:txBody>
      </p:sp>
      <p:sp>
        <p:nvSpPr>
          <p:cNvPr id="8"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March 2016</a:t>
            </a:r>
            <a:endParaRPr lang="en-US" dirty="0"/>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dirty="0"/>
              <a:t>July 2013</a:t>
            </a:r>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smtClean="0"/>
              <a:t>Alecsander Eitan (Qualcomm)</a:t>
            </a:r>
          </a:p>
        </p:txBody>
      </p:sp>
      <p:sp>
        <p:nvSpPr>
          <p:cNvPr id="9" name="Rectangle 6"/>
          <p:cNvSpPr>
            <a:spLocks noGrp="1" noChangeArrowheads="1"/>
          </p:cNvSpPr>
          <p:nvPr>
            <p:ph type="sldNum" sz="quarter" idx="12"/>
          </p:nvPr>
        </p:nvSpPr>
        <p:spPr/>
        <p:txBody>
          <a:bodyPr/>
          <a:lstStyle>
            <a:lvl1pPr>
              <a:defRPr/>
            </a:lvl1pPr>
          </a:lstStyle>
          <a:p>
            <a:r>
              <a:rPr lang="en-US" altLang="en-US" dirty="0"/>
              <a:t>Slide </a:t>
            </a:r>
            <a:fld id="{D311B223-DD3A-4F48-9311-03A92196BF2B}" type="slidenum">
              <a:rPr lang="en-US" altLang="en-US"/>
              <a:pPr/>
              <a:t>‹#›</a:t>
            </a:fld>
            <a:endParaRPr lang="en-US" altLang="en-US" dirty="0"/>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dirty="0" smtClean="0"/>
              <a:t>Alecsander Eitan (Qualcomm)</a:t>
            </a:r>
          </a:p>
        </p:txBody>
      </p:sp>
      <p:sp>
        <p:nvSpPr>
          <p:cNvPr id="5" name="Rectangle 6"/>
          <p:cNvSpPr>
            <a:spLocks noGrp="1" noChangeArrowheads="1"/>
          </p:cNvSpPr>
          <p:nvPr>
            <p:ph type="sldNum" sz="quarter" idx="12"/>
          </p:nvPr>
        </p:nvSpPr>
        <p:spPr/>
        <p:txBody>
          <a:bodyPr/>
          <a:lstStyle>
            <a:lvl1pPr>
              <a:defRPr/>
            </a:lvl1pPr>
          </a:lstStyle>
          <a:p>
            <a:r>
              <a:rPr lang="en-US" altLang="en-US" dirty="0"/>
              <a:t>Slide </a:t>
            </a:r>
            <a:fld id="{BAA79A68-64D1-4CCC-816B-FF3FB7B89AE4}" type="slidenum">
              <a:rPr lang="en-US" altLang="en-US"/>
              <a:pPr/>
              <a:t>‹#›</a:t>
            </a:fld>
            <a:endParaRPr lang="en-US" altLang="en-US" dirty="0"/>
          </a:p>
        </p:txBody>
      </p:sp>
      <p:sp>
        <p:nvSpPr>
          <p:cNvPr id="6"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March 2016</a:t>
            </a:r>
            <a:endParaRPr lang="en-US" dirty="0"/>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smtClean="0"/>
              <a:t>Alecsander Eitan (Qualcomm)</a:t>
            </a:r>
          </a:p>
        </p:txBody>
      </p:sp>
      <p:sp>
        <p:nvSpPr>
          <p:cNvPr id="4" name="Rectangle 6"/>
          <p:cNvSpPr>
            <a:spLocks noGrp="1" noChangeArrowheads="1"/>
          </p:cNvSpPr>
          <p:nvPr>
            <p:ph type="sldNum" sz="quarter" idx="12"/>
          </p:nvPr>
        </p:nvSpPr>
        <p:spPr/>
        <p:txBody>
          <a:bodyPr/>
          <a:lstStyle>
            <a:lvl1pPr>
              <a:defRPr/>
            </a:lvl1pPr>
          </a:lstStyle>
          <a:p>
            <a:r>
              <a:rPr lang="en-US" altLang="en-US" dirty="0"/>
              <a:t>Slide </a:t>
            </a:r>
            <a:fld id="{CF617D86-5CEF-4A7A-8BBC-1BE5E3A2734F}" type="slidenum">
              <a:rPr lang="en-US" altLang="en-US"/>
              <a:pPr/>
              <a:t>‹#›</a:t>
            </a:fld>
            <a:endParaRPr lang="en-US" altLang="en-US" dirty="0"/>
          </a:p>
        </p:txBody>
      </p:sp>
      <p:sp>
        <p:nvSpPr>
          <p:cNvPr id="5" name="Date Placeholder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March 2016</a:t>
            </a:r>
            <a:endParaRPr lang="en-US" dirty="0"/>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dirty="0"/>
              <a:t>July 2013</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smtClean="0"/>
              <a:t>Alecsander Eitan (Qualcomm)</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CC8753CA-BECE-40D1-BB6F-2F442C98DD04}" type="slidenum">
              <a:rPr lang="en-US" altLang="en-US"/>
              <a:pPr/>
              <a:t>‹#›</a:t>
            </a:fld>
            <a:endParaRPr lang="en-US" altLang="en-US" dirty="0"/>
          </a:p>
        </p:txBody>
      </p:sp>
    </p:spTree>
    <p:extLst>
      <p:ext uri="{BB962C8B-B14F-4D97-AF65-F5344CB8AC3E}">
        <p14:creationId xmlns:p14="http://schemas.microsoft.com/office/powerpoint/2010/main" val="3180456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dirty="0"/>
              <a:t>July 2013</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smtClean="0"/>
              <a:t>Alecsander Eitan (Qualcomm)</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5C5EEBB6-A40D-4F9D-A461-8A01C53D589C}" type="slidenum">
              <a:rPr lang="en-US" altLang="en-US"/>
              <a:pPr/>
              <a:t>‹#›</a:t>
            </a:fld>
            <a:endParaRPr lang="en-US" altLang="en-US" dirty="0"/>
          </a:p>
        </p:txBody>
      </p:sp>
    </p:spTree>
    <p:extLst>
      <p:ext uri="{BB962C8B-B14F-4D97-AF65-F5344CB8AC3E}">
        <p14:creationId xmlns:p14="http://schemas.microsoft.com/office/powerpoint/2010/main" val="2791408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March 2016</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Alecsander Eitan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dirty="0"/>
              <a:t>Slide </a:t>
            </a:r>
            <a:fld id="{6F1F6262-6948-42CD-BF7B-D2CB9D8BADE4}" type="slidenum">
              <a:rPr lang="en-US" altLang="en-US"/>
              <a:pPr/>
              <a:t>‹#›</a:t>
            </a:fld>
            <a:endParaRPr lang="en-US" altLang="en-US" dirty="0"/>
          </a:p>
        </p:txBody>
      </p:sp>
      <p:sp>
        <p:nvSpPr>
          <p:cNvPr id="1031" name="Rectangle 7"/>
          <p:cNvSpPr>
            <a:spLocks noChangeArrowheads="1"/>
          </p:cNvSpPr>
          <p:nvPr/>
        </p:nvSpPr>
        <p:spPr bwMode="auto">
          <a:xfrm>
            <a:off x="4777641" y="332601"/>
            <a:ext cx="368055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a:t>
            </a:r>
            <a:r>
              <a:rPr lang="en-US" altLang="en-US" sz="1800" b="1" dirty="0" smtClean="0"/>
              <a:t>802.11-16/0416-00-00</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2" r:id="rId8"/>
    <p:sldLayoutId id="2147486143" r:id="rId9"/>
    <p:sldLayoutId id="2147486144" r:id="rId10"/>
    <p:sldLayoutId id="2147486145"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53ABCD13-380B-4CB5-B9B1-96CEC68A8A42}" type="slidenum">
              <a:rPr lang="en-US" altLang="en-US" sz="1200" b="0" smtClean="0"/>
              <a:pPr>
                <a:spcBef>
                  <a:spcPct val="0"/>
                </a:spcBef>
                <a:buFontTx/>
                <a:buNone/>
              </a:pPr>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en-US" dirty="0" smtClean="0"/>
              <a:t>Short SSW Format for 11ay</a:t>
            </a:r>
          </a:p>
        </p:txBody>
      </p:sp>
      <p:sp>
        <p:nvSpPr>
          <p:cNvPr id="13318" name="Rectangle 6"/>
          <p:cNvSpPr>
            <a:spLocks noGrp="1" noChangeArrowheads="1"/>
          </p:cNvSpPr>
          <p:nvPr>
            <p:ph type="body" idx="1"/>
          </p:nvPr>
        </p:nvSpPr>
        <p:spPr>
          <a:xfrm>
            <a:off x="685800" y="1524000"/>
            <a:ext cx="7772400" cy="381000"/>
          </a:xfrm>
        </p:spPr>
        <p:txBody>
          <a:bodyPr/>
          <a:lstStyle/>
          <a:p>
            <a:pPr algn="ctr">
              <a:buFontTx/>
              <a:buNone/>
            </a:pPr>
            <a:r>
              <a:rPr lang="en-US" altLang="en-US" sz="2000" dirty="0" smtClean="0"/>
              <a:t>Date:</a:t>
            </a:r>
            <a:r>
              <a:rPr lang="en-US" altLang="en-US" sz="2000" b="0" dirty="0" smtClean="0"/>
              <a:t> 2016-March-14</a:t>
            </a:r>
          </a:p>
        </p:txBody>
      </p:sp>
      <p:sp>
        <p:nvSpPr>
          <p:cNvPr id="13320"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t> Authors:</a:t>
            </a:r>
            <a:endParaRPr lang="en-US" altLang="en-US" sz="2000" b="0" dirty="0"/>
          </a:p>
        </p:txBody>
      </p:sp>
      <p:graphicFrame>
        <p:nvGraphicFramePr>
          <p:cNvPr id="2" name="Table 1"/>
          <p:cNvGraphicFramePr>
            <a:graphicFrameLocks noGrp="1"/>
          </p:cNvGraphicFramePr>
          <p:nvPr>
            <p:extLst>
              <p:ext uri="{D42A27DB-BD31-4B8C-83A1-F6EECF244321}">
                <p14:modId xmlns:p14="http://schemas.microsoft.com/office/powerpoint/2010/main" val="3171699817"/>
              </p:ext>
            </p:extLst>
          </p:nvPr>
        </p:nvGraphicFramePr>
        <p:xfrm>
          <a:off x="381001" y="2707640"/>
          <a:ext cx="8305800" cy="1483360"/>
        </p:xfrm>
        <a:graphic>
          <a:graphicData uri="http://schemas.openxmlformats.org/drawingml/2006/table">
            <a:tbl>
              <a:tblPr>
                <a:tableStyleId>{5940675A-B579-460E-94D1-54222C63F5DA}</a:tableStyleId>
              </a:tblPr>
              <a:tblGrid>
                <a:gridCol w="2057399"/>
                <a:gridCol w="1600200"/>
                <a:gridCol w="951286"/>
                <a:gridCol w="840208"/>
                <a:gridCol w="2856707"/>
              </a:tblGrid>
              <a:tr h="370840">
                <a:tc>
                  <a:txBody>
                    <a:bodyPr/>
                    <a:lstStyle/>
                    <a:p>
                      <a:r>
                        <a:rPr lang="en-US" sz="1600" dirty="0" smtClean="0"/>
                        <a:t>Name</a:t>
                      </a:r>
                      <a:endParaRPr lang="en-US" sz="1600" dirty="0"/>
                    </a:p>
                  </a:txBody>
                  <a:tcPr/>
                </a:tc>
                <a:tc>
                  <a:txBody>
                    <a:bodyPr/>
                    <a:lstStyle/>
                    <a:p>
                      <a:r>
                        <a:rPr lang="en-US" sz="1600" dirty="0" smtClean="0"/>
                        <a:t>Company</a:t>
                      </a:r>
                      <a:endParaRPr lang="en-US" sz="1600" dirty="0"/>
                    </a:p>
                  </a:txBody>
                  <a:tcPr/>
                </a:tc>
                <a:tc>
                  <a:txBody>
                    <a:bodyPr/>
                    <a:lstStyle/>
                    <a:p>
                      <a:r>
                        <a:rPr lang="en-US" sz="1600" dirty="0" smtClean="0"/>
                        <a:t>Address</a:t>
                      </a:r>
                      <a:endParaRPr lang="en-US" sz="1600" dirty="0"/>
                    </a:p>
                  </a:txBody>
                  <a:tcPr/>
                </a:tc>
                <a:tc>
                  <a:txBody>
                    <a:bodyPr/>
                    <a:lstStyle/>
                    <a:p>
                      <a:r>
                        <a:rPr lang="en-US" sz="1600" dirty="0" smtClean="0"/>
                        <a:t>Phone</a:t>
                      </a:r>
                      <a:endParaRPr lang="en-US" sz="1600" dirty="0"/>
                    </a:p>
                  </a:txBody>
                  <a:tcPr/>
                </a:tc>
                <a:tc>
                  <a:txBody>
                    <a:bodyPr/>
                    <a:lstStyle/>
                    <a:p>
                      <a:r>
                        <a:rPr lang="en-US" sz="1600" dirty="0" smtClean="0"/>
                        <a:t>Email</a:t>
                      </a:r>
                      <a:endParaRPr lang="en-US" sz="1600" dirty="0"/>
                    </a:p>
                  </a:txBody>
                  <a:tcPr/>
                </a:tc>
              </a:tr>
              <a:tr h="370840">
                <a:tc>
                  <a:txBody>
                    <a:bodyPr/>
                    <a:lstStyle/>
                    <a:p>
                      <a:r>
                        <a:rPr lang="en-US" sz="1600" dirty="0" smtClean="0"/>
                        <a:t>Alecsander Eitan</a:t>
                      </a:r>
                      <a:endParaRPr lang="en-US" sz="1600" dirty="0"/>
                    </a:p>
                  </a:txBody>
                  <a:tcPr/>
                </a:tc>
                <a:tc>
                  <a:txBody>
                    <a:bodyPr/>
                    <a:lstStyle/>
                    <a:p>
                      <a:r>
                        <a:rPr lang="en-US" sz="1600" dirty="0" smtClean="0"/>
                        <a:t>Qualcomm</a:t>
                      </a:r>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sz="1600" dirty="0" smtClean="0"/>
                        <a:t>eitana@qti.qualcomm.com</a:t>
                      </a:r>
                      <a:endParaRPr lang="en-US" sz="1600" dirty="0"/>
                    </a:p>
                  </a:txBody>
                  <a:tcPr/>
                </a:tc>
              </a:tr>
              <a:tr h="370840">
                <a:tc>
                  <a:txBody>
                    <a:bodyPr/>
                    <a:lstStyle/>
                    <a:p>
                      <a:r>
                        <a:rPr lang="en-US" sz="1600" dirty="0" smtClean="0"/>
                        <a:t>Carlos Cordeiro</a:t>
                      </a:r>
                      <a:endParaRPr lang="en-US" sz="1600" dirty="0"/>
                    </a:p>
                  </a:txBody>
                  <a:tcPr/>
                </a:tc>
                <a:tc>
                  <a:txBody>
                    <a:bodyPr/>
                    <a:lstStyle/>
                    <a:p>
                      <a:r>
                        <a:rPr lang="en-US" sz="1600" dirty="0" smtClean="0"/>
                        <a:t>Intel</a:t>
                      </a:r>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sz="1600" dirty="0" smtClean="0"/>
                        <a:t>carlos.cordeiro@intel.com</a:t>
                      </a:r>
                      <a:endParaRPr lang="en-US" sz="1600" dirty="0"/>
                    </a:p>
                  </a:txBody>
                  <a:tcPr/>
                </a:tc>
              </a:tr>
              <a:tr h="37084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bl>
          </a:graphicData>
        </a:graphic>
      </p:graphicFrame>
      <p:sp>
        <p:nvSpPr>
          <p:cNvPr id="10" name="Date Placeholder 5"/>
          <p:cNvSpPr>
            <a:spLocks noGrp="1"/>
          </p:cNvSpPr>
          <p:nvPr>
            <p:ph type="dt" sz="half" idx="2"/>
          </p:nvPr>
        </p:nvSpPr>
        <p:spPr>
          <a:xfrm>
            <a:off x="696913" y="332601"/>
            <a:ext cx="1182055" cy="276999"/>
          </a:xfrm>
        </p:spPr>
        <p:txBody>
          <a:bodyPr/>
          <a:lstStyle/>
          <a:p>
            <a:pPr>
              <a:defRPr/>
            </a:pPr>
            <a:r>
              <a:rPr lang="en-US" dirty="0" smtClean="0"/>
              <a:t>March 2016</a:t>
            </a:r>
            <a:endParaRPr lang="en-US" dirty="0"/>
          </a:p>
        </p:txBody>
      </p:sp>
      <p:sp>
        <p:nvSpPr>
          <p:cNvPr id="17" name="Footer Placeholder 3"/>
          <p:cNvSpPr>
            <a:spLocks noGrp="1"/>
          </p:cNvSpPr>
          <p:nvPr>
            <p:ph type="ftr" sz="quarter" idx="11"/>
          </p:nvPr>
        </p:nvSpPr>
        <p:spPr>
          <a:xfrm>
            <a:off x="5791200" y="6475413"/>
            <a:ext cx="2752725" cy="369332"/>
          </a:xfrm>
        </p:spPr>
        <p:txBody>
          <a:bodyPr/>
          <a:lstStyle/>
          <a:p>
            <a:pPr>
              <a:defRPr/>
            </a:pPr>
            <a:r>
              <a:rPr lang="en-US" dirty="0" smtClean="0"/>
              <a:t>Alecsander Eitan (</a:t>
            </a:r>
            <a:r>
              <a:rPr lang="en-US" dirty="0" smtClean="0"/>
              <a:t>Qualcomm)</a:t>
            </a:r>
          </a:p>
          <a:p>
            <a:pPr>
              <a:defRPr/>
            </a:pPr>
            <a:r>
              <a:rPr lang="en-US" dirty="0"/>
              <a:t>Carlos </a:t>
            </a:r>
            <a:r>
              <a:rPr lang="en-US" dirty="0" err="1" smtClean="0"/>
              <a:t>Cordeiro</a:t>
            </a:r>
            <a:r>
              <a:rPr lang="en-US" dirty="0" smtClean="0"/>
              <a:t> (Intel)</a:t>
            </a: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Summary</a:t>
            </a:r>
            <a:endParaRPr lang="en-US" dirty="0"/>
          </a:p>
        </p:txBody>
      </p:sp>
      <p:sp>
        <p:nvSpPr>
          <p:cNvPr id="3" name="Content Placeholder 2"/>
          <p:cNvSpPr>
            <a:spLocks noGrp="1"/>
          </p:cNvSpPr>
          <p:nvPr>
            <p:ph idx="1"/>
          </p:nvPr>
        </p:nvSpPr>
        <p:spPr>
          <a:xfrm>
            <a:off x="457200" y="1524000"/>
            <a:ext cx="8305800" cy="4951412"/>
          </a:xfrm>
        </p:spPr>
        <p:txBody>
          <a:bodyPr/>
          <a:lstStyle/>
          <a:p>
            <a:pPr lvl="0">
              <a:buFont typeface="Arial" panose="020B0604020202020204" pitchFamily="34" charset="0"/>
              <a:buChar char="•"/>
            </a:pPr>
            <a:r>
              <a:rPr lang="en-US" b="0" dirty="0"/>
              <a:t>The standard needs to support massive </a:t>
            </a:r>
            <a:r>
              <a:rPr lang="en-US" b="0" dirty="0" smtClean="0"/>
              <a:t>arrays</a:t>
            </a:r>
            <a:r>
              <a:rPr lang="en-US" b="0" dirty="0"/>
              <a:t> </a:t>
            </a:r>
            <a:r>
              <a:rPr lang="en-US" b="0" dirty="0" smtClean="0"/>
              <a:t>with many sectors. The SLS overall duration scales with the number of sectors.</a:t>
            </a:r>
          </a:p>
          <a:p>
            <a:pPr lvl="0">
              <a:buFont typeface="Arial" panose="020B0604020202020204" pitchFamily="34" charset="0"/>
              <a:buChar char="•"/>
            </a:pPr>
            <a:r>
              <a:rPr lang="en-US" b="0" dirty="0" smtClean="0"/>
              <a:t>We suggest to reduce the SLS duration by shortening the SSW duration.</a:t>
            </a:r>
          </a:p>
          <a:p>
            <a:pPr lvl="0">
              <a:buFont typeface="Arial" panose="020B0604020202020204" pitchFamily="34" charset="0"/>
              <a:buChar char="•"/>
            </a:pPr>
            <a:r>
              <a:rPr lang="en-US" b="0" dirty="0" smtClean="0"/>
              <a:t>We suggest to add a Short SSW Format to 11ay to be used EDMG STAs reducing the transmission duration to 9.8usec (37.8% saving)</a:t>
            </a:r>
          </a:p>
          <a:p>
            <a:pPr lvl="0">
              <a:buFont typeface="Arial" panose="020B0604020202020204" pitchFamily="34" charset="0"/>
              <a:buChar char="•"/>
            </a:pPr>
            <a:r>
              <a:rPr lang="en-US" b="0" dirty="0" smtClean="0"/>
              <a:t>Suggested format supports ISS and RSS up to 2048 sectors</a:t>
            </a:r>
          </a:p>
          <a:p>
            <a:pPr lvl="0">
              <a:buFont typeface="Arial" panose="020B0604020202020204" pitchFamily="34" charset="0"/>
              <a:buChar char="•"/>
            </a:pPr>
            <a:r>
              <a:rPr lang="en-US" b="0" dirty="0" smtClean="0"/>
              <a:t>We also suggest to set the LBIFS to be same as duration of two Short-SSW and keep the counting CDOWN during this period.</a:t>
            </a:r>
            <a:endParaRPr lang="en-US" b="0" dirty="0"/>
          </a:p>
        </p:txBody>
      </p:sp>
      <p:sp>
        <p:nvSpPr>
          <p:cNvPr id="4" name="Footer Placeholder 3"/>
          <p:cNvSpPr>
            <a:spLocks noGrp="1"/>
          </p:cNvSpPr>
          <p:nvPr>
            <p:ph type="ftr" sz="quarter" idx="11"/>
          </p:nvPr>
        </p:nvSpPr>
        <p:spPr>
          <a:xfrm>
            <a:off x="5791200" y="6475413"/>
            <a:ext cx="2752725" cy="369332"/>
          </a:xfrm>
        </p:spPr>
        <p:txBody>
          <a:bodyPr/>
          <a:lstStyle/>
          <a:p>
            <a:pPr>
              <a:defRPr/>
            </a:pPr>
            <a:r>
              <a:rPr lang="en-US" dirty="0"/>
              <a:t>Alecsander Eitan (Qualcomm)</a:t>
            </a:r>
          </a:p>
          <a:p>
            <a:pPr>
              <a:defRPr/>
            </a:pPr>
            <a:r>
              <a:rPr lang="en-US" dirty="0"/>
              <a:t>Carlos </a:t>
            </a:r>
            <a:r>
              <a:rPr lang="en-US" dirty="0" err="1"/>
              <a:t>Cordeiro</a:t>
            </a:r>
            <a:r>
              <a:rPr lang="en-US" dirty="0"/>
              <a:t> (Intel)</a:t>
            </a:r>
          </a:p>
        </p:txBody>
      </p:sp>
      <p:sp>
        <p:nvSpPr>
          <p:cNvPr id="5" name="Slide Number Placeholder 4"/>
          <p:cNvSpPr>
            <a:spLocks noGrp="1"/>
          </p:cNvSpPr>
          <p:nvPr>
            <p:ph type="sldNum" sz="quarter" idx="12"/>
          </p:nvPr>
        </p:nvSpPr>
        <p:spPr/>
        <p:txBody>
          <a:bodyPr/>
          <a:lstStyle/>
          <a:p>
            <a:r>
              <a:rPr lang="en-US" altLang="en-US" dirty="0" smtClean="0"/>
              <a:t>Slide </a:t>
            </a:r>
            <a:fld id="{0FF88134-36A3-492E-B6B5-2F4703E76746}" type="slidenum">
              <a:rPr lang="en-US" altLang="en-US" smtClean="0"/>
              <a:pPr/>
              <a:t>10</a:t>
            </a:fld>
            <a:endParaRPr lang="en-US" altLang="en-US" dirty="0"/>
          </a:p>
        </p:txBody>
      </p:sp>
      <p:sp>
        <p:nvSpPr>
          <p:cNvPr id="6" name="Date Placeholder 5"/>
          <p:cNvSpPr>
            <a:spLocks noGrp="1"/>
          </p:cNvSpPr>
          <p:nvPr>
            <p:ph type="dt" sz="half" idx="2"/>
          </p:nvPr>
        </p:nvSpPr>
        <p:spPr>
          <a:xfrm>
            <a:off x="696913" y="332601"/>
            <a:ext cx="1182055" cy="276999"/>
          </a:xfrm>
        </p:spPr>
        <p:txBody>
          <a:bodyPr/>
          <a:lstStyle/>
          <a:p>
            <a:pPr>
              <a:defRPr/>
            </a:pPr>
            <a:r>
              <a:rPr lang="en-US" dirty="0" smtClean="0"/>
              <a:t>March 2016</a:t>
            </a:r>
            <a:endParaRPr lang="en-US" dirty="0"/>
          </a:p>
        </p:txBody>
      </p:sp>
    </p:spTree>
    <p:extLst>
      <p:ext uri="{BB962C8B-B14F-4D97-AF65-F5344CB8AC3E}">
        <p14:creationId xmlns:p14="http://schemas.microsoft.com/office/powerpoint/2010/main" val="23526777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Motion</a:t>
            </a:r>
            <a:endParaRPr lang="en-US" dirty="0"/>
          </a:p>
        </p:txBody>
      </p:sp>
      <p:sp>
        <p:nvSpPr>
          <p:cNvPr id="3" name="Content Placeholder 2"/>
          <p:cNvSpPr>
            <a:spLocks noGrp="1"/>
          </p:cNvSpPr>
          <p:nvPr>
            <p:ph idx="1"/>
          </p:nvPr>
        </p:nvSpPr>
        <p:spPr>
          <a:xfrm>
            <a:off x="685800" y="1447800"/>
            <a:ext cx="7772400" cy="4648200"/>
          </a:xfrm>
        </p:spPr>
        <p:txBody>
          <a:bodyPr/>
          <a:lstStyle/>
          <a:p>
            <a:r>
              <a:rPr lang="en-US" sz="2000" dirty="0"/>
              <a:t>Insert the following in section 7 of the SFD: “</a:t>
            </a:r>
          </a:p>
          <a:p>
            <a:pPr marL="0" indent="0">
              <a:buNone/>
            </a:pPr>
            <a:r>
              <a:rPr lang="en-US" sz="2000" dirty="0">
                <a:solidFill>
                  <a:srgbClr val="00B050"/>
                </a:solidFill>
              </a:rPr>
              <a:t>7.6 EDMG Beamforming</a:t>
            </a:r>
          </a:p>
          <a:p>
            <a:pPr marL="0" indent="0">
              <a:buNone/>
            </a:pPr>
            <a:endParaRPr lang="en-US" sz="2000" dirty="0">
              <a:solidFill>
                <a:srgbClr val="00B050"/>
              </a:solidFill>
            </a:endParaRPr>
          </a:p>
          <a:p>
            <a:pPr marL="0" indent="0">
              <a:buNone/>
            </a:pPr>
            <a:r>
              <a:rPr lang="en-US" sz="2000" dirty="0">
                <a:solidFill>
                  <a:srgbClr val="00B050"/>
                </a:solidFill>
              </a:rPr>
              <a:t>The format of the Short SSW packet is defined in &lt;slide 5&gt;. </a:t>
            </a:r>
            <a:r>
              <a:rPr lang="en-US" sz="2000" dirty="0"/>
              <a:t>”</a:t>
            </a:r>
            <a:endParaRPr lang="en-US" sz="2000" dirty="0">
              <a:solidFill>
                <a:srgbClr val="00B050"/>
              </a:solidFill>
            </a:endParaRPr>
          </a:p>
          <a:p>
            <a:endParaRPr lang="en-US" sz="2000" dirty="0"/>
          </a:p>
          <a:p>
            <a:r>
              <a:rPr lang="en-US" sz="2000" dirty="0"/>
              <a:t>Insert the following in section 4.2 of the SFD: “</a:t>
            </a:r>
          </a:p>
          <a:p>
            <a:pPr marL="0" indent="0">
              <a:buNone/>
            </a:pPr>
            <a:r>
              <a:rPr lang="en-US" sz="2000" dirty="0">
                <a:solidFill>
                  <a:srgbClr val="00B050"/>
                </a:solidFill>
              </a:rPr>
              <a:t>An EDMG STA shall not transmit a Short SSW packet to another STA that is not also an EDMG STA.</a:t>
            </a:r>
          </a:p>
          <a:p>
            <a:endParaRPr lang="en-US" sz="2000" dirty="0">
              <a:solidFill>
                <a:srgbClr val="00B050"/>
              </a:solidFill>
            </a:endParaRPr>
          </a:p>
          <a:p>
            <a:pPr marL="0" indent="0">
              <a:buNone/>
            </a:pPr>
            <a:r>
              <a:rPr lang="en-US" sz="2000" dirty="0">
                <a:solidFill>
                  <a:srgbClr val="00B050"/>
                </a:solidFill>
              </a:rPr>
              <a:t>For SLS using Short SSW frames, LBIFS is equal to 2*TXTIME(Short SSW) + 2*SBIFS. An EDMG STA performing an SLS using Short SSW frames shall increase the value of the CDOWN field within the Short SSW frame by two for each LBIFS contained as part of a sector sweep.</a:t>
            </a:r>
            <a:r>
              <a:rPr lang="en-US" sz="2000" dirty="0"/>
              <a:t>”</a:t>
            </a:r>
          </a:p>
        </p:txBody>
      </p:sp>
      <p:sp>
        <p:nvSpPr>
          <p:cNvPr id="4" name="Footer Placeholder 3"/>
          <p:cNvSpPr>
            <a:spLocks noGrp="1"/>
          </p:cNvSpPr>
          <p:nvPr>
            <p:ph type="ftr" sz="quarter" idx="11"/>
          </p:nvPr>
        </p:nvSpPr>
        <p:spPr>
          <a:xfrm>
            <a:off x="5791200" y="6475413"/>
            <a:ext cx="2752725" cy="369332"/>
          </a:xfrm>
        </p:spPr>
        <p:txBody>
          <a:bodyPr/>
          <a:lstStyle/>
          <a:p>
            <a:pPr>
              <a:defRPr/>
            </a:pPr>
            <a:r>
              <a:rPr lang="en-US" dirty="0"/>
              <a:t>Alecsander Eitan (Qualcomm)</a:t>
            </a:r>
          </a:p>
          <a:p>
            <a:pPr>
              <a:defRPr/>
            </a:pPr>
            <a:r>
              <a:rPr lang="en-US" dirty="0"/>
              <a:t>Carlos </a:t>
            </a:r>
            <a:r>
              <a:rPr lang="en-US" dirty="0" err="1"/>
              <a:t>Cordeiro</a:t>
            </a:r>
            <a:r>
              <a:rPr lang="en-US" dirty="0"/>
              <a:t> (Intel)</a:t>
            </a:r>
          </a:p>
        </p:txBody>
      </p:sp>
      <p:sp>
        <p:nvSpPr>
          <p:cNvPr id="5" name="Slide Number Placeholder 4"/>
          <p:cNvSpPr>
            <a:spLocks noGrp="1"/>
          </p:cNvSpPr>
          <p:nvPr>
            <p:ph type="sldNum" sz="quarter" idx="12"/>
          </p:nvPr>
        </p:nvSpPr>
        <p:spPr/>
        <p:txBody>
          <a:bodyPr/>
          <a:lstStyle/>
          <a:p>
            <a:r>
              <a:rPr lang="en-US" altLang="en-US" dirty="0" smtClean="0"/>
              <a:t>Slide </a:t>
            </a:r>
            <a:fld id="{0FF88134-36A3-492E-B6B5-2F4703E76746}" type="slidenum">
              <a:rPr lang="en-US" altLang="en-US" smtClean="0"/>
              <a:pPr/>
              <a:t>11</a:t>
            </a:fld>
            <a:endParaRPr lang="en-US" altLang="en-US" dirty="0"/>
          </a:p>
        </p:txBody>
      </p:sp>
      <p:sp>
        <p:nvSpPr>
          <p:cNvPr id="6" name="Date Placeholder 5"/>
          <p:cNvSpPr>
            <a:spLocks noGrp="1"/>
          </p:cNvSpPr>
          <p:nvPr>
            <p:ph type="dt" sz="half" idx="2"/>
          </p:nvPr>
        </p:nvSpPr>
        <p:spPr>
          <a:xfrm>
            <a:off x="696913" y="332601"/>
            <a:ext cx="1182055" cy="276999"/>
          </a:xfrm>
        </p:spPr>
        <p:txBody>
          <a:bodyPr/>
          <a:lstStyle/>
          <a:p>
            <a:pPr>
              <a:defRPr/>
            </a:pPr>
            <a:r>
              <a:rPr lang="en-US" dirty="0" smtClean="0"/>
              <a:t>March 2016</a:t>
            </a:r>
            <a:endParaRPr lang="en-US" dirty="0"/>
          </a:p>
        </p:txBody>
      </p:sp>
    </p:spTree>
    <p:extLst>
      <p:ext uri="{BB962C8B-B14F-4D97-AF65-F5344CB8AC3E}">
        <p14:creationId xmlns:p14="http://schemas.microsoft.com/office/powerpoint/2010/main" val="4193580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Preface</a:t>
            </a:r>
            <a:endParaRPr lang="en-US" dirty="0"/>
          </a:p>
        </p:txBody>
      </p:sp>
      <p:sp>
        <p:nvSpPr>
          <p:cNvPr id="3" name="Content Placeholder 2"/>
          <p:cNvSpPr>
            <a:spLocks noGrp="1"/>
          </p:cNvSpPr>
          <p:nvPr>
            <p:ph idx="1"/>
          </p:nvPr>
        </p:nvSpPr>
        <p:spPr>
          <a:xfrm>
            <a:off x="685800" y="1752600"/>
            <a:ext cx="7772400" cy="4343400"/>
          </a:xfrm>
        </p:spPr>
        <p:txBody>
          <a:bodyPr/>
          <a:lstStyle/>
          <a:p>
            <a:pPr>
              <a:buFont typeface="Arial" panose="020B0604020202020204" pitchFamily="34" charset="0"/>
              <a:buChar char="•"/>
            </a:pPr>
            <a:r>
              <a:rPr lang="en-US" b="0" dirty="0" smtClean="0"/>
              <a:t>In mmWave path-loss is large and the main method to overcome it is by using high gain antennas. These are practical due to the very short wavelength.</a:t>
            </a:r>
          </a:p>
          <a:p>
            <a:pPr>
              <a:buFont typeface="Arial" panose="020B0604020202020204" pitchFamily="34" charset="0"/>
              <a:buChar char="•"/>
            </a:pPr>
            <a:r>
              <a:rPr lang="en-US" b="0" dirty="0" smtClean="0"/>
              <a:t>Massive </a:t>
            </a:r>
            <a:r>
              <a:rPr lang="en-US" b="0" dirty="0"/>
              <a:t>arrays provide excellent coverage while AP form factor has “infinite” footprint availability for these arrays.</a:t>
            </a:r>
          </a:p>
          <a:p>
            <a:pPr>
              <a:buFont typeface="Arial" panose="020B0604020202020204" pitchFamily="34" charset="0"/>
              <a:buChar char="•"/>
            </a:pPr>
            <a:r>
              <a:rPr lang="en-US" b="0" dirty="0"/>
              <a:t>Mobile form factor </a:t>
            </a:r>
            <a:r>
              <a:rPr lang="en-US" b="0" dirty="0" smtClean="0"/>
              <a:t>dictates </a:t>
            </a:r>
            <a:r>
              <a:rPr lang="en-US" b="0" dirty="0"/>
              <a:t>small arrays.</a:t>
            </a:r>
          </a:p>
          <a:p>
            <a:pPr>
              <a:buFont typeface="Arial" panose="020B0604020202020204" pitchFamily="34" charset="0"/>
              <a:buChar char="•"/>
            </a:pPr>
            <a:r>
              <a:rPr lang="en-US" b="0" dirty="0" smtClean="0"/>
              <a:t>In </a:t>
            </a:r>
            <a:r>
              <a:rPr lang="en-US" b="0" dirty="0"/>
              <a:t>outdoor, massive </a:t>
            </a:r>
            <a:r>
              <a:rPr lang="en-US" b="0" dirty="0" smtClean="0"/>
              <a:t>arrays </a:t>
            </a:r>
            <a:r>
              <a:rPr lang="en-US" b="0" dirty="0"/>
              <a:t>are expected.</a:t>
            </a:r>
          </a:p>
        </p:txBody>
      </p:sp>
      <p:sp>
        <p:nvSpPr>
          <p:cNvPr id="4" name="Footer Placeholder 3"/>
          <p:cNvSpPr>
            <a:spLocks noGrp="1"/>
          </p:cNvSpPr>
          <p:nvPr>
            <p:ph type="ftr" sz="quarter" idx="11"/>
          </p:nvPr>
        </p:nvSpPr>
        <p:spPr>
          <a:xfrm>
            <a:off x="5791200" y="6475413"/>
            <a:ext cx="2752725" cy="369332"/>
          </a:xfrm>
        </p:spPr>
        <p:txBody>
          <a:bodyPr/>
          <a:lstStyle/>
          <a:p>
            <a:pPr>
              <a:defRPr/>
            </a:pPr>
            <a:r>
              <a:rPr lang="en-US" dirty="0"/>
              <a:t>Alecsander Eitan (Qualcomm)</a:t>
            </a:r>
          </a:p>
          <a:p>
            <a:pPr>
              <a:defRPr/>
            </a:pPr>
            <a:r>
              <a:rPr lang="en-US" dirty="0"/>
              <a:t>Carlos </a:t>
            </a:r>
            <a:r>
              <a:rPr lang="en-US" dirty="0" err="1"/>
              <a:t>Cordeiro</a:t>
            </a:r>
            <a:r>
              <a:rPr lang="en-US" dirty="0"/>
              <a:t> (Intel)</a:t>
            </a:r>
          </a:p>
        </p:txBody>
      </p:sp>
      <p:sp>
        <p:nvSpPr>
          <p:cNvPr id="5" name="Slide Number Placeholder 4"/>
          <p:cNvSpPr>
            <a:spLocks noGrp="1"/>
          </p:cNvSpPr>
          <p:nvPr>
            <p:ph type="sldNum" sz="quarter" idx="12"/>
          </p:nvPr>
        </p:nvSpPr>
        <p:spPr/>
        <p:txBody>
          <a:bodyPr/>
          <a:lstStyle/>
          <a:p>
            <a:r>
              <a:rPr lang="en-US" altLang="en-US" dirty="0" smtClean="0"/>
              <a:t>Slide </a:t>
            </a:r>
            <a:fld id="{0FF88134-36A3-492E-B6B5-2F4703E76746}" type="slidenum">
              <a:rPr lang="en-US" altLang="en-US" smtClean="0"/>
              <a:pPr/>
              <a:t>2</a:t>
            </a:fld>
            <a:endParaRPr lang="en-US" altLang="en-US" dirty="0"/>
          </a:p>
        </p:txBody>
      </p:sp>
      <p:sp>
        <p:nvSpPr>
          <p:cNvPr id="6" name="Date Placeholder 5"/>
          <p:cNvSpPr>
            <a:spLocks noGrp="1"/>
          </p:cNvSpPr>
          <p:nvPr>
            <p:ph type="dt" sz="half" idx="2"/>
          </p:nvPr>
        </p:nvSpPr>
        <p:spPr>
          <a:xfrm>
            <a:off x="696913" y="332601"/>
            <a:ext cx="1182055" cy="276999"/>
          </a:xfrm>
        </p:spPr>
        <p:txBody>
          <a:bodyPr/>
          <a:lstStyle/>
          <a:p>
            <a:pPr>
              <a:defRPr/>
            </a:pPr>
            <a:r>
              <a:rPr lang="en-US" dirty="0" smtClean="0"/>
              <a:t>March 2016</a:t>
            </a:r>
            <a:endParaRPr lang="en-US" dirty="0"/>
          </a:p>
        </p:txBody>
      </p:sp>
    </p:spTree>
    <p:extLst>
      <p:ext uri="{BB962C8B-B14F-4D97-AF65-F5344CB8AC3E}">
        <p14:creationId xmlns:p14="http://schemas.microsoft.com/office/powerpoint/2010/main" val="24979919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Motivation</a:t>
            </a:r>
            <a:endParaRPr lang="en-US" dirty="0"/>
          </a:p>
        </p:txBody>
      </p:sp>
      <p:sp>
        <p:nvSpPr>
          <p:cNvPr id="3" name="Content Placeholder 2"/>
          <p:cNvSpPr>
            <a:spLocks noGrp="1"/>
          </p:cNvSpPr>
          <p:nvPr>
            <p:ph idx="1"/>
          </p:nvPr>
        </p:nvSpPr>
        <p:spPr>
          <a:xfrm>
            <a:off x="457200" y="1447800"/>
            <a:ext cx="8382000" cy="4953000"/>
          </a:xfrm>
        </p:spPr>
        <p:txBody>
          <a:bodyPr/>
          <a:lstStyle/>
          <a:p>
            <a:pPr lvl="0">
              <a:buFont typeface="Arial" panose="020B0604020202020204" pitchFamily="34" charset="0"/>
              <a:buChar char="•"/>
            </a:pPr>
            <a:r>
              <a:rPr lang="en-US" b="0" dirty="0"/>
              <a:t>The standard needs to support massive arrays.</a:t>
            </a:r>
          </a:p>
          <a:p>
            <a:pPr lvl="0">
              <a:buFont typeface="Arial" panose="020B0604020202020204" pitchFamily="34" charset="0"/>
              <a:buChar char="•"/>
            </a:pPr>
            <a:r>
              <a:rPr lang="en-US" b="0" dirty="0"/>
              <a:t>Massive array achieves high gain with narrow beam which requires much more sectors to be used for training/access.</a:t>
            </a:r>
          </a:p>
          <a:p>
            <a:pPr lvl="0">
              <a:buFont typeface="Arial" panose="020B0604020202020204" pitchFamily="34" charset="0"/>
              <a:buChar char="•"/>
            </a:pPr>
            <a:r>
              <a:rPr lang="en-US" b="0" dirty="0"/>
              <a:t>Example:</a:t>
            </a:r>
          </a:p>
          <a:p>
            <a:pPr lvl="1">
              <a:buFont typeface="Arial" panose="020B0604020202020204" pitchFamily="34" charset="0"/>
              <a:buChar char="•"/>
            </a:pPr>
            <a:r>
              <a:rPr lang="en-US" dirty="0"/>
              <a:t>Massive array with 256 antennas uses 256 sectors.</a:t>
            </a:r>
            <a:endParaRPr lang="en-US" dirty="0">
              <a:solidFill>
                <a:srgbClr val="FF0000"/>
              </a:solidFill>
            </a:endParaRPr>
          </a:p>
          <a:p>
            <a:pPr lvl="1">
              <a:buFont typeface="Arial" panose="020B0604020202020204" pitchFamily="34" charset="0"/>
              <a:buChar char="•"/>
            </a:pPr>
            <a:r>
              <a:rPr lang="en-US" dirty="0"/>
              <a:t>Each sector is ~4 degrees wide.</a:t>
            </a:r>
          </a:p>
          <a:p>
            <a:pPr lvl="1">
              <a:buFont typeface="Arial" panose="020B0604020202020204" pitchFamily="34" charset="0"/>
              <a:buChar char="•"/>
            </a:pPr>
            <a:r>
              <a:rPr lang="en-US" dirty="0"/>
              <a:t>256 sectors require at least 4 ms for initial sector sweep. </a:t>
            </a:r>
          </a:p>
          <a:p>
            <a:pPr>
              <a:buFont typeface="Arial" panose="020B0604020202020204" pitchFamily="34" charset="0"/>
              <a:buChar char="•"/>
            </a:pPr>
            <a:r>
              <a:rPr lang="en-US" b="0" dirty="0"/>
              <a:t>SSW is a basic mandatory flow that is essential for reliable link.</a:t>
            </a:r>
          </a:p>
          <a:p>
            <a:pPr>
              <a:buFont typeface="Arial" panose="020B0604020202020204" pitchFamily="34" charset="0"/>
              <a:buChar char="•"/>
            </a:pPr>
            <a:r>
              <a:rPr lang="en-US" b="0" dirty="0"/>
              <a:t>We want to reduce the massive array SSW time by shortening the SSW duration.</a:t>
            </a:r>
          </a:p>
          <a:p>
            <a:pPr>
              <a:buFont typeface="Arial" panose="020B0604020202020204" pitchFamily="34" charset="0"/>
              <a:buChar char="•"/>
            </a:pPr>
            <a:r>
              <a:rPr lang="en-US" b="0" dirty="0"/>
              <a:t>We prefer changes which minimize impact to existing software and hardware.</a:t>
            </a:r>
          </a:p>
        </p:txBody>
      </p:sp>
      <p:sp>
        <p:nvSpPr>
          <p:cNvPr id="4" name="Footer Placeholder 3"/>
          <p:cNvSpPr>
            <a:spLocks noGrp="1"/>
          </p:cNvSpPr>
          <p:nvPr>
            <p:ph type="ftr" sz="quarter" idx="11"/>
          </p:nvPr>
        </p:nvSpPr>
        <p:spPr>
          <a:xfrm>
            <a:off x="5791200" y="6475413"/>
            <a:ext cx="2752725" cy="369332"/>
          </a:xfrm>
        </p:spPr>
        <p:txBody>
          <a:bodyPr/>
          <a:lstStyle/>
          <a:p>
            <a:pPr>
              <a:defRPr/>
            </a:pPr>
            <a:r>
              <a:rPr lang="en-US" dirty="0"/>
              <a:t>Alecsander Eitan (Qualcomm)</a:t>
            </a:r>
          </a:p>
          <a:p>
            <a:pPr>
              <a:defRPr/>
            </a:pPr>
            <a:r>
              <a:rPr lang="en-US" dirty="0"/>
              <a:t>Carlos </a:t>
            </a:r>
            <a:r>
              <a:rPr lang="en-US" dirty="0" err="1"/>
              <a:t>Cordeiro</a:t>
            </a:r>
            <a:r>
              <a:rPr lang="en-US" dirty="0"/>
              <a:t> (Intel)</a:t>
            </a:r>
          </a:p>
        </p:txBody>
      </p:sp>
      <p:sp>
        <p:nvSpPr>
          <p:cNvPr id="5" name="Slide Number Placeholder 4"/>
          <p:cNvSpPr>
            <a:spLocks noGrp="1"/>
          </p:cNvSpPr>
          <p:nvPr>
            <p:ph type="sldNum" sz="quarter" idx="12"/>
          </p:nvPr>
        </p:nvSpPr>
        <p:spPr/>
        <p:txBody>
          <a:bodyPr/>
          <a:lstStyle/>
          <a:p>
            <a:r>
              <a:rPr lang="en-US" altLang="en-US" dirty="0" smtClean="0"/>
              <a:t>Slide </a:t>
            </a:r>
            <a:fld id="{0FF88134-36A3-492E-B6B5-2F4703E76746}" type="slidenum">
              <a:rPr lang="en-US" altLang="en-US" smtClean="0"/>
              <a:pPr/>
              <a:t>3</a:t>
            </a:fld>
            <a:endParaRPr lang="en-US" altLang="en-US" dirty="0"/>
          </a:p>
        </p:txBody>
      </p:sp>
      <p:sp>
        <p:nvSpPr>
          <p:cNvPr id="6" name="Date Placeholder 5"/>
          <p:cNvSpPr>
            <a:spLocks noGrp="1"/>
          </p:cNvSpPr>
          <p:nvPr>
            <p:ph type="dt" sz="half" idx="2"/>
          </p:nvPr>
        </p:nvSpPr>
        <p:spPr>
          <a:xfrm>
            <a:off x="696913" y="332601"/>
            <a:ext cx="1182055" cy="276999"/>
          </a:xfrm>
        </p:spPr>
        <p:txBody>
          <a:bodyPr/>
          <a:lstStyle/>
          <a:p>
            <a:pPr>
              <a:defRPr/>
            </a:pPr>
            <a:r>
              <a:rPr lang="en-US" dirty="0" smtClean="0"/>
              <a:t>March 2016</a:t>
            </a:r>
            <a:endParaRPr lang="en-US" dirty="0"/>
          </a:p>
        </p:txBody>
      </p:sp>
    </p:spTree>
    <p:extLst>
      <p:ext uri="{BB962C8B-B14F-4D97-AF65-F5344CB8AC3E}">
        <p14:creationId xmlns:p14="http://schemas.microsoft.com/office/powerpoint/2010/main" val="11871009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Existing Frames: Sector Sweep (SSW) Time Analysis</a:t>
            </a:r>
          </a:p>
        </p:txBody>
      </p:sp>
      <p:sp>
        <p:nvSpPr>
          <p:cNvPr id="4" name="Content Placeholder 3"/>
          <p:cNvSpPr>
            <a:spLocks noGrp="1"/>
          </p:cNvSpPr>
          <p:nvPr>
            <p:ph idx="1"/>
          </p:nvPr>
        </p:nvSpPr>
        <p:spPr>
          <a:xfrm>
            <a:off x="533400" y="1981200"/>
            <a:ext cx="7924800" cy="4114800"/>
          </a:xfrm>
        </p:spPr>
        <p:txBody>
          <a:bodyPr>
            <a:noAutofit/>
          </a:bodyPr>
          <a:lstStyle/>
          <a:p>
            <a:pPr>
              <a:buFont typeface="Arial" panose="020B0604020202020204" pitchFamily="34" charset="0"/>
              <a:buChar char="•"/>
            </a:pPr>
            <a:r>
              <a:rPr lang="en-US" b="0" dirty="0"/>
              <a:t>SSW frame is defined at 8.3.1.16 in 802.11ad.</a:t>
            </a:r>
          </a:p>
          <a:p>
            <a:pPr>
              <a:buFont typeface="Arial" panose="020B0604020202020204" pitchFamily="34" charset="0"/>
              <a:buChar char="•"/>
            </a:pPr>
            <a:r>
              <a:rPr lang="en-US" b="0" dirty="0"/>
              <a:t>Overall 26 bytes in each SSW </a:t>
            </a:r>
            <a:br>
              <a:rPr lang="en-US" b="0" dirty="0"/>
            </a:br>
            <a:r>
              <a:rPr lang="en-US" b="0" dirty="0"/>
              <a:t>frame.</a:t>
            </a:r>
          </a:p>
          <a:p>
            <a:pPr>
              <a:buFont typeface="Arial" panose="020B0604020202020204" pitchFamily="34" charset="0"/>
              <a:buChar char="•"/>
            </a:pPr>
            <a:r>
              <a:rPr lang="en-US" b="0" dirty="0"/>
              <a:t>Must be transmitted in CP</a:t>
            </a:r>
            <a:br>
              <a:rPr lang="en-US" b="0" dirty="0"/>
            </a:br>
            <a:r>
              <a:rPr lang="en-US" b="0" dirty="0"/>
              <a:t>in order to be received by </a:t>
            </a:r>
            <a:br>
              <a:rPr lang="en-US" b="0" dirty="0"/>
            </a:br>
            <a:r>
              <a:rPr lang="en-US" b="0" dirty="0"/>
              <a:t>the non-directed </a:t>
            </a:r>
            <a:br>
              <a:rPr lang="en-US" b="0" dirty="0"/>
            </a:br>
            <a:r>
              <a:rPr lang="en-US" b="0" dirty="0"/>
              <a:t>receiver.</a:t>
            </a:r>
          </a:p>
          <a:p>
            <a:endParaRPr lang="en-US" dirty="0" smtClean="0"/>
          </a:p>
        </p:txBody>
      </p:sp>
      <p:sp>
        <p:nvSpPr>
          <p:cNvPr id="3" name="Slide Number Placeholder 2"/>
          <p:cNvSpPr>
            <a:spLocks noGrp="1"/>
          </p:cNvSpPr>
          <p:nvPr>
            <p:ph type="sldNum" sz="quarter" idx="12"/>
          </p:nvPr>
        </p:nvSpPr>
        <p:spPr/>
        <p:txBody>
          <a:bodyPr/>
          <a:lstStyle/>
          <a:p>
            <a:fld id="{EE2556C5-CE8C-6547-B838-EA80C61A4AF7}" type="slidenum">
              <a:rPr lang="en-US" smtClean="0"/>
              <a:pPr/>
              <a:t>4</a:t>
            </a:fld>
            <a:endParaRPr lang="en-US" dirty="0"/>
          </a:p>
        </p:txBody>
      </p:sp>
      <p:sp>
        <p:nvSpPr>
          <p:cNvPr id="6" name="Date Placeholder 5"/>
          <p:cNvSpPr>
            <a:spLocks noGrp="1"/>
          </p:cNvSpPr>
          <p:nvPr>
            <p:ph type="dt" sz="half" idx="2"/>
          </p:nvPr>
        </p:nvSpPr>
        <p:spPr>
          <a:xfrm>
            <a:off x="696913" y="332601"/>
            <a:ext cx="1182055" cy="276999"/>
          </a:xfrm>
        </p:spPr>
        <p:txBody>
          <a:bodyPr/>
          <a:lstStyle/>
          <a:p>
            <a:pPr>
              <a:defRPr/>
            </a:pPr>
            <a:r>
              <a:rPr lang="en-US" dirty="0" smtClean="0"/>
              <a:t>March 2016</a:t>
            </a:r>
            <a:endParaRPr lang="en-US" dirty="0"/>
          </a:p>
        </p:txBody>
      </p:sp>
      <p:sp>
        <p:nvSpPr>
          <p:cNvPr id="8" name="Footer Placeholder 3"/>
          <p:cNvSpPr>
            <a:spLocks noGrp="1"/>
          </p:cNvSpPr>
          <p:nvPr>
            <p:ph type="ftr" sz="quarter" idx="11"/>
          </p:nvPr>
        </p:nvSpPr>
        <p:spPr>
          <a:xfrm>
            <a:off x="5791200" y="6475413"/>
            <a:ext cx="2752725" cy="369332"/>
          </a:xfrm>
        </p:spPr>
        <p:txBody>
          <a:bodyPr/>
          <a:lstStyle/>
          <a:p>
            <a:pPr>
              <a:defRPr/>
            </a:pPr>
            <a:r>
              <a:rPr lang="en-US" dirty="0"/>
              <a:t>Alecsander Eitan (Qualcomm)</a:t>
            </a:r>
          </a:p>
          <a:p>
            <a:pPr>
              <a:defRPr/>
            </a:pPr>
            <a:r>
              <a:rPr lang="en-US" dirty="0"/>
              <a:t>Carlos </a:t>
            </a:r>
            <a:r>
              <a:rPr lang="en-US" dirty="0" err="1"/>
              <a:t>Cordeiro</a:t>
            </a:r>
            <a:r>
              <a:rPr lang="en-US" dirty="0"/>
              <a:t> (Intel)</a:t>
            </a:r>
          </a:p>
        </p:txBody>
      </p:sp>
      <p:graphicFrame>
        <p:nvGraphicFramePr>
          <p:cNvPr id="17" name="Content Placeholder 7"/>
          <p:cNvGraphicFramePr>
            <a:graphicFrameLocks/>
          </p:cNvGraphicFramePr>
          <p:nvPr>
            <p:extLst>
              <p:ext uri="{D42A27DB-BD31-4B8C-83A1-F6EECF244321}">
                <p14:modId xmlns:p14="http://schemas.microsoft.com/office/powerpoint/2010/main" val="1118548217"/>
              </p:ext>
            </p:extLst>
          </p:nvPr>
        </p:nvGraphicFramePr>
        <p:xfrm>
          <a:off x="3812032" y="4371873"/>
          <a:ext cx="4559300" cy="876300"/>
        </p:xfrm>
        <a:graphic>
          <a:graphicData uri="http://schemas.openxmlformats.org/drawingml/2006/table">
            <a:tbl>
              <a:tblPr/>
              <a:tblGrid>
                <a:gridCol w="635000"/>
                <a:gridCol w="673100"/>
                <a:gridCol w="749300"/>
                <a:gridCol w="419100"/>
                <a:gridCol w="406400"/>
                <a:gridCol w="482600"/>
                <a:gridCol w="711200"/>
                <a:gridCol w="482600"/>
              </a:tblGrid>
              <a:tr h="330200">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Frame Control</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Duration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RA</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TA</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SSW</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SSW </a:t>
                      </a:r>
                      <a:br>
                        <a:rPr lang="en-US" sz="800" dirty="0">
                          <a:solidFill>
                            <a:srgbClr val="000000"/>
                          </a:solidFill>
                          <a:effectLst/>
                          <a:latin typeface="Arial" panose="020B0604020202020204" pitchFamily="34" charset="0"/>
                          <a:ea typeface="Times New Roman" panose="02020603050405020304" pitchFamily="18" charset="0"/>
                        </a:rPr>
                      </a:br>
                      <a:r>
                        <a:rPr lang="en-US" sz="800" dirty="0">
                          <a:solidFill>
                            <a:srgbClr val="000000"/>
                          </a:solidFill>
                          <a:effectLst/>
                          <a:latin typeface="Arial" panose="020B0604020202020204" pitchFamily="34" charset="0"/>
                          <a:ea typeface="Times New Roman" panose="02020603050405020304" pitchFamily="18" charset="0"/>
                        </a:rPr>
                        <a:t>Feedback</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FCS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03200">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Octets: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a:noFill/>
                    </a:lnT>
                    <a:lnB>
                      <a:noFill/>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6</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6</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3</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3</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4</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r>
              <a:tr h="0">
                <a:tc gridSpan="8">
                  <a:txBody>
                    <a:bodyPr/>
                    <a:lstStyle/>
                    <a:p>
                      <a:pPr marL="342900" marR="0" lvl="0" indent="-342900" algn="ctr" rtl="0">
                        <a:lnSpc>
                          <a:spcPts val="1200"/>
                        </a:lnSpc>
                        <a:spcBef>
                          <a:spcPts val="1200"/>
                        </a:spcBef>
                        <a:spcAft>
                          <a:spcPts val="0"/>
                        </a:spcAft>
                        <a:buFont typeface="Arial" panose="020B0604020202020204" pitchFamily="34" charset="0"/>
                        <a:buChar char="*"/>
                      </a:pPr>
                      <a:r>
                        <a:rPr lang="en-US" sz="1000" b="1" dirty="0">
                          <a:solidFill>
                            <a:srgbClr val="000000"/>
                          </a:solidFill>
                          <a:effectLst/>
                          <a:latin typeface="Arial" panose="020B0604020202020204" pitchFamily="34" charset="0"/>
                          <a:ea typeface="Times New Roman" panose="02020603050405020304" pitchFamily="18" charset="0"/>
                        </a:rPr>
                        <a:t>SSW frame format(11ad)</a:t>
                      </a:r>
                    </a:p>
                  </a:txBody>
                  <a:tcPr marL="76200" marR="76200" marT="76200" marB="3810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1241487527"/>
              </p:ext>
            </p:extLst>
          </p:nvPr>
        </p:nvGraphicFramePr>
        <p:xfrm>
          <a:off x="3888232" y="5330080"/>
          <a:ext cx="4851400" cy="1066800"/>
        </p:xfrm>
        <a:graphic>
          <a:graphicData uri="http://schemas.openxmlformats.org/drawingml/2006/table">
            <a:tbl>
              <a:tblPr/>
              <a:tblGrid>
                <a:gridCol w="406400"/>
                <a:gridCol w="685800"/>
                <a:gridCol w="863600"/>
                <a:gridCol w="901700"/>
                <a:gridCol w="1079500"/>
                <a:gridCol w="914400"/>
              </a:tblGrid>
              <a:tr h="25400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p>
                  </a:txBody>
                  <a:tcPr marL="76200" marR="76200" marT="101600" marB="63500" anchor="ctr">
                    <a:lnL>
                      <a:noFill/>
                    </a:lnL>
                    <a:lnR>
                      <a:noFill/>
                    </a:lnR>
                    <a:lnT>
                      <a:noFill/>
                    </a:lnT>
                    <a:lnB>
                      <a:noFill/>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B0</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ts val="800"/>
                        </a:lnSpc>
                        <a:spcBef>
                          <a:spcPts val="0"/>
                        </a:spcBef>
                        <a:spcAft>
                          <a:spcPts val="0"/>
                        </a:spcAft>
                        <a:tabLst>
                          <a:tab pos="711200" algn="r"/>
                        </a:tabLst>
                      </a:pPr>
                      <a:r>
                        <a:rPr lang="en-US" sz="800" dirty="0">
                          <a:solidFill>
                            <a:srgbClr val="000000"/>
                          </a:solidFill>
                          <a:effectLst/>
                          <a:latin typeface="Arial" panose="020B0604020202020204" pitchFamily="34" charset="0"/>
                          <a:ea typeface="Times New Roman" panose="02020603050405020304" pitchFamily="18" charset="0"/>
                        </a:rPr>
                        <a:t>B1	B9</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ts val="800"/>
                        </a:lnSpc>
                        <a:spcBef>
                          <a:spcPts val="0"/>
                        </a:spcBef>
                        <a:spcAft>
                          <a:spcPts val="0"/>
                        </a:spcAft>
                        <a:tabLst>
                          <a:tab pos="749300" algn="r"/>
                        </a:tabLst>
                      </a:pPr>
                      <a:r>
                        <a:rPr lang="en-US" sz="800" dirty="0">
                          <a:solidFill>
                            <a:srgbClr val="000000"/>
                          </a:solidFill>
                          <a:effectLst/>
                          <a:latin typeface="Arial" panose="020B0604020202020204" pitchFamily="34" charset="0"/>
                          <a:ea typeface="Times New Roman" panose="02020603050405020304" pitchFamily="18" charset="0"/>
                        </a:rPr>
                        <a:t>B10	B15</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ts val="800"/>
                        </a:lnSpc>
                        <a:spcBef>
                          <a:spcPts val="0"/>
                        </a:spcBef>
                        <a:spcAft>
                          <a:spcPts val="0"/>
                        </a:spcAft>
                        <a:tabLst>
                          <a:tab pos="927100" algn="r"/>
                        </a:tabLst>
                      </a:pPr>
                      <a:r>
                        <a:rPr lang="en-US" sz="800" dirty="0">
                          <a:solidFill>
                            <a:srgbClr val="000000"/>
                          </a:solidFill>
                          <a:effectLst/>
                          <a:latin typeface="Arial" panose="020B0604020202020204" pitchFamily="34" charset="0"/>
                          <a:ea typeface="Times New Roman" panose="02020603050405020304" pitchFamily="18" charset="0"/>
                        </a:rPr>
                        <a:t>B16	B17</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marL="0" marR="0" algn="l">
                        <a:lnSpc>
                          <a:spcPts val="800"/>
                        </a:lnSpc>
                        <a:spcBef>
                          <a:spcPts val="0"/>
                        </a:spcBef>
                        <a:spcAft>
                          <a:spcPts val="0"/>
                        </a:spcAft>
                        <a:tabLst>
                          <a:tab pos="762000" algn="r"/>
                          <a:tab pos="901700" algn="r"/>
                        </a:tabLst>
                      </a:pPr>
                      <a:r>
                        <a:rPr lang="en-US" sz="800" dirty="0">
                          <a:solidFill>
                            <a:srgbClr val="000000"/>
                          </a:solidFill>
                          <a:effectLst/>
                          <a:latin typeface="Arial" panose="020B0604020202020204" pitchFamily="34" charset="0"/>
                          <a:ea typeface="Times New Roman" panose="02020603050405020304" pitchFamily="18" charset="0"/>
                        </a:rPr>
                        <a:t>B18	B23</a:t>
                      </a: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r>
              <a:tr h="25400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p>
                  </a:txBody>
                  <a:tcPr marL="76200" marR="76200" marT="101600" marB="635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Direction</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CDOWN</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Sector ID</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DMG Antenna ID</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RXSS Length</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54000">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Bits:</a:t>
                      </a:r>
                    </a:p>
                  </a:txBody>
                  <a:tcPr marL="76200" marR="76200" marT="101600" marB="63500" anchor="ctr">
                    <a:lnL>
                      <a:noFill/>
                    </a:lnL>
                    <a:lnR>
                      <a:noFill/>
                    </a:lnR>
                    <a:lnT>
                      <a:noFill/>
                    </a:lnT>
                    <a:lnB>
                      <a:noFill/>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1</a:t>
                      </a: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9</a:t>
                      </a: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6</a:t>
                      </a: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2</a:t>
                      </a: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8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6</a:t>
                      </a: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r>
              <a:tr h="0">
                <a:tc gridSpan="6">
                  <a:txBody>
                    <a:bodyPr/>
                    <a:lstStyle/>
                    <a:p>
                      <a:pPr marL="342900" marR="0" lvl="0" indent="-342900" algn="ctr" rtl="0">
                        <a:lnSpc>
                          <a:spcPts val="1200"/>
                        </a:lnSpc>
                        <a:spcBef>
                          <a:spcPts val="1200"/>
                        </a:spcBef>
                        <a:spcAft>
                          <a:spcPts val="0"/>
                        </a:spcAft>
                        <a:buFont typeface="Arial" panose="020B0604020202020204" pitchFamily="34" charset="0"/>
                        <a:buChar char="*"/>
                      </a:pPr>
                      <a:r>
                        <a:rPr lang="en-US" sz="1000" b="1" dirty="0">
                          <a:solidFill>
                            <a:srgbClr val="000000"/>
                          </a:solidFill>
                          <a:effectLst/>
                          <a:latin typeface="Arial" panose="020B0604020202020204" pitchFamily="34" charset="0"/>
                          <a:ea typeface="Times New Roman" panose="02020603050405020304" pitchFamily="18" charset="0"/>
                        </a:rPr>
                        <a:t>SSW field format(11ad)</a:t>
                      </a:r>
                    </a:p>
                  </a:txBody>
                  <a:tcPr marL="76200" marR="76200" marT="76200" marB="3810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pic>
        <p:nvPicPr>
          <p:cNvPr id="19" name="Picture 18"/>
          <p:cNvPicPr>
            <a:picLocks noChangeAspect="1"/>
          </p:cNvPicPr>
          <p:nvPr/>
        </p:nvPicPr>
        <p:blipFill>
          <a:blip r:embed="rId2"/>
          <a:stretch>
            <a:fillRect/>
          </a:stretch>
        </p:blipFill>
        <p:spPr>
          <a:xfrm>
            <a:off x="4267200" y="2743200"/>
            <a:ext cx="4722113" cy="1058480"/>
          </a:xfrm>
          <a:prstGeom prst="rect">
            <a:avLst/>
          </a:prstGeom>
        </p:spPr>
      </p:pic>
      <p:cxnSp>
        <p:nvCxnSpPr>
          <p:cNvPr id="20" name="Straight Connector 19"/>
          <p:cNvCxnSpPr/>
          <p:nvPr/>
        </p:nvCxnSpPr>
        <p:spPr bwMode="auto">
          <a:xfrm flipH="1">
            <a:off x="4421632" y="3584774"/>
            <a:ext cx="304800" cy="754706"/>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1" name="Straight Connector 20"/>
          <p:cNvCxnSpPr/>
          <p:nvPr/>
        </p:nvCxnSpPr>
        <p:spPr bwMode="auto">
          <a:xfrm>
            <a:off x="5259832" y="3535260"/>
            <a:ext cx="3111500" cy="83661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2" name="Straight Connector 21"/>
          <p:cNvCxnSpPr/>
          <p:nvPr/>
        </p:nvCxnSpPr>
        <p:spPr bwMode="auto">
          <a:xfrm flipH="1">
            <a:off x="4345432" y="4759887"/>
            <a:ext cx="2282824" cy="79879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3" name="Straight Connector 22"/>
          <p:cNvCxnSpPr/>
          <p:nvPr/>
        </p:nvCxnSpPr>
        <p:spPr bwMode="auto">
          <a:xfrm>
            <a:off x="7241032" y="4759887"/>
            <a:ext cx="1463678" cy="722593"/>
          </a:xfrm>
          <a:prstGeom prst="line">
            <a:avLst/>
          </a:prstGeom>
          <a:solidFill>
            <a:srgbClr val="00B8FF"/>
          </a:solidFill>
          <a:ln w="9525"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val="16267972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Existing Frames: Sector Sweep (SSW) Time Analysis (cont.)</a:t>
            </a:r>
          </a:p>
        </p:txBody>
      </p:sp>
      <p:sp>
        <p:nvSpPr>
          <p:cNvPr id="4" name="Content Placeholder 3"/>
          <p:cNvSpPr>
            <a:spLocks noGrp="1"/>
          </p:cNvSpPr>
          <p:nvPr>
            <p:ph idx="1"/>
          </p:nvPr>
        </p:nvSpPr>
        <p:spPr>
          <a:xfrm>
            <a:off x="381000" y="1828800"/>
            <a:ext cx="8077200" cy="4267200"/>
          </a:xfrm>
        </p:spPr>
        <p:txBody>
          <a:bodyPr>
            <a:noAutofit/>
          </a:bodyPr>
          <a:lstStyle/>
          <a:p>
            <a:pPr>
              <a:buFont typeface="Arial" panose="020B0604020202020204" pitchFamily="34" charset="0"/>
              <a:buChar char="•"/>
            </a:pPr>
            <a:r>
              <a:rPr lang="en-US" b="0" u="sng" dirty="0"/>
              <a:t>63%</a:t>
            </a:r>
            <a:r>
              <a:rPr lang="en-US" b="0" dirty="0"/>
              <a:t> of the scan time is spent on transmissions of the 26 bytes SSW frames and the </a:t>
            </a:r>
            <a:br>
              <a:rPr lang="en-US" b="0" dirty="0"/>
            </a:br>
            <a:r>
              <a:rPr lang="en-US" b="0" dirty="0"/>
              <a:t>corresponding parity check bits.</a:t>
            </a:r>
          </a:p>
          <a:p>
            <a:pPr>
              <a:buFont typeface="Arial" panose="020B0604020202020204" pitchFamily="34" charset="0"/>
              <a:buChar char="•"/>
            </a:pPr>
            <a:r>
              <a:rPr lang="en-US" b="0" dirty="0"/>
              <a:t>31% of the scan time is spent on </a:t>
            </a:r>
            <a:br>
              <a:rPr lang="en-US" b="0" dirty="0"/>
            </a:br>
            <a:r>
              <a:rPr lang="en-US" b="0" dirty="0"/>
              <a:t>preambles + PHY headers.</a:t>
            </a:r>
          </a:p>
          <a:p>
            <a:pPr>
              <a:buFont typeface="Arial" panose="020B0604020202020204" pitchFamily="34" charset="0"/>
              <a:buChar char="•"/>
            </a:pPr>
            <a:r>
              <a:rPr lang="en-US" b="0" dirty="0"/>
              <a:t>6% of the scan time is spent on BIFSs.</a:t>
            </a:r>
          </a:p>
          <a:p>
            <a:pPr lvl="1">
              <a:buFont typeface="Arial" panose="020B0604020202020204" pitchFamily="34" charset="0"/>
              <a:buChar char="•"/>
            </a:pPr>
            <a:r>
              <a:rPr lang="en-US" dirty="0"/>
              <a:t>In case of multiple DMG antennas, the percentage is slightly higher due to LBIFS instead of SBIFS.</a:t>
            </a:r>
          </a:p>
          <a:p>
            <a:pPr>
              <a:buFont typeface="Arial" panose="020B0604020202020204" pitchFamily="34" charset="0"/>
              <a:buChar char="•"/>
            </a:pPr>
            <a:r>
              <a:rPr lang="en-US" b="0" dirty="0"/>
              <a:t>SSW duration is Nsectors*15.8us.</a:t>
            </a:r>
            <a:br>
              <a:rPr lang="en-US" b="0" dirty="0"/>
            </a:br>
            <a:endParaRPr lang="en-US" b="0" dirty="0"/>
          </a:p>
        </p:txBody>
      </p:sp>
      <p:sp>
        <p:nvSpPr>
          <p:cNvPr id="3" name="Slide Number Placeholder 2"/>
          <p:cNvSpPr>
            <a:spLocks noGrp="1"/>
          </p:cNvSpPr>
          <p:nvPr>
            <p:ph type="sldNum" sz="quarter" idx="12"/>
          </p:nvPr>
        </p:nvSpPr>
        <p:spPr/>
        <p:txBody>
          <a:bodyPr/>
          <a:lstStyle/>
          <a:p>
            <a:fld id="{EE2556C5-CE8C-6547-B838-EA80C61A4AF7}" type="slidenum">
              <a:rPr lang="en-US" smtClean="0"/>
              <a:pPr/>
              <a:t>5</a:t>
            </a:fld>
            <a:endParaRPr lang="en-US" dirty="0"/>
          </a:p>
        </p:txBody>
      </p:sp>
      <p:sp>
        <p:nvSpPr>
          <p:cNvPr id="8" name="Date Placeholder 5"/>
          <p:cNvSpPr>
            <a:spLocks noGrp="1"/>
          </p:cNvSpPr>
          <p:nvPr>
            <p:ph type="dt" sz="half" idx="2"/>
          </p:nvPr>
        </p:nvSpPr>
        <p:spPr>
          <a:xfrm>
            <a:off x="696913" y="332601"/>
            <a:ext cx="1182055" cy="276999"/>
          </a:xfrm>
        </p:spPr>
        <p:txBody>
          <a:bodyPr/>
          <a:lstStyle/>
          <a:p>
            <a:pPr>
              <a:defRPr/>
            </a:pPr>
            <a:r>
              <a:rPr lang="en-US" dirty="0" smtClean="0"/>
              <a:t>March 2016</a:t>
            </a:r>
            <a:endParaRPr lang="en-US" dirty="0"/>
          </a:p>
        </p:txBody>
      </p:sp>
      <p:sp>
        <p:nvSpPr>
          <p:cNvPr id="9" name="Footer Placeholder 3"/>
          <p:cNvSpPr>
            <a:spLocks noGrp="1"/>
          </p:cNvSpPr>
          <p:nvPr>
            <p:ph type="ftr" sz="quarter" idx="11"/>
          </p:nvPr>
        </p:nvSpPr>
        <p:spPr>
          <a:xfrm>
            <a:off x="5791200" y="6475413"/>
            <a:ext cx="2752725" cy="369332"/>
          </a:xfrm>
        </p:spPr>
        <p:txBody>
          <a:bodyPr/>
          <a:lstStyle/>
          <a:p>
            <a:pPr>
              <a:defRPr/>
            </a:pPr>
            <a:r>
              <a:rPr lang="en-US" dirty="0"/>
              <a:t>Alecsander Eitan (Qualcomm)</a:t>
            </a:r>
          </a:p>
          <a:p>
            <a:pPr>
              <a:defRPr/>
            </a:pPr>
            <a:r>
              <a:rPr lang="en-US" dirty="0"/>
              <a:t>Carlos </a:t>
            </a:r>
            <a:r>
              <a:rPr lang="en-US" dirty="0" err="1"/>
              <a:t>Cordeiro</a:t>
            </a:r>
            <a:r>
              <a:rPr lang="en-US" dirty="0"/>
              <a:t> (Intel)</a:t>
            </a:r>
          </a:p>
        </p:txBody>
      </p:sp>
      <p:graphicFrame>
        <p:nvGraphicFramePr>
          <p:cNvPr id="10" name="Table 9"/>
          <p:cNvGraphicFramePr>
            <a:graphicFrameLocks noGrp="1"/>
          </p:cNvGraphicFramePr>
          <p:nvPr>
            <p:extLst>
              <p:ext uri="{D42A27DB-BD31-4B8C-83A1-F6EECF244321}">
                <p14:modId xmlns:p14="http://schemas.microsoft.com/office/powerpoint/2010/main" val="2882994750"/>
              </p:ext>
            </p:extLst>
          </p:nvPr>
        </p:nvGraphicFramePr>
        <p:xfrm>
          <a:off x="5638800" y="2399482"/>
          <a:ext cx="3251200" cy="1619163"/>
        </p:xfrm>
        <a:graphic>
          <a:graphicData uri="http://schemas.openxmlformats.org/drawingml/2006/table">
            <a:tbl>
              <a:tblPr>
                <a:tableStyleId>{5C22544A-7EE6-4342-B048-85BDC9FD1C3A}</a:tableStyleId>
              </a:tblPr>
              <a:tblGrid>
                <a:gridCol w="838200"/>
                <a:gridCol w="990600"/>
                <a:gridCol w="672123"/>
                <a:gridCol w="750277"/>
              </a:tblGrid>
              <a:tr h="231309">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400" u="none" strike="noStrike" dirty="0">
                          <a:effectLst/>
                        </a:rPr>
                        <a:t>Samples</a:t>
                      </a:r>
                      <a:endParaRPr lang="en-US" sz="1400" b="0"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400" u="none" strike="noStrike" dirty="0">
                          <a:effectLst/>
                        </a:rPr>
                        <a:t>Time [us]</a:t>
                      </a:r>
                      <a:endParaRPr lang="en-US" sz="1400" b="0"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1309">
                <a:tc>
                  <a:txBody>
                    <a:bodyPr/>
                    <a:lstStyle/>
                    <a:p>
                      <a:pPr algn="l" fontAlgn="b"/>
                      <a:r>
                        <a:rPr lang="en-US" sz="1400" u="none" strike="noStrike" dirty="0">
                          <a:effectLst/>
                        </a:rPr>
                        <a:t>Preambles</a:t>
                      </a:r>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fontAlgn="b"/>
                      <a:r>
                        <a:rPr lang="en-US" sz="1400" u="none" strike="noStrike" dirty="0">
                          <a:effectLst/>
                        </a:rPr>
                        <a:t>57 x G_128</a:t>
                      </a:r>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r" fontAlgn="b"/>
                      <a:r>
                        <a:rPr lang="en-US" sz="1400" u="none" strike="noStrike" dirty="0">
                          <a:effectLst/>
                        </a:rPr>
                        <a:t>7296</a:t>
                      </a:r>
                      <a:endParaRPr lang="en-US" sz="1400" b="0" i="0" u="none" strike="noStrike" dirty="0">
                        <a:solidFill>
                          <a:srgbClr val="000000"/>
                        </a:solidFill>
                        <a:effectLst/>
                        <a:latin typeface="Calibri" panose="020F0502020204030204" pitchFamily="34" charset="0"/>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r" fontAlgn="b"/>
                      <a:r>
                        <a:rPr lang="en-US" sz="1400" u="none" strike="noStrike" dirty="0">
                          <a:effectLst/>
                        </a:rPr>
                        <a:t>4.15</a:t>
                      </a:r>
                      <a:endParaRPr lang="en-US" sz="1400" b="0"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231309">
                <a:tc>
                  <a:txBody>
                    <a:bodyPr/>
                    <a:lstStyle/>
                    <a:p>
                      <a:pPr algn="l" fontAlgn="b"/>
                      <a:r>
                        <a:rPr lang="en-US" sz="1400" u="none" strike="noStrike" dirty="0">
                          <a:effectLst/>
                        </a:rPr>
                        <a:t>Header</a:t>
                      </a:r>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1400" u="none" strike="noStrike" dirty="0">
                          <a:effectLst/>
                        </a:rPr>
                        <a:t>5 Bytes</a:t>
                      </a:r>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r" fontAlgn="b"/>
                      <a:r>
                        <a:rPr lang="en-US" sz="1400" u="none" strike="noStrike" dirty="0">
                          <a:effectLst/>
                        </a:rPr>
                        <a:t>1280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0.73</a:t>
                      </a:r>
                      <a:endParaRPr lang="en-US" sz="1400" b="0"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tr>
              <a:tr h="231309">
                <a:tc>
                  <a:txBody>
                    <a:bodyPr/>
                    <a:lstStyle/>
                    <a:p>
                      <a:pPr algn="l" fontAlgn="b"/>
                      <a:r>
                        <a:rPr lang="en-US" sz="1400" u="none" strike="noStrike" dirty="0">
                          <a:effectLst/>
                        </a:rPr>
                        <a:t>Payload</a:t>
                      </a:r>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1400" u="none" strike="noStrike" dirty="0">
                          <a:effectLst/>
                        </a:rPr>
                        <a:t>26 Bytes</a:t>
                      </a:r>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r" fontAlgn="b"/>
                      <a:r>
                        <a:rPr lang="en-US" sz="1400" u="none" strike="noStrike" dirty="0">
                          <a:effectLst/>
                        </a:rPr>
                        <a:t>6656</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3.78</a:t>
                      </a:r>
                      <a:endParaRPr lang="en-US" sz="1400" b="0"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tr>
              <a:tr h="231309">
                <a:tc>
                  <a:txBody>
                    <a:bodyPr/>
                    <a:lstStyle/>
                    <a:p>
                      <a:pPr algn="l" fontAlgn="b"/>
                      <a:r>
                        <a:rPr lang="en-US" sz="1400" u="none" strike="noStrike" dirty="0">
                          <a:effectLst/>
                        </a:rPr>
                        <a:t>Parity</a:t>
                      </a:r>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fontAlgn="b"/>
                      <a:r>
                        <a:rPr lang="en-US" sz="1400" u="none" strike="noStrike" dirty="0">
                          <a:effectLst/>
                        </a:rPr>
                        <a:t>2 codewords</a:t>
                      </a:r>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r" fontAlgn="b"/>
                      <a:r>
                        <a:rPr lang="en-US" sz="1400" u="none" strike="noStrike" dirty="0">
                          <a:effectLst/>
                        </a:rPr>
                        <a:t>10752</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6.11</a:t>
                      </a:r>
                      <a:endParaRPr lang="en-US" sz="1400" b="0"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tr>
              <a:tr h="231309">
                <a:tc>
                  <a:txBody>
                    <a:bodyPr/>
                    <a:lstStyle/>
                    <a:p>
                      <a:pPr algn="l" fontAlgn="b"/>
                      <a:r>
                        <a:rPr lang="en-US" sz="1400" u="none" strike="noStrike" dirty="0">
                          <a:effectLst/>
                        </a:rPr>
                        <a:t>BIFS</a:t>
                      </a:r>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fontAlgn="b"/>
                      <a:r>
                        <a:rPr lang="en-US" sz="1400" u="none" strike="noStrike" dirty="0">
                          <a:effectLst/>
                        </a:rPr>
                        <a:t>1</a:t>
                      </a:r>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1.00</a:t>
                      </a:r>
                      <a:endParaRPr lang="en-US" sz="1400" b="0"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tcPr>
                </a:tc>
              </a:tr>
              <a:tr h="231309">
                <a:tc>
                  <a:txBody>
                    <a:bodyPr/>
                    <a:lstStyle/>
                    <a:p>
                      <a:pPr algn="l" fontAlgn="b"/>
                      <a:r>
                        <a:rPr lang="en-US" sz="1400" u="none" strike="noStrike" dirty="0">
                          <a:effectLst/>
                        </a:rPr>
                        <a:t>Total</a:t>
                      </a:r>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r" fontAlgn="b"/>
                      <a:r>
                        <a:rPr lang="en-US" sz="1400" b="1" u="none" strike="noStrike" dirty="0">
                          <a:effectLst/>
                        </a:rPr>
                        <a:t>15.76</a:t>
                      </a:r>
                      <a:endParaRPr lang="en-US" sz="1400" b="1" i="0" u="none" strike="noStrike" dirty="0">
                        <a:solidFill>
                          <a:srgbClr val="000000"/>
                        </a:solidFill>
                        <a:effectLst/>
                        <a:latin typeface="Calibri" panose="020F0502020204030204" pitchFamily="34" charset="0"/>
                      </a:endParaRPr>
                    </a:p>
                  </a:txBody>
                  <a:tcPr marL="9525" marR="9525" marT="9525"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296528817"/>
              </p:ext>
            </p:extLst>
          </p:nvPr>
        </p:nvGraphicFramePr>
        <p:xfrm>
          <a:off x="1524000" y="5584604"/>
          <a:ext cx="5791200" cy="663796"/>
        </p:xfrm>
        <a:graphic>
          <a:graphicData uri="http://schemas.openxmlformats.org/drawingml/2006/table">
            <a:tbl>
              <a:tblPr>
                <a:tableStyleId>{5C22544A-7EE6-4342-B048-85BDC9FD1C3A}</a:tableStyleId>
              </a:tblPr>
              <a:tblGrid>
                <a:gridCol w="1295400"/>
                <a:gridCol w="899160"/>
                <a:gridCol w="899160"/>
                <a:gridCol w="899160"/>
                <a:gridCol w="899160"/>
                <a:gridCol w="899160"/>
              </a:tblGrid>
              <a:tr h="331898">
                <a:tc>
                  <a:txBody>
                    <a:bodyPr/>
                    <a:lstStyle/>
                    <a:p>
                      <a:pPr algn="l" fontAlgn="b"/>
                      <a:r>
                        <a:rPr lang="en-US" sz="1600" u="none" strike="noStrike" dirty="0">
                          <a:effectLst/>
                        </a:rPr>
                        <a:t>Nsectors</a:t>
                      </a:r>
                      <a:endParaRPr lang="en-US" sz="16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32</a:t>
                      </a:r>
                      <a:endParaRPr lang="en-US" sz="16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64</a:t>
                      </a:r>
                      <a:endParaRPr lang="en-US" sz="16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128</a:t>
                      </a:r>
                      <a:endParaRPr lang="en-US" sz="16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256</a:t>
                      </a:r>
                      <a:endParaRPr lang="en-US" sz="16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512</a:t>
                      </a:r>
                      <a:endParaRPr lang="en-US" sz="16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1898">
                <a:tc>
                  <a:txBody>
                    <a:bodyPr/>
                    <a:lstStyle/>
                    <a:p>
                      <a:pPr algn="l" fontAlgn="b"/>
                      <a:r>
                        <a:rPr lang="en-US" sz="1600" u="none" strike="noStrike" dirty="0">
                          <a:effectLst/>
                        </a:rPr>
                        <a:t>SSW </a:t>
                      </a:r>
                      <a:r>
                        <a:rPr lang="en-US" sz="1600" u="none" strike="noStrike" dirty="0" smtClean="0">
                          <a:effectLst/>
                        </a:rPr>
                        <a:t>time [ms]</a:t>
                      </a:r>
                      <a:endParaRPr lang="en-US" sz="16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0.5</a:t>
                      </a:r>
                      <a:endParaRPr lang="en-US" sz="16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1.0</a:t>
                      </a:r>
                      <a:endParaRPr lang="en-US" sz="16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2.0</a:t>
                      </a:r>
                      <a:endParaRPr lang="en-US" sz="16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4.0</a:t>
                      </a:r>
                      <a:endParaRPr lang="en-US" sz="16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8.1</a:t>
                      </a:r>
                      <a:endParaRPr lang="en-US" sz="16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070664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Existing Frames: Sector Sweep (SSW) Time Analysis (cont.)</a:t>
            </a:r>
          </a:p>
        </p:txBody>
      </p:sp>
      <p:sp>
        <p:nvSpPr>
          <p:cNvPr id="4" name="Content Placeholder 3"/>
          <p:cNvSpPr>
            <a:spLocks noGrp="1"/>
          </p:cNvSpPr>
          <p:nvPr>
            <p:ph idx="1"/>
          </p:nvPr>
        </p:nvSpPr>
        <p:spPr>
          <a:xfrm>
            <a:off x="152400" y="1981199"/>
            <a:ext cx="8305800" cy="4494213"/>
          </a:xfrm>
        </p:spPr>
        <p:txBody>
          <a:bodyPr>
            <a:noAutofit/>
          </a:bodyPr>
          <a:lstStyle/>
          <a:p>
            <a:pPr>
              <a:buFont typeface="Arial" panose="020B0604020202020204" pitchFamily="34" charset="0"/>
              <a:buChar char="•"/>
            </a:pPr>
            <a:r>
              <a:rPr lang="en-US" b="0" dirty="0"/>
              <a:t>When the AP is the initiator and </a:t>
            </a:r>
            <a:br>
              <a:rPr lang="en-US" b="0" dirty="0"/>
            </a:br>
            <a:r>
              <a:rPr lang="en-US" b="0" dirty="0"/>
              <a:t>an associated STA is the responder</a:t>
            </a:r>
          </a:p>
          <a:p>
            <a:pPr lvl="1">
              <a:buFont typeface="Arial" panose="020B0604020202020204" pitchFamily="34" charset="0"/>
              <a:buChar char="•"/>
            </a:pPr>
            <a:r>
              <a:rPr lang="en-US" dirty="0"/>
              <a:t>Several fields can be either </a:t>
            </a:r>
            <a:br>
              <a:rPr lang="en-US" dirty="0"/>
            </a:br>
            <a:r>
              <a:rPr lang="en-US" dirty="0"/>
              <a:t>compressed or removed </a:t>
            </a:r>
          </a:p>
          <a:p>
            <a:pPr>
              <a:buFont typeface="Arial" panose="020B0604020202020204" pitchFamily="34" charset="0"/>
              <a:buChar char="•"/>
            </a:pPr>
            <a:r>
              <a:rPr lang="en-US" b="0" dirty="0"/>
              <a:t>This is the most common scenario </a:t>
            </a:r>
            <a:br>
              <a:rPr lang="en-US" b="0" dirty="0"/>
            </a:br>
            <a:r>
              <a:rPr lang="en-US" b="0" dirty="0"/>
              <a:t>for the SSW.</a:t>
            </a:r>
          </a:p>
          <a:p>
            <a:pPr>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r>
              <a:rPr lang="en-US" b="0" dirty="0"/>
              <a:t>Use of shorten SSW frame is optional </a:t>
            </a:r>
            <a:br>
              <a:rPr lang="en-US" b="0" dirty="0"/>
            </a:br>
            <a:r>
              <a:rPr lang="en-US" b="0" dirty="0"/>
              <a:t>(only when the two sides are supporting it</a:t>
            </a:r>
            <a:r>
              <a:rPr lang="en-US" b="0" dirty="0" smtClean="0"/>
              <a:t>).</a:t>
            </a:r>
            <a:endParaRPr lang="en-US" dirty="0"/>
          </a:p>
        </p:txBody>
      </p:sp>
      <p:sp>
        <p:nvSpPr>
          <p:cNvPr id="3" name="Slide Number Placeholder 2"/>
          <p:cNvSpPr>
            <a:spLocks noGrp="1"/>
          </p:cNvSpPr>
          <p:nvPr>
            <p:ph type="sldNum" sz="quarter" idx="12"/>
          </p:nvPr>
        </p:nvSpPr>
        <p:spPr/>
        <p:txBody>
          <a:bodyPr/>
          <a:lstStyle/>
          <a:p>
            <a:fld id="{EE2556C5-CE8C-6547-B838-EA80C61A4AF7}" type="slidenum">
              <a:rPr lang="en-US" smtClean="0"/>
              <a:pPr/>
              <a:t>6</a:t>
            </a:fld>
            <a:endParaRPr lang="en-US" dirty="0"/>
          </a:p>
        </p:txBody>
      </p:sp>
      <p:sp>
        <p:nvSpPr>
          <p:cNvPr id="8" name="Date Placeholder 5"/>
          <p:cNvSpPr>
            <a:spLocks noGrp="1"/>
          </p:cNvSpPr>
          <p:nvPr>
            <p:ph type="dt" sz="half" idx="2"/>
          </p:nvPr>
        </p:nvSpPr>
        <p:spPr>
          <a:xfrm>
            <a:off x="696913" y="332601"/>
            <a:ext cx="1182055" cy="276999"/>
          </a:xfrm>
        </p:spPr>
        <p:txBody>
          <a:bodyPr/>
          <a:lstStyle/>
          <a:p>
            <a:pPr>
              <a:defRPr/>
            </a:pPr>
            <a:r>
              <a:rPr lang="en-US" dirty="0" smtClean="0"/>
              <a:t>March 2016</a:t>
            </a:r>
            <a:endParaRPr lang="en-US" dirty="0"/>
          </a:p>
        </p:txBody>
      </p:sp>
      <p:sp>
        <p:nvSpPr>
          <p:cNvPr id="9" name="Footer Placeholder 3"/>
          <p:cNvSpPr>
            <a:spLocks noGrp="1"/>
          </p:cNvSpPr>
          <p:nvPr>
            <p:ph type="ftr" sz="quarter" idx="11"/>
          </p:nvPr>
        </p:nvSpPr>
        <p:spPr>
          <a:xfrm>
            <a:off x="5791200" y="6475413"/>
            <a:ext cx="2752725" cy="369332"/>
          </a:xfrm>
        </p:spPr>
        <p:txBody>
          <a:bodyPr/>
          <a:lstStyle/>
          <a:p>
            <a:pPr>
              <a:defRPr/>
            </a:pPr>
            <a:r>
              <a:rPr lang="en-US" dirty="0"/>
              <a:t>Alecsander Eitan (Qualcomm)</a:t>
            </a:r>
          </a:p>
          <a:p>
            <a:pPr>
              <a:defRPr/>
            </a:pPr>
            <a:r>
              <a:rPr lang="en-US" dirty="0"/>
              <a:t>Carlos </a:t>
            </a:r>
            <a:r>
              <a:rPr lang="en-US" dirty="0" err="1"/>
              <a:t>Cordeiro</a:t>
            </a:r>
            <a:r>
              <a:rPr lang="en-US" dirty="0"/>
              <a:t> (Intel)</a:t>
            </a:r>
          </a:p>
        </p:txBody>
      </p:sp>
      <p:pic>
        <p:nvPicPr>
          <p:cNvPr id="7" name="Picture 6"/>
          <p:cNvPicPr>
            <a:picLocks noChangeAspect="1"/>
          </p:cNvPicPr>
          <p:nvPr/>
        </p:nvPicPr>
        <p:blipFill>
          <a:blip r:embed="rId2"/>
          <a:stretch>
            <a:fillRect/>
          </a:stretch>
        </p:blipFill>
        <p:spPr>
          <a:xfrm>
            <a:off x="5100502" y="1830388"/>
            <a:ext cx="3967298" cy="2704053"/>
          </a:xfrm>
          <a:prstGeom prst="rect">
            <a:avLst/>
          </a:prstGeom>
        </p:spPr>
      </p:pic>
      <p:cxnSp>
        <p:nvCxnSpPr>
          <p:cNvPr id="10" name="Straight Arrow Connector 9"/>
          <p:cNvCxnSpPr/>
          <p:nvPr/>
        </p:nvCxnSpPr>
        <p:spPr bwMode="auto">
          <a:xfrm flipH="1">
            <a:off x="4571999" y="3657600"/>
            <a:ext cx="914400" cy="68580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 name="TextBox 10"/>
          <p:cNvSpPr txBox="1"/>
          <p:nvPr/>
        </p:nvSpPr>
        <p:spPr>
          <a:xfrm>
            <a:off x="3505199" y="4236657"/>
            <a:ext cx="1977080" cy="707886"/>
          </a:xfrm>
          <a:prstGeom prst="rect">
            <a:avLst/>
          </a:prstGeom>
          <a:noFill/>
        </p:spPr>
        <p:txBody>
          <a:bodyPr wrap="none" rtlCol="0">
            <a:spAutoFit/>
          </a:bodyPr>
          <a:lstStyle/>
          <a:p>
            <a:r>
              <a:rPr lang="en-US" sz="2000" dirty="0" smtClean="0">
                <a:solidFill>
                  <a:schemeClr val="tx1"/>
                </a:solidFill>
              </a:rPr>
              <a:t>Long time for </a:t>
            </a:r>
            <a:br>
              <a:rPr lang="en-US" sz="2000" dirty="0" smtClean="0">
                <a:solidFill>
                  <a:schemeClr val="tx1"/>
                </a:solidFill>
              </a:rPr>
            </a:br>
            <a:r>
              <a:rPr lang="en-US" sz="2000" dirty="0" smtClean="0">
                <a:solidFill>
                  <a:schemeClr val="tx1"/>
                </a:solidFill>
              </a:rPr>
              <a:t>massive array AP</a:t>
            </a:r>
            <a:endParaRPr lang="en-US" sz="2000" dirty="0">
              <a:solidFill>
                <a:schemeClr val="tx1"/>
              </a:solidFill>
            </a:endParaRPr>
          </a:p>
        </p:txBody>
      </p:sp>
      <p:sp>
        <p:nvSpPr>
          <p:cNvPr id="12" name="Oval 11"/>
          <p:cNvSpPr/>
          <p:nvPr/>
        </p:nvSpPr>
        <p:spPr bwMode="auto">
          <a:xfrm>
            <a:off x="5410200" y="1830689"/>
            <a:ext cx="1981200" cy="2528102"/>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0191767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a:t>Requirements for Short SSW</a:t>
            </a:r>
          </a:p>
        </p:txBody>
      </p:sp>
      <p:sp>
        <p:nvSpPr>
          <p:cNvPr id="3" name="Content Placeholder 2"/>
          <p:cNvSpPr>
            <a:spLocks noGrp="1"/>
          </p:cNvSpPr>
          <p:nvPr>
            <p:ph idx="1"/>
          </p:nvPr>
        </p:nvSpPr>
        <p:spPr>
          <a:xfrm>
            <a:off x="304800" y="1447800"/>
            <a:ext cx="8610600" cy="5027612"/>
          </a:xfrm>
        </p:spPr>
        <p:txBody>
          <a:bodyPr/>
          <a:lstStyle/>
          <a:p>
            <a:r>
              <a:rPr lang="en-US" sz="2000" b="0" dirty="0"/>
              <a:t>An EDMG STA can transmit Short SSW packets to a peer STA only after, at a minimum, it discovers that the peer STA is also an EDMG STA</a:t>
            </a:r>
          </a:p>
          <a:p>
            <a:pPr lvl="1"/>
            <a:r>
              <a:rPr lang="en-US" dirty="0"/>
              <a:t>Knowledge of MAC addresses and possibly STA capability required beforehand</a:t>
            </a:r>
          </a:p>
          <a:p>
            <a:pPr lvl="1"/>
            <a:r>
              <a:rPr lang="en-US" dirty="0"/>
              <a:t>A MAC rule is required to this effect</a:t>
            </a:r>
          </a:p>
          <a:p>
            <a:r>
              <a:rPr lang="en-US" sz="2000" b="0" dirty="0"/>
              <a:t>The total number of bytes for the MAC payload of the Short SSW packet needs to stay &lt;= 6 bytes</a:t>
            </a:r>
          </a:p>
          <a:p>
            <a:r>
              <a:rPr lang="en-US" sz="2000" b="0" dirty="0"/>
              <a:t>A legacy DMG STA shall be able to set CCA busy for the duration of the Short SSW packet by PLCP header detection</a:t>
            </a:r>
          </a:p>
          <a:p>
            <a:r>
              <a:rPr lang="en-US" sz="2000" b="0" dirty="0"/>
              <a:t>Initiator needs to be able to indicate to any recipient EDMG STA that the packet is a Short SSW packet</a:t>
            </a:r>
          </a:p>
          <a:p>
            <a:r>
              <a:rPr lang="en-US" sz="2000" b="0" dirty="0" smtClean="0"/>
              <a:t>To </a:t>
            </a:r>
            <a:r>
              <a:rPr lang="en-US" sz="2000" b="0" dirty="0"/>
              <a:t>keep it short, SLS using Short SSW packet uses DMG Control PHY and not EDMG Control </a:t>
            </a:r>
            <a:r>
              <a:rPr lang="en-US" sz="2000" b="0" dirty="0" smtClean="0"/>
              <a:t>PHY</a:t>
            </a:r>
            <a:endParaRPr lang="en-US" dirty="0"/>
          </a:p>
        </p:txBody>
      </p:sp>
      <p:sp>
        <p:nvSpPr>
          <p:cNvPr id="4" name="Footer Placeholder 3"/>
          <p:cNvSpPr>
            <a:spLocks noGrp="1"/>
          </p:cNvSpPr>
          <p:nvPr>
            <p:ph type="ftr" sz="quarter" idx="11"/>
          </p:nvPr>
        </p:nvSpPr>
        <p:spPr>
          <a:xfrm>
            <a:off x="5791200" y="6475413"/>
            <a:ext cx="2752725" cy="369332"/>
          </a:xfrm>
        </p:spPr>
        <p:txBody>
          <a:bodyPr/>
          <a:lstStyle/>
          <a:p>
            <a:pPr>
              <a:defRPr/>
            </a:pPr>
            <a:r>
              <a:rPr lang="en-US" dirty="0"/>
              <a:t>Alecsander Eitan (Qualcomm)</a:t>
            </a:r>
          </a:p>
          <a:p>
            <a:pPr>
              <a:defRPr/>
            </a:pPr>
            <a:r>
              <a:rPr lang="en-US" dirty="0"/>
              <a:t>Carlos </a:t>
            </a:r>
            <a:r>
              <a:rPr lang="en-US" dirty="0" err="1"/>
              <a:t>Cordeiro</a:t>
            </a:r>
            <a:r>
              <a:rPr lang="en-US" dirty="0"/>
              <a:t> (Intel)</a:t>
            </a:r>
          </a:p>
        </p:txBody>
      </p:sp>
      <p:sp>
        <p:nvSpPr>
          <p:cNvPr id="5" name="Slide Number Placeholder 4"/>
          <p:cNvSpPr>
            <a:spLocks noGrp="1"/>
          </p:cNvSpPr>
          <p:nvPr>
            <p:ph type="sldNum" sz="quarter" idx="12"/>
          </p:nvPr>
        </p:nvSpPr>
        <p:spPr/>
        <p:txBody>
          <a:bodyPr/>
          <a:lstStyle/>
          <a:p>
            <a:r>
              <a:rPr lang="en-US" altLang="en-US" dirty="0" smtClean="0"/>
              <a:t>Slide </a:t>
            </a:r>
            <a:fld id="{0FF88134-36A3-492E-B6B5-2F4703E76746}" type="slidenum">
              <a:rPr lang="en-US" altLang="en-US" smtClean="0"/>
              <a:pPr/>
              <a:t>7</a:t>
            </a:fld>
            <a:endParaRPr lang="en-US" altLang="en-US" dirty="0"/>
          </a:p>
        </p:txBody>
      </p:sp>
      <p:sp>
        <p:nvSpPr>
          <p:cNvPr id="6" name="Date Placeholder 5"/>
          <p:cNvSpPr>
            <a:spLocks noGrp="1"/>
          </p:cNvSpPr>
          <p:nvPr>
            <p:ph type="dt" sz="half" idx="2"/>
          </p:nvPr>
        </p:nvSpPr>
        <p:spPr>
          <a:xfrm>
            <a:off x="696913" y="332601"/>
            <a:ext cx="1182055" cy="276999"/>
          </a:xfrm>
        </p:spPr>
        <p:txBody>
          <a:bodyPr/>
          <a:lstStyle/>
          <a:p>
            <a:pPr>
              <a:defRPr/>
            </a:pPr>
            <a:r>
              <a:rPr lang="en-US" dirty="0" smtClean="0"/>
              <a:t>March 2016</a:t>
            </a:r>
            <a:endParaRPr lang="en-US" dirty="0"/>
          </a:p>
        </p:txBody>
      </p:sp>
    </p:spTree>
    <p:extLst>
      <p:ext uri="{BB962C8B-B14F-4D97-AF65-F5344CB8AC3E}">
        <p14:creationId xmlns:p14="http://schemas.microsoft.com/office/powerpoint/2010/main" val="19103911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08820"/>
          </a:xfrm>
        </p:spPr>
        <p:txBody>
          <a:bodyPr/>
          <a:lstStyle/>
          <a:p>
            <a:r>
              <a:rPr lang="en-US" dirty="0"/>
              <a:t>Short SSW format proposal</a:t>
            </a:r>
          </a:p>
        </p:txBody>
      </p:sp>
      <p:sp>
        <p:nvSpPr>
          <p:cNvPr id="4" name="Footer Placeholder 3"/>
          <p:cNvSpPr>
            <a:spLocks noGrp="1"/>
          </p:cNvSpPr>
          <p:nvPr>
            <p:ph type="ftr" sz="quarter" idx="11"/>
          </p:nvPr>
        </p:nvSpPr>
        <p:spPr>
          <a:xfrm>
            <a:off x="5791200" y="6475413"/>
            <a:ext cx="2752725" cy="369332"/>
          </a:xfrm>
        </p:spPr>
        <p:txBody>
          <a:bodyPr/>
          <a:lstStyle/>
          <a:p>
            <a:pPr>
              <a:defRPr/>
            </a:pPr>
            <a:r>
              <a:rPr lang="en-US" dirty="0"/>
              <a:t>Alecsander Eitan (Qualcomm)</a:t>
            </a:r>
          </a:p>
          <a:p>
            <a:pPr>
              <a:defRPr/>
            </a:pPr>
            <a:r>
              <a:rPr lang="en-US" dirty="0"/>
              <a:t>Carlos </a:t>
            </a:r>
            <a:r>
              <a:rPr lang="en-US" dirty="0" err="1"/>
              <a:t>Cordeiro</a:t>
            </a:r>
            <a:r>
              <a:rPr lang="en-US" dirty="0"/>
              <a:t> (Intel)</a:t>
            </a:r>
          </a:p>
        </p:txBody>
      </p:sp>
      <p:sp>
        <p:nvSpPr>
          <p:cNvPr id="5" name="Slide Number Placeholder 4"/>
          <p:cNvSpPr>
            <a:spLocks noGrp="1"/>
          </p:cNvSpPr>
          <p:nvPr>
            <p:ph type="sldNum" sz="quarter" idx="12"/>
          </p:nvPr>
        </p:nvSpPr>
        <p:spPr/>
        <p:txBody>
          <a:bodyPr/>
          <a:lstStyle/>
          <a:p>
            <a:r>
              <a:rPr lang="en-US" altLang="en-US" dirty="0" smtClean="0"/>
              <a:t>Slide </a:t>
            </a:r>
            <a:fld id="{0FF88134-36A3-492E-B6B5-2F4703E76746}" type="slidenum">
              <a:rPr lang="en-US" altLang="en-US" smtClean="0"/>
              <a:pPr/>
              <a:t>8</a:t>
            </a:fld>
            <a:endParaRPr lang="en-US" altLang="en-US" dirty="0"/>
          </a:p>
        </p:txBody>
      </p:sp>
      <p:sp>
        <p:nvSpPr>
          <p:cNvPr id="6" name="Date Placeholder 5"/>
          <p:cNvSpPr>
            <a:spLocks noGrp="1"/>
          </p:cNvSpPr>
          <p:nvPr>
            <p:ph type="dt" sz="half" idx="2"/>
          </p:nvPr>
        </p:nvSpPr>
        <p:spPr>
          <a:xfrm>
            <a:off x="696913" y="332601"/>
            <a:ext cx="1182055" cy="276999"/>
          </a:xfrm>
        </p:spPr>
        <p:txBody>
          <a:bodyPr/>
          <a:lstStyle/>
          <a:p>
            <a:pPr>
              <a:defRPr/>
            </a:pPr>
            <a:r>
              <a:rPr lang="en-US" dirty="0" smtClean="0"/>
              <a:t>March 2016</a:t>
            </a:r>
            <a:endParaRPr lang="en-US" dirty="0"/>
          </a:p>
        </p:txBody>
      </p:sp>
      <p:graphicFrame>
        <p:nvGraphicFramePr>
          <p:cNvPr id="8" name="Content Placeholder 15"/>
          <p:cNvGraphicFramePr>
            <a:graphicFrameLocks noGrp="1"/>
          </p:cNvGraphicFramePr>
          <p:nvPr>
            <p:ph idx="1"/>
            <p:extLst>
              <p:ext uri="{D42A27DB-BD31-4B8C-83A1-F6EECF244321}">
                <p14:modId xmlns:p14="http://schemas.microsoft.com/office/powerpoint/2010/main" val="746060816"/>
              </p:ext>
            </p:extLst>
          </p:nvPr>
        </p:nvGraphicFramePr>
        <p:xfrm>
          <a:off x="107504" y="2725184"/>
          <a:ext cx="8928992" cy="3751816"/>
        </p:xfrm>
        <a:graphic>
          <a:graphicData uri="http://schemas.openxmlformats.org/drawingml/2006/table">
            <a:tbl>
              <a:tblPr firstRow="1">
                <a:tableStyleId>{616DA210-FB5B-4158-B5E0-FEB733F419BA}</a:tableStyleId>
              </a:tblPr>
              <a:tblGrid>
                <a:gridCol w="1190532"/>
                <a:gridCol w="7738460"/>
              </a:tblGrid>
              <a:tr h="288354">
                <a:tc>
                  <a:txBody>
                    <a:bodyPr/>
                    <a:lstStyle/>
                    <a:p>
                      <a:r>
                        <a:rPr lang="en-US" sz="1400" dirty="0" smtClean="0"/>
                        <a:t>Field</a:t>
                      </a:r>
                      <a:endParaRPr lang="en-US" sz="1400" dirty="0"/>
                    </a:p>
                  </a:txBody>
                  <a:tcPr>
                    <a:solidFill>
                      <a:schemeClr val="bg1"/>
                    </a:solidFill>
                  </a:tcPr>
                </a:tc>
                <a:tc>
                  <a:txBody>
                    <a:bodyPr/>
                    <a:lstStyle/>
                    <a:p>
                      <a:r>
                        <a:rPr lang="en-US" sz="1400" dirty="0" smtClean="0"/>
                        <a:t>Definition</a:t>
                      </a:r>
                      <a:endParaRPr lang="en-US" sz="1400" dirty="0"/>
                    </a:p>
                  </a:txBody>
                  <a:tcPr>
                    <a:solidFill>
                      <a:schemeClr val="bg1"/>
                    </a:solidFill>
                  </a:tcPr>
                </a:tc>
              </a:tr>
              <a:tr h="313114">
                <a:tc>
                  <a:txBody>
                    <a:bodyPr/>
                    <a:lstStyle/>
                    <a:p>
                      <a:r>
                        <a:rPr lang="en-US" sz="1400" dirty="0" smtClean="0"/>
                        <a:t>Packet</a:t>
                      </a:r>
                      <a:r>
                        <a:rPr lang="en-US" sz="1400" baseline="0" dirty="0" smtClean="0"/>
                        <a:t> Type</a:t>
                      </a:r>
                      <a:endParaRPr lang="en-US" sz="1400" dirty="0"/>
                    </a:p>
                  </a:txBody>
                  <a:tcPr>
                    <a:solidFill>
                      <a:schemeClr val="bg1"/>
                    </a:solidFill>
                  </a:tcPr>
                </a:tc>
                <a:tc>
                  <a:txBody>
                    <a:bodyPr/>
                    <a:lstStyle/>
                    <a:p>
                      <a:r>
                        <a:rPr lang="en-US" sz="1400" dirty="0" smtClean="0"/>
                        <a:t>Indicates the type of the packet. Possible values: 0: Short SSW, 1-3: Reserved</a:t>
                      </a:r>
                      <a:endParaRPr lang="en-US" sz="1400" dirty="0"/>
                    </a:p>
                  </a:txBody>
                  <a:tcPr>
                    <a:solidFill>
                      <a:schemeClr val="bg1"/>
                    </a:solidFill>
                  </a:tcPr>
                </a:tc>
              </a:tr>
              <a:tr h="313114">
                <a:tc>
                  <a:txBody>
                    <a:bodyPr/>
                    <a:lstStyle/>
                    <a:p>
                      <a:r>
                        <a:rPr lang="en-US" sz="1400" dirty="0" smtClean="0"/>
                        <a:t>Addressing</a:t>
                      </a:r>
                      <a:endParaRPr lang="en-US" sz="1400" dirty="0"/>
                    </a:p>
                  </a:txBody>
                  <a:tcPr>
                    <a:solidFill>
                      <a:schemeClr val="bg1"/>
                    </a:solidFill>
                  </a:tcPr>
                </a:tc>
                <a:tc>
                  <a:txBody>
                    <a:bodyPr/>
                    <a:lstStyle/>
                    <a:p>
                      <a:r>
                        <a:rPr lang="en-US" sz="1400" dirty="0" smtClean="0"/>
                        <a:t>The format is TBD.</a:t>
                      </a:r>
                      <a:endParaRPr lang="en-US" sz="1400" dirty="0"/>
                    </a:p>
                  </a:txBody>
                  <a:tcPr>
                    <a:solidFill>
                      <a:schemeClr val="bg1"/>
                    </a:solidFill>
                  </a:tcPr>
                </a:tc>
              </a:tr>
              <a:tr h="313114">
                <a:tc>
                  <a:txBody>
                    <a:bodyPr/>
                    <a:lstStyle/>
                    <a:p>
                      <a:r>
                        <a:rPr lang="en-US" sz="1400" kern="1200" dirty="0" smtClean="0">
                          <a:solidFill>
                            <a:schemeClr val="tx1"/>
                          </a:solidFill>
                          <a:latin typeface="+mn-lt"/>
                          <a:ea typeface="+mn-ea"/>
                          <a:cs typeface="+mn-cs"/>
                        </a:rPr>
                        <a:t>CDOWN</a:t>
                      </a:r>
                      <a:endParaRPr lang="en-US" sz="1400" kern="1200" dirty="0">
                        <a:solidFill>
                          <a:schemeClr val="tx1"/>
                        </a:solidFill>
                        <a:latin typeface="+mn-lt"/>
                        <a:ea typeface="+mn-ea"/>
                        <a:cs typeface="+mn-cs"/>
                      </a:endParaRPr>
                    </a:p>
                  </a:txBody>
                  <a:tcPr>
                    <a:solidFill>
                      <a:schemeClr val="bg1"/>
                    </a:solidFill>
                  </a:tcPr>
                </a:tc>
                <a:tc>
                  <a:txBody>
                    <a:bodyPr/>
                    <a:lstStyle/>
                    <a:p>
                      <a:r>
                        <a:rPr lang="en-US" sz="1400" kern="1200" dirty="0" smtClean="0">
                          <a:solidFill>
                            <a:schemeClr val="tx1"/>
                          </a:solidFill>
                          <a:latin typeface="+mn-lt"/>
                          <a:ea typeface="+mn-ea"/>
                          <a:cs typeface="+mn-cs"/>
                        </a:rPr>
                        <a:t>A down-counter indicating the number of remaining Short</a:t>
                      </a:r>
                      <a:r>
                        <a:rPr lang="en-US" sz="1400" kern="1200" baseline="0" dirty="0" smtClean="0">
                          <a:solidFill>
                            <a:schemeClr val="tx1"/>
                          </a:solidFill>
                          <a:latin typeface="+mn-lt"/>
                          <a:ea typeface="+mn-ea"/>
                          <a:cs typeface="+mn-cs"/>
                        </a:rPr>
                        <a:t> SSW packet </a:t>
                      </a:r>
                      <a:r>
                        <a:rPr lang="en-US" sz="1400" kern="1200" dirty="0" smtClean="0">
                          <a:solidFill>
                            <a:schemeClr val="tx1"/>
                          </a:solidFill>
                          <a:latin typeface="+mn-lt"/>
                          <a:ea typeface="+mn-ea"/>
                          <a:cs typeface="+mn-cs"/>
                        </a:rPr>
                        <a:t>transmissions and LBIFSs to the end of the TXSS/RXSS across all antennas. This field is set to 0 in the last Short SSW packet transmission.</a:t>
                      </a:r>
                    </a:p>
                  </a:txBody>
                  <a:tcPr>
                    <a:solidFill>
                      <a:schemeClr val="bg1"/>
                    </a:solidFill>
                  </a:tcPr>
                </a:tc>
              </a:tr>
              <a:tr h="313114">
                <a:tc>
                  <a:txBody>
                    <a:bodyPr/>
                    <a:lstStyle/>
                    <a:p>
                      <a:r>
                        <a:rPr lang="en-US" sz="1400" kern="1200" dirty="0" smtClean="0">
                          <a:solidFill>
                            <a:schemeClr val="tx1"/>
                          </a:solidFill>
                          <a:latin typeface="+mn-lt"/>
                          <a:ea typeface="+mn-ea"/>
                          <a:cs typeface="+mn-cs"/>
                        </a:rPr>
                        <a:t>RF Chain ID</a:t>
                      </a:r>
                      <a:endParaRPr lang="en-US" sz="1400" kern="1200" dirty="0">
                        <a:solidFill>
                          <a:schemeClr val="tx1"/>
                        </a:solidFill>
                        <a:latin typeface="+mn-lt"/>
                        <a:ea typeface="+mn-ea"/>
                        <a:cs typeface="+mn-cs"/>
                      </a:endParaRPr>
                    </a:p>
                  </a:txBody>
                  <a:tcPr>
                    <a:solidFill>
                      <a:schemeClr val="bg1"/>
                    </a:solidFill>
                  </a:tcPr>
                </a:tc>
                <a:tc>
                  <a:txBody>
                    <a:bodyPr/>
                    <a:lstStyle/>
                    <a:p>
                      <a:r>
                        <a:rPr lang="en-US" sz="1400" kern="1200" dirty="0" smtClean="0">
                          <a:solidFill>
                            <a:schemeClr val="tx1"/>
                          </a:solidFill>
                          <a:latin typeface="+mn-lt"/>
                          <a:ea typeface="+mn-ea"/>
                          <a:cs typeface="+mn-cs"/>
                        </a:rPr>
                        <a:t>Identifies the RF chain the transmitter is currently using for this transmission.</a:t>
                      </a:r>
                      <a:endParaRPr lang="en-US" sz="1400" kern="1200" dirty="0">
                        <a:solidFill>
                          <a:schemeClr val="tx1"/>
                        </a:solidFill>
                        <a:latin typeface="+mn-lt"/>
                        <a:ea typeface="+mn-ea"/>
                        <a:cs typeface="+mn-cs"/>
                      </a:endParaRPr>
                    </a:p>
                  </a:txBody>
                  <a:tcPr>
                    <a:solidFill>
                      <a:schemeClr val="bg1"/>
                    </a:solidFill>
                  </a:tcPr>
                </a:tc>
              </a:tr>
              <a:tr h="313114">
                <a:tc>
                  <a:txBody>
                    <a:bodyPr/>
                    <a:lstStyle/>
                    <a:p>
                      <a:r>
                        <a:rPr lang="en-US" sz="1400" kern="1200" dirty="0" smtClean="0">
                          <a:solidFill>
                            <a:schemeClr val="tx1"/>
                          </a:solidFill>
                          <a:latin typeface="+mn-lt"/>
                          <a:ea typeface="+mn-ea"/>
                          <a:cs typeface="+mn-cs"/>
                        </a:rPr>
                        <a:t>Short SSW Feedback</a:t>
                      </a:r>
                      <a:endParaRPr lang="en-US" sz="1400" kern="1200" dirty="0">
                        <a:solidFill>
                          <a:schemeClr val="tx1"/>
                        </a:solidFill>
                        <a:latin typeface="+mn-lt"/>
                        <a:ea typeface="+mn-ea"/>
                        <a:cs typeface="+mn-cs"/>
                      </a:endParaRPr>
                    </a:p>
                  </a:txBody>
                  <a:tcPr>
                    <a:solidFill>
                      <a:schemeClr val="bg1"/>
                    </a:solidFill>
                  </a:tcPr>
                </a:tc>
                <a:tc>
                  <a:txBody>
                    <a:bodyPr/>
                    <a:lstStyle/>
                    <a:p>
                      <a:r>
                        <a:rPr lang="en-US" sz="1400" kern="1200" dirty="0" smtClean="0">
                          <a:solidFill>
                            <a:schemeClr val="tx1"/>
                          </a:solidFill>
                          <a:latin typeface="+mn-lt"/>
                          <a:ea typeface="+mn-ea"/>
                          <a:cs typeface="+mn-cs"/>
                        </a:rPr>
                        <a:t>In a RSS, contains the value of the CDOWN field of the Short SSW packet that was received with best quality in the immediately preceding sector sweep. The determination of which packet was received with best quality is implementation dependent. This field is reserved when transmitted as part of an</a:t>
                      </a:r>
                      <a:r>
                        <a:rPr lang="en-US" sz="1400" kern="1200" baseline="0" dirty="0" smtClean="0">
                          <a:solidFill>
                            <a:schemeClr val="tx1"/>
                          </a:solidFill>
                          <a:latin typeface="+mn-lt"/>
                          <a:ea typeface="+mn-ea"/>
                          <a:cs typeface="+mn-cs"/>
                        </a:rPr>
                        <a:t> ISS.</a:t>
                      </a:r>
                      <a:endParaRPr lang="en-US" sz="1400" kern="1200" dirty="0">
                        <a:solidFill>
                          <a:schemeClr val="tx1"/>
                        </a:solidFill>
                        <a:latin typeface="+mn-lt"/>
                        <a:ea typeface="+mn-ea"/>
                        <a:cs typeface="+mn-cs"/>
                      </a:endParaRPr>
                    </a:p>
                  </a:txBody>
                  <a:tcPr>
                    <a:solidFill>
                      <a:schemeClr val="bg1"/>
                    </a:solidFill>
                  </a:tcPr>
                </a:tc>
              </a:tr>
              <a:tr h="313114">
                <a:tc>
                  <a:txBody>
                    <a:bodyPr/>
                    <a:lstStyle/>
                    <a:p>
                      <a:r>
                        <a:rPr lang="en-US" sz="1400" kern="1200" dirty="0" smtClean="0">
                          <a:solidFill>
                            <a:schemeClr val="tx1"/>
                          </a:solidFill>
                          <a:latin typeface="+mn-lt"/>
                          <a:ea typeface="+mn-ea"/>
                          <a:cs typeface="+mn-cs"/>
                        </a:rPr>
                        <a:t>Direction</a:t>
                      </a:r>
                      <a:endParaRPr lang="en-US" sz="1400" kern="1200" dirty="0">
                        <a:solidFill>
                          <a:schemeClr val="tx1"/>
                        </a:solidFill>
                        <a:latin typeface="+mn-lt"/>
                        <a:ea typeface="+mn-ea"/>
                        <a:cs typeface="+mn-cs"/>
                      </a:endParaRPr>
                    </a:p>
                  </a:txBody>
                  <a:tcPr>
                    <a:solidFill>
                      <a:schemeClr val="bg1"/>
                    </a:solidFill>
                  </a:tcPr>
                </a:tc>
                <a:tc>
                  <a:txBody>
                    <a:bodyPr/>
                    <a:lstStyle/>
                    <a:p>
                      <a:r>
                        <a:rPr lang="en-US" sz="1400" kern="1200" dirty="0" smtClean="0">
                          <a:solidFill>
                            <a:schemeClr val="tx1"/>
                          </a:solidFill>
                          <a:latin typeface="+mn-lt"/>
                          <a:ea typeface="+mn-ea"/>
                          <a:cs typeface="+mn-cs"/>
                        </a:rPr>
                        <a:t>Indicates the direction of the transmission. The Direction field is set to 0 to indicate that the frame is transmitted by the beamforming initiator and set to 1 to indicate that the frame is transmitted by the beamforming responder.</a:t>
                      </a:r>
                      <a:endParaRPr lang="en-US" sz="1400" kern="1200" dirty="0">
                        <a:solidFill>
                          <a:schemeClr val="tx1"/>
                        </a:solidFill>
                        <a:latin typeface="+mn-lt"/>
                        <a:ea typeface="+mn-ea"/>
                        <a:cs typeface="+mn-cs"/>
                      </a:endParaRPr>
                    </a:p>
                  </a:txBody>
                  <a:tcPr>
                    <a:solidFill>
                      <a:schemeClr val="bg1"/>
                    </a:solidFill>
                  </a:tcPr>
                </a:tc>
              </a:tr>
              <a:tr h="313114">
                <a:tc>
                  <a:txBody>
                    <a:bodyPr/>
                    <a:lstStyle/>
                    <a:p>
                      <a:r>
                        <a:rPr lang="en-US" sz="1400" dirty="0" smtClean="0"/>
                        <a:t>FCS</a:t>
                      </a:r>
                      <a:endParaRPr lang="en-US" sz="1400" dirty="0"/>
                    </a:p>
                  </a:txBody>
                  <a:tcPr>
                    <a:solidFill>
                      <a:schemeClr val="bg1"/>
                    </a:solidFill>
                  </a:tcPr>
                </a:tc>
                <a:tc>
                  <a:txBody>
                    <a:bodyPr/>
                    <a:lstStyle/>
                    <a:p>
                      <a:r>
                        <a:rPr lang="en-US" sz="1400" dirty="0" smtClean="0"/>
                        <a:t>The four MSBs of the FCS</a:t>
                      </a:r>
                      <a:endParaRPr lang="en-US" sz="1400" dirty="0"/>
                    </a:p>
                  </a:txBody>
                  <a:tcPr>
                    <a:solidFill>
                      <a:schemeClr val="bg1"/>
                    </a:solidFill>
                  </a:tcPr>
                </a:tc>
              </a:tr>
            </a:tbl>
          </a:graphicData>
        </a:graphic>
      </p:graphicFrame>
      <p:graphicFrame>
        <p:nvGraphicFramePr>
          <p:cNvPr id="9" name="Content Placeholder 7"/>
          <p:cNvGraphicFramePr>
            <a:graphicFrameLocks/>
          </p:cNvGraphicFramePr>
          <p:nvPr>
            <p:extLst>
              <p:ext uri="{D42A27DB-BD31-4B8C-83A1-F6EECF244321}">
                <p14:modId xmlns:p14="http://schemas.microsoft.com/office/powerpoint/2010/main" val="1449452481"/>
              </p:ext>
            </p:extLst>
          </p:nvPr>
        </p:nvGraphicFramePr>
        <p:xfrm>
          <a:off x="-36512" y="1630564"/>
          <a:ext cx="3888432" cy="609600"/>
        </p:xfrm>
        <a:graphic>
          <a:graphicData uri="http://schemas.openxmlformats.org/drawingml/2006/table">
            <a:tbl>
              <a:tblPr/>
              <a:tblGrid>
                <a:gridCol w="432048"/>
                <a:gridCol w="504056"/>
                <a:gridCol w="576064"/>
                <a:gridCol w="432048"/>
                <a:gridCol w="432048"/>
                <a:gridCol w="432048"/>
                <a:gridCol w="648072"/>
                <a:gridCol w="432048"/>
              </a:tblGrid>
              <a:tr h="330200">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Frame Control</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Duration</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RA</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TA</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SSW</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SSW </a:t>
                      </a:r>
                      <a:br>
                        <a:rPr lang="en-US" sz="800" dirty="0">
                          <a:solidFill>
                            <a:srgbClr val="000000"/>
                          </a:solidFill>
                          <a:effectLst/>
                          <a:latin typeface="Arial" panose="020B0604020202020204" pitchFamily="34" charset="0"/>
                          <a:ea typeface="Times New Roman" panose="02020603050405020304" pitchFamily="18" charset="0"/>
                        </a:rPr>
                      </a:br>
                      <a:r>
                        <a:rPr lang="en-US" sz="800" dirty="0">
                          <a:solidFill>
                            <a:srgbClr val="000000"/>
                          </a:solidFill>
                          <a:effectLst/>
                          <a:latin typeface="Arial" panose="020B0604020202020204" pitchFamily="34" charset="0"/>
                          <a:ea typeface="Times New Roman" panose="02020603050405020304" pitchFamily="18" charset="0"/>
                        </a:rPr>
                        <a:t>Feedback</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FCS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03200">
                <a:tc>
                  <a:txBody>
                    <a:bodyPr/>
                    <a:lstStyle/>
                    <a:p>
                      <a:pPr marL="0" marR="0" algn="ctr">
                        <a:lnSpc>
                          <a:spcPts val="10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Bits:</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a:noFill/>
                    </a:lnT>
                    <a:lnB>
                      <a:noFill/>
                    </a:lnB>
                  </a:tcPr>
                </a:tc>
                <a:tc>
                  <a:txBody>
                    <a:bodyPr/>
                    <a:lstStyle/>
                    <a:p>
                      <a:pPr marL="0" marR="0" algn="ctr">
                        <a:lnSpc>
                          <a:spcPts val="10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16</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16</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48</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48</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24</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24</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32</a:t>
                      </a:r>
                      <a:endParaRPr lang="en-US" sz="10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r>
            </a:tbl>
          </a:graphicData>
        </a:graphic>
      </p:graphicFrame>
      <p:cxnSp>
        <p:nvCxnSpPr>
          <p:cNvPr id="10" name="Straight Arrow Connector 9"/>
          <p:cNvCxnSpPr/>
          <p:nvPr/>
        </p:nvCxnSpPr>
        <p:spPr>
          <a:xfrm>
            <a:off x="3995936" y="1774580"/>
            <a:ext cx="288032"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1" name="Table 10"/>
          <p:cNvGraphicFramePr>
            <a:graphicFrameLocks noGrp="1"/>
          </p:cNvGraphicFramePr>
          <p:nvPr>
            <p:extLst>
              <p:ext uri="{D42A27DB-BD31-4B8C-83A1-F6EECF244321}">
                <p14:modId xmlns:p14="http://schemas.microsoft.com/office/powerpoint/2010/main" val="2706571343"/>
              </p:ext>
            </p:extLst>
          </p:nvPr>
        </p:nvGraphicFramePr>
        <p:xfrm>
          <a:off x="4097794" y="1599586"/>
          <a:ext cx="4938702" cy="736600"/>
        </p:xfrm>
        <a:graphic>
          <a:graphicData uri="http://schemas.openxmlformats.org/drawingml/2006/table">
            <a:tbl>
              <a:tblPr/>
              <a:tblGrid>
                <a:gridCol w="386917"/>
                <a:gridCol w="515890"/>
                <a:gridCol w="723527"/>
                <a:gridCol w="576064"/>
                <a:gridCol w="470773"/>
                <a:gridCol w="680112"/>
                <a:gridCol w="577307"/>
                <a:gridCol w="648072"/>
                <a:gridCol w="360040"/>
              </a:tblGrid>
              <a:tr h="273521">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 </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w="19050" cap="flat" cmpd="sng" algn="ctr">
                      <a:solidFill>
                        <a:srgbClr val="000000"/>
                      </a:solidFill>
                      <a:prstDash val="solid"/>
                      <a:round/>
                      <a:headEnd type="none" w="med" len="med"/>
                      <a:tailEnd type="none" w="med" len="med"/>
                    </a:lnR>
                    <a:lnT>
                      <a:noFill/>
                    </a:lnT>
                    <a:lnB>
                      <a:noFill/>
                    </a:lnB>
                  </a:tcPr>
                </a:tc>
                <a:tc>
                  <a:txBody>
                    <a:bodyPr/>
                    <a:lstStyle/>
                    <a:p>
                      <a:pPr marL="0" marR="0" algn="ctr">
                        <a:lnSpc>
                          <a:spcPts val="10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Packet Type</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strike="noStrike" dirty="0" smtClean="0">
                          <a:solidFill>
                            <a:srgbClr val="000000"/>
                          </a:solidFill>
                          <a:effectLst/>
                          <a:latin typeface="Arial" panose="020B0604020202020204" pitchFamily="34" charset="0"/>
                          <a:ea typeface="Times New Roman" panose="02020603050405020304" pitchFamily="18" charset="0"/>
                        </a:rPr>
                        <a:t>Addressing</a:t>
                      </a:r>
                      <a:endParaRPr lang="en-US" sz="800" strike="noStrike"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CDOWN</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kern="1200" dirty="0" smtClean="0">
                          <a:solidFill>
                            <a:srgbClr val="000000"/>
                          </a:solidFill>
                          <a:effectLst/>
                          <a:latin typeface="Arial" panose="020B0604020202020204" pitchFamily="34" charset="0"/>
                          <a:ea typeface="Times New Roman" panose="02020603050405020304" pitchFamily="18" charset="0"/>
                          <a:cs typeface="+mn-cs"/>
                        </a:rPr>
                        <a:t>RF</a:t>
                      </a:r>
                      <a:r>
                        <a:rPr lang="en-US" sz="800" kern="1200" baseline="0" dirty="0" smtClean="0">
                          <a:solidFill>
                            <a:srgbClr val="000000"/>
                          </a:solidFill>
                          <a:effectLst/>
                          <a:latin typeface="Arial" panose="020B0604020202020204" pitchFamily="34" charset="0"/>
                          <a:ea typeface="Times New Roman" panose="02020603050405020304" pitchFamily="18" charset="0"/>
                          <a:cs typeface="+mn-cs"/>
                        </a:rPr>
                        <a:t> Chain</a:t>
                      </a:r>
                      <a:r>
                        <a:rPr lang="en-US" sz="800" kern="1200" dirty="0" smtClean="0">
                          <a:solidFill>
                            <a:srgbClr val="000000"/>
                          </a:solidFill>
                          <a:effectLst/>
                          <a:latin typeface="Arial" panose="020B0604020202020204" pitchFamily="34" charset="0"/>
                          <a:ea typeface="Times New Roman" panose="02020603050405020304" pitchFamily="18" charset="0"/>
                          <a:cs typeface="+mn-cs"/>
                        </a:rPr>
                        <a:t> ID</a:t>
                      </a:r>
                      <a:endParaRPr lang="en-US" sz="800" kern="1200" dirty="0">
                        <a:solidFill>
                          <a:srgbClr val="000000"/>
                        </a:solidFill>
                        <a:effectLst/>
                        <a:latin typeface="Arial" panose="020B0604020202020204" pitchFamily="34" charset="0"/>
                        <a:ea typeface="Times New Roman" panose="02020603050405020304" pitchFamily="18" charset="0"/>
                        <a:cs typeface="+mn-cs"/>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kern="1200" dirty="0" smtClean="0">
                          <a:solidFill>
                            <a:srgbClr val="000000"/>
                          </a:solidFill>
                          <a:effectLst/>
                          <a:latin typeface="Arial" panose="020B0604020202020204" pitchFamily="34" charset="0"/>
                          <a:ea typeface="Times New Roman" panose="02020603050405020304" pitchFamily="18" charset="0"/>
                          <a:cs typeface="+mn-cs"/>
                        </a:rPr>
                        <a:t>Short SSW Feedback</a:t>
                      </a:r>
                      <a:endParaRPr lang="en-US" sz="800" kern="1200" dirty="0">
                        <a:solidFill>
                          <a:srgbClr val="000000"/>
                        </a:solidFill>
                        <a:effectLst/>
                        <a:latin typeface="Arial" panose="020B0604020202020204" pitchFamily="34" charset="0"/>
                        <a:ea typeface="Times New Roman" panose="02020603050405020304" pitchFamily="18" charset="0"/>
                        <a:cs typeface="+mn-cs"/>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kern="1200" dirty="0" smtClean="0">
                          <a:solidFill>
                            <a:srgbClr val="000000"/>
                          </a:solidFill>
                          <a:effectLst/>
                          <a:latin typeface="Arial" panose="020B0604020202020204" pitchFamily="34" charset="0"/>
                          <a:ea typeface="Times New Roman" panose="02020603050405020304" pitchFamily="18" charset="0"/>
                          <a:cs typeface="+mn-cs"/>
                        </a:rPr>
                        <a:t>Direction</a:t>
                      </a:r>
                      <a:endParaRPr lang="en-US" sz="800" kern="1200" dirty="0">
                        <a:solidFill>
                          <a:srgbClr val="000000"/>
                        </a:solidFill>
                        <a:effectLst/>
                        <a:latin typeface="Arial" panose="020B0604020202020204" pitchFamily="34" charset="0"/>
                        <a:ea typeface="Times New Roman" panose="02020603050405020304" pitchFamily="18" charset="0"/>
                        <a:cs typeface="+mn-cs"/>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kern="1200" dirty="0" smtClean="0">
                          <a:solidFill>
                            <a:srgbClr val="000000"/>
                          </a:solidFill>
                          <a:effectLst/>
                          <a:latin typeface="Arial" panose="020B0604020202020204" pitchFamily="34" charset="0"/>
                          <a:ea typeface="Times New Roman" panose="02020603050405020304" pitchFamily="18" charset="0"/>
                          <a:cs typeface="+mn-cs"/>
                        </a:rPr>
                        <a:t>Reserved</a:t>
                      </a:r>
                      <a:endParaRPr lang="en-US" sz="800" kern="1200" dirty="0">
                        <a:solidFill>
                          <a:srgbClr val="000000"/>
                        </a:solidFill>
                        <a:effectLst/>
                        <a:latin typeface="Arial" panose="020B0604020202020204" pitchFamily="34" charset="0"/>
                        <a:ea typeface="Times New Roman" panose="02020603050405020304" pitchFamily="18" charset="0"/>
                        <a:cs typeface="+mn-cs"/>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ts val="1000"/>
                        </a:lnSpc>
                        <a:spcBef>
                          <a:spcPts val="0"/>
                        </a:spcBef>
                        <a:spcAft>
                          <a:spcPts val="0"/>
                        </a:spcAft>
                      </a:pPr>
                      <a:r>
                        <a:rPr lang="en-US" sz="800" dirty="0">
                          <a:solidFill>
                            <a:srgbClr val="000000"/>
                          </a:solidFill>
                          <a:effectLst/>
                          <a:latin typeface="Arial" panose="020B0604020202020204" pitchFamily="34" charset="0"/>
                          <a:ea typeface="Times New Roman" panose="02020603050405020304" pitchFamily="18" charset="0"/>
                        </a:rPr>
                        <a:t>FCS</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01317">
                <a:tc>
                  <a:txBody>
                    <a:bodyPr/>
                    <a:lstStyle/>
                    <a:p>
                      <a:pPr marL="0" marR="0" algn="ctr">
                        <a:lnSpc>
                          <a:spcPts val="1000"/>
                        </a:lnSpc>
                        <a:spcBef>
                          <a:spcPts val="0"/>
                        </a:spcBef>
                        <a:spcAft>
                          <a:spcPts val="0"/>
                        </a:spcAft>
                      </a:pPr>
                      <a:r>
                        <a:rPr lang="en-US" sz="800" dirty="0" smtClean="0">
                          <a:solidFill>
                            <a:srgbClr val="000000"/>
                          </a:solidFill>
                          <a:effectLst/>
                          <a:latin typeface="Arial" panose="020B0604020202020204" pitchFamily="34" charset="0"/>
                          <a:ea typeface="Times New Roman" panose="02020603050405020304" pitchFamily="18" charset="0"/>
                        </a:rPr>
                        <a:t>Bits:</a:t>
                      </a:r>
                      <a:endParaRPr lang="en-US" sz="800" dirty="0">
                        <a:solidFill>
                          <a:srgbClr val="000000"/>
                        </a:solidFill>
                        <a:effectLst/>
                        <a:latin typeface="Times New Roman" panose="02020603050405020304" pitchFamily="18" charset="0"/>
                        <a:ea typeface="Times New Roman" panose="02020603050405020304" pitchFamily="18" charset="0"/>
                      </a:endParaRPr>
                    </a:p>
                  </a:txBody>
                  <a:tcPr marL="76200" marR="76200" marT="76200" marB="38100">
                    <a:lnL>
                      <a:noFill/>
                    </a:lnL>
                    <a:lnR>
                      <a:noFill/>
                    </a:lnR>
                    <a:lnT>
                      <a:noFill/>
                    </a:lnT>
                    <a:lnB>
                      <a:noFill/>
                    </a:lnB>
                  </a:tcPr>
                </a:tc>
                <a:tc>
                  <a:txBody>
                    <a:bodyPr/>
                    <a:lstStyle/>
                    <a:p>
                      <a:pPr marL="0" marR="0" algn="ctr">
                        <a:lnSpc>
                          <a:spcPts val="1000"/>
                        </a:lnSpc>
                        <a:spcBef>
                          <a:spcPts val="0"/>
                        </a:spcBef>
                        <a:spcAft>
                          <a:spcPts val="0"/>
                        </a:spcAft>
                      </a:pPr>
                      <a:r>
                        <a:rPr lang="en-US" sz="800" kern="1200" dirty="0" smtClean="0">
                          <a:solidFill>
                            <a:srgbClr val="000000"/>
                          </a:solidFill>
                          <a:effectLst/>
                          <a:latin typeface="Arial" panose="020B0604020202020204" pitchFamily="34" charset="0"/>
                          <a:ea typeface="Times New Roman" panose="02020603050405020304" pitchFamily="18" charset="0"/>
                          <a:cs typeface="+mn-cs"/>
                        </a:rPr>
                        <a:t>2</a:t>
                      </a:r>
                      <a:endParaRPr lang="en-US" sz="800" kern="1200" dirty="0">
                        <a:solidFill>
                          <a:srgbClr val="000000"/>
                        </a:solidFill>
                        <a:effectLst/>
                        <a:latin typeface="Arial" panose="020B0604020202020204" pitchFamily="34" charset="0"/>
                        <a:ea typeface="Times New Roman" panose="02020603050405020304" pitchFamily="18" charset="0"/>
                        <a:cs typeface="+mn-cs"/>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smtClean="0">
                          <a:solidFill>
                            <a:srgbClr val="000000"/>
                          </a:solidFill>
                          <a:effectLst/>
                          <a:latin typeface="Arial" panose="020B0604020202020204" pitchFamily="34" charset="0"/>
                          <a:ea typeface="Times New Roman" panose="02020603050405020304" pitchFamily="18" charset="0"/>
                          <a:cs typeface="+mn-cs"/>
                        </a:rPr>
                        <a:t>16</a:t>
                      </a:r>
                      <a:endParaRPr lang="en-US" sz="800" kern="1200" dirty="0">
                        <a:solidFill>
                          <a:srgbClr val="000000"/>
                        </a:solidFill>
                        <a:effectLst/>
                        <a:latin typeface="Arial" panose="020B0604020202020204" pitchFamily="34" charset="0"/>
                        <a:ea typeface="Times New Roman" panose="02020603050405020304" pitchFamily="18" charset="0"/>
                        <a:cs typeface="+mn-cs"/>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smtClean="0">
                          <a:solidFill>
                            <a:srgbClr val="000000"/>
                          </a:solidFill>
                          <a:effectLst/>
                          <a:latin typeface="Arial" panose="020B0604020202020204" pitchFamily="34" charset="0"/>
                          <a:ea typeface="Times New Roman" panose="02020603050405020304" pitchFamily="18" charset="0"/>
                          <a:cs typeface="+mn-cs"/>
                          <a:sym typeface="Wingdings" panose="05000000000000000000" pitchFamily="2" charset="2"/>
                        </a:rPr>
                        <a:t>11</a:t>
                      </a:r>
                      <a:endParaRPr lang="en-US" sz="800" kern="1200" dirty="0">
                        <a:solidFill>
                          <a:srgbClr val="000000"/>
                        </a:solidFill>
                        <a:effectLst/>
                        <a:latin typeface="Arial" panose="020B0604020202020204" pitchFamily="34" charset="0"/>
                        <a:ea typeface="Times New Roman" panose="02020603050405020304" pitchFamily="18" charset="0"/>
                        <a:cs typeface="+mn-cs"/>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smtClean="0">
                          <a:solidFill>
                            <a:srgbClr val="000000"/>
                          </a:solidFill>
                          <a:effectLst/>
                          <a:latin typeface="Arial" panose="020B0604020202020204" pitchFamily="34" charset="0"/>
                          <a:ea typeface="Times New Roman" panose="02020603050405020304" pitchFamily="18" charset="0"/>
                          <a:cs typeface="+mn-cs"/>
                          <a:sym typeface="Wingdings" panose="05000000000000000000" pitchFamily="2" charset="2"/>
                        </a:rPr>
                        <a:t>2</a:t>
                      </a:r>
                      <a:endParaRPr lang="en-US" sz="800" kern="1200" dirty="0">
                        <a:solidFill>
                          <a:srgbClr val="000000"/>
                        </a:solidFill>
                        <a:effectLst/>
                        <a:latin typeface="Arial" panose="020B0604020202020204" pitchFamily="34" charset="0"/>
                        <a:ea typeface="Times New Roman" panose="02020603050405020304" pitchFamily="18" charset="0"/>
                        <a:cs typeface="+mn-cs"/>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smtClean="0">
                          <a:solidFill>
                            <a:srgbClr val="000000"/>
                          </a:solidFill>
                          <a:effectLst/>
                          <a:latin typeface="Arial" panose="020B0604020202020204" pitchFamily="34" charset="0"/>
                          <a:ea typeface="Times New Roman" panose="02020603050405020304" pitchFamily="18" charset="0"/>
                          <a:cs typeface="+mn-cs"/>
                        </a:rPr>
                        <a:t>11</a:t>
                      </a:r>
                      <a:endParaRPr lang="en-US" sz="800" kern="1200" dirty="0">
                        <a:solidFill>
                          <a:srgbClr val="000000"/>
                        </a:solidFill>
                        <a:effectLst/>
                        <a:latin typeface="Arial" panose="020B0604020202020204" pitchFamily="34" charset="0"/>
                        <a:ea typeface="Times New Roman" panose="02020603050405020304" pitchFamily="18" charset="0"/>
                        <a:cs typeface="+mn-cs"/>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smtClean="0">
                          <a:solidFill>
                            <a:srgbClr val="000000"/>
                          </a:solidFill>
                          <a:effectLst/>
                          <a:latin typeface="Arial" panose="020B0604020202020204" pitchFamily="34" charset="0"/>
                          <a:ea typeface="Times New Roman" panose="02020603050405020304" pitchFamily="18" charset="0"/>
                          <a:cs typeface="+mn-cs"/>
                        </a:rPr>
                        <a:t>1</a:t>
                      </a:r>
                      <a:endParaRPr lang="en-US" sz="800" kern="1200" dirty="0">
                        <a:solidFill>
                          <a:srgbClr val="000000"/>
                        </a:solidFill>
                        <a:effectLst/>
                        <a:latin typeface="Arial" panose="020B0604020202020204" pitchFamily="34" charset="0"/>
                        <a:ea typeface="Times New Roman" panose="02020603050405020304" pitchFamily="18" charset="0"/>
                        <a:cs typeface="+mn-cs"/>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smtClean="0">
                          <a:solidFill>
                            <a:srgbClr val="000000"/>
                          </a:solidFill>
                          <a:effectLst/>
                          <a:latin typeface="Arial" panose="020B0604020202020204" pitchFamily="34" charset="0"/>
                          <a:ea typeface="Times New Roman" panose="02020603050405020304" pitchFamily="18" charset="0"/>
                          <a:cs typeface="+mn-cs"/>
                        </a:rPr>
                        <a:t>1</a:t>
                      </a:r>
                      <a:endParaRPr lang="en-US" sz="800" kern="1200" dirty="0">
                        <a:solidFill>
                          <a:srgbClr val="000000"/>
                        </a:solidFill>
                        <a:effectLst/>
                        <a:latin typeface="Arial" panose="020B0604020202020204" pitchFamily="34" charset="0"/>
                        <a:ea typeface="Times New Roman" panose="02020603050405020304" pitchFamily="18" charset="0"/>
                        <a:cs typeface="+mn-cs"/>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marL="0" marR="0" algn="ctr">
                        <a:lnSpc>
                          <a:spcPts val="1000"/>
                        </a:lnSpc>
                        <a:spcBef>
                          <a:spcPts val="0"/>
                        </a:spcBef>
                        <a:spcAft>
                          <a:spcPts val="0"/>
                        </a:spcAft>
                      </a:pPr>
                      <a:r>
                        <a:rPr lang="en-US" sz="800" kern="1200" dirty="0" smtClean="0">
                          <a:solidFill>
                            <a:srgbClr val="000000"/>
                          </a:solidFill>
                          <a:effectLst/>
                          <a:latin typeface="Arial" panose="020B0604020202020204" pitchFamily="34" charset="0"/>
                          <a:ea typeface="Times New Roman" panose="02020603050405020304" pitchFamily="18" charset="0"/>
                          <a:cs typeface="+mn-cs"/>
                        </a:rPr>
                        <a:t>4</a:t>
                      </a:r>
                      <a:endParaRPr lang="en-US" sz="800" kern="1200" dirty="0">
                        <a:solidFill>
                          <a:srgbClr val="000000"/>
                        </a:solidFill>
                        <a:effectLst/>
                        <a:latin typeface="Arial" panose="020B0604020202020204" pitchFamily="34" charset="0"/>
                        <a:ea typeface="Times New Roman" panose="02020603050405020304" pitchFamily="18" charset="0"/>
                        <a:cs typeface="+mn-cs"/>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r>
            </a:tbl>
          </a:graphicData>
        </a:graphic>
      </p:graphicFrame>
      <p:sp>
        <p:nvSpPr>
          <p:cNvPr id="12" name="Right Brace 11"/>
          <p:cNvSpPr/>
          <p:nvPr/>
        </p:nvSpPr>
        <p:spPr>
          <a:xfrm rot="5400000">
            <a:off x="2038447" y="589673"/>
            <a:ext cx="155488" cy="347145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3" name="Right Brace 12"/>
          <p:cNvSpPr/>
          <p:nvPr/>
        </p:nvSpPr>
        <p:spPr>
          <a:xfrm rot="5400000">
            <a:off x="6690902" y="57553"/>
            <a:ext cx="154684" cy="4536503"/>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4" name="TextBox 13"/>
          <p:cNvSpPr txBox="1"/>
          <p:nvPr/>
        </p:nvSpPr>
        <p:spPr>
          <a:xfrm>
            <a:off x="1757182" y="2435423"/>
            <a:ext cx="856645" cy="307777"/>
          </a:xfrm>
          <a:prstGeom prst="rect">
            <a:avLst/>
          </a:prstGeom>
          <a:noFill/>
        </p:spPr>
        <p:txBody>
          <a:bodyPr wrap="none" rtlCol="0">
            <a:spAutoFit/>
          </a:bodyPr>
          <a:lstStyle/>
          <a:p>
            <a:r>
              <a:rPr lang="en-US" sz="1400" dirty="0" smtClean="0"/>
              <a:t>26 octets</a:t>
            </a:r>
            <a:endParaRPr lang="en-US" sz="1400" dirty="0"/>
          </a:p>
        </p:txBody>
      </p:sp>
      <p:sp>
        <p:nvSpPr>
          <p:cNvPr id="15" name="TextBox 14"/>
          <p:cNvSpPr txBox="1"/>
          <p:nvPr/>
        </p:nvSpPr>
        <p:spPr>
          <a:xfrm>
            <a:off x="6386135" y="2403147"/>
            <a:ext cx="765274" cy="307777"/>
          </a:xfrm>
          <a:prstGeom prst="rect">
            <a:avLst/>
          </a:prstGeom>
          <a:noFill/>
        </p:spPr>
        <p:txBody>
          <a:bodyPr wrap="none" rtlCol="0">
            <a:spAutoFit/>
          </a:bodyPr>
          <a:lstStyle/>
          <a:p>
            <a:r>
              <a:rPr lang="en-US" sz="1400" dirty="0"/>
              <a:t>6</a:t>
            </a:r>
            <a:r>
              <a:rPr lang="en-US" sz="1400" dirty="0" smtClean="0"/>
              <a:t> octets</a:t>
            </a:r>
            <a:endParaRPr lang="en-US" sz="1400" dirty="0"/>
          </a:p>
        </p:txBody>
      </p:sp>
      <p:sp>
        <p:nvSpPr>
          <p:cNvPr id="16" name="TextBox 15"/>
          <p:cNvSpPr txBox="1"/>
          <p:nvPr/>
        </p:nvSpPr>
        <p:spPr>
          <a:xfrm>
            <a:off x="1547664" y="1204043"/>
            <a:ext cx="1383520" cy="307777"/>
          </a:xfrm>
          <a:prstGeom prst="rect">
            <a:avLst/>
          </a:prstGeom>
          <a:solidFill>
            <a:schemeClr val="accent2">
              <a:lumMod val="20000"/>
              <a:lumOff val="80000"/>
            </a:schemeClr>
          </a:solidFill>
        </p:spPr>
        <p:txBody>
          <a:bodyPr wrap="none" rtlCol="0">
            <a:spAutoFit/>
          </a:bodyPr>
          <a:lstStyle/>
          <a:p>
            <a:r>
              <a:rPr lang="en-US" sz="1400" dirty="0" smtClean="0"/>
              <a:t>11ad SSW frame</a:t>
            </a:r>
            <a:endParaRPr lang="en-US" sz="1400" dirty="0"/>
          </a:p>
        </p:txBody>
      </p:sp>
      <p:sp>
        <p:nvSpPr>
          <p:cNvPr id="17" name="TextBox 16"/>
          <p:cNvSpPr txBox="1"/>
          <p:nvPr/>
        </p:nvSpPr>
        <p:spPr>
          <a:xfrm>
            <a:off x="5653250" y="1199492"/>
            <a:ext cx="2189638" cy="307777"/>
          </a:xfrm>
          <a:prstGeom prst="rect">
            <a:avLst/>
          </a:prstGeom>
          <a:solidFill>
            <a:schemeClr val="accent2">
              <a:lumMod val="20000"/>
              <a:lumOff val="80000"/>
            </a:schemeClr>
          </a:solidFill>
        </p:spPr>
        <p:txBody>
          <a:bodyPr wrap="none" rtlCol="0">
            <a:spAutoFit/>
          </a:bodyPr>
          <a:lstStyle/>
          <a:p>
            <a:r>
              <a:rPr lang="en-US" sz="1400" dirty="0" smtClean="0"/>
              <a:t>Proposed Short SSW packet</a:t>
            </a:r>
            <a:endParaRPr lang="en-US" sz="1400" dirty="0"/>
          </a:p>
        </p:txBody>
      </p:sp>
    </p:spTree>
    <p:extLst>
      <p:ext uri="{BB962C8B-B14F-4D97-AF65-F5344CB8AC3E}">
        <p14:creationId xmlns:p14="http://schemas.microsoft.com/office/powerpoint/2010/main" val="33777092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a:t>Details of proposed </a:t>
            </a:r>
            <a:r>
              <a:rPr lang="en-US" dirty="0" smtClean="0"/>
              <a:t>format</a:t>
            </a:r>
            <a:endParaRPr lang="en-US" dirty="0"/>
          </a:p>
        </p:txBody>
      </p:sp>
      <p:sp>
        <p:nvSpPr>
          <p:cNvPr id="3" name="Content Placeholder 2"/>
          <p:cNvSpPr>
            <a:spLocks noGrp="1"/>
          </p:cNvSpPr>
          <p:nvPr>
            <p:ph idx="1"/>
          </p:nvPr>
        </p:nvSpPr>
        <p:spPr>
          <a:xfrm>
            <a:off x="457200" y="1295400"/>
            <a:ext cx="8305800" cy="5180012"/>
          </a:xfrm>
        </p:spPr>
        <p:txBody>
          <a:bodyPr/>
          <a:lstStyle/>
          <a:p>
            <a:r>
              <a:rPr lang="en-US" sz="2000" b="0" dirty="0"/>
              <a:t>Short SSW is a PHY packet (similar to 11n/ac NDP), not a MAC frame</a:t>
            </a:r>
          </a:p>
          <a:p>
            <a:r>
              <a:rPr lang="en-US" sz="2000" b="0" dirty="0"/>
              <a:t>For this format, the Length field in the PLCP Header is set to 6. Therefore:</a:t>
            </a:r>
          </a:p>
          <a:p>
            <a:pPr lvl="1"/>
            <a:r>
              <a:rPr lang="en-US" dirty="0"/>
              <a:t>A legacy DMG STA drops the packet since this is an invalid length, and keeps CCA busy until the end of packet</a:t>
            </a:r>
          </a:p>
          <a:p>
            <a:pPr lvl="1"/>
            <a:r>
              <a:rPr lang="en-US" dirty="0"/>
              <a:t>A third party EDMG STA computes the ISS/RSS duration through the CDOWN field and sets the NAV for this duration</a:t>
            </a:r>
          </a:p>
          <a:p>
            <a:r>
              <a:rPr lang="en-US" sz="2000" b="0" dirty="0"/>
              <a:t>Packet Type field allows for future packets to be defined and that use the same approach</a:t>
            </a:r>
          </a:p>
          <a:p>
            <a:r>
              <a:rPr lang="en-US" sz="2000" b="0" dirty="0"/>
              <a:t>Short SSW Feedback field allows using the Short SSW for </a:t>
            </a:r>
            <a:r>
              <a:rPr lang="en-US" sz="2000" b="0" dirty="0" smtClean="0"/>
              <a:t>ISS and RSS</a:t>
            </a:r>
            <a:endParaRPr lang="en-US" sz="2000" b="0" dirty="0"/>
          </a:p>
          <a:p>
            <a:r>
              <a:rPr lang="en-US" sz="2000" b="0" dirty="0"/>
              <a:t>Support of up to 2048 sectors</a:t>
            </a:r>
          </a:p>
          <a:p>
            <a:r>
              <a:rPr lang="en-US" sz="2000" b="0" dirty="0"/>
              <a:t>Hash function for Addressing field is </a:t>
            </a:r>
            <a:r>
              <a:rPr lang="en-US" sz="2000" b="0" dirty="0" smtClean="0"/>
              <a:t>TBD.</a:t>
            </a:r>
          </a:p>
          <a:p>
            <a:r>
              <a:rPr lang="en-US" sz="2000" b="0" dirty="0" smtClean="0"/>
              <a:t>Short SSW duration is 9.6usec (including the BIFS) (saves 37.8%)</a:t>
            </a:r>
          </a:p>
          <a:p>
            <a:r>
              <a:rPr lang="en-US" sz="2000" b="0" dirty="0" smtClean="0"/>
              <a:t>For </a:t>
            </a:r>
            <a:r>
              <a:rPr lang="en-US" sz="2000" b="0" dirty="0"/>
              <a:t>EDMG STAs, define LBIFS as equal </a:t>
            </a:r>
            <a:r>
              <a:rPr lang="en-US" sz="2000" b="0" dirty="0" smtClean="0"/>
              <a:t>to: </a:t>
            </a:r>
            <a:br>
              <a:rPr lang="en-US" sz="2000" b="0" dirty="0" smtClean="0"/>
            </a:br>
            <a:r>
              <a:rPr lang="en-US" sz="2000" b="0" dirty="0" smtClean="0"/>
              <a:t>2*TXTIME(Short </a:t>
            </a:r>
            <a:r>
              <a:rPr lang="en-US" sz="2000" b="0" dirty="0"/>
              <a:t>SSW)+2*SBIFS</a:t>
            </a:r>
          </a:p>
          <a:p>
            <a:endParaRPr lang="en-US" sz="2000" b="0" dirty="0"/>
          </a:p>
        </p:txBody>
      </p:sp>
      <p:sp>
        <p:nvSpPr>
          <p:cNvPr id="4" name="Footer Placeholder 3"/>
          <p:cNvSpPr>
            <a:spLocks noGrp="1"/>
          </p:cNvSpPr>
          <p:nvPr>
            <p:ph type="ftr" sz="quarter" idx="11"/>
          </p:nvPr>
        </p:nvSpPr>
        <p:spPr>
          <a:xfrm>
            <a:off x="5791200" y="6475413"/>
            <a:ext cx="2752725" cy="369332"/>
          </a:xfrm>
        </p:spPr>
        <p:txBody>
          <a:bodyPr/>
          <a:lstStyle/>
          <a:p>
            <a:pPr>
              <a:defRPr/>
            </a:pPr>
            <a:r>
              <a:rPr lang="en-US" dirty="0"/>
              <a:t>Alecsander Eitan (Qualcomm)</a:t>
            </a:r>
          </a:p>
          <a:p>
            <a:pPr>
              <a:defRPr/>
            </a:pPr>
            <a:r>
              <a:rPr lang="en-US" dirty="0"/>
              <a:t>Carlos </a:t>
            </a:r>
            <a:r>
              <a:rPr lang="en-US" dirty="0" err="1"/>
              <a:t>Cordeiro</a:t>
            </a:r>
            <a:r>
              <a:rPr lang="en-US" dirty="0"/>
              <a:t> (Intel)</a:t>
            </a:r>
          </a:p>
        </p:txBody>
      </p:sp>
      <p:sp>
        <p:nvSpPr>
          <p:cNvPr id="5" name="Slide Number Placeholder 4"/>
          <p:cNvSpPr>
            <a:spLocks noGrp="1"/>
          </p:cNvSpPr>
          <p:nvPr>
            <p:ph type="sldNum" sz="quarter" idx="12"/>
          </p:nvPr>
        </p:nvSpPr>
        <p:spPr/>
        <p:txBody>
          <a:bodyPr/>
          <a:lstStyle/>
          <a:p>
            <a:r>
              <a:rPr lang="en-US" altLang="en-US" dirty="0" smtClean="0"/>
              <a:t>Slide </a:t>
            </a:r>
            <a:fld id="{0FF88134-36A3-492E-B6B5-2F4703E76746}" type="slidenum">
              <a:rPr lang="en-US" altLang="en-US" smtClean="0"/>
              <a:pPr/>
              <a:t>9</a:t>
            </a:fld>
            <a:endParaRPr lang="en-US" altLang="en-US" dirty="0"/>
          </a:p>
        </p:txBody>
      </p:sp>
      <p:sp>
        <p:nvSpPr>
          <p:cNvPr id="6" name="Date Placeholder 5"/>
          <p:cNvSpPr>
            <a:spLocks noGrp="1"/>
          </p:cNvSpPr>
          <p:nvPr>
            <p:ph type="dt" sz="half" idx="2"/>
          </p:nvPr>
        </p:nvSpPr>
        <p:spPr>
          <a:xfrm>
            <a:off x="696913" y="332601"/>
            <a:ext cx="1182055" cy="276999"/>
          </a:xfrm>
        </p:spPr>
        <p:txBody>
          <a:bodyPr/>
          <a:lstStyle/>
          <a:p>
            <a:pPr>
              <a:defRPr/>
            </a:pPr>
            <a:r>
              <a:rPr lang="en-US" dirty="0" smtClean="0"/>
              <a:t>March 2016</a:t>
            </a:r>
            <a:endParaRPr lang="en-US" dirty="0"/>
          </a:p>
        </p:txBody>
      </p:sp>
    </p:spTree>
    <p:extLst>
      <p:ext uri="{BB962C8B-B14F-4D97-AF65-F5344CB8AC3E}">
        <p14:creationId xmlns:p14="http://schemas.microsoft.com/office/powerpoint/2010/main" val="270786411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23074</TotalTime>
  <Words>1261</Words>
  <Application>Microsoft Office PowerPoint</Application>
  <PresentationFormat>On-screen Show (4:3)</PresentationFormat>
  <Paragraphs>257</Paragraphs>
  <Slides>11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MS Gothic</vt:lpstr>
      <vt:lpstr>MS PGothic</vt:lpstr>
      <vt:lpstr>Arial</vt:lpstr>
      <vt:lpstr>Calibri</vt:lpstr>
      <vt:lpstr>Times New Roman</vt:lpstr>
      <vt:lpstr>Wingdings</vt:lpstr>
      <vt:lpstr>802-11-Submission</vt:lpstr>
      <vt:lpstr>Short SSW Format for 11ay</vt:lpstr>
      <vt:lpstr>Preface</vt:lpstr>
      <vt:lpstr>Motivation</vt:lpstr>
      <vt:lpstr>Existing Frames: Sector Sweep (SSW) Time Analysis</vt:lpstr>
      <vt:lpstr>Existing Frames: Sector Sweep (SSW) Time Analysis (cont.)</vt:lpstr>
      <vt:lpstr>Existing Frames: Sector Sweep (SSW) Time Analysis (cont.)</vt:lpstr>
      <vt:lpstr>Requirements for Short SSW</vt:lpstr>
      <vt:lpstr>Short SSW format proposal</vt:lpstr>
      <vt:lpstr>Details of proposed format</vt:lpstr>
      <vt:lpstr>Summary</vt:lpstr>
      <vt:lpstr>Motion</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carlos.cordeiro@intel.com</dc:creator>
  <cp:keywords/>
  <dc:description/>
  <cp:lastModifiedBy>Eitan, Alecsander</cp:lastModifiedBy>
  <cp:revision>2003</cp:revision>
  <cp:lastPrinted>2014-11-04T15:04:57Z</cp:lastPrinted>
  <dcterms:created xsi:type="dcterms:W3CDTF">2007-04-17T18:10:23Z</dcterms:created>
  <dcterms:modified xsi:type="dcterms:W3CDTF">2016-03-15T12:34:12Z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