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595" r:id="rId2"/>
    <p:sldId id="596" r:id="rId3"/>
    <p:sldId id="597" r:id="rId4"/>
    <p:sldId id="598" r:id="rId5"/>
    <p:sldId id="599" r:id="rId6"/>
    <p:sldId id="601" r:id="rId7"/>
    <p:sldId id="602" r:id="rId8"/>
    <p:sldId id="603" r:id="rId9"/>
    <p:sldId id="604" r:id="rId10"/>
    <p:sldId id="580" r:id="rId11"/>
    <p:sldId id="581" r:id="rId12"/>
    <p:sldId id="582" r:id="rId13"/>
    <p:sldId id="583" r:id="rId14"/>
    <p:sldId id="585" r:id="rId15"/>
    <p:sldId id="58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71" d="100"/>
          <a:sy n="71" d="100"/>
        </p:scale>
        <p:origin x="-1356" y="-144"/>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en-US" altLang="ko-KR" dirty="0" smtClean="0"/>
              <a:t>James Wang,  </a:t>
            </a:r>
            <a:r>
              <a:rPr lang="en-US" altLang="ko-KR" dirty="0" err="1" smtClean="0"/>
              <a:t>Mediatek</a:t>
            </a:r>
            <a:r>
              <a:rPr lang="en-US" altLang="ko-KR" dirty="0" smtClean="0"/>
              <a:t>,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3"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a:t>
            </a:r>
            <a:r>
              <a:rPr lang="en-US" altLang="ko-KR" dirty="0" smtClean="0"/>
              <a:t>, 2015</a:t>
            </a:r>
            <a:endParaRPr lang="en-US" altLang="ko-KR"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lvl1pPr>
          </a:lstStyle>
          <a:p>
            <a:pPr>
              <a:defRPr/>
            </a:pPr>
            <a:r>
              <a:rPr lang="nl-NL" altLang="ko-KR" dirty="0" smtClean="0"/>
              <a:t>James Wang,  Mediatek,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altLang="ko-KR" dirty="0" smtClean="0"/>
              <a:t>September,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James Wang,  Mediatek,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659435" y="6475413"/>
            <a:ext cx="188449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James Wang,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802.11-16/0414r0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xmlns="" val="3101648239"/>
              </p:ext>
            </p:extLst>
          </p:nvPr>
        </p:nvGraphicFramePr>
        <p:xfrm>
          <a:off x="762000" y="49530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981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Title 1"/>
          <p:cNvSpPr>
            <a:spLocks noGrp="1"/>
          </p:cNvSpPr>
          <p:nvPr>
            <p:ph type="title"/>
          </p:nvPr>
        </p:nvSpPr>
        <p:spPr>
          <a:xfrm>
            <a:off x="685800" y="609600"/>
            <a:ext cx="7772400" cy="609600"/>
          </a:xfrm>
        </p:spPr>
        <p:txBody>
          <a:bodyPr/>
          <a:lstStyle/>
          <a:p>
            <a:r>
              <a:rPr lang="en-US" dirty="0" smtClean="0"/>
              <a:t>Adjustment Rules for Adaptive CCA and TPC</a:t>
            </a:r>
            <a:endParaRPr lang="en-US" dirty="0"/>
          </a:p>
        </p:txBody>
      </p:sp>
      <p:sp>
        <p:nvSpPr>
          <p:cNvPr id="14"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2016-03-13</a:t>
            </a:r>
          </a:p>
        </p:txBody>
      </p:sp>
      <p:sp>
        <p:nvSpPr>
          <p:cNvPr id="15"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6" name="Date Placeholder 3"/>
          <p:cNvSpPr>
            <a:spLocks noGrp="1"/>
          </p:cNvSpPr>
          <p:nvPr>
            <p:ph type="dt" idx="4294967295"/>
          </p:nvPr>
        </p:nvSpPr>
        <p:spPr>
          <a:xfrm>
            <a:off x="696912" y="333375"/>
            <a:ext cx="2303451" cy="273050"/>
          </a:xfrm>
          <a:prstGeom prst="rect">
            <a:avLst/>
          </a:prstGeom>
        </p:spPr>
        <p:txBody>
          <a:bodyPr/>
          <a:lstStyle/>
          <a:p>
            <a:r>
              <a:rPr lang="en-US" altLang="zh-CN" dirty="0" smtClean="0"/>
              <a:t>Mar 2016</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609600"/>
          </a:xfrm>
        </p:spPr>
        <p:txBody>
          <a:bodyPr/>
          <a:lstStyle/>
          <a:p>
            <a:r>
              <a:rPr lang="en-US" sz="2800" dirty="0" smtClean="0"/>
              <a:t>11ax SFD Text </a:t>
            </a:r>
            <a:br>
              <a:rPr lang="en-US" sz="2800" dirty="0" smtClean="0"/>
            </a:br>
            <a:r>
              <a:rPr lang="en-US" sz="2800" dirty="0" smtClean="0"/>
              <a:t>for Adaptive CCA and Transmit Power Control</a:t>
            </a:r>
            <a:endParaRPr lang="en-US" sz="2800" dirty="0"/>
          </a:p>
        </p:txBody>
      </p:sp>
      <p:sp>
        <p:nvSpPr>
          <p:cNvPr id="3" name="Content Placeholder 2"/>
          <p:cNvSpPr>
            <a:spLocks noGrp="1"/>
          </p:cNvSpPr>
          <p:nvPr>
            <p:ph idx="1"/>
          </p:nvPr>
        </p:nvSpPr>
        <p:spPr>
          <a:xfrm>
            <a:off x="685800" y="1752600"/>
            <a:ext cx="7772400" cy="4495800"/>
          </a:xfrm>
        </p:spPr>
        <p:txBody>
          <a:bodyPr/>
          <a:lstStyle/>
          <a:p>
            <a:r>
              <a:rPr lang="en-US" sz="1800" b="0" dirty="0" smtClean="0"/>
              <a:t>SFD text: </a:t>
            </a:r>
            <a:r>
              <a:rPr lang="en-US" sz="1800" dirty="0" smtClean="0"/>
              <a:t>“</a:t>
            </a:r>
            <a:r>
              <a:rPr lang="en-US" sz="1800" b="0" dirty="0" smtClean="0"/>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if the RXPWR of the received PPDU is below the OBSS_PD threshold and </a:t>
            </a:r>
            <a:r>
              <a:rPr lang="en-US" sz="1800" dirty="0" smtClean="0"/>
              <a:t>TBD conditions </a:t>
            </a:r>
            <a:r>
              <a:rPr lang="en-US" sz="1800" b="0" dirty="0" smtClean="0"/>
              <a:t>are met, noting that the OBSS_PD threshold is accompanied by a TXPWR value and a reduction in the TXPWR may be accompanied by an </a:t>
            </a:r>
            <a:r>
              <a:rPr lang="en-US" sz="1800" dirty="0" smtClean="0"/>
              <a:t>TBD increase </a:t>
            </a:r>
            <a:r>
              <a:rPr lang="en-US" sz="1800" b="0" dirty="0" smtClean="0"/>
              <a:t>in the OBSS_PD threshold value.</a:t>
            </a:r>
            <a:r>
              <a:rPr lang="en-GB" sz="1800" dirty="0" smtClean="0"/>
              <a:t>”</a:t>
            </a:r>
          </a:p>
          <a:p>
            <a:endParaRPr lang="en-GB" sz="1600" dirty="0" smtClean="0"/>
          </a:p>
          <a:p>
            <a:r>
              <a:rPr lang="en-GB" sz="1800" dirty="0" smtClean="0"/>
              <a:t>The spec text does not specify the TBD conditions and TBD increase in the OBSS_PD threshold</a:t>
            </a:r>
            <a:endParaRPr lang="en-US" sz="1800" dirty="0" smtClean="0"/>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Mediatek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 Threshold Adjustment  </a:t>
            </a:r>
            <a:endParaRPr lang="en-US" dirty="0"/>
          </a:p>
        </p:txBody>
      </p:sp>
      <p:sp>
        <p:nvSpPr>
          <p:cNvPr id="3" name="Content Placeholder 2"/>
          <p:cNvSpPr>
            <a:spLocks noGrp="1"/>
          </p:cNvSpPr>
          <p:nvPr>
            <p:ph idx="1"/>
          </p:nvPr>
        </p:nvSpPr>
        <p:spPr>
          <a:xfrm>
            <a:off x="720524" y="1691833"/>
            <a:ext cx="7772400" cy="4114800"/>
          </a:xfrm>
        </p:spPr>
        <p:txBody>
          <a:bodyPr/>
          <a:lstStyle/>
          <a:p>
            <a:r>
              <a:rPr lang="en-US" sz="2100" b="0" dirty="0" smtClean="0"/>
              <a:t>There are many IEEE contributions (70+ and counting) on the subject of adaptive CCA. Extensive simulation has been done (see, e.g., Ref 15, Sony’s simulation)</a:t>
            </a:r>
          </a:p>
          <a:p>
            <a:r>
              <a:rPr lang="en-US" sz="2100" b="0" dirty="0" smtClean="0"/>
              <a:t>3GPP LAA also adopted an ED threshold adaptation (lower transmit power</a:t>
            </a:r>
            <a:r>
              <a:rPr lang="en-US" sz="2100" b="0" dirty="0" smtClean="0">
                <a:sym typeface="Wingdings" pitchFamily="2" charset="2"/>
              </a:rPr>
              <a:t> higher ED threshold</a:t>
            </a:r>
            <a:r>
              <a:rPr lang="en-US" sz="2100" b="0" dirty="0" smtClean="0"/>
              <a:t>) in the presence of other technologies</a:t>
            </a:r>
          </a:p>
          <a:p>
            <a:pPr lvl="1"/>
            <a:endParaRPr lang="en-US" dirty="0" smtClean="0"/>
          </a:p>
          <a:p>
            <a:pPr lvl="1"/>
            <a:endParaRPr lang="en-US" dirty="0" smtClean="0"/>
          </a:p>
          <a:p>
            <a:pPr lvl="1">
              <a:buNone/>
            </a:pPr>
            <a:endParaRPr lang="en-US" dirty="0" smtClean="0"/>
          </a:p>
          <a:p>
            <a:pPr lvl="1">
              <a:buNone/>
            </a:pPr>
            <a:endParaRPr lang="en-US" dirty="0" smtClean="0"/>
          </a:p>
          <a:p>
            <a:r>
              <a:rPr lang="en-US" sz="2100" b="0" dirty="0" smtClean="0"/>
              <a:t>11ax should adopt similar adaptation rules for fair co-existence with 3GPP LAA and among .11 networks.</a:t>
            </a:r>
          </a:p>
          <a:p>
            <a:pPr>
              <a:buNone/>
            </a:pPr>
            <a:r>
              <a:rPr lang="en-US" sz="2100" b="0" dirty="0" smtClean="0"/>
              <a:t>.</a:t>
            </a:r>
            <a:endParaRPr lang="en-US" sz="2100" b="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Mediatek</a:t>
            </a:r>
            <a:endParaRPr lang="en-US"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nvGraphicFramePr>
        <p:xfrm>
          <a:off x="2047271" y="3750228"/>
          <a:ext cx="4434552" cy="1331055"/>
        </p:xfrm>
        <a:graphic>
          <a:graphicData uri="http://schemas.openxmlformats.org/presentationml/2006/ole">
            <p:oleObj spid="_x0000_s1026" name="Equation" r:id="rId3" imgW="3047760" imgH="91440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5" y="465881"/>
            <a:ext cx="7772400" cy="1066800"/>
          </a:xfrm>
        </p:spPr>
        <p:txBody>
          <a:bodyPr/>
          <a:lstStyle/>
          <a:p>
            <a:r>
              <a:rPr lang="en-US" sz="2800" dirty="0" smtClean="0"/>
              <a:t>Adjustment Rule for OBSS_PD </a:t>
            </a:r>
            <a:endParaRPr lang="en-US" sz="2800" dirty="0"/>
          </a:p>
        </p:txBody>
      </p:sp>
      <p:sp>
        <p:nvSpPr>
          <p:cNvPr id="3" name="Content Placeholder 2"/>
          <p:cNvSpPr>
            <a:spLocks noGrp="1"/>
          </p:cNvSpPr>
          <p:nvPr>
            <p:ph idx="1"/>
          </p:nvPr>
        </p:nvSpPr>
        <p:spPr>
          <a:xfrm>
            <a:off x="720525" y="1587662"/>
            <a:ext cx="7772400" cy="4114800"/>
          </a:xfrm>
        </p:spPr>
        <p:txBody>
          <a:bodyPr/>
          <a:lstStyle/>
          <a:p>
            <a:pPr marL="713232" lvl="1" indent="-256032">
              <a:buNone/>
            </a:pPr>
            <a:r>
              <a:rPr lang="en-US" sz="1600" dirty="0" smtClean="0"/>
              <a:t>	</a:t>
            </a:r>
          </a:p>
          <a:p>
            <a:pPr marL="713232" lvl="1" indent="-256032">
              <a:buNone/>
            </a:pPr>
            <a:endParaRPr lang="en-US" sz="1600" dirty="0" smtClean="0"/>
          </a:p>
          <a:p>
            <a:pPr marL="713232" lvl="1" indent="-256032">
              <a:buNone/>
            </a:pPr>
            <a:endParaRPr lang="en-US" sz="1600" dirty="0" smtClean="0"/>
          </a:p>
          <a:p>
            <a:pPr marL="713232" lvl="1" indent="-256032">
              <a:buNone/>
            </a:pPr>
            <a:endParaRPr lang="en-US" sz="1600" dirty="0" smtClean="0"/>
          </a:p>
          <a:p>
            <a:pPr marL="713232" lvl="1" indent="-256032">
              <a:buFont typeface="Arial" pitchFamily="34" charset="0"/>
              <a:buChar char="•"/>
            </a:pPr>
            <a:endParaRPr lang="en-US" sz="1600" dirty="0" smtClean="0"/>
          </a:p>
          <a:p>
            <a:pPr marL="713232" lvl="1" indent="-256032">
              <a:buFont typeface="Arial" pitchFamily="34" charset="0"/>
              <a:buChar char="•"/>
            </a:pPr>
            <a:endParaRPr lang="en-US" dirty="0" smtClean="0"/>
          </a:p>
          <a:p>
            <a:pPr marL="713232" lvl="1" indent="-256032">
              <a:buFont typeface="Arial" pitchFamily="34" charset="0"/>
              <a:buChar char="•"/>
            </a:pPr>
            <a:endParaRPr lang="en-US" dirty="0" smtClean="0"/>
          </a:p>
          <a:p>
            <a:pPr marL="713232" lvl="1" indent="-256032">
              <a:buFont typeface="Arial" pitchFamily="34" charset="0"/>
              <a:buChar char="•"/>
            </a:pPr>
            <a:endParaRPr lang="en-US" dirty="0" smtClean="0"/>
          </a:p>
          <a:p>
            <a:pPr marL="313182" indent="-256032">
              <a:buFont typeface="Arial" pitchFamily="34" charset="0"/>
              <a:buChar char="•"/>
            </a:pPr>
            <a:r>
              <a:rPr lang="en-US" dirty="0" smtClean="0"/>
              <a:t>Preserves fairness for the lower power devices</a:t>
            </a:r>
          </a:p>
          <a:p>
            <a:pPr marL="313182" indent="-256032">
              <a:buFont typeface="Arial" pitchFamily="34" charset="0"/>
              <a:buChar char="•"/>
            </a:pPr>
            <a:r>
              <a:rPr lang="en-US" dirty="0" err="1" smtClean="0"/>
              <a:t>TX_PWR</a:t>
            </a:r>
            <a:r>
              <a:rPr lang="en-US" baseline="-25000" dirty="0" err="1" smtClean="0"/>
              <a:t>ref</a:t>
            </a:r>
            <a:r>
              <a:rPr lang="en-US" dirty="0" smtClean="0"/>
              <a:t> can be a TBD level (preferred value is 23 </a:t>
            </a:r>
            <a:r>
              <a:rPr lang="en-US" dirty="0" err="1" smtClean="0"/>
              <a:t>dBm</a:t>
            </a:r>
            <a:r>
              <a:rPr lang="en-US" dirty="0" smtClean="0"/>
              <a:t>)</a:t>
            </a:r>
          </a:p>
          <a:p>
            <a:pPr marL="313182" indent="-256032">
              <a:buFont typeface="Arial" pitchFamily="34" charset="0"/>
              <a:buChar char="•"/>
            </a:pPr>
            <a:r>
              <a:rPr lang="en-US" dirty="0" smtClean="0"/>
              <a:t>Class A: TX_PWR=transmit power</a:t>
            </a:r>
          </a:p>
          <a:p>
            <a:pPr marL="313182" indent="-256032">
              <a:buFont typeface="Arial" pitchFamily="34" charset="0"/>
              <a:buChar char="•"/>
            </a:pPr>
            <a:r>
              <a:rPr lang="en-US" dirty="0" smtClean="0"/>
              <a:t>Class B: TX_PWR=transmit </a:t>
            </a:r>
            <a:r>
              <a:rPr lang="en-US" dirty="0" err="1" smtClean="0"/>
              <a:t>power+TBD</a:t>
            </a:r>
            <a:r>
              <a:rPr lang="en-US" dirty="0" smtClean="0"/>
              <a:t> dB</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Mediatek</a:t>
            </a:r>
            <a:endParaRPr lang="en-US" dirty="0"/>
          </a:p>
        </p:txBody>
      </p:sp>
      <p:graphicFrame>
        <p:nvGraphicFramePr>
          <p:cNvPr id="32770" name="Object 2"/>
          <p:cNvGraphicFramePr>
            <a:graphicFrameLocks noChangeAspect="1"/>
          </p:cNvGraphicFramePr>
          <p:nvPr/>
        </p:nvGraphicFramePr>
        <p:xfrm>
          <a:off x="1109663" y="1447800"/>
          <a:ext cx="7423150" cy="1481138"/>
        </p:xfrm>
        <a:graphic>
          <a:graphicData uri="http://schemas.openxmlformats.org/presentationml/2006/ole">
            <p:oleObj spid="_x0000_s2050" name="Equation" r:id="rId3" imgW="5155920" imgH="965160" progId="Equation.3">
              <p:embed/>
            </p:oleObj>
          </a:graphicData>
        </a:graphic>
      </p:graphicFrame>
      <p:graphicFrame>
        <p:nvGraphicFramePr>
          <p:cNvPr id="32771" name="Object 3"/>
          <p:cNvGraphicFramePr>
            <a:graphicFrameLocks noChangeAspect="1"/>
          </p:cNvGraphicFramePr>
          <p:nvPr/>
        </p:nvGraphicFramePr>
        <p:xfrm>
          <a:off x="1695329" y="2820868"/>
          <a:ext cx="5789613" cy="1247775"/>
        </p:xfrm>
        <a:graphic>
          <a:graphicData uri="http://schemas.openxmlformats.org/presentationml/2006/ole">
            <p:oleObj spid="_x0000_s2051" name="Equation" r:id="rId4" imgW="4572000" imgH="812520" progId="Equation.3">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Arrow Connector 64"/>
          <p:cNvCxnSpPr/>
          <p:nvPr/>
        </p:nvCxnSpPr>
        <p:spPr>
          <a:xfrm>
            <a:off x="2703739" y="4782769"/>
            <a:ext cx="37670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V="1">
            <a:off x="2703739" y="2204669"/>
            <a:ext cx="12700" cy="2578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852400" y="4833570"/>
            <a:ext cx="849913" cy="369332"/>
          </a:xfrm>
          <a:prstGeom prst="rect">
            <a:avLst/>
          </a:prstGeom>
          <a:noFill/>
        </p:spPr>
        <p:txBody>
          <a:bodyPr wrap="none" rtlCol="0">
            <a:spAutoFit/>
          </a:bodyPr>
          <a:lstStyle/>
          <a:p>
            <a:r>
              <a:rPr lang="en-US" dirty="0" smtClean="0">
                <a:solidFill>
                  <a:schemeClr val="accent1"/>
                </a:solidFill>
              </a:rPr>
              <a:t>23dBm</a:t>
            </a:r>
            <a:endParaRPr lang="en-US" dirty="0">
              <a:solidFill>
                <a:schemeClr val="accent1"/>
              </a:solidFill>
            </a:endParaRPr>
          </a:p>
        </p:txBody>
      </p:sp>
      <p:cxnSp>
        <p:nvCxnSpPr>
          <p:cNvPr id="71" name="Straight Connector 70"/>
          <p:cNvCxnSpPr>
            <a:stCxn id="68" idx="0"/>
            <a:endCxn id="68" idx="0"/>
          </p:cNvCxnSpPr>
          <p:nvPr/>
        </p:nvCxnSpPr>
        <p:spPr>
          <a:xfrm>
            <a:off x="5277357" y="483357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endCxn id="68" idx="0"/>
          </p:cNvCxnSpPr>
          <p:nvPr/>
        </p:nvCxnSpPr>
        <p:spPr>
          <a:xfrm>
            <a:off x="5277356" y="4770069"/>
            <a:ext cx="1" cy="635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2576739" y="2581212"/>
            <a:ext cx="165100" cy="0"/>
          </a:xfrm>
          <a:prstGeom prst="line">
            <a:avLst/>
          </a:prstGeom>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868014" y="2451086"/>
            <a:ext cx="920445" cy="369332"/>
          </a:xfrm>
          <a:prstGeom prst="rect">
            <a:avLst/>
          </a:prstGeom>
          <a:noFill/>
        </p:spPr>
        <p:txBody>
          <a:bodyPr wrap="none" rtlCol="0">
            <a:spAutoFit/>
          </a:bodyPr>
          <a:lstStyle/>
          <a:p>
            <a:r>
              <a:rPr lang="en-US" dirty="0" smtClean="0"/>
              <a:t>-62dBm</a:t>
            </a:r>
            <a:endParaRPr lang="en-US" dirty="0"/>
          </a:p>
        </p:txBody>
      </p:sp>
      <p:cxnSp>
        <p:nvCxnSpPr>
          <p:cNvPr id="78" name="Straight Connector 77"/>
          <p:cNvCxnSpPr/>
          <p:nvPr/>
        </p:nvCxnSpPr>
        <p:spPr>
          <a:xfrm>
            <a:off x="2576739" y="3241612"/>
            <a:ext cx="165100" cy="0"/>
          </a:xfrm>
          <a:prstGeom prst="line">
            <a:avLst/>
          </a:prstGeom>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1868014" y="3086086"/>
            <a:ext cx="920445" cy="369332"/>
          </a:xfrm>
          <a:prstGeom prst="rect">
            <a:avLst/>
          </a:prstGeom>
          <a:noFill/>
        </p:spPr>
        <p:txBody>
          <a:bodyPr wrap="none" rtlCol="0">
            <a:spAutoFit/>
          </a:bodyPr>
          <a:lstStyle/>
          <a:p>
            <a:r>
              <a:rPr lang="en-US" dirty="0" smtClean="0"/>
              <a:t>-72dBm</a:t>
            </a:r>
            <a:endParaRPr lang="en-US" dirty="0"/>
          </a:p>
        </p:txBody>
      </p:sp>
      <p:cxnSp>
        <p:nvCxnSpPr>
          <p:cNvPr id="82" name="Straight Connector 81"/>
          <p:cNvCxnSpPr/>
          <p:nvPr/>
        </p:nvCxnSpPr>
        <p:spPr>
          <a:xfrm>
            <a:off x="2564039" y="3838512"/>
            <a:ext cx="165100" cy="0"/>
          </a:xfrm>
          <a:prstGeom prst="line">
            <a:avLst/>
          </a:prstGeom>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1855314" y="3721086"/>
            <a:ext cx="920445" cy="369332"/>
          </a:xfrm>
          <a:prstGeom prst="rect">
            <a:avLst/>
          </a:prstGeom>
          <a:noFill/>
        </p:spPr>
        <p:txBody>
          <a:bodyPr wrap="none" rtlCol="0">
            <a:spAutoFit/>
          </a:bodyPr>
          <a:lstStyle/>
          <a:p>
            <a:r>
              <a:rPr lang="en-US" dirty="0" smtClean="0"/>
              <a:t>-82dBm</a:t>
            </a:r>
            <a:endParaRPr lang="en-US" dirty="0"/>
          </a:p>
        </p:txBody>
      </p:sp>
      <p:cxnSp>
        <p:nvCxnSpPr>
          <p:cNvPr id="84" name="Straight Connector 83"/>
          <p:cNvCxnSpPr/>
          <p:nvPr/>
        </p:nvCxnSpPr>
        <p:spPr>
          <a:xfrm flipH="1">
            <a:off x="2710764" y="3260586"/>
            <a:ext cx="2573287" cy="6695"/>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endCxn id="68" idx="0"/>
          </p:cNvCxnSpPr>
          <p:nvPr/>
        </p:nvCxnSpPr>
        <p:spPr>
          <a:xfrm>
            <a:off x="5277356" y="3244422"/>
            <a:ext cx="1" cy="158914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4248657" y="2581212"/>
            <a:ext cx="4482" cy="223965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2729139" y="2587639"/>
            <a:ext cx="1519517" cy="627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3400007" y="2597127"/>
            <a:ext cx="1870215" cy="1228902"/>
          </a:xfrm>
          <a:prstGeom prst="line">
            <a:avLst/>
          </a:prstGeom>
        </p:spPr>
        <p:style>
          <a:lnRef idx="3">
            <a:schemeClr val="accent5"/>
          </a:lnRef>
          <a:fillRef idx="0">
            <a:schemeClr val="accent5"/>
          </a:fillRef>
          <a:effectRef idx="2">
            <a:schemeClr val="accent5"/>
          </a:effectRef>
          <a:fontRef idx="minor">
            <a:schemeClr val="tx1"/>
          </a:fontRef>
        </p:style>
      </p:cxnSp>
      <p:cxnSp>
        <p:nvCxnSpPr>
          <p:cNvPr id="89" name="Straight Connector 88"/>
          <p:cNvCxnSpPr/>
          <p:nvPr/>
        </p:nvCxnSpPr>
        <p:spPr>
          <a:xfrm flipH="1" flipV="1">
            <a:off x="2729140" y="2587640"/>
            <a:ext cx="1519515" cy="9487"/>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5250389" y="3260452"/>
            <a:ext cx="1069936" cy="34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4248655" y="2584425"/>
            <a:ext cx="1042421" cy="682856"/>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flipV="1">
            <a:off x="5263089" y="3835031"/>
            <a:ext cx="1069936" cy="3481"/>
          </a:xfrm>
          <a:prstGeom prst="line">
            <a:avLst/>
          </a:prstGeom>
        </p:spPr>
        <p:style>
          <a:lnRef idx="3">
            <a:schemeClr val="accent5"/>
          </a:lnRef>
          <a:fillRef idx="0">
            <a:schemeClr val="accent5"/>
          </a:fillRef>
          <a:effectRef idx="2">
            <a:schemeClr val="accent5"/>
          </a:effectRef>
          <a:fontRef idx="minor">
            <a:schemeClr val="tx1"/>
          </a:fontRef>
        </p:style>
      </p:cxnSp>
      <p:sp>
        <p:nvSpPr>
          <p:cNvPr id="93" name="TextBox 92"/>
          <p:cNvSpPr txBox="1"/>
          <p:nvPr/>
        </p:nvSpPr>
        <p:spPr>
          <a:xfrm>
            <a:off x="5840639" y="2955389"/>
            <a:ext cx="548548" cy="369332"/>
          </a:xfrm>
          <a:prstGeom prst="rect">
            <a:avLst/>
          </a:prstGeom>
          <a:noFill/>
          <a:ln>
            <a:noFill/>
          </a:ln>
        </p:spPr>
        <p:txBody>
          <a:bodyPr wrap="none" rtlCol="0">
            <a:spAutoFit/>
          </a:bodyPr>
          <a:lstStyle/>
          <a:p>
            <a:r>
              <a:rPr lang="en-US" dirty="0" smtClean="0">
                <a:solidFill>
                  <a:schemeClr val="accent4"/>
                </a:solidFill>
              </a:rPr>
              <a:t>LAA</a:t>
            </a:r>
            <a:endParaRPr lang="en-US" dirty="0">
              <a:solidFill>
                <a:schemeClr val="accent4"/>
              </a:solidFill>
            </a:endParaRPr>
          </a:p>
        </p:txBody>
      </p:sp>
      <p:cxnSp>
        <p:nvCxnSpPr>
          <p:cNvPr id="94" name="Straight Connector 93"/>
          <p:cNvCxnSpPr/>
          <p:nvPr/>
        </p:nvCxnSpPr>
        <p:spPr>
          <a:xfrm flipH="1">
            <a:off x="2703739" y="3825855"/>
            <a:ext cx="3616586" cy="0"/>
          </a:xfrm>
          <a:prstGeom prst="line">
            <a:avLst/>
          </a:prstGeom>
        </p:spPr>
        <p:style>
          <a:lnRef idx="1">
            <a:schemeClr val="accent6"/>
          </a:lnRef>
          <a:fillRef idx="0">
            <a:schemeClr val="accent6"/>
          </a:fillRef>
          <a:effectRef idx="0">
            <a:schemeClr val="accent6"/>
          </a:effectRef>
          <a:fontRef idx="minor">
            <a:schemeClr val="tx1"/>
          </a:fontRef>
        </p:style>
      </p:cxnSp>
      <p:sp>
        <p:nvSpPr>
          <p:cNvPr id="95" name="TextBox 94"/>
          <p:cNvSpPr txBox="1"/>
          <p:nvPr/>
        </p:nvSpPr>
        <p:spPr>
          <a:xfrm>
            <a:off x="2741491" y="3516375"/>
            <a:ext cx="868058" cy="369332"/>
          </a:xfrm>
          <a:prstGeom prst="rect">
            <a:avLst/>
          </a:prstGeom>
          <a:noFill/>
        </p:spPr>
        <p:txBody>
          <a:bodyPr wrap="none" rtlCol="0">
            <a:spAutoFit/>
          </a:bodyPr>
          <a:lstStyle/>
          <a:p>
            <a:r>
              <a:rPr lang="en-US" dirty="0" smtClean="0">
                <a:solidFill>
                  <a:schemeClr val="accent6"/>
                </a:solidFill>
              </a:rPr>
              <a:t>Legacy </a:t>
            </a:r>
            <a:endParaRPr lang="en-US" dirty="0">
              <a:solidFill>
                <a:schemeClr val="accent6"/>
              </a:solidFill>
            </a:endParaRPr>
          </a:p>
        </p:txBody>
      </p:sp>
      <p:cxnSp>
        <p:nvCxnSpPr>
          <p:cNvPr id="96" name="Straight Connector 95"/>
          <p:cNvCxnSpPr/>
          <p:nvPr/>
        </p:nvCxnSpPr>
        <p:spPr>
          <a:xfrm flipH="1" flipV="1">
            <a:off x="2710764" y="2581213"/>
            <a:ext cx="689243" cy="15914"/>
          </a:xfrm>
          <a:prstGeom prst="line">
            <a:avLst/>
          </a:prstGeom>
        </p:spPr>
        <p:style>
          <a:lnRef idx="3">
            <a:schemeClr val="accent5"/>
          </a:lnRef>
          <a:fillRef idx="0">
            <a:schemeClr val="accent5"/>
          </a:fillRef>
          <a:effectRef idx="2">
            <a:schemeClr val="accent5"/>
          </a:effectRef>
          <a:fontRef idx="minor">
            <a:schemeClr val="tx1"/>
          </a:fontRef>
        </p:style>
      </p:cxnSp>
      <p:sp>
        <p:nvSpPr>
          <p:cNvPr id="97" name="TextBox 96"/>
          <p:cNvSpPr txBox="1"/>
          <p:nvPr/>
        </p:nvSpPr>
        <p:spPr>
          <a:xfrm>
            <a:off x="5373299" y="3773890"/>
            <a:ext cx="2235868" cy="369332"/>
          </a:xfrm>
          <a:prstGeom prst="rect">
            <a:avLst/>
          </a:prstGeom>
          <a:noFill/>
        </p:spPr>
        <p:txBody>
          <a:bodyPr wrap="none" rtlCol="0">
            <a:spAutoFit/>
          </a:bodyPr>
          <a:lstStyle/>
          <a:p>
            <a:r>
              <a:rPr lang="en-US" dirty="0" err="1" smtClean="0">
                <a:solidFill>
                  <a:schemeClr val="accent1"/>
                </a:solidFill>
              </a:rPr>
              <a:t>OBSS_Pdmin</a:t>
            </a:r>
            <a:r>
              <a:rPr lang="en-US" dirty="0" smtClean="0">
                <a:solidFill>
                  <a:schemeClr val="accent1"/>
                </a:solidFill>
              </a:rPr>
              <a:t>=-82dBm</a:t>
            </a:r>
            <a:endParaRPr lang="en-US" dirty="0">
              <a:solidFill>
                <a:schemeClr val="accent1"/>
              </a:solidFill>
            </a:endParaRPr>
          </a:p>
        </p:txBody>
      </p:sp>
      <p:sp>
        <p:nvSpPr>
          <p:cNvPr id="98" name="TextBox 97"/>
          <p:cNvSpPr txBox="1"/>
          <p:nvPr/>
        </p:nvSpPr>
        <p:spPr>
          <a:xfrm>
            <a:off x="2842956" y="2316967"/>
            <a:ext cx="1442511" cy="369332"/>
          </a:xfrm>
          <a:prstGeom prst="rect">
            <a:avLst/>
          </a:prstGeom>
          <a:noFill/>
        </p:spPr>
        <p:txBody>
          <a:bodyPr wrap="none" rtlCol="0">
            <a:spAutoFit/>
          </a:bodyPr>
          <a:lstStyle/>
          <a:p>
            <a:r>
              <a:rPr lang="en-US" dirty="0" err="1" smtClean="0">
                <a:solidFill>
                  <a:schemeClr val="accent1"/>
                </a:solidFill>
              </a:rPr>
              <a:t>OBSS_PDmax</a:t>
            </a:r>
            <a:endParaRPr lang="en-US" dirty="0">
              <a:solidFill>
                <a:schemeClr val="accent1"/>
              </a:solidFill>
            </a:endParaRPr>
          </a:p>
        </p:txBody>
      </p:sp>
      <p:sp>
        <p:nvSpPr>
          <p:cNvPr id="99" name="TextBox 98"/>
          <p:cNvSpPr txBox="1"/>
          <p:nvPr/>
        </p:nvSpPr>
        <p:spPr>
          <a:xfrm>
            <a:off x="4863974" y="5005483"/>
            <a:ext cx="630301" cy="276999"/>
          </a:xfrm>
          <a:prstGeom prst="rect">
            <a:avLst/>
          </a:prstGeom>
          <a:noFill/>
        </p:spPr>
        <p:txBody>
          <a:bodyPr wrap="none" rtlCol="0">
            <a:spAutoFit/>
          </a:bodyPr>
          <a:lstStyle/>
          <a:p>
            <a:r>
              <a:rPr lang="en-US" dirty="0" err="1" smtClean="0"/>
              <a:t>PWR</a:t>
            </a:r>
            <a:r>
              <a:rPr lang="en-US" baseline="-25000" dirty="0" err="1" smtClean="0"/>
              <a:t>ref</a:t>
            </a:r>
            <a:endParaRPr lang="en-US" dirty="0">
              <a:solidFill>
                <a:schemeClr val="accent1"/>
              </a:solidFill>
            </a:endParaRPr>
          </a:p>
        </p:txBody>
      </p:sp>
      <p:cxnSp>
        <p:nvCxnSpPr>
          <p:cNvPr id="100" name="Straight Connector 99"/>
          <p:cNvCxnSpPr/>
          <p:nvPr/>
        </p:nvCxnSpPr>
        <p:spPr>
          <a:xfrm>
            <a:off x="4165975" y="2619313"/>
            <a:ext cx="1129647" cy="724116"/>
          </a:xfrm>
          <a:prstGeom prst="line">
            <a:avLst/>
          </a:prstGeom>
          <a:ln>
            <a:solidFill>
              <a:srgbClr val="C00000"/>
            </a:solidFill>
          </a:ln>
        </p:spPr>
        <p:style>
          <a:lnRef idx="3">
            <a:schemeClr val="accent5"/>
          </a:lnRef>
          <a:fillRef idx="0">
            <a:schemeClr val="accent5"/>
          </a:fillRef>
          <a:effectRef idx="2">
            <a:schemeClr val="accent5"/>
          </a:effectRef>
          <a:fontRef idx="minor">
            <a:schemeClr val="tx1"/>
          </a:fontRef>
        </p:style>
      </p:cxnSp>
      <p:cxnSp>
        <p:nvCxnSpPr>
          <p:cNvPr id="101" name="Straight Connector 100"/>
          <p:cNvCxnSpPr/>
          <p:nvPr/>
        </p:nvCxnSpPr>
        <p:spPr>
          <a:xfrm flipH="1" flipV="1">
            <a:off x="5288489" y="3352431"/>
            <a:ext cx="1069936" cy="3481"/>
          </a:xfrm>
          <a:prstGeom prst="line">
            <a:avLst/>
          </a:prstGeom>
          <a:ln>
            <a:solidFill>
              <a:srgbClr val="C00000"/>
            </a:solidFill>
          </a:ln>
        </p:spPr>
        <p:style>
          <a:lnRef idx="3">
            <a:schemeClr val="accent5"/>
          </a:lnRef>
          <a:fillRef idx="0">
            <a:schemeClr val="accent5"/>
          </a:fillRef>
          <a:effectRef idx="2">
            <a:schemeClr val="accent5"/>
          </a:effectRef>
          <a:fontRef idx="minor">
            <a:schemeClr val="tx1"/>
          </a:fontRef>
        </p:style>
      </p:cxnSp>
      <p:cxnSp>
        <p:nvCxnSpPr>
          <p:cNvPr id="102" name="Straight Connector 101"/>
          <p:cNvCxnSpPr/>
          <p:nvPr/>
        </p:nvCxnSpPr>
        <p:spPr>
          <a:xfrm flipH="1" flipV="1">
            <a:off x="2731276" y="2594047"/>
            <a:ext cx="1434698" cy="9408"/>
          </a:xfrm>
          <a:prstGeom prst="line">
            <a:avLst/>
          </a:prstGeom>
          <a:ln>
            <a:solidFill>
              <a:srgbClr val="C00000"/>
            </a:solidFill>
          </a:ln>
        </p:spPr>
        <p:style>
          <a:lnRef idx="3">
            <a:schemeClr val="accent5"/>
          </a:lnRef>
          <a:fillRef idx="0">
            <a:schemeClr val="accent5"/>
          </a:fillRef>
          <a:effectRef idx="2">
            <a:schemeClr val="accent5"/>
          </a:effectRef>
          <a:fontRef idx="minor">
            <a:schemeClr val="tx1"/>
          </a:fontRef>
        </p:style>
      </p:cxnSp>
      <p:sp>
        <p:nvSpPr>
          <p:cNvPr id="103" name="TextBox 102"/>
          <p:cNvSpPr txBox="1"/>
          <p:nvPr/>
        </p:nvSpPr>
        <p:spPr>
          <a:xfrm>
            <a:off x="5373299" y="3301815"/>
            <a:ext cx="2235868" cy="369332"/>
          </a:xfrm>
          <a:prstGeom prst="rect">
            <a:avLst/>
          </a:prstGeom>
          <a:noFill/>
        </p:spPr>
        <p:txBody>
          <a:bodyPr wrap="none" rtlCol="0">
            <a:spAutoFit/>
          </a:bodyPr>
          <a:lstStyle/>
          <a:p>
            <a:r>
              <a:rPr lang="en-US" dirty="0" err="1" smtClean="0">
                <a:solidFill>
                  <a:srgbClr val="C00000"/>
                </a:solidFill>
              </a:rPr>
              <a:t>OBSS_Pdmin</a:t>
            </a:r>
            <a:r>
              <a:rPr lang="en-US" dirty="0" smtClean="0">
                <a:solidFill>
                  <a:srgbClr val="C00000"/>
                </a:solidFill>
              </a:rPr>
              <a:t>=-74dBm</a:t>
            </a:r>
            <a:endParaRPr lang="en-US" dirty="0">
              <a:solidFill>
                <a:srgbClr val="C00000"/>
              </a:solidFill>
            </a:endParaRPr>
          </a:p>
        </p:txBody>
      </p:sp>
      <p:sp>
        <p:nvSpPr>
          <p:cNvPr id="52" name="Title 1"/>
          <p:cNvSpPr>
            <a:spLocks noGrp="1"/>
          </p:cNvSpPr>
          <p:nvPr>
            <p:ph type="title"/>
          </p:nvPr>
        </p:nvSpPr>
        <p:spPr>
          <a:xfrm>
            <a:off x="674225" y="500605"/>
            <a:ext cx="7772400" cy="1066800"/>
          </a:xfrm>
        </p:spPr>
        <p:txBody>
          <a:bodyPr/>
          <a:lstStyle/>
          <a:p>
            <a:r>
              <a:rPr lang="en-US" sz="2800" dirty="0" smtClean="0"/>
              <a:t>Adjustment Rule for OBSS_PD </a:t>
            </a:r>
            <a:endParaRPr lang="en-US" sz="2800" dirty="0"/>
          </a:p>
        </p:txBody>
      </p:sp>
      <p:cxnSp>
        <p:nvCxnSpPr>
          <p:cNvPr id="54" name="Straight Arrow Connector 53"/>
          <p:cNvCxnSpPr/>
          <p:nvPr/>
        </p:nvCxnSpPr>
        <p:spPr bwMode="auto">
          <a:xfrm flipH="1">
            <a:off x="4687747" y="2268638"/>
            <a:ext cx="462987" cy="56715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7" name="Straight Arrow Connector 56"/>
          <p:cNvCxnSpPr/>
          <p:nvPr/>
        </p:nvCxnSpPr>
        <p:spPr bwMode="auto">
          <a:xfrm flipH="1">
            <a:off x="4734046" y="2314937"/>
            <a:ext cx="497712" cy="112274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61" name="TextBox 60"/>
          <p:cNvSpPr txBox="1"/>
          <p:nvPr/>
        </p:nvSpPr>
        <p:spPr>
          <a:xfrm>
            <a:off x="1930484" y="2087403"/>
            <a:ext cx="840295" cy="276999"/>
          </a:xfrm>
          <a:prstGeom prst="rect">
            <a:avLst/>
          </a:prstGeom>
          <a:noFill/>
        </p:spPr>
        <p:txBody>
          <a:bodyPr wrap="none" rtlCol="0">
            <a:spAutoFit/>
          </a:bodyPr>
          <a:lstStyle/>
          <a:p>
            <a:r>
              <a:rPr lang="en-US" dirty="0" smtClean="0"/>
              <a:t>OBSS_PD</a:t>
            </a:r>
            <a:endParaRPr lang="en-US" dirty="0"/>
          </a:p>
        </p:txBody>
      </p:sp>
      <p:sp>
        <p:nvSpPr>
          <p:cNvPr id="62" name="TextBox 61"/>
          <p:cNvSpPr txBox="1"/>
          <p:nvPr/>
        </p:nvSpPr>
        <p:spPr>
          <a:xfrm>
            <a:off x="2731066" y="4774658"/>
            <a:ext cx="800219" cy="276999"/>
          </a:xfrm>
          <a:prstGeom prst="rect">
            <a:avLst/>
          </a:prstGeom>
          <a:noFill/>
        </p:spPr>
        <p:txBody>
          <a:bodyPr wrap="none" rtlCol="0">
            <a:spAutoFit/>
          </a:bodyPr>
          <a:lstStyle/>
          <a:p>
            <a:r>
              <a:rPr lang="en-US" dirty="0" smtClean="0"/>
              <a:t>TX_PWR</a:t>
            </a:r>
            <a:endParaRPr lang="en-US" dirty="0"/>
          </a:p>
        </p:txBody>
      </p:sp>
      <p:sp>
        <p:nvSpPr>
          <p:cNvPr id="63" name="TextBox 62"/>
          <p:cNvSpPr txBox="1"/>
          <p:nvPr/>
        </p:nvSpPr>
        <p:spPr>
          <a:xfrm>
            <a:off x="5173325" y="2054608"/>
            <a:ext cx="2431242" cy="276999"/>
          </a:xfrm>
          <a:prstGeom prst="rect">
            <a:avLst/>
          </a:prstGeom>
          <a:noFill/>
        </p:spPr>
        <p:txBody>
          <a:bodyPr wrap="square" rtlCol="0">
            <a:spAutoFit/>
          </a:bodyPr>
          <a:lstStyle/>
          <a:p>
            <a:r>
              <a:rPr lang="en-US" dirty="0" smtClean="0"/>
              <a:t>Linear Adjustment Range</a:t>
            </a:r>
            <a:endParaRPr lang="en-US" dirty="0"/>
          </a:p>
        </p:txBody>
      </p:sp>
    </p:spTree>
    <p:extLst>
      <p:ext uri="{BB962C8B-B14F-4D97-AF65-F5344CB8AC3E}">
        <p14:creationId xmlns:p14="http://schemas.microsoft.com/office/powerpoint/2010/main" xmlns="" val="183867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cstate="print"/>
          <a:srcRect/>
          <a:stretch>
            <a:fillRect/>
          </a:stretch>
        </p:blipFill>
        <p:spPr bwMode="auto">
          <a:xfrm>
            <a:off x="1981200" y="2362200"/>
            <a:ext cx="5562600" cy="4119696"/>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219200"/>
            <a:ext cx="7772400" cy="4114800"/>
          </a:xfrm>
        </p:spPr>
        <p:txBody>
          <a:bodyPr/>
          <a:lstStyle/>
          <a:p>
            <a:r>
              <a:rPr lang="en-US" sz="2200" dirty="0" smtClean="0"/>
              <a:t>Do you support to replace the text in 5.1 of SFD P35L1“and a reduction in the TXPWR may be accompanied by an TBD increase in the OBSS_PD threshold value" with the “following adjustment rules: </a:t>
            </a:r>
          </a:p>
          <a:p>
            <a:endParaRPr lang="en-US" dirty="0" smtClean="0"/>
          </a:p>
          <a:p>
            <a:pPr>
              <a:buNone/>
            </a:pPr>
            <a:endParaRPr lang="en-US"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4294967295"/>
          </p:nvPr>
        </p:nvSpPr>
        <p:spPr>
          <a:xfrm flipH="1">
            <a:off x="5791199" y="6475413"/>
            <a:ext cx="2752661" cy="184666"/>
          </a:xfrm>
          <a:prstGeom prst="rect">
            <a:avLst/>
          </a:prstGeom>
        </p:spPr>
        <p:txBody>
          <a:bodyPr/>
          <a:lstStyle/>
          <a:p>
            <a:pPr>
              <a:defRPr/>
            </a:pPr>
            <a:r>
              <a:rPr lang="en-US" smtClean="0"/>
              <a:t>Mediatek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[1] DCN 14-1187r1 “The Effect of Preamble Error Model on MAC Simulator”, Po-Kai Huang, Intel</a:t>
            </a:r>
          </a:p>
          <a:p>
            <a:pPr>
              <a:buNone/>
            </a:pPr>
            <a:r>
              <a:rPr lang="en-US" dirty="0" smtClean="0"/>
              <a:t>[2] DCN 15-367r0 “OBSS preamble detection”, Gwen Barriac , Qualcomm</a:t>
            </a:r>
          </a:p>
          <a:p>
            <a:pPr>
              <a:buNone/>
            </a:pPr>
            <a:r>
              <a:rPr lang="en-US" dirty="0" smtClean="0"/>
              <a:t>[3] DCN 14-637 “Spatial Reuse and Coexistence with Legacy Devices” James Wang, </a:t>
            </a:r>
            <a:r>
              <a:rPr lang="en-US" dirty="0" err="1" smtClean="0"/>
              <a:t>Mediatek</a:t>
            </a:r>
            <a:endParaRPr lang="en-US" dirty="0" smtClean="0"/>
          </a:p>
          <a:p>
            <a:pPr>
              <a:buNone/>
            </a:pPr>
            <a:r>
              <a:rPr lang="en-US" dirty="0" smtClean="0"/>
              <a:t>[4] </a:t>
            </a:r>
            <a:r>
              <a:rPr lang="en-US" dirty="0" err="1" smtClean="0"/>
              <a:t>DensiFi</a:t>
            </a:r>
            <a:r>
              <a:rPr lang="en-US" dirty="0" smtClean="0"/>
              <a:t> “Spatial-Reuse Prioritized Channel Access Schemes “, Jianhan Liu, </a:t>
            </a:r>
            <a:r>
              <a:rPr lang="en-US" dirty="0" err="1" smtClean="0"/>
              <a:t>Mediatek</a:t>
            </a:r>
            <a:endParaRPr lang="en-US" dirty="0" smtClean="0"/>
          </a:p>
          <a:p>
            <a:pPr>
              <a:buNone/>
            </a:pPr>
            <a:r>
              <a:rPr lang="en-US" dirty="0" smtClean="0"/>
              <a:t>[5] IEEE 802.11ah D4.0 Clause 9.50.4 P317L43  (SR EDCAF procedure)</a:t>
            </a:r>
          </a:p>
          <a:p>
            <a:pPr>
              <a:buNone/>
            </a:pPr>
            <a:r>
              <a:rPr lang="en-US" dirty="0" smtClean="0"/>
              <a:t>[6] </a:t>
            </a:r>
            <a:r>
              <a:rPr lang="en-US" dirty="0" err="1" smtClean="0"/>
              <a:t>DensiFi</a:t>
            </a:r>
            <a:r>
              <a:rPr lang="en-US" dirty="0" smtClean="0"/>
              <a:t> “Intel Spatial Reuse for close links with PHY signaling” Po-Kai Huang</a:t>
            </a:r>
          </a:p>
          <a:p>
            <a:pPr>
              <a:buNone/>
            </a:pPr>
            <a:r>
              <a:rPr lang="en-US" dirty="0" smtClean="0"/>
              <a:t>[7] DCN 14-0082r1 “Improved Spatial Reuse Feasibility – Part I” Ron Porat, Broadcom </a:t>
            </a:r>
          </a:p>
          <a:p>
            <a:pPr>
              <a:buNone/>
            </a:pPr>
            <a:r>
              <a:rPr lang="en-US" dirty="0" smtClean="0"/>
              <a:t>[8] DCN 14-1224 “Link Aware CCA” Brian Hart, Cisco</a:t>
            </a:r>
          </a:p>
          <a:p>
            <a:pPr>
              <a:buNone/>
            </a:pPr>
            <a:r>
              <a:rPr lang="en-US" dirty="0" smtClean="0"/>
              <a:t>[9]DCN 14-637 “Spatial Reuse and Coexistence with Legacy Devices” James Wang, </a:t>
            </a:r>
            <a:r>
              <a:rPr lang="en-US" dirty="0" err="1" smtClean="0"/>
              <a:t>Mediatek</a:t>
            </a:r>
            <a:endParaRPr lang="en-US" dirty="0" smtClean="0"/>
          </a:p>
          <a:p>
            <a:pPr>
              <a:buNone/>
            </a:pPr>
            <a:r>
              <a:rPr lang="en-US" dirty="0" smtClean="0"/>
              <a:t>[10] DCN 14-1207r1 “OBSS reuse mechanism which preserves fairness” </a:t>
            </a:r>
            <a:r>
              <a:rPr lang="en-US" dirty="0" err="1" smtClean="0"/>
              <a:t>Imad</a:t>
            </a:r>
            <a:r>
              <a:rPr lang="en-US" dirty="0" smtClean="0"/>
              <a:t> </a:t>
            </a:r>
            <a:r>
              <a:rPr lang="en-US" dirty="0" err="1" smtClean="0"/>
              <a:t>Jamil</a:t>
            </a:r>
            <a:r>
              <a:rPr lang="en-US" dirty="0" smtClean="0"/>
              <a:t>, Orange</a:t>
            </a:r>
          </a:p>
          <a:p>
            <a:pPr>
              <a:buNone/>
            </a:pPr>
            <a:r>
              <a:rPr lang="en-US" dirty="0" smtClean="0"/>
              <a:t>[11] DCN 14-1199r1 “CCA Study in Residential Scenario - Part 2” Gwen Barriac, Qualcomm</a:t>
            </a:r>
          </a:p>
          <a:p>
            <a:pPr>
              <a:buNone/>
            </a:pPr>
            <a:r>
              <a:rPr lang="en-US" dirty="0" smtClean="0"/>
              <a:t>[12] DCN 14-846r0 “CCA Study in Residential Scenario”, Gwen Barriac, Qualcomm</a:t>
            </a:r>
          </a:p>
          <a:p>
            <a:pPr>
              <a:buNone/>
            </a:pPr>
            <a:r>
              <a:rPr lang="en-US" dirty="0" smtClean="0"/>
              <a:t>[13] DCN 14-1448r2 “Considerations for Adaptive CCA” Reza Hedayat, </a:t>
            </a:r>
            <a:r>
              <a:rPr lang="en-US" dirty="0" err="1" smtClean="0"/>
              <a:t>Newracom</a:t>
            </a:r>
            <a:r>
              <a:rPr lang="en-US" dirty="0" smtClean="0"/>
              <a:t> </a:t>
            </a:r>
          </a:p>
          <a:p>
            <a:pPr>
              <a:buNone/>
            </a:pPr>
            <a:r>
              <a:rPr lang="en-US" dirty="0" smtClean="0"/>
              <a:t>[14] DCN 15-588r0 “CCA Revisited” Amin </a:t>
            </a:r>
            <a:r>
              <a:rPr lang="en-US" dirty="0" err="1" smtClean="0"/>
              <a:t>Jafarian</a:t>
            </a:r>
            <a:r>
              <a:rPr lang="en-US" dirty="0" smtClean="0"/>
              <a:t>, </a:t>
            </a:r>
            <a:r>
              <a:rPr lang="en-US" dirty="0" err="1" smtClean="0"/>
              <a:t>Newracom</a:t>
            </a:r>
            <a:endParaRPr lang="en-US" dirty="0" smtClean="0"/>
          </a:p>
          <a:p>
            <a:pPr>
              <a:buNone/>
            </a:pPr>
            <a:r>
              <a:rPr lang="en-US" dirty="0" smtClean="0"/>
              <a:t>[15[ DCN 15/1045r0 Dynamic CCA control and TPC Simulation Results with SS1~SS3, Takeshi Itagaki, Sony</a:t>
            </a:r>
          </a:p>
          <a:p>
            <a:pPr>
              <a:buNone/>
            </a:pPr>
            <a:endParaRPr lang="en-US" dirty="0" smtClean="0"/>
          </a:p>
          <a:p>
            <a:pPr>
              <a:buNone/>
            </a:pPr>
            <a:r>
              <a:rPr lang="en-US" dirty="0" smtClean="0"/>
              <a:t> </a:t>
            </a:r>
          </a:p>
          <a:p>
            <a:pPr>
              <a:buNone/>
            </a:pPr>
            <a:endParaRPr lang="en-US" dirty="0"/>
          </a:p>
        </p:txBody>
      </p:sp>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15</a:t>
            </a:fld>
            <a:endParaRPr lang="en-US" dirty="0"/>
          </a:p>
        </p:txBody>
      </p:sp>
      <p:sp>
        <p:nvSpPr>
          <p:cNvPr id="8" name="Footer Placeholder 3"/>
          <p:cNvSpPr>
            <a:spLocks noGrp="1"/>
          </p:cNvSpPr>
          <p:nvPr>
            <p:ph type="ftr" sz="quarter" idx="4294967295"/>
          </p:nvPr>
        </p:nvSpPr>
        <p:spPr>
          <a:xfrm>
            <a:off x="5791199" y="6475413"/>
            <a:ext cx="2752661" cy="184666"/>
          </a:xfrm>
          <a:prstGeom prst="rect">
            <a:avLst/>
          </a:prstGeom>
          <a:noFill/>
        </p:spPr>
        <p:txBody>
          <a:bodyPr/>
          <a:lstStyle/>
          <a:p>
            <a:r>
              <a:rPr lang="en-US" dirty="0" err="1" smtClean="0"/>
              <a:t>Mediatek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59288" y="5789613"/>
            <a:ext cx="530225" cy="182562"/>
          </a:xfrm>
        </p:spPr>
        <p:txBody>
          <a:bodyPr/>
          <a:lstStyle/>
          <a:p>
            <a:pPr>
              <a:defRPr/>
            </a:pPr>
            <a:r>
              <a:rPr lang="en-US" smtClean="0"/>
              <a:t>Slide </a:t>
            </a:r>
            <a:fld id="{C1789BC7-C074-42CC-ADF8-5107DF6BD1C1}" type="slidenum">
              <a:rPr lang="en-US" smtClean="0"/>
              <a:pPr>
                <a:defRPr/>
              </a:pPr>
              <a:t>2</a:t>
            </a:fld>
            <a:endParaRPr lang="en-US"/>
          </a:p>
        </p:txBody>
      </p:sp>
      <p:sp>
        <p:nvSpPr>
          <p:cNvPr id="8" name="Rectangle 12"/>
          <p:cNvSpPr>
            <a:spLocks noChangeArrowheads="1"/>
          </p:cNvSpPr>
          <p:nvPr/>
        </p:nvSpPr>
        <p:spPr bwMode="auto">
          <a:xfrm>
            <a:off x="1181100" y="8382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xmlns="" val="2491794461"/>
              </p:ext>
            </p:extLst>
          </p:nvPr>
        </p:nvGraphicFramePr>
        <p:xfrm>
          <a:off x="914400" y="3342738"/>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xmlns="" val="3356296843"/>
              </p:ext>
            </p:extLst>
          </p:nvPr>
        </p:nvGraphicFramePr>
        <p:xfrm>
          <a:off x="914400" y="1295400"/>
          <a:ext cx="7239000" cy="203995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p14="http://schemas.microsoft.com/office/powerpoint/2010/main" xmlns="" val="2247984149"/>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p14="http://schemas.microsoft.com/office/powerpoint/2010/main" xmlns="" val="3020611131"/>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109903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40095647"/>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4103201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121576"/>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560549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p14="http://schemas.microsoft.com/office/powerpoint/2010/main" xmlns="" val="3873606414"/>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208498799"/>
              </p:ext>
            </p:extLst>
          </p:nvPr>
        </p:nvGraphicFramePr>
        <p:xfrm>
          <a:off x="381000" y="281940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1404027572"/>
              </p:ext>
            </p:extLst>
          </p:nvPr>
        </p:nvGraphicFramePr>
        <p:xfrm>
          <a:off x="381000" y="473583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008034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108995</TotalTime>
  <Words>1572</Words>
  <Application>Microsoft Office PowerPoint</Application>
  <PresentationFormat>On-screen Show (4:3)</PresentationFormat>
  <Paragraphs>561</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Equation</vt:lpstr>
      <vt:lpstr>Adjustment Rules for Adaptive CCA and TPC</vt:lpstr>
      <vt:lpstr>Slide 2</vt:lpstr>
      <vt:lpstr>Authors (continued)</vt:lpstr>
      <vt:lpstr>Authors (continued)</vt:lpstr>
      <vt:lpstr>Authors (continued)</vt:lpstr>
      <vt:lpstr>Authors (continued)</vt:lpstr>
      <vt:lpstr>Authors (continued)</vt:lpstr>
      <vt:lpstr>Authors (continued)</vt:lpstr>
      <vt:lpstr>Authors (continued)</vt:lpstr>
      <vt:lpstr>11ax SFD Text  for Adaptive CCA and Transmit Power Control</vt:lpstr>
      <vt:lpstr>ED Threshold Adjustment  </vt:lpstr>
      <vt:lpstr>Adjustment Rule for OBSS_PD </vt:lpstr>
      <vt:lpstr>Adjustment Rule for OBSS_PD </vt:lpstr>
      <vt:lpstr>Straw Poll 1</vt:lpstr>
      <vt:lpstr>Reference</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Mediatek</cp:lastModifiedBy>
  <cp:revision>1822</cp:revision>
  <cp:lastPrinted>1998-02-10T13:28:06Z</cp:lastPrinted>
  <dcterms:created xsi:type="dcterms:W3CDTF">2007-05-21T21:00:37Z</dcterms:created>
  <dcterms:modified xsi:type="dcterms:W3CDTF">2016-03-14T06:13:07Z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