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tiff" ContentType="image/tiff"/>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esen, Robert" initials="OR" lastIdx="1" clrIdx="0">
    <p:extLst>
      <p:ext uri="{19B8F6BF-5375-455C-9EA6-DF929625EA0E}">
        <p15:presenceInfo xmlns:p15="http://schemas.microsoft.com/office/powerpoint/2012/main" xmlns="" userId="S-1-5-21-1844237615-1580818891-725345543-1599" providerId="AD"/>
      </p:ext>
    </p:extLst>
  </p:cmAuthor>
  <p:cmAuthor id="2" name="Lou, Hanqing" initials="LH" lastIdx="15" clrIdx="1">
    <p:extLst>
      <p:ext uri="{19B8F6BF-5375-455C-9EA6-DF929625EA0E}">
        <p15:presenceInfo xmlns:p15="http://schemas.microsoft.com/office/powerpoint/2012/main" xmlns="" userId="S-1-5-21-1844237615-1580818891-725345543-19430" providerId="AD"/>
      </p:ext>
    </p:extLst>
  </p:cmAuthor>
  <p:cmAuthor id="3" name="Sahin, Alphan" initials="SA" lastIdx="7" clrIdx="2">
    <p:extLst>
      <p:ext uri="{19B8F6BF-5375-455C-9EA6-DF929625EA0E}">
        <p15:presenceInfo xmlns:p15="http://schemas.microsoft.com/office/powerpoint/2012/main" xmlns="" userId="S-1-5-21-1844237615-1580818891-725345543-356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04" autoAdjust="0"/>
    <p:restoredTop sz="94660"/>
  </p:normalViewPr>
  <p:slideViewPr>
    <p:cSldViewPr>
      <p:cViewPr varScale="1">
        <p:scale>
          <a:sx n="73" d="100"/>
          <a:sy n="73" d="100"/>
        </p:scale>
        <p:origin x="-1506"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77" d="100"/>
          <a:sy n="77" d="100"/>
        </p:scale>
        <p:origin x="204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Date Placeholder 3"/>
          <p:cNvSpPr txBox="1">
            <a:spLocks/>
          </p:cNvSpPr>
          <p:nvPr userDrawn="1"/>
        </p:nvSpPr>
        <p:spPr bwMode="auto">
          <a:xfrm>
            <a:off x="5041182" y="6473601"/>
            <a:ext cx="3500462"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lvl="0"/>
            <a:r>
              <a:rPr lang="en-GB" noProof="0" dirty="0" smtClean="0"/>
              <a:t>James Wang, </a:t>
            </a:r>
            <a:r>
              <a:rPr lang="en-GB" noProof="0" dirty="0" err="1" smtClean="0"/>
              <a:t>Mediatek</a:t>
            </a:r>
            <a:endParaRPr lang="en-GB" noProof="0" dirty="0" smtClean="0"/>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802.11-16/0405r1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3" name="Date Placeholder 3"/>
          <p:cNvSpPr txBox="1">
            <a:spLocks/>
          </p:cNvSpPr>
          <p:nvPr userDrawn="1"/>
        </p:nvSpPr>
        <p:spPr bwMode="auto">
          <a:xfrm>
            <a:off x="684213" y="393700"/>
            <a:ext cx="1752600" cy="23083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March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ricsson.com/news/198713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11ay DL MU-MIMO BF Training and User Selection</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2016-03-13</a:t>
            </a:r>
            <a:endParaRPr lang="en-GB" sz="2000" b="0" dirty="0">
              <a:solidFill>
                <a:srgbClr val="FF0000"/>
              </a:solidFill>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609600" y="2590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p:cNvGraphicFramePr>
            <a:graphicFrameLocks noChangeAspect="1"/>
          </p:cNvGraphicFramePr>
          <p:nvPr>
            <p:extLst>
              <p:ext uri="{D42A27DB-BD31-4B8C-83A1-F6EECF244321}">
                <p14:modId xmlns:p14="http://schemas.microsoft.com/office/powerpoint/2010/main" xmlns="" val="480031499"/>
              </p:ext>
            </p:extLst>
          </p:nvPr>
        </p:nvGraphicFramePr>
        <p:xfrm>
          <a:off x="600075" y="3200400"/>
          <a:ext cx="7780338" cy="2443163"/>
        </p:xfrm>
        <a:graphic>
          <a:graphicData uri="http://schemas.openxmlformats.org/presentationml/2006/ole">
            <p:oleObj spid="_x0000_s3182" name="Document" r:id="rId4" imgW="8267030" imgH="2590283"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2" cstate="print"/>
          <a:srcRect/>
          <a:stretch>
            <a:fillRect/>
          </a:stretch>
        </p:blipFill>
        <p:spPr bwMode="auto">
          <a:xfrm>
            <a:off x="1552143" y="2973100"/>
            <a:ext cx="5153025" cy="3267075"/>
          </a:xfrm>
          <a:prstGeom prst="rect">
            <a:avLst/>
          </a:prstGeom>
          <a:noFill/>
          <a:ln w="9525">
            <a:noFill/>
            <a:miter lim="800000"/>
            <a:headEnd/>
            <a:tailEnd/>
          </a:ln>
        </p:spPr>
      </p:pic>
      <p:sp>
        <p:nvSpPr>
          <p:cNvPr id="2" name="Title 1"/>
          <p:cNvSpPr>
            <a:spLocks noGrp="1"/>
          </p:cNvSpPr>
          <p:nvPr>
            <p:ph type="title"/>
          </p:nvPr>
        </p:nvSpPr>
        <p:spPr>
          <a:xfrm>
            <a:off x="685800" y="685801"/>
            <a:ext cx="7770813" cy="685799"/>
          </a:xfrm>
        </p:spPr>
        <p:txBody>
          <a:bodyPr>
            <a:normAutofit/>
          </a:bodyPr>
          <a:lstStyle/>
          <a:p>
            <a:r>
              <a:rPr lang="en-US" dirty="0" smtClean="0"/>
              <a:t>Step 4 Collecting feedbacks from STAs</a:t>
            </a:r>
            <a:endParaRPr lang="en-US" dirty="0"/>
          </a:p>
        </p:txBody>
      </p:sp>
      <p:sp>
        <p:nvSpPr>
          <p:cNvPr id="3" name="Content Placeholder 2"/>
          <p:cNvSpPr>
            <a:spLocks noGrp="1"/>
          </p:cNvSpPr>
          <p:nvPr>
            <p:ph idx="1"/>
          </p:nvPr>
        </p:nvSpPr>
        <p:spPr>
          <a:xfrm>
            <a:off x="665018" y="1406237"/>
            <a:ext cx="7994073" cy="1212271"/>
          </a:xfrm>
        </p:spPr>
        <p:txBody>
          <a:bodyPr>
            <a:normAutofit fontScale="55000" lnSpcReduction="20000"/>
          </a:bodyPr>
          <a:lstStyle/>
          <a:p>
            <a:r>
              <a:rPr lang="en-US" dirty="0" smtClean="0"/>
              <a:t>Two steps for collecting feedbacks from STAs:</a:t>
            </a:r>
          </a:p>
          <a:p>
            <a:pPr lvl="1"/>
            <a:r>
              <a:rPr lang="en-US" dirty="0" smtClean="0"/>
              <a:t>1. Polling (for STAs w up-to-date SLS)</a:t>
            </a:r>
          </a:p>
          <a:p>
            <a:pPr lvl="1"/>
            <a:r>
              <a:rPr lang="en-US" dirty="0" smtClean="0"/>
              <a:t>2. Use A-BFT type to allow R-TXSS contentions for STAs w/o up-to-date SLS</a:t>
            </a:r>
          </a:p>
          <a:p>
            <a:pPr lvl="2"/>
            <a:r>
              <a:rPr lang="en-US" dirty="0" smtClean="0"/>
              <a:t>Multiple channel A-BFT type operation</a:t>
            </a:r>
          </a:p>
          <a:p>
            <a:pPr lvl="2"/>
            <a:r>
              <a:rPr lang="en-US" dirty="0" smtClean="0"/>
              <a:t>AP only needs one antenna in </a:t>
            </a:r>
            <a:r>
              <a:rPr lang="en-US" dirty="0" err="1" smtClean="0"/>
              <a:t>omni</a:t>
            </a:r>
            <a:r>
              <a:rPr lang="en-US" dirty="0" smtClean="0"/>
              <a:t>-receive, the other antennas can be RXSS for asymmetric link.</a:t>
            </a:r>
          </a:p>
          <a:p>
            <a:pPr lvl="2"/>
            <a:r>
              <a:rPr lang="en-US" dirty="0" smtClean="0"/>
              <a:t>AP specify the duration for A-BFT type of operation</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10</a:t>
            </a:fld>
            <a:endParaRPr lang="en-US"/>
          </a:p>
        </p:txBody>
      </p:sp>
      <p:sp>
        <p:nvSpPr>
          <p:cNvPr id="8" name="TextBox 7"/>
          <p:cNvSpPr txBox="1"/>
          <p:nvPr/>
        </p:nvSpPr>
        <p:spPr>
          <a:xfrm>
            <a:off x="2576945" y="2604656"/>
            <a:ext cx="3214255" cy="338554"/>
          </a:xfrm>
          <a:prstGeom prst="rect">
            <a:avLst/>
          </a:prstGeom>
          <a:noFill/>
        </p:spPr>
        <p:txBody>
          <a:bodyPr wrap="square" rtlCol="0">
            <a:spAutoFit/>
          </a:bodyPr>
          <a:lstStyle/>
          <a:p>
            <a:r>
              <a:rPr lang="en-US" sz="1600" b="1" dirty="0" smtClean="0">
                <a:solidFill>
                  <a:srgbClr val="FF0000"/>
                </a:solidFill>
              </a:rPr>
              <a:t>Collecting feedbacks from STAs</a:t>
            </a:r>
            <a:endParaRPr lang="en-US" sz="1600" b="1" dirty="0">
              <a:solidFill>
                <a:srgbClr val="FF0000"/>
              </a:solidFill>
            </a:endParaRPr>
          </a:p>
        </p:txBody>
      </p:sp>
      <p:cxnSp>
        <p:nvCxnSpPr>
          <p:cNvPr id="7" name="Straight Arrow Connector 6"/>
          <p:cNvCxnSpPr/>
          <p:nvPr/>
        </p:nvCxnSpPr>
        <p:spPr>
          <a:xfrm>
            <a:off x="1884219" y="2964874"/>
            <a:ext cx="4405745" cy="0"/>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28653" y="5735781"/>
            <a:ext cx="3131129" cy="646331"/>
          </a:xfrm>
          <a:prstGeom prst="rect">
            <a:avLst/>
          </a:prstGeom>
          <a:noFill/>
        </p:spPr>
        <p:txBody>
          <a:bodyPr wrap="square" rtlCol="0">
            <a:spAutoFit/>
          </a:bodyPr>
          <a:lstStyle/>
          <a:p>
            <a:r>
              <a:rPr lang="en-US" sz="1200" b="1" dirty="0" smtClean="0">
                <a:solidFill>
                  <a:schemeClr val="tx1"/>
                </a:solidFill>
              </a:rPr>
              <a:t>Note: PCP/AP allocates one antenna for </a:t>
            </a:r>
            <a:r>
              <a:rPr lang="en-US" sz="1200" b="1" dirty="0" err="1" smtClean="0">
                <a:solidFill>
                  <a:schemeClr val="tx1"/>
                </a:solidFill>
              </a:rPr>
              <a:t>omni</a:t>
            </a:r>
            <a:r>
              <a:rPr lang="en-US" sz="1200" b="1" dirty="0" smtClean="0">
                <a:solidFill>
                  <a:schemeClr val="tx1"/>
                </a:solidFill>
              </a:rPr>
              <a:t>, other antennas can be RXSS to support asymmetric link</a:t>
            </a:r>
            <a:endParaRPr lang="en-US" sz="1200" b="1" dirty="0">
              <a:solidFill>
                <a:schemeClr val="tx1"/>
              </a:solidFill>
            </a:endParaRPr>
          </a:p>
        </p:txBody>
      </p:sp>
      <p:cxnSp>
        <p:nvCxnSpPr>
          <p:cNvPr id="13" name="Straight Connector 12"/>
          <p:cNvCxnSpPr/>
          <p:nvPr/>
        </p:nvCxnSpPr>
        <p:spPr>
          <a:xfrm>
            <a:off x="1662547" y="3214254"/>
            <a:ext cx="0" cy="2632364"/>
          </a:xfrm>
          <a:prstGeom prst="line">
            <a:avLst/>
          </a:prstGeom>
          <a:ln w="38100">
            <a:solidFill>
              <a:schemeClr val="accent2">
                <a:lumMod val="20000"/>
                <a:lumOff val="80000"/>
              </a:schemeClr>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34291" y="3131126"/>
            <a:ext cx="692727" cy="276999"/>
          </a:xfrm>
          <a:prstGeom prst="rect">
            <a:avLst/>
          </a:prstGeom>
          <a:noFill/>
        </p:spPr>
        <p:txBody>
          <a:bodyPr wrap="square" rtlCol="0">
            <a:spAutoFit/>
          </a:bodyPr>
          <a:lstStyle/>
          <a:p>
            <a:r>
              <a:rPr lang="en-US" sz="1200" dirty="0" smtClean="0"/>
              <a:t>PCP/AP</a:t>
            </a:r>
            <a:endParaRPr lang="en-US" sz="1200" dirty="0"/>
          </a:p>
        </p:txBody>
      </p:sp>
      <p:cxnSp>
        <p:nvCxnSpPr>
          <p:cNvPr id="15" name="Straight Connector 14"/>
          <p:cNvCxnSpPr/>
          <p:nvPr/>
        </p:nvCxnSpPr>
        <p:spPr>
          <a:xfrm>
            <a:off x="4017818" y="3241963"/>
            <a:ext cx="0" cy="2632364"/>
          </a:xfrm>
          <a:prstGeom prst="line">
            <a:avLst/>
          </a:prstGeom>
          <a:ln w="38100">
            <a:solidFill>
              <a:schemeClr val="accent2">
                <a:lumMod val="20000"/>
                <a:lumOff val="80000"/>
              </a:schemeClr>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41416" y="4211782"/>
            <a:ext cx="1454729" cy="584775"/>
          </a:xfrm>
          <a:prstGeom prst="rect">
            <a:avLst/>
          </a:prstGeom>
          <a:noFill/>
        </p:spPr>
        <p:txBody>
          <a:bodyPr wrap="square" rtlCol="0">
            <a:spAutoFit/>
          </a:bodyPr>
          <a:lstStyle/>
          <a:p>
            <a:r>
              <a:rPr lang="en-US" sz="1600" dirty="0" smtClean="0">
                <a:solidFill>
                  <a:srgbClr val="FF0000"/>
                </a:solidFill>
              </a:rPr>
              <a:t>Polling or Sequential</a:t>
            </a:r>
            <a:endParaRPr lang="en-US" sz="1600" dirty="0">
              <a:solidFill>
                <a:srgbClr val="FF0000"/>
              </a:solidFill>
            </a:endParaRPr>
          </a:p>
        </p:txBody>
      </p:sp>
      <p:sp>
        <p:nvSpPr>
          <p:cNvPr id="17" name="TextBox 16"/>
          <p:cNvSpPr txBox="1"/>
          <p:nvPr/>
        </p:nvSpPr>
        <p:spPr>
          <a:xfrm>
            <a:off x="4391892" y="4239490"/>
            <a:ext cx="2542308" cy="338554"/>
          </a:xfrm>
          <a:prstGeom prst="rect">
            <a:avLst/>
          </a:prstGeom>
          <a:noFill/>
        </p:spPr>
        <p:txBody>
          <a:bodyPr wrap="square" rtlCol="0">
            <a:spAutoFit/>
          </a:bodyPr>
          <a:lstStyle/>
          <a:p>
            <a:r>
              <a:rPr lang="en-US" sz="1600" dirty="0" smtClean="0">
                <a:solidFill>
                  <a:srgbClr val="FF0000"/>
                </a:solidFill>
              </a:rPr>
              <a:t>A-BFT Type contentions ?</a:t>
            </a:r>
            <a:endParaRPr lang="en-US" sz="1600" dirty="0">
              <a:solidFill>
                <a:srgbClr val="FF0000"/>
              </a:solidFill>
            </a:endParaRPr>
          </a:p>
        </p:txBody>
      </p:sp>
      <p:cxnSp>
        <p:nvCxnSpPr>
          <p:cNvPr id="18" name="Straight Arrow Connector 17"/>
          <p:cNvCxnSpPr/>
          <p:nvPr/>
        </p:nvCxnSpPr>
        <p:spPr bwMode="auto">
          <a:xfrm>
            <a:off x="7315200" y="3581400"/>
            <a:ext cx="0" cy="2057400"/>
          </a:xfrm>
          <a:prstGeom prst="straightConnector1">
            <a:avLst/>
          </a:prstGeom>
          <a:solidFill>
            <a:srgbClr val="00B8FF"/>
          </a:solidFill>
          <a:ln w="28575" cap="flat" cmpd="sng" algn="ctr">
            <a:solidFill>
              <a:schemeClr val="tx1">
                <a:lumMod val="50000"/>
                <a:lumOff val="50000"/>
              </a:schemeClr>
            </a:solidFill>
            <a:prstDash val="solid"/>
            <a:round/>
            <a:headEnd type="none" w="med" len="med"/>
            <a:tailEnd type="arrow"/>
          </a:ln>
          <a:effectLst/>
        </p:spPr>
      </p:cxnSp>
      <p:sp>
        <p:nvSpPr>
          <p:cNvPr id="19" name="TextBox 18"/>
          <p:cNvSpPr txBox="1"/>
          <p:nvPr/>
        </p:nvSpPr>
        <p:spPr>
          <a:xfrm flipH="1">
            <a:off x="6858000" y="2438400"/>
            <a:ext cx="1219200" cy="1015663"/>
          </a:xfrm>
          <a:prstGeom prst="rect">
            <a:avLst/>
          </a:prstGeom>
          <a:noFill/>
        </p:spPr>
        <p:txBody>
          <a:bodyPr wrap="square" rtlCol="0">
            <a:spAutoFit/>
          </a:bodyPr>
          <a:lstStyle/>
          <a:p>
            <a:r>
              <a:rPr lang="en-US" sz="1200" dirty="0" smtClean="0">
                <a:solidFill>
                  <a:schemeClr val="tx1"/>
                </a:solidFill>
              </a:rPr>
              <a:t>MU-MIMO Antenna </a:t>
            </a:r>
            <a:r>
              <a:rPr lang="en-US" sz="1200" dirty="0" smtClean="0">
                <a:solidFill>
                  <a:schemeClr val="tx1"/>
                </a:solidFill>
              </a:rPr>
              <a:t>Configuration  (mapping) </a:t>
            </a:r>
            <a:r>
              <a:rPr lang="en-US" sz="1200" dirty="0" smtClean="0">
                <a:solidFill>
                  <a:schemeClr val="tx1"/>
                </a:solidFill>
              </a:rPr>
              <a:t>to selected users</a:t>
            </a:r>
            <a:endParaRPr lang="en-US" sz="12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5+ MU-MIMO Transmission</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11</a:t>
            </a:fld>
            <a:endParaRPr lang="en-US"/>
          </a:p>
        </p:txBody>
      </p:sp>
      <p:sp>
        <p:nvSpPr>
          <p:cNvPr id="10" name="TextBox 9"/>
          <p:cNvSpPr txBox="1"/>
          <p:nvPr/>
        </p:nvSpPr>
        <p:spPr>
          <a:xfrm>
            <a:off x="3581400" y="1828800"/>
            <a:ext cx="1820916" cy="1077218"/>
          </a:xfrm>
          <a:prstGeom prst="rect">
            <a:avLst/>
          </a:prstGeom>
          <a:noFill/>
        </p:spPr>
        <p:txBody>
          <a:bodyPr wrap="square" rtlCol="0">
            <a:spAutoFit/>
          </a:bodyPr>
          <a:lstStyle/>
          <a:p>
            <a:pPr algn="ctr"/>
            <a:r>
              <a:rPr lang="en-US" sz="1600" dirty="0" smtClean="0">
                <a:solidFill>
                  <a:schemeClr val="tx1"/>
                </a:solidFill>
              </a:rPr>
              <a:t>Step 5:</a:t>
            </a:r>
          </a:p>
          <a:p>
            <a:pPr algn="ctr"/>
            <a:r>
              <a:rPr lang="en-US" sz="1600" dirty="0" smtClean="0">
                <a:solidFill>
                  <a:schemeClr val="tx1"/>
                </a:solidFill>
              </a:rPr>
              <a:t>MU-MIMO Transmission to user subgroup </a:t>
            </a:r>
            <a:endParaRPr lang="en-US" sz="1600" dirty="0">
              <a:solidFill>
                <a:schemeClr val="tx1"/>
              </a:solidFill>
            </a:endParaRPr>
          </a:p>
        </p:txBody>
      </p:sp>
      <p:cxnSp>
        <p:nvCxnSpPr>
          <p:cNvPr id="12" name="Straight Arrow Connector 11"/>
          <p:cNvCxnSpPr/>
          <p:nvPr/>
        </p:nvCxnSpPr>
        <p:spPr>
          <a:xfrm>
            <a:off x="5638800" y="2438400"/>
            <a:ext cx="767255" cy="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pic>
        <p:nvPicPr>
          <p:cNvPr id="16385" name="Picture 1"/>
          <p:cNvPicPr>
            <a:picLocks noChangeAspect="1" noChangeArrowheads="1"/>
          </p:cNvPicPr>
          <p:nvPr/>
        </p:nvPicPr>
        <p:blipFill>
          <a:blip r:embed="rId2" cstate="print"/>
          <a:srcRect/>
          <a:stretch>
            <a:fillRect/>
          </a:stretch>
        </p:blipFill>
        <p:spPr bwMode="auto">
          <a:xfrm>
            <a:off x="1219200" y="2871140"/>
            <a:ext cx="6477000" cy="305143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3" cstate="print"/>
          <a:srcRect/>
          <a:stretch>
            <a:fillRect/>
          </a:stretch>
        </p:blipFill>
        <p:spPr bwMode="auto">
          <a:xfrm>
            <a:off x="4800600" y="3505200"/>
            <a:ext cx="3733800" cy="1619250"/>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dirty="0" smtClean="0"/>
              <a:t>CSI Feedbacks – Option 1 Capacity</a:t>
            </a:r>
          </a:p>
        </p:txBody>
      </p:sp>
      <p:sp>
        <p:nvSpPr>
          <p:cNvPr id="3" name="Content Placeholder 2"/>
          <p:cNvSpPr>
            <a:spLocks noGrp="1"/>
          </p:cNvSpPr>
          <p:nvPr>
            <p:ph idx="1"/>
          </p:nvPr>
        </p:nvSpPr>
        <p:spPr/>
        <p:txBody>
          <a:bodyPr>
            <a:normAutofit/>
          </a:bodyPr>
          <a:lstStyle/>
          <a:p>
            <a:pPr>
              <a:buFont typeface="Arial" pitchFamily="34" charset="0"/>
              <a:buChar char="•"/>
            </a:pPr>
            <a:r>
              <a:rPr lang="en-US" sz="2000" dirty="0" smtClean="0"/>
              <a:t>MIMO Capacity is the metric used in TX/RX Pairing and Sector Selection for MIMO</a:t>
            </a:r>
          </a:p>
          <a:p>
            <a:pPr lvl="1"/>
            <a:r>
              <a:rPr lang="en-US" sz="1600" dirty="0" smtClean="0"/>
              <a:t>A metric was presented by Panasonic which uses MIMO capacity</a:t>
            </a:r>
          </a:p>
          <a:p>
            <a:pPr>
              <a:buFont typeface="Arial" pitchFamily="34" charset="0"/>
              <a:buChar char="•"/>
            </a:pPr>
            <a:r>
              <a:rPr lang="en-US" sz="2000" dirty="0" smtClean="0"/>
              <a:t>Due to CE field waveform, it might be more convenient to deal with spatial temporal channel matrix</a:t>
            </a:r>
          </a:p>
          <a:p>
            <a:endParaRPr lang="en-US" sz="2000" dirty="0" smtClean="0"/>
          </a:p>
          <a:p>
            <a:endParaRPr lang="en-US" sz="2000" dirty="0" smtClean="0"/>
          </a:p>
          <a:p>
            <a:endParaRPr lang="en-US" sz="2000" dirty="0" smtClean="0"/>
          </a:p>
          <a:p>
            <a:pPr>
              <a:buNone/>
            </a:pPr>
            <a:endParaRPr lang="en-US" sz="2000" dirty="0" smtClean="0"/>
          </a:p>
          <a:p>
            <a:r>
              <a:rPr lang="en-US" sz="2000" i="1" dirty="0" smtClean="0"/>
              <a:t>   </a:t>
            </a:r>
            <a:r>
              <a:rPr lang="en-US" sz="2000" i="1" dirty="0" err="1" smtClean="0"/>
              <a:t>h</a:t>
            </a:r>
            <a:r>
              <a:rPr lang="en-US" sz="2000" baseline="-25000" dirty="0" err="1" smtClean="0"/>
              <a:t>i,j</a:t>
            </a:r>
            <a:r>
              <a:rPr lang="en-US" sz="2000" dirty="0" smtClean="0"/>
              <a:t>(</a:t>
            </a:r>
            <a:r>
              <a:rPr lang="el-GR" sz="2000" dirty="0" smtClean="0"/>
              <a:t>τ</a:t>
            </a:r>
            <a:r>
              <a:rPr lang="en-US" sz="2000" dirty="0" smtClean="0"/>
              <a:t>,t) : channel response of </a:t>
            </a:r>
            <a:r>
              <a:rPr lang="en-US" sz="2000" dirty="0" err="1" smtClean="0"/>
              <a:t>j</a:t>
            </a:r>
            <a:r>
              <a:rPr lang="en-US" sz="2000" baseline="30000" dirty="0" err="1" smtClean="0"/>
              <a:t>th</a:t>
            </a:r>
            <a:r>
              <a:rPr lang="en-US" sz="2000" dirty="0" smtClean="0"/>
              <a:t> TX antenna, </a:t>
            </a:r>
            <a:r>
              <a:rPr lang="en-US" sz="2000" dirty="0" err="1" smtClean="0"/>
              <a:t>i</a:t>
            </a:r>
            <a:r>
              <a:rPr lang="en-US" sz="2000" baseline="30000" dirty="0" err="1" smtClean="0"/>
              <a:t>th</a:t>
            </a:r>
            <a:r>
              <a:rPr lang="en-US" sz="2000" dirty="0" smtClean="0"/>
              <a:t> RX antenna pairing</a:t>
            </a:r>
          </a:p>
          <a:p>
            <a:pPr>
              <a:buFont typeface="Arial" pitchFamily="34" charset="0"/>
              <a:buChar char="•"/>
            </a:pPr>
            <a:r>
              <a:rPr lang="en-US" sz="2000" dirty="0" smtClean="0"/>
              <a:t>The MIMO capacity is </a:t>
            </a:r>
          </a:p>
          <a:p>
            <a:endParaRPr lang="en-US" sz="2000" dirty="0" smtClean="0"/>
          </a:p>
        </p:txBody>
      </p:sp>
      <p:sp>
        <p:nvSpPr>
          <p:cNvPr id="4" name="Slide Number Placeholder 3"/>
          <p:cNvSpPr>
            <a:spLocks noGrp="1"/>
          </p:cNvSpPr>
          <p:nvPr>
            <p:ph type="sldNum" sz="quarter" idx="12"/>
          </p:nvPr>
        </p:nvSpPr>
        <p:spPr/>
        <p:txBody>
          <a:bodyPr/>
          <a:lstStyle/>
          <a:p>
            <a:fld id="{4FAB45E9-EDE5-4709-A3AD-78EB74DC85DB}" type="slidenum">
              <a:rPr lang="en-US" smtClean="0"/>
              <a:pPr/>
              <a:t>12</a:t>
            </a:fld>
            <a:endParaRPr lang="en-US"/>
          </a:p>
        </p:txBody>
      </p:sp>
      <p:graphicFrame>
        <p:nvGraphicFramePr>
          <p:cNvPr id="6" name="Object 5"/>
          <p:cNvGraphicFramePr>
            <a:graphicFrameLocks noChangeAspect="1"/>
          </p:cNvGraphicFramePr>
          <p:nvPr/>
        </p:nvGraphicFramePr>
        <p:xfrm>
          <a:off x="711691" y="3769072"/>
          <a:ext cx="4005378" cy="1299991"/>
        </p:xfrm>
        <a:graphic>
          <a:graphicData uri="http://schemas.openxmlformats.org/presentationml/2006/ole">
            <p:oleObj spid="_x0000_s15362" name="Equation" r:id="rId4" imgW="2895480" imgH="939600" progId="Equation.3">
              <p:embed/>
            </p:oleObj>
          </a:graphicData>
        </a:graphic>
      </p:graphicFrame>
      <p:graphicFrame>
        <p:nvGraphicFramePr>
          <p:cNvPr id="2051" name="Object 3"/>
          <p:cNvGraphicFramePr>
            <a:graphicFrameLocks noChangeAspect="1"/>
          </p:cNvGraphicFramePr>
          <p:nvPr/>
        </p:nvGraphicFramePr>
        <p:xfrm>
          <a:off x="2057400" y="5943600"/>
          <a:ext cx="4945764" cy="422887"/>
        </p:xfrm>
        <a:graphic>
          <a:graphicData uri="http://schemas.openxmlformats.org/presentationml/2006/ole">
            <p:oleObj spid="_x0000_s15363" name="Equation" r:id="rId5" imgW="2819160" imgH="241200" progId="Equation.3">
              <p:embed/>
            </p:oleObj>
          </a:graphicData>
        </a:graphic>
      </p:graphicFrame>
      <p:sp>
        <p:nvSpPr>
          <p:cNvPr id="8" name="TextBox 7"/>
          <p:cNvSpPr txBox="1"/>
          <p:nvPr/>
        </p:nvSpPr>
        <p:spPr>
          <a:xfrm>
            <a:off x="1559859" y="6060142"/>
            <a:ext cx="6006353" cy="369332"/>
          </a:xfrm>
          <a:prstGeom prst="rect">
            <a:avLst/>
          </a:prstGeom>
          <a:noFill/>
        </p:spPr>
        <p:txBody>
          <a:bodyPr wrap="square" rtlCol="0">
            <a:spAutoFit/>
          </a:bodyPr>
          <a:lstStyle/>
          <a:p>
            <a:r>
              <a:rPr lang="en-US" dirty="0" smtClean="0"/>
              <a:t>* Note entry in matrix multiplication is done by correlation.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CSI feedback – Option 2 SINR</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During scalable BF training, the TX antenna/sector and RX antenna/sector pairing are observed by STAs. Additionally, potential interference/leakage between antennas/sectors (which determine the required </a:t>
            </a:r>
            <a:r>
              <a:rPr lang="en-US" dirty="0" err="1" smtClean="0"/>
              <a:t>nulling</a:t>
            </a:r>
            <a:r>
              <a:rPr lang="en-US" dirty="0" smtClean="0"/>
              <a:t> depth) are also observed. </a:t>
            </a:r>
          </a:p>
          <a:p>
            <a:pPr>
              <a:buFont typeface="Arial" pitchFamily="34" charset="0"/>
              <a:buChar char="•"/>
            </a:pPr>
            <a:r>
              <a:rPr lang="en-US" dirty="0" smtClean="0"/>
              <a:t>A simplified metric is to feedback </a:t>
            </a:r>
            <a:r>
              <a:rPr lang="en-US" b="1" dirty="0" smtClean="0"/>
              <a:t>SINR</a:t>
            </a:r>
            <a:r>
              <a:rPr lang="en-US" dirty="0" smtClean="0"/>
              <a:t> from each antenna/sector for SINR computation. This metric is good for predominantly analog </a:t>
            </a:r>
            <a:r>
              <a:rPr lang="en-US" dirty="0" err="1" smtClean="0"/>
              <a:t>beamforming</a:t>
            </a:r>
            <a:r>
              <a:rPr lang="en-US" dirty="0" smtClean="0"/>
              <a:t> case.</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Example of SINR</a:t>
            </a:r>
            <a:endParaRPr lang="en-US" dirty="0"/>
          </a:p>
        </p:txBody>
      </p:sp>
      <p:sp>
        <p:nvSpPr>
          <p:cNvPr id="3" name="Content Placeholder 2"/>
          <p:cNvSpPr>
            <a:spLocks noGrp="1"/>
          </p:cNvSpPr>
          <p:nvPr>
            <p:ph idx="1"/>
          </p:nvPr>
        </p:nvSpPr>
        <p:spPr>
          <a:xfrm>
            <a:off x="457198" y="1600200"/>
            <a:ext cx="4003965" cy="4525963"/>
          </a:xfrm>
        </p:spPr>
        <p:txBody>
          <a:bodyPr>
            <a:normAutofit lnSpcReduction="10000"/>
          </a:bodyPr>
          <a:lstStyle/>
          <a:p>
            <a:pPr>
              <a:buFont typeface="Arial" pitchFamily="34" charset="0"/>
              <a:buChar char="•"/>
            </a:pPr>
            <a:r>
              <a:rPr lang="en-US" sz="2600" b="0" dirty="0" smtClean="0"/>
              <a:t>STA1, STA2, STA3 feedbacks the RSSIs of all received antennas/sectors from BF training.</a:t>
            </a:r>
          </a:p>
          <a:p>
            <a:pPr>
              <a:buFont typeface="Arial" pitchFamily="34" charset="0"/>
              <a:buChar char="•"/>
            </a:pPr>
            <a:r>
              <a:rPr lang="en-US" sz="2600" b="0" dirty="0" smtClean="0"/>
              <a:t>AP selects the Antenna/Sector for each STA based on SINR {=S/(I+I+N)}</a:t>
            </a:r>
          </a:p>
          <a:p>
            <a:pPr>
              <a:buFont typeface="Arial" pitchFamily="34" charset="0"/>
              <a:buChar char="•"/>
            </a:pPr>
            <a:r>
              <a:rPr lang="en-US" sz="2600" b="0" dirty="0" smtClean="0"/>
              <a:t>Maximize SINR reduce the burden of digital processing (</a:t>
            </a:r>
            <a:r>
              <a:rPr lang="en-US" sz="2600" b="0" dirty="0" err="1" smtClean="0"/>
              <a:t>nulling</a:t>
            </a:r>
            <a:r>
              <a:rPr lang="en-US" sz="2600" b="0" dirty="0" smtClean="0"/>
              <a:t>)</a:t>
            </a:r>
            <a:endParaRPr lang="en-US" sz="2600" b="0"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14</a:t>
            </a:fld>
            <a:endParaRPr lang="en-US"/>
          </a:p>
        </p:txBody>
      </p:sp>
      <p:cxnSp>
        <p:nvCxnSpPr>
          <p:cNvPr id="9" name="Straight Connector 8"/>
          <p:cNvCxnSpPr/>
          <p:nvPr/>
        </p:nvCxnSpPr>
        <p:spPr>
          <a:xfrm>
            <a:off x="5769886" y="3422073"/>
            <a:ext cx="0" cy="68459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670173" y="3890256"/>
            <a:ext cx="0" cy="2164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869599" y="3792720"/>
            <a:ext cx="0" cy="3139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969312" y="3910068"/>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069025" y="3971028"/>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168738" y="4004556"/>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268451" y="4004556"/>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368165" y="4025892"/>
            <a:ext cx="0" cy="80772"/>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5" name="Group 37"/>
          <p:cNvGrpSpPr/>
          <p:nvPr/>
        </p:nvGrpSpPr>
        <p:grpSpPr>
          <a:xfrm>
            <a:off x="6685374" y="3455916"/>
            <a:ext cx="620268" cy="650748"/>
            <a:chOff x="5454831" y="2180844"/>
            <a:chExt cx="620268" cy="650748"/>
          </a:xfrm>
        </p:grpSpPr>
        <p:cxnSp>
          <p:nvCxnSpPr>
            <p:cNvPr id="24" name="Straight Connector 23"/>
            <p:cNvCxnSpPr/>
            <p:nvPr/>
          </p:nvCxnSpPr>
          <p:spPr>
            <a:xfrm>
              <a:off x="5632051" y="2433828"/>
              <a:ext cx="0" cy="39776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720661" y="2180844"/>
              <a:ext cx="0" cy="6507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454831" y="2634996"/>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543441" y="269595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809271" y="269595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97881" y="269595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986491" y="2601468"/>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075099" y="2660904"/>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6" name="Group 48"/>
          <p:cNvGrpSpPr/>
          <p:nvPr/>
        </p:nvGrpSpPr>
        <p:grpSpPr>
          <a:xfrm>
            <a:off x="7622852" y="3455916"/>
            <a:ext cx="621358" cy="650748"/>
            <a:chOff x="6361611" y="2188464"/>
            <a:chExt cx="621358" cy="650748"/>
          </a:xfrm>
        </p:grpSpPr>
        <p:cxnSp>
          <p:nvCxnSpPr>
            <p:cNvPr id="40" name="Straight Connector 39"/>
            <p:cNvCxnSpPr/>
            <p:nvPr/>
          </p:nvCxnSpPr>
          <p:spPr>
            <a:xfrm>
              <a:off x="6450376" y="2560320"/>
              <a:ext cx="0" cy="27889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627906" y="2188464"/>
              <a:ext cx="0" cy="6507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361611" y="2642616"/>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539141" y="270357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716671" y="270357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982969" y="2703576"/>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805436" y="2609088"/>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894201" y="2668524"/>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7" name="Group 77"/>
          <p:cNvGrpSpPr/>
          <p:nvPr/>
        </p:nvGrpSpPr>
        <p:grpSpPr>
          <a:xfrm>
            <a:off x="6685374" y="4461618"/>
            <a:ext cx="657497" cy="617220"/>
            <a:chOff x="5442312" y="3256788"/>
            <a:chExt cx="657497" cy="617220"/>
          </a:xfrm>
        </p:grpSpPr>
        <p:cxnSp>
          <p:nvCxnSpPr>
            <p:cNvPr id="51" name="Straight Connector 50"/>
            <p:cNvCxnSpPr/>
            <p:nvPr/>
          </p:nvCxnSpPr>
          <p:spPr>
            <a:xfrm>
              <a:off x="5536240" y="3256788"/>
              <a:ext cx="0" cy="6172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630168" y="3657600"/>
              <a:ext cx="0" cy="2164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442312" y="3721608"/>
              <a:ext cx="0" cy="152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099809" y="3677412"/>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818024" y="373837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911952" y="3771900"/>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005880" y="3771900"/>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724096" y="3793236"/>
              <a:ext cx="0" cy="80772"/>
            </a:xfrm>
            <a:prstGeom prst="line">
              <a:avLst/>
            </a:prstGeom>
            <a:ln w="38100"/>
          </p:spPr>
          <p:style>
            <a:lnRef idx="1">
              <a:schemeClr val="accent1"/>
            </a:lnRef>
            <a:fillRef idx="0">
              <a:schemeClr val="accent1"/>
            </a:fillRef>
            <a:effectRef idx="0">
              <a:schemeClr val="accent1"/>
            </a:effectRef>
            <a:fontRef idx="minor">
              <a:schemeClr val="tx1"/>
            </a:fontRef>
          </p:style>
        </p:cxnSp>
      </p:grpSp>
      <p:cxnSp>
        <p:nvCxnSpPr>
          <p:cNvPr id="60" name="Straight Connector 59"/>
          <p:cNvCxnSpPr/>
          <p:nvPr/>
        </p:nvCxnSpPr>
        <p:spPr>
          <a:xfrm>
            <a:off x="5866333" y="4830426"/>
            <a:ext cx="0" cy="2484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962127" y="4569612"/>
            <a:ext cx="0" cy="50922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674745" y="4882242"/>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770539"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057921"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6249509"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153715" y="4848714"/>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345305" y="4908150"/>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7889925" y="4799946"/>
            <a:ext cx="0" cy="27889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7710839" y="4538081"/>
            <a:ext cx="0" cy="54075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7622852" y="4882242"/>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7800382"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7977912"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8244210" y="4943202"/>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8066677" y="4848714"/>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8155442" y="4908150"/>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6158240" y="5633067"/>
            <a:ext cx="0" cy="4910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876456" y="5907755"/>
            <a:ext cx="0" cy="2164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5688600" y="5971763"/>
            <a:ext cx="0" cy="152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6346097" y="5927567"/>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6064312"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5782528" y="6022055"/>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6252168" y="6022055"/>
            <a:ext cx="0" cy="1021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5970384" y="6043391"/>
            <a:ext cx="0" cy="8077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901268" y="5875751"/>
            <a:ext cx="0" cy="2484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7285098" y="5654088"/>
            <a:ext cx="0" cy="4700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6709680" y="5927567"/>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6805474"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7092856"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6996408" y="5988527"/>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7188650" y="5894039"/>
            <a:ext cx="0" cy="2301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7380240" y="5953475"/>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8" name="Group 111"/>
          <p:cNvGrpSpPr/>
          <p:nvPr/>
        </p:nvGrpSpPr>
        <p:grpSpPr>
          <a:xfrm>
            <a:off x="7665663" y="5473415"/>
            <a:ext cx="621358" cy="650748"/>
            <a:chOff x="6390567" y="3928872"/>
            <a:chExt cx="621358" cy="650748"/>
          </a:xfrm>
        </p:grpSpPr>
        <p:cxnSp>
          <p:nvCxnSpPr>
            <p:cNvPr id="102" name="Straight Connector 101"/>
            <p:cNvCxnSpPr/>
            <p:nvPr/>
          </p:nvCxnSpPr>
          <p:spPr>
            <a:xfrm>
              <a:off x="6657640" y="4238244"/>
              <a:ext cx="0" cy="3413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6935754" y="3928872"/>
              <a:ext cx="0" cy="6507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390567" y="4383024"/>
              <a:ext cx="0" cy="1965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568097" y="4443984"/>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6745627" y="4443984"/>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7011925" y="4443984"/>
              <a:ext cx="0" cy="1356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6834392" y="4370832"/>
              <a:ext cx="0" cy="2087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475101" y="4408932"/>
              <a:ext cx="0" cy="17068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14" name="TextBox 113"/>
          <p:cNvSpPr txBox="1"/>
          <p:nvPr/>
        </p:nvSpPr>
        <p:spPr>
          <a:xfrm>
            <a:off x="4452565" y="3491346"/>
            <a:ext cx="882869" cy="584775"/>
          </a:xfrm>
          <a:prstGeom prst="rect">
            <a:avLst/>
          </a:prstGeom>
          <a:noFill/>
        </p:spPr>
        <p:txBody>
          <a:bodyPr wrap="square" rtlCol="0">
            <a:spAutoFit/>
          </a:bodyPr>
          <a:lstStyle/>
          <a:p>
            <a:pPr algn="ctr"/>
            <a:r>
              <a:rPr lang="en-US" sz="1600" dirty="0" smtClean="0">
                <a:solidFill>
                  <a:schemeClr val="tx1"/>
                </a:solidFill>
              </a:rPr>
              <a:t>STA 1</a:t>
            </a:r>
          </a:p>
          <a:p>
            <a:pPr algn="ctr"/>
            <a:r>
              <a:rPr lang="en-US" sz="1600" dirty="0" smtClean="0">
                <a:solidFill>
                  <a:schemeClr val="tx1"/>
                </a:solidFill>
              </a:rPr>
              <a:t>RSSIs</a:t>
            </a:r>
            <a:endParaRPr lang="en-US" sz="1600" dirty="0">
              <a:solidFill>
                <a:schemeClr val="tx1"/>
              </a:solidFill>
            </a:endParaRPr>
          </a:p>
        </p:txBody>
      </p:sp>
      <p:sp>
        <p:nvSpPr>
          <p:cNvPr id="115" name="TextBox 114"/>
          <p:cNvSpPr txBox="1"/>
          <p:nvPr/>
        </p:nvSpPr>
        <p:spPr>
          <a:xfrm>
            <a:off x="4452565" y="4513954"/>
            <a:ext cx="882869" cy="584775"/>
          </a:xfrm>
          <a:prstGeom prst="rect">
            <a:avLst/>
          </a:prstGeom>
          <a:noFill/>
        </p:spPr>
        <p:txBody>
          <a:bodyPr wrap="square" rtlCol="0">
            <a:spAutoFit/>
          </a:bodyPr>
          <a:lstStyle/>
          <a:p>
            <a:pPr algn="ctr"/>
            <a:r>
              <a:rPr lang="en-US" sz="1600" dirty="0" smtClean="0">
                <a:solidFill>
                  <a:schemeClr val="tx1"/>
                </a:solidFill>
              </a:rPr>
              <a:t>STA 2 RSSIs</a:t>
            </a:r>
            <a:endParaRPr lang="en-US" sz="1600" dirty="0">
              <a:solidFill>
                <a:schemeClr val="tx1"/>
              </a:solidFill>
            </a:endParaRPr>
          </a:p>
        </p:txBody>
      </p:sp>
      <p:sp>
        <p:nvSpPr>
          <p:cNvPr id="116" name="TextBox 115"/>
          <p:cNvSpPr txBox="1"/>
          <p:nvPr/>
        </p:nvSpPr>
        <p:spPr>
          <a:xfrm>
            <a:off x="4452565" y="5591980"/>
            <a:ext cx="882869" cy="584775"/>
          </a:xfrm>
          <a:prstGeom prst="rect">
            <a:avLst/>
          </a:prstGeom>
          <a:noFill/>
        </p:spPr>
        <p:txBody>
          <a:bodyPr wrap="square" rtlCol="0">
            <a:spAutoFit/>
          </a:bodyPr>
          <a:lstStyle/>
          <a:p>
            <a:pPr algn="ctr"/>
            <a:r>
              <a:rPr lang="en-US" sz="1600" dirty="0" smtClean="0">
                <a:solidFill>
                  <a:schemeClr val="tx1"/>
                </a:solidFill>
              </a:rPr>
              <a:t>STA 3 RSSIs</a:t>
            </a:r>
            <a:endParaRPr lang="en-US" sz="1600" dirty="0">
              <a:solidFill>
                <a:schemeClr val="tx1"/>
              </a:solidFill>
            </a:endParaRPr>
          </a:p>
        </p:txBody>
      </p:sp>
      <p:sp>
        <p:nvSpPr>
          <p:cNvPr id="117" name="TextBox 116"/>
          <p:cNvSpPr txBox="1"/>
          <p:nvPr/>
        </p:nvSpPr>
        <p:spPr>
          <a:xfrm>
            <a:off x="5533697" y="2202873"/>
            <a:ext cx="882869" cy="338554"/>
          </a:xfrm>
          <a:prstGeom prst="rect">
            <a:avLst/>
          </a:prstGeom>
          <a:noFill/>
        </p:spPr>
        <p:txBody>
          <a:bodyPr wrap="square" rtlCol="0">
            <a:spAutoFit/>
          </a:bodyPr>
          <a:lstStyle/>
          <a:p>
            <a:r>
              <a:rPr lang="en-US" sz="1600" dirty="0" smtClean="0">
                <a:solidFill>
                  <a:schemeClr val="tx1"/>
                </a:solidFill>
              </a:rPr>
              <a:t>Ant 1</a:t>
            </a:r>
            <a:endParaRPr lang="en-US" sz="1600" dirty="0">
              <a:solidFill>
                <a:schemeClr val="tx1"/>
              </a:solidFill>
            </a:endParaRPr>
          </a:p>
        </p:txBody>
      </p:sp>
      <p:sp>
        <p:nvSpPr>
          <p:cNvPr id="118" name="TextBox 117"/>
          <p:cNvSpPr txBox="1"/>
          <p:nvPr/>
        </p:nvSpPr>
        <p:spPr>
          <a:xfrm>
            <a:off x="6492766" y="2202873"/>
            <a:ext cx="882869" cy="338554"/>
          </a:xfrm>
          <a:prstGeom prst="rect">
            <a:avLst/>
          </a:prstGeom>
          <a:noFill/>
        </p:spPr>
        <p:txBody>
          <a:bodyPr wrap="square" rtlCol="0">
            <a:spAutoFit/>
          </a:bodyPr>
          <a:lstStyle/>
          <a:p>
            <a:r>
              <a:rPr lang="en-US" sz="1600" dirty="0" smtClean="0">
                <a:solidFill>
                  <a:schemeClr val="tx1"/>
                </a:solidFill>
              </a:rPr>
              <a:t>Ant 2</a:t>
            </a:r>
            <a:endParaRPr lang="en-US" sz="1600" dirty="0">
              <a:solidFill>
                <a:schemeClr val="tx1"/>
              </a:solidFill>
            </a:endParaRPr>
          </a:p>
        </p:txBody>
      </p:sp>
      <p:sp>
        <p:nvSpPr>
          <p:cNvPr id="119" name="TextBox 118"/>
          <p:cNvSpPr txBox="1"/>
          <p:nvPr/>
        </p:nvSpPr>
        <p:spPr>
          <a:xfrm>
            <a:off x="7451835" y="2202873"/>
            <a:ext cx="882869" cy="338554"/>
          </a:xfrm>
          <a:prstGeom prst="rect">
            <a:avLst/>
          </a:prstGeom>
          <a:noFill/>
        </p:spPr>
        <p:txBody>
          <a:bodyPr wrap="square" rtlCol="0">
            <a:spAutoFit/>
          </a:bodyPr>
          <a:lstStyle/>
          <a:p>
            <a:r>
              <a:rPr lang="en-US" sz="1600" dirty="0" smtClean="0">
                <a:solidFill>
                  <a:schemeClr val="tx1"/>
                </a:solidFill>
              </a:rPr>
              <a:t>Ant 3</a:t>
            </a:r>
            <a:endParaRPr lang="en-US" sz="1600" dirty="0">
              <a:solidFill>
                <a:schemeClr val="tx1"/>
              </a:solidFill>
            </a:endParaRPr>
          </a:p>
        </p:txBody>
      </p:sp>
      <p:sp>
        <p:nvSpPr>
          <p:cNvPr id="120" name="TextBox 119"/>
          <p:cNvSpPr txBox="1"/>
          <p:nvPr/>
        </p:nvSpPr>
        <p:spPr>
          <a:xfrm>
            <a:off x="4572002" y="2479964"/>
            <a:ext cx="568036" cy="338554"/>
          </a:xfrm>
          <a:prstGeom prst="rect">
            <a:avLst/>
          </a:prstGeom>
          <a:noFill/>
        </p:spPr>
        <p:txBody>
          <a:bodyPr wrap="square" rtlCol="0">
            <a:spAutoFit/>
          </a:bodyPr>
          <a:lstStyle/>
          <a:p>
            <a:r>
              <a:rPr lang="en-US" sz="1600" dirty="0" smtClean="0">
                <a:solidFill>
                  <a:schemeClr val="tx1"/>
                </a:solidFill>
              </a:rPr>
              <a:t>AP</a:t>
            </a:r>
            <a:endParaRPr lang="en-US" sz="1600" dirty="0">
              <a:solidFill>
                <a:schemeClr val="tx1"/>
              </a:solidFill>
            </a:endParaRPr>
          </a:p>
        </p:txBody>
      </p:sp>
      <p:sp>
        <p:nvSpPr>
          <p:cNvPr id="129" name="Oval 128"/>
          <p:cNvSpPr/>
          <p:nvPr/>
        </p:nvSpPr>
        <p:spPr>
          <a:xfrm>
            <a:off x="5717628" y="3316970"/>
            <a:ext cx="105103" cy="893379"/>
          </a:xfrm>
          <a:prstGeom prst="ellipse">
            <a:avLst/>
          </a:prstGeom>
          <a:no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6710856" y="4333129"/>
            <a:ext cx="105103" cy="893379"/>
          </a:xfrm>
          <a:prstGeom prst="ellipse">
            <a:avLst/>
          </a:prstGeom>
          <a:no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8154118" y="5323013"/>
            <a:ext cx="105103" cy="893379"/>
          </a:xfrm>
          <a:prstGeom prst="ellipse">
            <a:avLst/>
          </a:prstGeom>
          <a:no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p:cNvSpPr txBox="1"/>
          <p:nvPr/>
        </p:nvSpPr>
        <p:spPr>
          <a:xfrm>
            <a:off x="5824640" y="3133038"/>
            <a:ext cx="956442" cy="369332"/>
          </a:xfrm>
          <a:prstGeom prst="rect">
            <a:avLst/>
          </a:prstGeom>
          <a:noFill/>
        </p:spPr>
        <p:txBody>
          <a:bodyPr wrap="square" rtlCol="0">
            <a:spAutoFit/>
          </a:bodyPr>
          <a:lstStyle/>
          <a:p>
            <a:r>
              <a:rPr lang="en-US" dirty="0" smtClean="0"/>
              <a:t>A1/S2</a:t>
            </a:r>
            <a:endParaRPr lang="en-US" dirty="0"/>
          </a:p>
        </p:txBody>
      </p:sp>
      <p:sp>
        <p:nvSpPr>
          <p:cNvPr id="133" name="TextBox 132"/>
          <p:cNvSpPr txBox="1"/>
          <p:nvPr/>
        </p:nvSpPr>
        <p:spPr>
          <a:xfrm>
            <a:off x="7008965" y="3105807"/>
            <a:ext cx="1144436" cy="338554"/>
          </a:xfrm>
          <a:prstGeom prst="rect">
            <a:avLst/>
          </a:prstGeom>
          <a:noFill/>
        </p:spPr>
        <p:txBody>
          <a:bodyPr wrap="square" rtlCol="0">
            <a:spAutoFit/>
          </a:bodyPr>
          <a:lstStyle/>
          <a:p>
            <a:r>
              <a:rPr lang="en-US" sz="1600" dirty="0" smtClean="0">
                <a:solidFill>
                  <a:schemeClr val="tx1"/>
                </a:solidFill>
              </a:rPr>
              <a:t>Signal</a:t>
            </a:r>
            <a:endParaRPr lang="en-US" sz="1600" dirty="0">
              <a:solidFill>
                <a:schemeClr val="tx1"/>
              </a:solidFill>
            </a:endParaRPr>
          </a:p>
        </p:txBody>
      </p:sp>
      <p:sp>
        <p:nvSpPr>
          <p:cNvPr id="135" name="Oval 134"/>
          <p:cNvSpPr/>
          <p:nvPr/>
        </p:nvSpPr>
        <p:spPr>
          <a:xfrm>
            <a:off x="5720878" y="4858106"/>
            <a:ext cx="94593" cy="304800"/>
          </a:xfrm>
          <a:prstGeom prst="ellipse">
            <a:avLst/>
          </a:prstGeom>
          <a:no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5731591" y="5870202"/>
            <a:ext cx="94593" cy="304800"/>
          </a:xfrm>
          <a:prstGeom prst="ellipse">
            <a:avLst/>
          </a:prstGeom>
          <a:no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6751257" y="5881201"/>
            <a:ext cx="94593" cy="304800"/>
          </a:xfrm>
          <a:prstGeom prst="ellipse">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6716977" y="3858579"/>
            <a:ext cx="94593" cy="304800"/>
          </a:xfrm>
          <a:prstGeom prst="ellipse">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8099575" y="3855437"/>
            <a:ext cx="94593" cy="304800"/>
          </a:xfrm>
          <a:prstGeom prst="ellipse">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8101146" y="4787406"/>
            <a:ext cx="94593" cy="304800"/>
          </a:xfrm>
          <a:prstGeom prst="ellipse">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p:cNvSpPr txBox="1"/>
          <p:nvPr/>
        </p:nvSpPr>
        <p:spPr>
          <a:xfrm>
            <a:off x="7424601" y="5183989"/>
            <a:ext cx="956442" cy="369332"/>
          </a:xfrm>
          <a:prstGeom prst="rect">
            <a:avLst/>
          </a:prstGeom>
          <a:noFill/>
        </p:spPr>
        <p:txBody>
          <a:bodyPr wrap="square" rtlCol="0">
            <a:spAutoFit/>
          </a:bodyPr>
          <a:lstStyle/>
          <a:p>
            <a:r>
              <a:rPr lang="en-US" dirty="0" smtClean="0"/>
              <a:t>A3/S7</a:t>
            </a:r>
            <a:endParaRPr lang="en-US" dirty="0"/>
          </a:p>
        </p:txBody>
      </p:sp>
      <p:sp>
        <p:nvSpPr>
          <p:cNvPr id="142" name="TextBox 141"/>
          <p:cNvSpPr txBox="1"/>
          <p:nvPr/>
        </p:nvSpPr>
        <p:spPr>
          <a:xfrm>
            <a:off x="5181600" y="4191000"/>
            <a:ext cx="1690254" cy="338554"/>
          </a:xfrm>
          <a:prstGeom prst="rect">
            <a:avLst/>
          </a:prstGeom>
          <a:noFill/>
          <a:ln>
            <a:noFill/>
          </a:ln>
        </p:spPr>
        <p:txBody>
          <a:bodyPr wrap="square" rtlCol="0">
            <a:spAutoFit/>
          </a:bodyPr>
          <a:lstStyle/>
          <a:p>
            <a:r>
              <a:rPr lang="en-US" sz="1600" dirty="0" smtClean="0">
                <a:solidFill>
                  <a:schemeClr val="tx1"/>
                </a:solidFill>
              </a:rPr>
              <a:t>Interference</a:t>
            </a:r>
            <a:endParaRPr lang="en-US" sz="1600" dirty="0">
              <a:solidFill>
                <a:schemeClr val="tx1"/>
              </a:solidFill>
            </a:endParaRPr>
          </a:p>
        </p:txBody>
      </p:sp>
      <p:sp>
        <p:nvSpPr>
          <p:cNvPr id="143" name="Freeform 142"/>
          <p:cNvSpPr/>
          <p:nvPr/>
        </p:nvSpPr>
        <p:spPr>
          <a:xfrm>
            <a:off x="5410200" y="4502728"/>
            <a:ext cx="325582" cy="346363"/>
          </a:xfrm>
          <a:custGeom>
            <a:avLst/>
            <a:gdLst>
              <a:gd name="connsiteX0" fmla="*/ 0 w 415637"/>
              <a:gd name="connsiteY0" fmla="*/ 0 h 346363"/>
              <a:gd name="connsiteX1" fmla="*/ 138546 w 415637"/>
              <a:gd name="connsiteY1" fmla="*/ 138545 h 346363"/>
              <a:gd name="connsiteX2" fmla="*/ 166255 w 415637"/>
              <a:gd name="connsiteY2" fmla="*/ 96981 h 346363"/>
              <a:gd name="connsiteX3" fmla="*/ 415637 w 415637"/>
              <a:gd name="connsiteY3" fmla="*/ 346363 h 346363"/>
            </a:gdLst>
            <a:ahLst/>
            <a:cxnLst>
              <a:cxn ang="0">
                <a:pos x="connsiteX0" y="connsiteY0"/>
              </a:cxn>
              <a:cxn ang="0">
                <a:pos x="connsiteX1" y="connsiteY1"/>
              </a:cxn>
              <a:cxn ang="0">
                <a:pos x="connsiteX2" y="connsiteY2"/>
              </a:cxn>
              <a:cxn ang="0">
                <a:pos x="connsiteX3" y="connsiteY3"/>
              </a:cxn>
            </a:cxnLst>
            <a:rect l="l" t="t" r="r" b="b"/>
            <a:pathLst>
              <a:path w="415637" h="346363">
                <a:moveTo>
                  <a:pt x="0" y="0"/>
                </a:moveTo>
                <a:cubicBezTo>
                  <a:pt x="55418" y="61191"/>
                  <a:pt x="110837" y="122382"/>
                  <a:pt x="138546" y="138545"/>
                </a:cubicBezTo>
                <a:cubicBezTo>
                  <a:pt x="166255" y="154709"/>
                  <a:pt x="120073" y="62345"/>
                  <a:pt x="166255" y="96981"/>
                </a:cubicBezTo>
                <a:cubicBezTo>
                  <a:pt x="212437" y="131617"/>
                  <a:pt x="314037" y="238990"/>
                  <a:pt x="415637" y="346363"/>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5410200" y="4572000"/>
            <a:ext cx="381000" cy="1233055"/>
          </a:xfrm>
          <a:custGeom>
            <a:avLst/>
            <a:gdLst>
              <a:gd name="connsiteX0" fmla="*/ 0 w 457200"/>
              <a:gd name="connsiteY0" fmla="*/ 0 h 1233055"/>
              <a:gd name="connsiteX1" fmla="*/ 221673 w 457200"/>
              <a:gd name="connsiteY1" fmla="*/ 581891 h 1233055"/>
              <a:gd name="connsiteX2" fmla="*/ 263236 w 457200"/>
              <a:gd name="connsiteY2" fmla="*/ 540328 h 1233055"/>
              <a:gd name="connsiteX3" fmla="*/ 457200 w 457200"/>
              <a:gd name="connsiteY3" fmla="*/ 1233055 h 1233055"/>
            </a:gdLst>
            <a:ahLst/>
            <a:cxnLst>
              <a:cxn ang="0">
                <a:pos x="connsiteX0" y="connsiteY0"/>
              </a:cxn>
              <a:cxn ang="0">
                <a:pos x="connsiteX1" y="connsiteY1"/>
              </a:cxn>
              <a:cxn ang="0">
                <a:pos x="connsiteX2" y="connsiteY2"/>
              </a:cxn>
              <a:cxn ang="0">
                <a:pos x="connsiteX3" y="connsiteY3"/>
              </a:cxn>
            </a:cxnLst>
            <a:rect l="l" t="t" r="r" b="b"/>
            <a:pathLst>
              <a:path w="457200" h="1233055">
                <a:moveTo>
                  <a:pt x="0" y="0"/>
                </a:moveTo>
                <a:cubicBezTo>
                  <a:pt x="88900" y="245918"/>
                  <a:pt x="177800" y="491836"/>
                  <a:pt x="221673" y="581891"/>
                </a:cubicBezTo>
                <a:cubicBezTo>
                  <a:pt x="265546" y="671946"/>
                  <a:pt x="223982" y="431801"/>
                  <a:pt x="263236" y="540328"/>
                </a:cubicBezTo>
                <a:cubicBezTo>
                  <a:pt x="302490" y="648855"/>
                  <a:pt x="379845" y="940955"/>
                  <a:pt x="457200" y="1233055"/>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6359236" y="4156364"/>
            <a:ext cx="374073" cy="221673"/>
          </a:xfrm>
          <a:custGeom>
            <a:avLst/>
            <a:gdLst>
              <a:gd name="connsiteX0" fmla="*/ 0 w 374073"/>
              <a:gd name="connsiteY0" fmla="*/ 221673 h 221673"/>
              <a:gd name="connsiteX1" fmla="*/ 180109 w 374073"/>
              <a:gd name="connsiteY1" fmla="*/ 138545 h 221673"/>
              <a:gd name="connsiteX2" fmla="*/ 110837 w 374073"/>
              <a:gd name="connsiteY2" fmla="*/ 110836 h 221673"/>
              <a:gd name="connsiteX3" fmla="*/ 374073 w 374073"/>
              <a:gd name="connsiteY3" fmla="*/ 0 h 221673"/>
            </a:gdLst>
            <a:ahLst/>
            <a:cxnLst>
              <a:cxn ang="0">
                <a:pos x="connsiteX0" y="connsiteY0"/>
              </a:cxn>
              <a:cxn ang="0">
                <a:pos x="connsiteX1" y="connsiteY1"/>
              </a:cxn>
              <a:cxn ang="0">
                <a:pos x="connsiteX2" y="connsiteY2"/>
              </a:cxn>
              <a:cxn ang="0">
                <a:pos x="connsiteX3" y="connsiteY3"/>
              </a:cxn>
            </a:cxnLst>
            <a:rect l="l" t="t" r="r" b="b"/>
            <a:pathLst>
              <a:path w="374073" h="221673">
                <a:moveTo>
                  <a:pt x="0" y="221673"/>
                </a:moveTo>
                <a:cubicBezTo>
                  <a:pt x="80818" y="189345"/>
                  <a:pt x="161636" y="157018"/>
                  <a:pt x="180109" y="138545"/>
                </a:cubicBezTo>
                <a:cubicBezTo>
                  <a:pt x="198582" y="120072"/>
                  <a:pt x="78510" y="133927"/>
                  <a:pt x="110837" y="110836"/>
                </a:cubicBezTo>
                <a:cubicBezTo>
                  <a:pt x="143164" y="87745"/>
                  <a:pt x="258618" y="43872"/>
                  <a:pt x="374073" y="0"/>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6331527" y="4475018"/>
            <a:ext cx="443346" cy="1357746"/>
          </a:xfrm>
          <a:custGeom>
            <a:avLst/>
            <a:gdLst>
              <a:gd name="connsiteX0" fmla="*/ 0 w 443346"/>
              <a:gd name="connsiteY0" fmla="*/ 0 h 1357746"/>
              <a:gd name="connsiteX1" fmla="*/ 207818 w 443346"/>
              <a:gd name="connsiteY1" fmla="*/ 803564 h 1357746"/>
              <a:gd name="connsiteX2" fmla="*/ 235528 w 443346"/>
              <a:gd name="connsiteY2" fmla="*/ 734291 h 1357746"/>
              <a:gd name="connsiteX3" fmla="*/ 443346 w 443346"/>
              <a:gd name="connsiteY3" fmla="*/ 1357746 h 1357746"/>
            </a:gdLst>
            <a:ahLst/>
            <a:cxnLst>
              <a:cxn ang="0">
                <a:pos x="connsiteX0" y="connsiteY0"/>
              </a:cxn>
              <a:cxn ang="0">
                <a:pos x="connsiteX1" y="connsiteY1"/>
              </a:cxn>
              <a:cxn ang="0">
                <a:pos x="connsiteX2" y="connsiteY2"/>
              </a:cxn>
              <a:cxn ang="0">
                <a:pos x="connsiteX3" y="connsiteY3"/>
              </a:cxn>
            </a:cxnLst>
            <a:rect l="l" t="t" r="r" b="b"/>
            <a:pathLst>
              <a:path w="443346" h="1357746">
                <a:moveTo>
                  <a:pt x="0" y="0"/>
                </a:moveTo>
                <a:cubicBezTo>
                  <a:pt x="84281" y="340591"/>
                  <a:pt x="168563" y="681182"/>
                  <a:pt x="207818" y="803564"/>
                </a:cubicBezTo>
                <a:cubicBezTo>
                  <a:pt x="247073" y="925946"/>
                  <a:pt x="196273" y="641927"/>
                  <a:pt x="235528" y="734291"/>
                </a:cubicBezTo>
                <a:cubicBezTo>
                  <a:pt x="274783" y="826655"/>
                  <a:pt x="359064" y="1092200"/>
                  <a:pt x="443346" y="1357746"/>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TextBox 146"/>
          <p:cNvSpPr txBox="1"/>
          <p:nvPr/>
        </p:nvSpPr>
        <p:spPr>
          <a:xfrm>
            <a:off x="6787293" y="4200316"/>
            <a:ext cx="956442" cy="369332"/>
          </a:xfrm>
          <a:prstGeom prst="rect">
            <a:avLst/>
          </a:prstGeom>
          <a:noFill/>
        </p:spPr>
        <p:txBody>
          <a:bodyPr wrap="square" rtlCol="0">
            <a:spAutoFit/>
          </a:bodyPr>
          <a:lstStyle/>
          <a:p>
            <a:r>
              <a:rPr lang="en-US" dirty="0" smtClean="0"/>
              <a:t>A2/S2</a:t>
            </a:r>
            <a:endParaRPr lang="en-US" dirty="0"/>
          </a:p>
        </p:txBody>
      </p:sp>
      <p:sp>
        <p:nvSpPr>
          <p:cNvPr id="148" name="Freeform 147"/>
          <p:cNvSpPr/>
          <p:nvPr/>
        </p:nvSpPr>
        <p:spPr>
          <a:xfrm>
            <a:off x="5860473" y="3297382"/>
            <a:ext cx="1136072" cy="429491"/>
          </a:xfrm>
          <a:custGeom>
            <a:avLst/>
            <a:gdLst>
              <a:gd name="connsiteX0" fmla="*/ 1136072 w 1136072"/>
              <a:gd name="connsiteY0" fmla="*/ 0 h 429491"/>
              <a:gd name="connsiteX1" fmla="*/ 498763 w 1136072"/>
              <a:gd name="connsiteY1" fmla="*/ 235527 h 429491"/>
              <a:gd name="connsiteX2" fmla="*/ 637309 w 1136072"/>
              <a:gd name="connsiteY2" fmla="*/ 235527 h 429491"/>
              <a:gd name="connsiteX3" fmla="*/ 0 w 1136072"/>
              <a:gd name="connsiteY3" fmla="*/ 429491 h 429491"/>
            </a:gdLst>
            <a:ahLst/>
            <a:cxnLst>
              <a:cxn ang="0">
                <a:pos x="connsiteX0" y="connsiteY0"/>
              </a:cxn>
              <a:cxn ang="0">
                <a:pos x="connsiteX1" y="connsiteY1"/>
              </a:cxn>
              <a:cxn ang="0">
                <a:pos x="connsiteX2" y="connsiteY2"/>
              </a:cxn>
              <a:cxn ang="0">
                <a:pos x="connsiteX3" y="connsiteY3"/>
              </a:cxn>
            </a:cxnLst>
            <a:rect l="l" t="t" r="r" b="b"/>
            <a:pathLst>
              <a:path w="1136072" h="429491">
                <a:moveTo>
                  <a:pt x="1136072" y="0"/>
                </a:moveTo>
                <a:cubicBezTo>
                  <a:pt x="858981" y="98136"/>
                  <a:pt x="581890" y="196273"/>
                  <a:pt x="498763" y="235527"/>
                </a:cubicBezTo>
                <a:cubicBezTo>
                  <a:pt x="415636" y="274782"/>
                  <a:pt x="720436" y="203200"/>
                  <a:pt x="637309" y="235527"/>
                </a:cubicBezTo>
                <a:cubicBezTo>
                  <a:pt x="554182" y="267854"/>
                  <a:pt x="277091" y="348672"/>
                  <a:pt x="0" y="429491"/>
                </a:cubicBezTo>
              </a:path>
            </a:pathLst>
          </a:custGeom>
          <a:ln>
            <a:solidFill>
              <a:srgbClr val="00B0F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6830291" y="3463637"/>
            <a:ext cx="507999" cy="983672"/>
          </a:xfrm>
          <a:custGeom>
            <a:avLst/>
            <a:gdLst>
              <a:gd name="connsiteX0" fmla="*/ 498764 w 507999"/>
              <a:gd name="connsiteY0" fmla="*/ 0 h 983672"/>
              <a:gd name="connsiteX1" fmla="*/ 387927 w 507999"/>
              <a:gd name="connsiteY1" fmla="*/ 249381 h 983672"/>
              <a:gd name="connsiteX2" fmla="*/ 443345 w 507999"/>
              <a:gd name="connsiteY2" fmla="*/ 235527 h 983672"/>
              <a:gd name="connsiteX3" fmla="*/ 0 w 507999"/>
              <a:gd name="connsiteY3" fmla="*/ 983672 h 983672"/>
            </a:gdLst>
            <a:ahLst/>
            <a:cxnLst>
              <a:cxn ang="0">
                <a:pos x="connsiteX0" y="connsiteY0"/>
              </a:cxn>
              <a:cxn ang="0">
                <a:pos x="connsiteX1" y="connsiteY1"/>
              </a:cxn>
              <a:cxn ang="0">
                <a:pos x="connsiteX2" y="connsiteY2"/>
              </a:cxn>
              <a:cxn ang="0">
                <a:pos x="connsiteX3" y="connsiteY3"/>
              </a:cxn>
            </a:cxnLst>
            <a:rect l="l" t="t" r="r" b="b"/>
            <a:pathLst>
              <a:path w="507999" h="983672">
                <a:moveTo>
                  <a:pt x="498764" y="0"/>
                </a:moveTo>
                <a:cubicBezTo>
                  <a:pt x="447964" y="105063"/>
                  <a:pt x="397164" y="210126"/>
                  <a:pt x="387927" y="249381"/>
                </a:cubicBezTo>
                <a:cubicBezTo>
                  <a:pt x="378690" y="288636"/>
                  <a:pt x="507999" y="113145"/>
                  <a:pt x="443345" y="235527"/>
                </a:cubicBezTo>
                <a:cubicBezTo>
                  <a:pt x="378691" y="357909"/>
                  <a:pt x="189345" y="670790"/>
                  <a:pt x="0" y="983672"/>
                </a:cubicBezTo>
              </a:path>
            </a:pathLst>
          </a:custGeom>
          <a:ln>
            <a:solidFill>
              <a:srgbClr val="00B0F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7564582" y="3505200"/>
            <a:ext cx="595745" cy="1842655"/>
          </a:xfrm>
          <a:custGeom>
            <a:avLst/>
            <a:gdLst>
              <a:gd name="connsiteX0" fmla="*/ 0 w 595745"/>
              <a:gd name="connsiteY0" fmla="*/ 0 h 1842655"/>
              <a:gd name="connsiteX1" fmla="*/ 346363 w 595745"/>
              <a:gd name="connsiteY1" fmla="*/ 1163782 h 1842655"/>
              <a:gd name="connsiteX2" fmla="*/ 374073 w 595745"/>
              <a:gd name="connsiteY2" fmla="*/ 1122218 h 1842655"/>
              <a:gd name="connsiteX3" fmla="*/ 595745 w 595745"/>
              <a:gd name="connsiteY3" fmla="*/ 1842655 h 1842655"/>
            </a:gdLst>
            <a:ahLst/>
            <a:cxnLst>
              <a:cxn ang="0">
                <a:pos x="connsiteX0" y="connsiteY0"/>
              </a:cxn>
              <a:cxn ang="0">
                <a:pos x="connsiteX1" y="connsiteY1"/>
              </a:cxn>
              <a:cxn ang="0">
                <a:pos x="connsiteX2" y="connsiteY2"/>
              </a:cxn>
              <a:cxn ang="0">
                <a:pos x="connsiteX3" y="connsiteY3"/>
              </a:cxn>
            </a:cxnLst>
            <a:rect l="l" t="t" r="r" b="b"/>
            <a:pathLst>
              <a:path w="595745" h="1842655">
                <a:moveTo>
                  <a:pt x="0" y="0"/>
                </a:moveTo>
                <a:cubicBezTo>
                  <a:pt x="142009" y="488373"/>
                  <a:pt x="284018" y="976746"/>
                  <a:pt x="346363" y="1163782"/>
                </a:cubicBezTo>
                <a:cubicBezTo>
                  <a:pt x="408708" y="1350818"/>
                  <a:pt x="332509" y="1009073"/>
                  <a:pt x="374073" y="1122218"/>
                </a:cubicBezTo>
                <a:cubicBezTo>
                  <a:pt x="415637" y="1235363"/>
                  <a:pt x="505691" y="1539009"/>
                  <a:pt x="595745" y="1842655"/>
                </a:cubicBezTo>
              </a:path>
            </a:pathLst>
          </a:custGeom>
          <a:ln>
            <a:solidFill>
              <a:srgbClr val="00B0F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6345383" y="4100946"/>
            <a:ext cx="1773382" cy="277091"/>
          </a:xfrm>
          <a:custGeom>
            <a:avLst/>
            <a:gdLst>
              <a:gd name="connsiteX0" fmla="*/ 0 w 1648691"/>
              <a:gd name="connsiteY0" fmla="*/ 332509 h 332509"/>
              <a:gd name="connsiteX1" fmla="*/ 1136072 w 1648691"/>
              <a:gd name="connsiteY1" fmla="*/ 96982 h 332509"/>
              <a:gd name="connsiteX2" fmla="*/ 1108363 w 1648691"/>
              <a:gd name="connsiteY2" fmla="*/ 193963 h 332509"/>
              <a:gd name="connsiteX3" fmla="*/ 1648691 w 1648691"/>
              <a:gd name="connsiteY3" fmla="*/ 0 h 332509"/>
            </a:gdLst>
            <a:ahLst/>
            <a:cxnLst>
              <a:cxn ang="0">
                <a:pos x="connsiteX0" y="connsiteY0"/>
              </a:cxn>
              <a:cxn ang="0">
                <a:pos x="connsiteX1" y="connsiteY1"/>
              </a:cxn>
              <a:cxn ang="0">
                <a:pos x="connsiteX2" y="connsiteY2"/>
              </a:cxn>
              <a:cxn ang="0">
                <a:pos x="connsiteX3" y="connsiteY3"/>
              </a:cxn>
            </a:cxnLst>
            <a:rect l="l" t="t" r="r" b="b"/>
            <a:pathLst>
              <a:path w="1648691" h="332509">
                <a:moveTo>
                  <a:pt x="0" y="332509"/>
                </a:moveTo>
                <a:cubicBezTo>
                  <a:pt x="475672" y="226291"/>
                  <a:pt x="951345" y="120073"/>
                  <a:pt x="1136072" y="96982"/>
                </a:cubicBezTo>
                <a:cubicBezTo>
                  <a:pt x="1320799" y="73891"/>
                  <a:pt x="1022927" y="210127"/>
                  <a:pt x="1108363" y="193963"/>
                </a:cubicBezTo>
                <a:cubicBezTo>
                  <a:pt x="1193799" y="177799"/>
                  <a:pt x="1421245" y="88899"/>
                  <a:pt x="1648691" y="0"/>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6345382" y="4461164"/>
            <a:ext cx="1745673" cy="360218"/>
          </a:xfrm>
          <a:custGeom>
            <a:avLst/>
            <a:gdLst>
              <a:gd name="connsiteX0" fmla="*/ 0 w 1745673"/>
              <a:gd name="connsiteY0" fmla="*/ 0 h 360218"/>
              <a:gd name="connsiteX1" fmla="*/ 983673 w 1745673"/>
              <a:gd name="connsiteY1" fmla="*/ 221673 h 360218"/>
              <a:gd name="connsiteX2" fmla="*/ 983673 w 1745673"/>
              <a:gd name="connsiteY2" fmla="*/ 152400 h 360218"/>
              <a:gd name="connsiteX3" fmla="*/ 1745673 w 1745673"/>
              <a:gd name="connsiteY3" fmla="*/ 360218 h 360218"/>
            </a:gdLst>
            <a:ahLst/>
            <a:cxnLst>
              <a:cxn ang="0">
                <a:pos x="connsiteX0" y="connsiteY0"/>
              </a:cxn>
              <a:cxn ang="0">
                <a:pos x="connsiteX1" y="connsiteY1"/>
              </a:cxn>
              <a:cxn ang="0">
                <a:pos x="connsiteX2" y="connsiteY2"/>
              </a:cxn>
              <a:cxn ang="0">
                <a:pos x="connsiteX3" y="connsiteY3"/>
              </a:cxn>
            </a:cxnLst>
            <a:rect l="l" t="t" r="r" b="b"/>
            <a:pathLst>
              <a:path w="1745673" h="360218">
                <a:moveTo>
                  <a:pt x="0" y="0"/>
                </a:moveTo>
                <a:cubicBezTo>
                  <a:pt x="409864" y="98136"/>
                  <a:pt x="819728" y="196273"/>
                  <a:pt x="983673" y="221673"/>
                </a:cubicBezTo>
                <a:cubicBezTo>
                  <a:pt x="1147618" y="247073"/>
                  <a:pt x="856673" y="129309"/>
                  <a:pt x="983673" y="152400"/>
                </a:cubicBezTo>
                <a:cubicBezTo>
                  <a:pt x="1110673" y="175491"/>
                  <a:pt x="1428173" y="267854"/>
                  <a:pt x="1745673" y="360218"/>
                </a:cubicBezTo>
              </a:path>
            </a:pathLst>
          </a:custGeom>
          <a:ln>
            <a:solidFill>
              <a:schemeClr val="accent6">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TextBox 120"/>
          <p:cNvSpPr txBox="1"/>
          <p:nvPr/>
        </p:nvSpPr>
        <p:spPr>
          <a:xfrm>
            <a:off x="4876800" y="1447800"/>
            <a:ext cx="4267200" cy="830997"/>
          </a:xfrm>
          <a:prstGeom prst="rect">
            <a:avLst/>
          </a:prstGeom>
          <a:noFill/>
        </p:spPr>
        <p:txBody>
          <a:bodyPr wrap="square" rtlCol="0">
            <a:spAutoFit/>
          </a:bodyPr>
          <a:lstStyle/>
          <a:p>
            <a:r>
              <a:rPr lang="en-US" sz="1600" dirty="0" smtClean="0">
                <a:solidFill>
                  <a:schemeClr val="tx1"/>
                </a:solidFill>
              </a:rPr>
              <a:t>(Sector </a:t>
            </a:r>
            <a:r>
              <a:rPr lang="en-US" sz="1600" dirty="0" err="1" smtClean="0">
                <a:solidFill>
                  <a:schemeClr val="tx1"/>
                </a:solidFill>
              </a:rPr>
              <a:t>Sweep+R</a:t>
            </a:r>
            <a:r>
              <a:rPr lang="en-US" sz="1600" dirty="0" smtClean="0">
                <a:solidFill>
                  <a:schemeClr val="tx1"/>
                </a:solidFill>
              </a:rPr>
              <a:t>-RXSS)</a:t>
            </a:r>
          </a:p>
          <a:p>
            <a:r>
              <a:rPr lang="en-US" sz="1600" dirty="0" smtClean="0">
                <a:solidFill>
                  <a:schemeClr val="tx1"/>
                </a:solidFill>
              </a:rPr>
              <a:t>Note: Multiple antennas can transmit simultaneously with orthogonal waveforms</a:t>
            </a:r>
            <a:endParaRPr lang="en-US" sz="1600" dirty="0">
              <a:solidFill>
                <a:schemeClr val="tx1"/>
              </a:solidFill>
            </a:endParaRPr>
          </a:p>
        </p:txBody>
      </p:sp>
      <p:pic>
        <p:nvPicPr>
          <p:cNvPr id="23554" name="Picture 2"/>
          <p:cNvPicPr>
            <a:picLocks noChangeAspect="1" noChangeArrowheads="1"/>
          </p:cNvPicPr>
          <p:nvPr/>
        </p:nvPicPr>
        <p:blipFill>
          <a:blip r:embed="rId2" cstate="print"/>
          <a:srcRect/>
          <a:stretch>
            <a:fillRect/>
          </a:stretch>
        </p:blipFill>
        <p:spPr bwMode="auto">
          <a:xfrm>
            <a:off x="5369936" y="2718088"/>
            <a:ext cx="981075" cy="285750"/>
          </a:xfrm>
          <a:prstGeom prst="rect">
            <a:avLst/>
          </a:prstGeom>
          <a:noFill/>
          <a:ln w="9525">
            <a:noFill/>
            <a:miter lim="800000"/>
            <a:headEnd/>
            <a:tailEnd/>
          </a:ln>
        </p:spPr>
      </p:pic>
      <p:pic>
        <p:nvPicPr>
          <p:cNvPr id="122" name="Picture 2"/>
          <p:cNvPicPr>
            <a:picLocks noChangeAspect="1" noChangeArrowheads="1"/>
          </p:cNvPicPr>
          <p:nvPr/>
        </p:nvPicPr>
        <p:blipFill>
          <a:blip r:embed="rId2" cstate="print"/>
          <a:srcRect/>
          <a:stretch>
            <a:fillRect/>
          </a:stretch>
        </p:blipFill>
        <p:spPr bwMode="auto">
          <a:xfrm>
            <a:off x="6395173" y="2718088"/>
            <a:ext cx="981075" cy="285750"/>
          </a:xfrm>
          <a:prstGeom prst="rect">
            <a:avLst/>
          </a:prstGeom>
          <a:noFill/>
          <a:ln w="9525">
            <a:noFill/>
            <a:miter lim="800000"/>
            <a:headEnd/>
            <a:tailEnd/>
          </a:ln>
        </p:spPr>
      </p:pic>
      <p:pic>
        <p:nvPicPr>
          <p:cNvPr id="123" name="Picture 2"/>
          <p:cNvPicPr>
            <a:picLocks noChangeAspect="1" noChangeArrowheads="1"/>
          </p:cNvPicPr>
          <p:nvPr/>
        </p:nvPicPr>
        <p:blipFill>
          <a:blip r:embed="rId2" cstate="print"/>
          <a:srcRect/>
          <a:stretch>
            <a:fillRect/>
          </a:stretch>
        </p:blipFill>
        <p:spPr bwMode="auto">
          <a:xfrm>
            <a:off x="7420409" y="2718088"/>
            <a:ext cx="981075" cy="2857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ID and PAID</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Proposed to use group ID for initial scalable BF training.</a:t>
            </a:r>
          </a:p>
          <a:p>
            <a:pPr lvl="1">
              <a:buFont typeface="Arial" pitchFamily="34" charset="0"/>
              <a:buChar char="•"/>
            </a:pPr>
            <a:r>
              <a:rPr lang="en-US" dirty="0" smtClean="0"/>
              <a:t>More scalable, predefined. </a:t>
            </a:r>
          </a:p>
          <a:p>
            <a:pPr lvl="1">
              <a:buFont typeface="Arial" pitchFamily="34" charset="0"/>
              <a:buChar char="•"/>
            </a:pPr>
            <a:r>
              <a:rPr lang="en-US" dirty="0" smtClean="0"/>
              <a:t>Large group possible – needs new grouping scheme</a:t>
            </a:r>
          </a:p>
          <a:p>
            <a:pPr>
              <a:buFont typeface="Arial" pitchFamily="34" charset="0"/>
              <a:buChar char="•"/>
            </a:pPr>
            <a:r>
              <a:rPr lang="en-US" dirty="0" smtClean="0"/>
              <a:t>For subsequent DL-MU-MIMO transmission, either use cascaded PAIDs or group ID</a:t>
            </a:r>
          </a:p>
          <a:p>
            <a:pPr lvl="1">
              <a:buFont typeface="Arial" pitchFamily="34" charset="0"/>
              <a:buChar char="•"/>
            </a:pPr>
            <a:r>
              <a:rPr lang="en-US" dirty="0" smtClean="0"/>
              <a:t>Accommodate multiple DL_MU-MIMO transmission within a TXOP</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MU-MIMO BF training and transmission operation are described. </a:t>
            </a:r>
          </a:p>
          <a:p>
            <a:pPr>
              <a:buFont typeface="Arial" pitchFamily="34" charset="0"/>
              <a:buChar char="•"/>
            </a:pPr>
            <a:r>
              <a:rPr lang="en-US" dirty="0" smtClean="0"/>
              <a:t>Two metrics for CSI feedback are proposed.</a:t>
            </a:r>
          </a:p>
          <a:p>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Do you </a:t>
            </a:r>
            <a:r>
              <a:rPr lang="en-US" dirty="0" smtClean="0"/>
              <a:t>agree </a:t>
            </a:r>
            <a:r>
              <a:rPr lang="en-US" dirty="0" smtClean="0"/>
              <a:t>to insert </a:t>
            </a:r>
            <a:r>
              <a:rPr lang="en-US" dirty="0" smtClean="0"/>
              <a:t>the following text into </a:t>
            </a:r>
            <a:r>
              <a:rPr lang="en-US" dirty="0" smtClean="0"/>
              <a:t>the SFD "11ay MU-MIMO BF support training of more users (including collecting feedbacks from them) than the number of users transmitted to in each MU-MIMO transmission.“</a:t>
            </a:r>
          </a:p>
          <a:p>
            <a:pPr lvl="1">
              <a:buFont typeface="Arial" pitchFamily="34" charset="0"/>
              <a:buChar char="•"/>
            </a:pPr>
            <a:r>
              <a:rPr lang="en-US" dirty="0" smtClean="0"/>
              <a:t>Yes</a:t>
            </a:r>
          </a:p>
          <a:p>
            <a:pPr lvl="1">
              <a:buFont typeface="Arial" pitchFamily="34" charset="0"/>
              <a:buChar char="•"/>
            </a:pPr>
            <a:r>
              <a:rPr lang="en-US" dirty="0" smtClean="0"/>
              <a:t>No</a:t>
            </a:r>
          </a:p>
          <a:p>
            <a:pPr lvl="1">
              <a:buFont typeface="Arial" pitchFamily="34" charset="0"/>
              <a:buChar char="•"/>
            </a:pPr>
            <a:r>
              <a:rPr lang="en-US" dirty="0" smtClean="0"/>
              <a:t>Abstain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normAutofit/>
          </a:bodyPr>
          <a:lstStyle/>
          <a:p>
            <a:r>
              <a:rPr lang="en-US" sz="4000" dirty="0" smtClean="0"/>
              <a:t>Introduction</a:t>
            </a:r>
            <a:endParaRPr lang="en-US" sz="4000" dirty="0"/>
          </a:p>
        </p:txBody>
      </p:sp>
      <p:sp>
        <p:nvSpPr>
          <p:cNvPr id="3" name="Content Placeholder 2"/>
          <p:cNvSpPr>
            <a:spLocks noGrp="1"/>
          </p:cNvSpPr>
          <p:nvPr>
            <p:ph idx="1"/>
          </p:nvPr>
        </p:nvSpPr>
        <p:spPr>
          <a:xfrm>
            <a:off x="533400" y="1420091"/>
            <a:ext cx="8143875" cy="2693276"/>
          </a:xfrm>
        </p:spPr>
        <p:txBody>
          <a:bodyPr>
            <a:noAutofit/>
          </a:bodyPr>
          <a:lstStyle/>
          <a:p>
            <a:pPr>
              <a:buFont typeface="Wingdings" panose="05000000000000000000" pitchFamily="2" charset="2"/>
              <a:buChar char="q"/>
            </a:pPr>
            <a:r>
              <a:rPr lang="en-US" sz="2400" dirty="0" smtClean="0"/>
              <a:t>Benefits of DL MU-MIMO</a:t>
            </a:r>
          </a:p>
          <a:p>
            <a:pPr lvl="1">
              <a:buFont typeface="Wingdings" panose="05000000000000000000" pitchFamily="2" charset="2"/>
              <a:buChar char="q"/>
            </a:pPr>
            <a:r>
              <a:rPr lang="en-US" sz="2000" dirty="0" smtClean="0"/>
              <a:t>Aggregation Gain: </a:t>
            </a:r>
          </a:p>
          <a:p>
            <a:pPr lvl="2">
              <a:buFont typeface="Wingdings" panose="05000000000000000000" pitchFamily="2" charset="2"/>
              <a:buChar char="q"/>
            </a:pPr>
            <a:r>
              <a:rPr lang="en-US" sz="1600" dirty="0" smtClean="0"/>
              <a:t>reduced number of channel access, </a:t>
            </a:r>
            <a:endParaRPr lang="en-US" sz="1600" dirty="0" smtClean="0"/>
          </a:p>
          <a:p>
            <a:pPr lvl="2">
              <a:buFont typeface="Wingdings" panose="05000000000000000000" pitchFamily="2" charset="2"/>
              <a:buChar char="q"/>
            </a:pPr>
            <a:r>
              <a:rPr lang="en-US" sz="1600" dirty="0" smtClean="0"/>
              <a:t>reduced </a:t>
            </a:r>
            <a:r>
              <a:rPr lang="en-US" sz="1600" dirty="0" smtClean="0"/>
              <a:t>overhead associated with short packets</a:t>
            </a:r>
          </a:p>
          <a:p>
            <a:pPr lvl="1">
              <a:buFont typeface="Wingdings" panose="05000000000000000000" pitchFamily="2" charset="2"/>
              <a:buChar char="q"/>
            </a:pPr>
            <a:r>
              <a:rPr lang="en-US" sz="2000" dirty="0" smtClean="0"/>
              <a:t>Spatial Multiplexing: </a:t>
            </a:r>
          </a:p>
          <a:p>
            <a:pPr lvl="2">
              <a:buFont typeface="Wingdings" panose="05000000000000000000" pitchFamily="2" charset="2"/>
              <a:buChar char="q"/>
            </a:pPr>
            <a:r>
              <a:rPr lang="en-US" sz="1600" dirty="0" smtClean="0"/>
              <a:t>Peak throughput increase: simultaneous transmission of multiple spatial streams.</a:t>
            </a:r>
          </a:p>
          <a:p>
            <a:pPr lvl="2">
              <a:buFont typeface="Wingdings" panose="05000000000000000000" pitchFamily="2" charset="2"/>
              <a:buChar char="q"/>
            </a:pPr>
            <a:r>
              <a:rPr lang="en-US" sz="1600" dirty="0" smtClean="0"/>
              <a:t>Possibility of LOS MU-MIMO transmission: Higher throughput and longer range (no need to overcome path and reflection loss associated with NLOS MIMO) </a:t>
            </a:r>
          </a:p>
          <a:p>
            <a:pPr>
              <a:buFont typeface="Wingdings" panose="05000000000000000000" pitchFamily="2" charset="2"/>
              <a:buChar char="q"/>
            </a:pPr>
            <a:r>
              <a:rPr lang="en-US" sz="2400" dirty="0" smtClean="0"/>
              <a:t>For 11ay, it is important that DL-MU-MIMO should</a:t>
            </a:r>
          </a:p>
          <a:p>
            <a:pPr lvl="1">
              <a:buFont typeface="Wingdings" panose="05000000000000000000" pitchFamily="2" charset="2"/>
              <a:buChar char="q"/>
            </a:pPr>
            <a:r>
              <a:rPr lang="en-US" sz="2000" dirty="0" smtClean="0"/>
              <a:t>Scalable to large number of STAs</a:t>
            </a:r>
          </a:p>
          <a:p>
            <a:pPr lvl="1">
              <a:buFont typeface="Wingdings" panose="05000000000000000000" pitchFamily="2" charset="2"/>
              <a:buChar char="q"/>
            </a:pPr>
            <a:r>
              <a:rPr lang="en-US" sz="2000" dirty="0" smtClean="0"/>
              <a:t>Supports 20+Gbps or higher throughput (Ericsson demonstrated 25Gbps for LTE MU-MIMO downlink </a:t>
            </a:r>
            <a:r>
              <a:rPr lang="en-US" sz="2000" dirty="0" smtClean="0">
                <a:solidFill>
                  <a:schemeClr val="tx1"/>
                </a:solidFill>
                <a:hlinkClick r:id="rId2"/>
              </a:rPr>
              <a:t>http://www.ericsson.com/news/1987136</a:t>
            </a:r>
            <a:r>
              <a:rPr lang="en-US" sz="2000" dirty="0" smtClean="0">
                <a:solidFill>
                  <a:schemeClr val="tx1"/>
                </a:solidFill>
              </a:rPr>
              <a:t>)</a:t>
            </a:r>
          </a:p>
          <a:p>
            <a:pPr lvl="1">
              <a:buFont typeface="Wingdings" panose="05000000000000000000" pitchFamily="2" charset="2"/>
              <a:buChar char="q"/>
            </a:pPr>
            <a:r>
              <a:rPr lang="en-US" sz="2000" dirty="0" smtClean="0"/>
              <a:t>Minimize overhead (BF training, Sounding and feedbacks)</a:t>
            </a:r>
          </a:p>
          <a:p>
            <a:pPr lvl="1">
              <a:buNone/>
            </a:pPr>
            <a:endParaRPr lang="en-US" sz="1600" dirty="0" smtClean="0">
              <a:sym typeface="Wingdings" pitchFamily="2" charset="2"/>
            </a:endParaRPr>
          </a:p>
          <a:p>
            <a:pPr lvl="1">
              <a:buFont typeface="Wingdings" panose="05000000000000000000" pitchFamily="2" charset="2"/>
              <a:buChar char="q"/>
            </a:pPr>
            <a:endParaRPr lang="en-US" sz="1600" dirty="0" smtClean="0">
              <a:sym typeface="Wingdings" pitchFamily="2" charset="2"/>
            </a:endParaRPr>
          </a:p>
          <a:p>
            <a:pPr lvl="1">
              <a:buFont typeface="Wingdings" panose="05000000000000000000" pitchFamily="2" charset="2"/>
              <a:buChar char="q"/>
            </a:pPr>
            <a:endParaRPr lang="en-US" sz="1600" dirty="0" smtClean="0">
              <a:sym typeface="Wingdings" pitchFamily="2" charset="2"/>
            </a:endParaRPr>
          </a:p>
          <a:p>
            <a:pPr lvl="1">
              <a:buFont typeface="Wingdings" panose="05000000000000000000" pitchFamily="2" charset="2"/>
              <a:buChar char="q"/>
            </a:pPr>
            <a:endParaRPr lang="en-US" sz="1600" dirty="0" smtClean="0"/>
          </a:p>
          <a:p>
            <a:pPr>
              <a:buNone/>
            </a:pPr>
            <a:r>
              <a:rPr lang="en-US" sz="2400" dirty="0" smtClean="0"/>
              <a:t> </a:t>
            </a:r>
          </a:p>
          <a:p>
            <a:pPr lvl="1">
              <a:buNone/>
            </a:pPr>
            <a:endParaRPr lang="en-US" sz="2000" dirty="0" smtClean="0"/>
          </a:p>
          <a:p>
            <a:pPr>
              <a:buNone/>
            </a:pPr>
            <a:endParaRPr lang="en-US" sz="2400" dirty="0"/>
          </a:p>
        </p:txBody>
      </p:sp>
      <p:sp>
        <p:nvSpPr>
          <p:cNvPr id="10" name="Slide Number Placeholder 9"/>
          <p:cNvSpPr>
            <a:spLocks noGrp="1"/>
          </p:cNvSpPr>
          <p:nvPr>
            <p:ph type="sldNum" sz="quarter" idx="12"/>
          </p:nvPr>
        </p:nvSpPr>
        <p:spPr/>
        <p:txBody>
          <a:bodyPr/>
          <a:lstStyle/>
          <a:p>
            <a:fld id="{4FAB45E9-EDE5-4709-A3AD-78EB74DC85DB}" type="slidenum">
              <a:rPr lang="en-US" smtClean="0">
                <a:solidFill>
                  <a:prstClr val="black">
                    <a:tint val="75000"/>
                  </a:prstClr>
                </a:solidFill>
              </a:rPr>
              <a:pPr/>
              <a:t>2</a:t>
            </a:fld>
            <a:endParaRPr lang="en-US" dirty="0">
              <a:solidFill>
                <a:prstClr val="black">
                  <a:tint val="75000"/>
                </a:prstClr>
              </a:solidFill>
            </a:endParaRPr>
          </a:p>
        </p:txBody>
      </p:sp>
      <p:sp>
        <p:nvSpPr>
          <p:cNvPr id="7" name="Content Placeholder 2"/>
          <p:cNvSpPr txBox="1">
            <a:spLocks/>
          </p:cNvSpPr>
          <p:nvPr/>
        </p:nvSpPr>
        <p:spPr>
          <a:xfrm>
            <a:off x="675289" y="3741682"/>
            <a:ext cx="5242035" cy="1886607"/>
          </a:xfrm>
          <a:prstGeom prst="rect">
            <a:avLst/>
          </a:prstGeom>
        </p:spPr>
        <p:txBody>
          <a:bodyPr vert="horz" lIns="91440" tIns="45720" rIns="91440" bIns="45720" rtlCol="0">
            <a:noAutofit/>
          </a:bodyPr>
          <a:lstStyle/>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3309092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1"/>
            <a:ext cx="7770813" cy="914400"/>
          </a:xfrm>
        </p:spPr>
        <p:txBody>
          <a:bodyPr/>
          <a:lstStyle/>
          <a:p>
            <a:r>
              <a:rPr lang="en-US" dirty="0" smtClean="0"/>
              <a:t>Potential Issues</a:t>
            </a:r>
            <a:endParaRPr lang="en-US" dirty="0"/>
          </a:p>
        </p:txBody>
      </p:sp>
      <p:sp>
        <p:nvSpPr>
          <p:cNvPr id="3" name="Content Placeholder 2"/>
          <p:cNvSpPr>
            <a:spLocks noGrp="1"/>
          </p:cNvSpPr>
          <p:nvPr>
            <p:ph idx="1"/>
          </p:nvPr>
        </p:nvSpPr>
        <p:spPr>
          <a:xfrm>
            <a:off x="457200" y="1433946"/>
            <a:ext cx="4322618" cy="4675909"/>
          </a:xfrm>
        </p:spPr>
        <p:txBody>
          <a:bodyPr>
            <a:normAutofit fontScale="85000" lnSpcReduction="20000"/>
          </a:bodyPr>
          <a:lstStyle/>
          <a:p>
            <a:pPr lvl="0">
              <a:buFont typeface="Wingdings" panose="05000000000000000000" pitchFamily="2" charset="2"/>
              <a:buChar char="q"/>
              <a:defRPr/>
            </a:pPr>
            <a:r>
              <a:rPr lang="en-US" sz="2400" dirty="0" smtClean="0"/>
              <a:t>Hybrid </a:t>
            </a:r>
            <a:r>
              <a:rPr lang="en-US" sz="2400" dirty="0" err="1" smtClean="0"/>
              <a:t>beamforming</a:t>
            </a:r>
            <a:r>
              <a:rPr lang="en-US" sz="2400" dirty="0" smtClean="0"/>
              <a:t> is the preferred approach for MU-MIMO</a:t>
            </a:r>
          </a:p>
          <a:p>
            <a:pPr lvl="0">
              <a:buFont typeface="Wingdings" panose="05000000000000000000" pitchFamily="2" charset="2"/>
              <a:buChar char="q"/>
              <a:defRPr/>
            </a:pPr>
            <a:r>
              <a:rPr lang="en-US" sz="2400" dirty="0" smtClean="0"/>
              <a:t>Issues with digital processing: </a:t>
            </a:r>
          </a:p>
          <a:p>
            <a:pPr lvl="1">
              <a:buFont typeface="Wingdings" panose="05000000000000000000" pitchFamily="2" charset="2"/>
              <a:buChar char="q"/>
              <a:defRPr/>
            </a:pPr>
            <a:r>
              <a:rPr lang="en-US" sz="1600" dirty="0" smtClean="0"/>
              <a:t>Data in CSI feedbacks increases with # of antennas and number of STAs</a:t>
            </a:r>
          </a:p>
          <a:p>
            <a:pPr lvl="1">
              <a:buFont typeface="Wingdings" panose="05000000000000000000" pitchFamily="2" charset="2"/>
              <a:buChar char="q"/>
              <a:defRPr/>
            </a:pPr>
            <a:r>
              <a:rPr lang="en-US" sz="1600" dirty="0" smtClean="0"/>
              <a:t>Zero-forcing (or block orthogonal) types of operation relies on null space operation. Due to short wavelength at 60GHz, it might require very frequent sounding and feedbacks (&gt;250 Hz required per STA for &lt;3 dB degradation) </a:t>
            </a:r>
            <a:r>
              <a:rPr lang="en-US" sz="1600" dirty="0" smtClean="0">
                <a:sym typeface="Wingdings" pitchFamily="2" charset="2"/>
              </a:rPr>
              <a:t> very significant overhead.</a:t>
            </a:r>
          </a:p>
          <a:p>
            <a:pPr lvl="1">
              <a:buFont typeface="Wingdings" panose="05000000000000000000" pitchFamily="2" charset="2"/>
              <a:buChar char="q"/>
              <a:defRPr/>
            </a:pPr>
            <a:r>
              <a:rPr lang="en-US" sz="1600" dirty="0" smtClean="0">
                <a:sym typeface="Wingdings" pitchFamily="2" charset="2"/>
              </a:rPr>
              <a:t>Maximal ratio combining or equal gain combining (can be implemented in analog domain if channel is flat, due to narrower beam) is less sensitive to channel variability and narrower antenna beam provides cleaner channel  </a:t>
            </a:r>
          </a:p>
          <a:p>
            <a:pPr>
              <a:buFont typeface="Wingdings" panose="05000000000000000000" pitchFamily="2" charset="2"/>
              <a:buChar char="q"/>
              <a:defRPr/>
            </a:pPr>
            <a:r>
              <a:rPr lang="en-US" sz="2000" dirty="0" smtClean="0">
                <a:sym typeface="Wingdings" pitchFamily="2" charset="2"/>
              </a:rPr>
              <a:t>We believe that good analog BF (with limited digital processing) is essential for the reliable MU-MIMO</a:t>
            </a:r>
          </a:p>
          <a:p>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3</a:t>
            </a:fld>
            <a:endParaRPr lang="en-US"/>
          </a:p>
        </p:txBody>
      </p:sp>
      <p:pic>
        <p:nvPicPr>
          <p:cNvPr id="5" name="Picture 4"/>
          <p:cNvPicPr/>
          <p:nvPr/>
        </p:nvPicPr>
        <p:blipFill>
          <a:blip r:embed="rId2" cstate="print">
            <a:extLst>
              <a:ext uri="{28A0092B-C50C-407E-A947-70E740481C1C}">
                <a14:useLocalDpi xmlns="" xmlns:a14="http://schemas.microsoft.com/office/drawing/2010/main" val="0"/>
              </a:ext>
            </a:extLst>
          </a:blip>
          <a:stretch>
            <a:fillRect/>
          </a:stretch>
        </p:blipFill>
        <p:spPr>
          <a:xfrm>
            <a:off x="6059692" y="4391416"/>
            <a:ext cx="2890345" cy="2060026"/>
          </a:xfrm>
          <a:prstGeom prst="rect">
            <a:avLst/>
          </a:prstGeom>
        </p:spPr>
      </p:pic>
      <p:sp>
        <p:nvSpPr>
          <p:cNvPr id="6" name="TextBox 5"/>
          <p:cNvSpPr txBox="1"/>
          <p:nvPr/>
        </p:nvSpPr>
        <p:spPr>
          <a:xfrm>
            <a:off x="4724400" y="5029200"/>
            <a:ext cx="2785720" cy="1200329"/>
          </a:xfrm>
          <a:prstGeom prst="rect">
            <a:avLst/>
          </a:prstGeom>
          <a:noFill/>
        </p:spPr>
        <p:txBody>
          <a:bodyPr wrap="square" rtlCol="0">
            <a:spAutoFit/>
          </a:bodyPr>
          <a:lstStyle/>
          <a:p>
            <a:r>
              <a:rPr lang="en-US" sz="1200" dirty="0" smtClean="0">
                <a:solidFill>
                  <a:schemeClr val="tx1"/>
                </a:solidFill>
              </a:rPr>
              <a:t>Digital Processing:</a:t>
            </a:r>
          </a:p>
          <a:p>
            <a:r>
              <a:rPr lang="en-US" sz="1200" dirty="0" smtClean="0">
                <a:solidFill>
                  <a:schemeClr val="tx1"/>
                </a:solidFill>
              </a:rPr>
              <a:t>10 Hz S&amp;F @5GHz </a:t>
            </a:r>
            <a:r>
              <a:rPr lang="en-US" sz="1200" dirty="0" smtClean="0">
                <a:solidFill>
                  <a:schemeClr val="tx1"/>
                </a:solidFill>
                <a:sym typeface="Wingdings" pitchFamily="2" charset="2"/>
              </a:rPr>
              <a:t> 10 dB degradation (DCN11ax.0858).</a:t>
            </a:r>
          </a:p>
          <a:p>
            <a:r>
              <a:rPr lang="en-US" sz="1200" dirty="0" smtClean="0">
                <a:solidFill>
                  <a:schemeClr val="tx1"/>
                </a:solidFill>
                <a:sym typeface="Wingdings" pitchFamily="2" charset="2"/>
              </a:rPr>
              <a:t>25 Hz S&amp;F </a:t>
            </a:r>
            <a:r>
              <a:rPr lang="en-US" sz="1200" dirty="0" smtClean="0">
                <a:solidFill>
                  <a:schemeClr val="tx1"/>
                </a:solidFill>
              </a:rPr>
              <a:t>@5GHz </a:t>
            </a:r>
            <a:r>
              <a:rPr lang="en-US" sz="1200" dirty="0" smtClean="0">
                <a:solidFill>
                  <a:schemeClr val="tx1"/>
                </a:solidFill>
                <a:sym typeface="Wingdings" pitchFamily="2" charset="2"/>
              </a:rPr>
              <a:t> 3dB degradation.</a:t>
            </a:r>
          </a:p>
          <a:p>
            <a:r>
              <a:rPr lang="en-US" sz="1200" dirty="0" smtClean="0">
                <a:solidFill>
                  <a:schemeClr val="tx1"/>
                </a:solidFill>
                <a:sym typeface="Wingdings" pitchFamily="2" charset="2"/>
              </a:rPr>
              <a:t>&gt;250 Hz S&amp;F per user </a:t>
            </a:r>
            <a:r>
              <a:rPr lang="en-US" sz="1200" dirty="0" smtClean="0">
                <a:solidFill>
                  <a:schemeClr val="tx1"/>
                </a:solidFill>
              </a:rPr>
              <a:t>@60GHz </a:t>
            </a:r>
            <a:r>
              <a:rPr lang="en-US" sz="1200" dirty="0" smtClean="0">
                <a:solidFill>
                  <a:schemeClr val="tx1"/>
                </a:solidFill>
                <a:sym typeface="Wingdings" pitchFamily="2" charset="2"/>
              </a:rPr>
              <a:t>required for &lt;3 dB degradation</a:t>
            </a:r>
            <a:endParaRPr lang="en-US" sz="1200" dirty="0">
              <a:solidFill>
                <a:schemeClr val="tx1"/>
              </a:solidFill>
            </a:endParaRPr>
          </a:p>
        </p:txBody>
      </p:sp>
      <p:pic>
        <p:nvPicPr>
          <p:cNvPr id="22530" name="Picture 2"/>
          <p:cNvPicPr>
            <a:picLocks noChangeAspect="1" noChangeArrowheads="1"/>
          </p:cNvPicPr>
          <p:nvPr/>
        </p:nvPicPr>
        <p:blipFill>
          <a:blip r:embed="rId3" cstate="print"/>
          <a:srcRect/>
          <a:stretch>
            <a:fillRect/>
          </a:stretch>
        </p:blipFill>
        <p:spPr bwMode="auto">
          <a:xfrm>
            <a:off x="4766876" y="1373332"/>
            <a:ext cx="4155452" cy="296314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User Grouping and Down-Selection</a:t>
            </a:r>
            <a:endParaRPr lang="en-US" dirty="0"/>
          </a:p>
        </p:txBody>
      </p:sp>
      <p:sp>
        <p:nvSpPr>
          <p:cNvPr id="3" name="Content Placeholder 2"/>
          <p:cNvSpPr>
            <a:spLocks noGrp="1"/>
          </p:cNvSpPr>
          <p:nvPr>
            <p:ph idx="1"/>
          </p:nvPr>
        </p:nvSpPr>
        <p:spPr>
          <a:xfrm>
            <a:off x="457200" y="1625046"/>
            <a:ext cx="8229600" cy="2120460"/>
          </a:xfrm>
        </p:spPr>
        <p:txBody>
          <a:bodyPr>
            <a:normAutofit/>
          </a:bodyPr>
          <a:lstStyle/>
          <a:p>
            <a:pPr>
              <a:buFont typeface="Arial" pitchFamily="34" charset="0"/>
              <a:buChar char="•"/>
            </a:pPr>
            <a:r>
              <a:rPr lang="en-US" sz="2400" b="0" dirty="0" smtClean="0"/>
              <a:t>When there are a large number of users to select from, it is easier to achieve near mutually orthogonal </a:t>
            </a:r>
            <a:r>
              <a:rPr lang="en-US" sz="2400" b="0" dirty="0" err="1" smtClean="0"/>
              <a:t>beamforming</a:t>
            </a:r>
            <a:r>
              <a:rPr lang="en-US" sz="2400" b="0" dirty="0" smtClean="0"/>
              <a:t> to a selected set users</a:t>
            </a:r>
          </a:p>
          <a:p>
            <a:endParaRPr lang="en-US" sz="2400"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4</a:t>
            </a:fld>
            <a:endParaRPr lang="en-US"/>
          </a:p>
        </p:txBody>
      </p:sp>
      <p:sp>
        <p:nvSpPr>
          <p:cNvPr id="23" name="Content Placeholder 2"/>
          <p:cNvSpPr txBox="1">
            <a:spLocks/>
          </p:cNvSpPr>
          <p:nvPr/>
        </p:nvSpPr>
        <p:spPr>
          <a:xfrm>
            <a:off x="457200" y="2819400"/>
            <a:ext cx="5407572" cy="2215057"/>
          </a:xfrm>
          <a:prstGeom prst="rect">
            <a:avLst/>
          </a:prstGeom>
        </p:spPr>
        <p:txBody>
          <a:bodyPr vert="horz" lIns="91440" tIns="45720" rIns="91440" bIns="45720" rtlCol="0">
            <a:normAutofit fontScale="77500" lnSpcReduction="20000"/>
          </a:bodyPr>
          <a:lstStyle/>
          <a:p>
            <a:pPr marL="285750" indent="-285750">
              <a:spcBef>
                <a:spcPct val="20000"/>
              </a:spcBef>
              <a:buFont typeface="Arial" pitchFamily="34" charset="0"/>
              <a:buChar char="•"/>
              <a:defRPr/>
            </a:pPr>
            <a:r>
              <a:rPr kumimoji="0" lang="en-US" sz="3100" b="0" i="0" u="none" strike="noStrike" kern="1200" cap="none" spc="0" normalizeH="0" baseline="0" noProof="0" dirty="0" smtClean="0">
                <a:ln>
                  <a:noFill/>
                </a:ln>
                <a:solidFill>
                  <a:schemeClr val="tx1"/>
                </a:solidFill>
                <a:effectLst/>
                <a:uLnTx/>
                <a:uFillTx/>
                <a:latin typeface="+mn-lt"/>
                <a:ea typeface="+mn-ea"/>
                <a:cs typeface="+mn-cs"/>
              </a:rPr>
              <a:t>Desirable operation</a:t>
            </a:r>
            <a:r>
              <a:rPr lang="en-US" sz="3100" dirty="0" smtClean="0"/>
              <a:t> for MU-MIMO: </a:t>
            </a:r>
          </a:p>
          <a:p>
            <a:pPr marL="742950" lvl="1" indent="-285750">
              <a:spcBef>
                <a:spcPct val="20000"/>
              </a:spcBef>
              <a:buFont typeface="Arial" pitchFamily="34" charset="0"/>
              <a:buChar char="•"/>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MU-MIMO </a:t>
            </a:r>
            <a:r>
              <a:rPr lang="en-US" sz="2400" dirty="0" smtClean="0">
                <a:solidFill>
                  <a:schemeClr val="tx1"/>
                </a:solidFill>
              </a:rPr>
              <a:t>BF training with a large user group. </a:t>
            </a:r>
          </a:p>
          <a:p>
            <a:pPr marL="742950" lvl="1" indent="-285750">
              <a:spcBef>
                <a:spcPct val="20000"/>
              </a:spcBef>
              <a:buFont typeface="Arial" pitchFamily="34" charset="0"/>
              <a:buChar char="•"/>
              <a:defRPr/>
            </a:pPr>
            <a:r>
              <a:rPr lang="en-US" sz="2400" dirty="0" smtClean="0">
                <a:solidFill>
                  <a:schemeClr val="tx1"/>
                </a:solidFill>
              </a:rPr>
              <a:t>Divide into smaller sub-groups (with near orthogonal </a:t>
            </a:r>
            <a:r>
              <a:rPr lang="en-US" sz="2400" dirty="0" err="1" smtClean="0">
                <a:solidFill>
                  <a:schemeClr val="tx1"/>
                </a:solidFill>
              </a:rPr>
              <a:t>beamforming</a:t>
            </a:r>
            <a:r>
              <a:rPr lang="en-US" sz="2400" dirty="0" smtClean="0">
                <a:solidFill>
                  <a:schemeClr val="tx1"/>
                </a:solidFill>
              </a:rPr>
              <a:t>, similar MCS) for each MU-MIMO transmission. </a:t>
            </a:r>
          </a:p>
          <a:p>
            <a:pPr marL="742950" lvl="1" indent="-285750">
              <a:spcBef>
                <a:spcPct val="20000"/>
              </a:spcBef>
              <a:buFont typeface="Arial" pitchFamily="34" charset="0"/>
              <a:buChar char="•"/>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DL-MU-MIMO</a:t>
            </a:r>
            <a:r>
              <a:rPr kumimoji="0" lang="en-US" sz="2400" b="0" i="0" u="none" strike="noStrike" kern="1200" cap="none" spc="0" normalizeH="0" noProof="0" dirty="0" smtClean="0">
                <a:ln>
                  <a:noFill/>
                </a:ln>
                <a:solidFill>
                  <a:schemeClr val="tx1"/>
                </a:solidFill>
                <a:effectLst/>
                <a:uLnTx/>
                <a:uFillTx/>
                <a:latin typeface="+mn-lt"/>
                <a:ea typeface="+mn-ea"/>
                <a:cs typeface="+mn-cs"/>
              </a:rPr>
              <a:t> 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ransmission to different sub-groups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Oval 4"/>
          <p:cNvSpPr/>
          <p:nvPr/>
        </p:nvSpPr>
        <p:spPr>
          <a:xfrm>
            <a:off x="7002346" y="3100635"/>
            <a:ext cx="317430" cy="2743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240515" y="4129465"/>
            <a:ext cx="190458" cy="20576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568891" y="4292659"/>
            <a:ext cx="190458" cy="205766"/>
          </a:xfrm>
          <a:prstGeom prst="ellipse">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018121" y="4060876"/>
            <a:ext cx="190458" cy="20576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858312" y="2438399"/>
            <a:ext cx="190458" cy="20576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15"/>
          <p:cNvGrpSpPr/>
          <p:nvPr/>
        </p:nvGrpSpPr>
        <p:grpSpPr>
          <a:xfrm rot="2400000">
            <a:off x="6624187" y="3382383"/>
            <a:ext cx="276770" cy="758328"/>
            <a:chOff x="2971800" y="4191000"/>
            <a:chExt cx="332198" cy="842480"/>
          </a:xfrm>
        </p:grpSpPr>
        <p:sp>
          <p:nvSpPr>
            <p:cNvPr id="14" name="Freeform 13"/>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6"/>
          <p:cNvGrpSpPr/>
          <p:nvPr/>
        </p:nvGrpSpPr>
        <p:grpSpPr>
          <a:xfrm rot="13800000">
            <a:off x="7413733" y="2530467"/>
            <a:ext cx="299016" cy="701911"/>
            <a:chOff x="2971800" y="4191000"/>
            <a:chExt cx="332198" cy="842480"/>
          </a:xfrm>
        </p:grpSpPr>
        <p:sp>
          <p:nvSpPr>
            <p:cNvPr id="18" name="Freeform 17"/>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 name="Group 19"/>
          <p:cNvGrpSpPr/>
          <p:nvPr/>
        </p:nvGrpSpPr>
        <p:grpSpPr>
          <a:xfrm rot="18600000">
            <a:off x="7528068" y="3450875"/>
            <a:ext cx="299016" cy="701911"/>
            <a:chOff x="2971800" y="4191000"/>
            <a:chExt cx="332198" cy="842480"/>
          </a:xfrm>
        </p:grpSpPr>
        <p:sp>
          <p:nvSpPr>
            <p:cNvPr id="21" name="Freeform 20"/>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25" name="Straight Connector 24"/>
          <p:cNvCxnSpPr/>
          <p:nvPr/>
        </p:nvCxnSpPr>
        <p:spPr>
          <a:xfrm flipH="1">
            <a:off x="6741836" y="3706108"/>
            <a:ext cx="253944" cy="548709"/>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3" name="Group 29"/>
          <p:cNvGrpSpPr/>
          <p:nvPr/>
        </p:nvGrpSpPr>
        <p:grpSpPr>
          <a:xfrm rot="600000">
            <a:off x="6842133" y="3909692"/>
            <a:ext cx="63486" cy="137177"/>
            <a:chOff x="6858000" y="5791200"/>
            <a:chExt cx="76200" cy="152400"/>
          </a:xfrm>
        </p:grpSpPr>
        <p:cxnSp>
          <p:nvCxnSpPr>
            <p:cNvPr id="28" name="Straight Connector 27"/>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7930556" y="3256734"/>
            <a:ext cx="190458" cy="205766"/>
          </a:xfrm>
          <a:prstGeom prst="ellipse">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7442370" y="3287483"/>
            <a:ext cx="464104" cy="3784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6" name="Group 26"/>
          <p:cNvGrpSpPr/>
          <p:nvPr/>
        </p:nvGrpSpPr>
        <p:grpSpPr>
          <a:xfrm rot="600000">
            <a:off x="7608343" y="3242727"/>
            <a:ext cx="63486" cy="137177"/>
            <a:chOff x="6858000" y="5791200"/>
            <a:chExt cx="76200" cy="152400"/>
          </a:xfrm>
        </p:grpSpPr>
        <p:cxnSp>
          <p:nvCxnSpPr>
            <p:cNvPr id="31" name="Straight Connector 30"/>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9" name="Oval 38"/>
          <p:cNvSpPr/>
          <p:nvPr/>
        </p:nvSpPr>
        <p:spPr>
          <a:xfrm>
            <a:off x="6253651" y="3147938"/>
            <a:ext cx="190458" cy="205766"/>
          </a:xfrm>
          <a:prstGeom prst="ellipse">
            <a:avLst/>
          </a:prstGeom>
          <a:solidFill>
            <a:schemeClr val="accent3">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flipH="1">
            <a:off x="6505406" y="3240180"/>
            <a:ext cx="411563" cy="1892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7" name="Group 42"/>
          <p:cNvGrpSpPr/>
          <p:nvPr/>
        </p:nvGrpSpPr>
        <p:grpSpPr>
          <a:xfrm rot="600000">
            <a:off x="6719540" y="3171773"/>
            <a:ext cx="63486" cy="137177"/>
            <a:chOff x="6858000" y="5791200"/>
            <a:chExt cx="76200" cy="152400"/>
          </a:xfrm>
        </p:grpSpPr>
        <p:cxnSp>
          <p:nvCxnSpPr>
            <p:cNvPr id="44" name="Straight Connector 43"/>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76" name="Oval 75"/>
          <p:cNvSpPr/>
          <p:nvPr/>
        </p:nvSpPr>
        <p:spPr>
          <a:xfrm>
            <a:off x="7002346" y="5271022"/>
            <a:ext cx="317430" cy="2743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6240515" y="6299852"/>
            <a:ext cx="190458" cy="205766"/>
          </a:xfrm>
          <a:prstGeom prst="ellipse">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6705600" y="6324600"/>
            <a:ext cx="190458" cy="205766"/>
          </a:xfrm>
          <a:prstGeom prst="ellipse">
            <a:avLst/>
          </a:prstGeom>
          <a:solidFill>
            <a:schemeClr val="accent3">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8018121" y="6231263"/>
            <a:ext cx="190458" cy="205766"/>
          </a:xfrm>
          <a:prstGeom prst="ellipse">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7858312" y="4608786"/>
            <a:ext cx="190458" cy="205766"/>
          </a:xfrm>
          <a:prstGeom prst="ellipse">
            <a:avLst/>
          </a:prstGeom>
          <a:solidFill>
            <a:schemeClr val="accent6">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5"/>
          <p:cNvGrpSpPr/>
          <p:nvPr/>
        </p:nvGrpSpPr>
        <p:grpSpPr>
          <a:xfrm rot="5400000">
            <a:off x="6653050" y="5118543"/>
            <a:ext cx="220714" cy="557048"/>
            <a:chOff x="2971800" y="4191000"/>
            <a:chExt cx="332198" cy="842480"/>
          </a:xfrm>
        </p:grpSpPr>
        <p:sp>
          <p:nvSpPr>
            <p:cNvPr id="102" name="Freeform 101"/>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4"/>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7" name="Group 16"/>
          <p:cNvGrpSpPr/>
          <p:nvPr/>
        </p:nvGrpSpPr>
        <p:grpSpPr>
          <a:xfrm rot="16500000">
            <a:off x="7500881" y="5187298"/>
            <a:ext cx="250943" cy="617924"/>
            <a:chOff x="2971800" y="4191000"/>
            <a:chExt cx="332198" cy="842480"/>
          </a:xfrm>
        </p:grpSpPr>
        <p:sp>
          <p:nvSpPr>
            <p:cNvPr id="100" name="Freeform 17"/>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 name="Group 19"/>
          <p:cNvGrpSpPr/>
          <p:nvPr/>
        </p:nvGrpSpPr>
        <p:grpSpPr>
          <a:xfrm rot="1200000">
            <a:off x="6813364" y="5579220"/>
            <a:ext cx="299016" cy="701911"/>
            <a:chOff x="2971800" y="4191000"/>
            <a:chExt cx="332198" cy="842480"/>
          </a:xfrm>
        </p:grpSpPr>
        <p:sp>
          <p:nvSpPr>
            <p:cNvPr id="98" name="Freeform 97"/>
            <p:cNvSpPr/>
            <p:nvPr/>
          </p:nvSpPr>
          <p:spPr>
            <a:xfrm>
              <a:off x="29718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flipH="1">
              <a:off x="3124200" y="4191000"/>
              <a:ext cx="179798" cy="842480"/>
            </a:xfrm>
            <a:custGeom>
              <a:avLst/>
              <a:gdLst>
                <a:gd name="connsiteX0" fmla="*/ 5137 w 179798"/>
                <a:gd name="connsiteY0" fmla="*/ 61644 h 842480"/>
                <a:gd name="connsiteX1" fmla="*/ 56508 w 179798"/>
                <a:gd name="connsiteY1" fmla="*/ 133563 h 842480"/>
                <a:gd name="connsiteX2" fmla="*/ 128427 w 179798"/>
                <a:gd name="connsiteY2" fmla="*/ 92467 h 842480"/>
                <a:gd name="connsiteX3" fmla="*/ 15411 w 179798"/>
                <a:gd name="connsiteY3" fmla="*/ 688368 h 842480"/>
                <a:gd name="connsiteX4" fmla="*/ 35959 w 179798"/>
                <a:gd name="connsiteY4" fmla="*/ 811658 h 842480"/>
                <a:gd name="connsiteX5" fmla="*/ 179798 w 179798"/>
                <a:gd name="connsiteY5" fmla="*/ 842480 h 84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798" h="842480">
                  <a:moveTo>
                    <a:pt x="5137" y="61644"/>
                  </a:moveTo>
                  <a:cubicBezTo>
                    <a:pt x="20548" y="95035"/>
                    <a:pt x="35960" y="128426"/>
                    <a:pt x="56508" y="133563"/>
                  </a:cubicBezTo>
                  <a:cubicBezTo>
                    <a:pt x="77056" y="138700"/>
                    <a:pt x="135277" y="0"/>
                    <a:pt x="128427" y="92467"/>
                  </a:cubicBezTo>
                  <a:cubicBezTo>
                    <a:pt x="121578" y="184935"/>
                    <a:pt x="30822" y="568503"/>
                    <a:pt x="15411" y="688368"/>
                  </a:cubicBezTo>
                  <a:cubicBezTo>
                    <a:pt x="0" y="808233"/>
                    <a:pt x="8561" y="785973"/>
                    <a:pt x="35959" y="811658"/>
                  </a:cubicBezTo>
                  <a:cubicBezTo>
                    <a:pt x="63357" y="837343"/>
                    <a:pt x="121577" y="839911"/>
                    <a:pt x="179798" y="8424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84" name="Straight Connector 83"/>
          <p:cNvCxnSpPr>
            <a:stCxn id="98" idx="0"/>
          </p:cNvCxnSpPr>
          <p:nvPr/>
        </p:nvCxnSpPr>
        <p:spPr>
          <a:xfrm flipH="1">
            <a:off x="6468567" y="5599093"/>
            <a:ext cx="460626" cy="668454"/>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3" name="Group 29"/>
          <p:cNvGrpSpPr/>
          <p:nvPr/>
        </p:nvGrpSpPr>
        <p:grpSpPr>
          <a:xfrm rot="600000">
            <a:off x="6621414" y="5922422"/>
            <a:ext cx="63486" cy="137177"/>
            <a:chOff x="6858000" y="5791200"/>
            <a:chExt cx="76200" cy="152400"/>
          </a:xfrm>
        </p:grpSpPr>
        <p:cxnSp>
          <p:nvCxnSpPr>
            <p:cNvPr id="96" name="Straight Connector 95"/>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6" name="Oval 85"/>
          <p:cNvSpPr/>
          <p:nvPr/>
        </p:nvSpPr>
        <p:spPr>
          <a:xfrm>
            <a:off x="7930556" y="5427121"/>
            <a:ext cx="190458" cy="205766"/>
          </a:xfrm>
          <a:prstGeom prst="ellipse">
            <a:avLst/>
          </a:prstGeom>
          <a:solidFill>
            <a:schemeClr val="accent3">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Connector 86"/>
          <p:cNvCxnSpPr/>
          <p:nvPr/>
        </p:nvCxnSpPr>
        <p:spPr>
          <a:xfrm>
            <a:off x="7273159" y="5591503"/>
            <a:ext cx="714703" cy="58858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4" name="Group 26"/>
          <p:cNvGrpSpPr/>
          <p:nvPr/>
        </p:nvGrpSpPr>
        <p:grpSpPr>
          <a:xfrm rot="600000">
            <a:off x="7639874" y="5854550"/>
            <a:ext cx="63486" cy="137177"/>
            <a:chOff x="6858000" y="5791200"/>
            <a:chExt cx="76200" cy="152400"/>
          </a:xfrm>
        </p:grpSpPr>
        <p:cxnSp>
          <p:nvCxnSpPr>
            <p:cNvPr id="94" name="Straight Connector 93"/>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89" name="Oval 88"/>
          <p:cNvSpPr/>
          <p:nvPr/>
        </p:nvSpPr>
        <p:spPr>
          <a:xfrm>
            <a:off x="6253651" y="5318325"/>
            <a:ext cx="190458" cy="205766"/>
          </a:xfrm>
          <a:prstGeom prst="ellipse">
            <a:avLst/>
          </a:prstGeom>
          <a:solidFill>
            <a:schemeClr val="accent3">
              <a:lumMod val="20000"/>
              <a:lumOff val="8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p:cNvCxnSpPr/>
          <p:nvPr/>
        </p:nvCxnSpPr>
        <p:spPr>
          <a:xfrm flipV="1">
            <a:off x="7304690" y="4813738"/>
            <a:ext cx="504496" cy="430924"/>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5" name="Group 42"/>
          <p:cNvGrpSpPr/>
          <p:nvPr/>
        </p:nvGrpSpPr>
        <p:grpSpPr>
          <a:xfrm rot="600000">
            <a:off x="7507815" y="4984808"/>
            <a:ext cx="63486" cy="137177"/>
            <a:chOff x="6858000" y="5791200"/>
            <a:chExt cx="76200" cy="152400"/>
          </a:xfrm>
        </p:grpSpPr>
        <p:cxnSp>
          <p:nvCxnSpPr>
            <p:cNvPr id="92" name="Straight Connector 91"/>
            <p:cNvCxnSpPr/>
            <p:nvPr/>
          </p:nvCxnSpPr>
          <p:spPr>
            <a:xfrm>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6858000" y="5791200"/>
              <a:ext cx="76200" cy="152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1" name="TextBox 110"/>
          <p:cNvSpPr txBox="1"/>
          <p:nvPr/>
        </p:nvSpPr>
        <p:spPr>
          <a:xfrm>
            <a:off x="6474372" y="2575034"/>
            <a:ext cx="1177159" cy="523220"/>
          </a:xfrm>
          <a:prstGeom prst="rect">
            <a:avLst/>
          </a:prstGeom>
          <a:noFill/>
        </p:spPr>
        <p:txBody>
          <a:bodyPr wrap="square" rtlCol="0">
            <a:spAutoFit/>
          </a:bodyPr>
          <a:lstStyle/>
          <a:p>
            <a:r>
              <a:rPr lang="en-US" sz="1400" b="1" i="1" dirty="0" smtClean="0"/>
              <a:t>Transmission to UG1</a:t>
            </a:r>
            <a:endParaRPr lang="en-US" sz="1400" b="1" i="1" dirty="0"/>
          </a:p>
        </p:txBody>
      </p:sp>
      <p:sp>
        <p:nvSpPr>
          <p:cNvPr id="112" name="TextBox 111"/>
          <p:cNvSpPr txBox="1"/>
          <p:nvPr/>
        </p:nvSpPr>
        <p:spPr>
          <a:xfrm>
            <a:off x="6553200" y="4713889"/>
            <a:ext cx="1177159" cy="523220"/>
          </a:xfrm>
          <a:prstGeom prst="rect">
            <a:avLst/>
          </a:prstGeom>
          <a:noFill/>
        </p:spPr>
        <p:txBody>
          <a:bodyPr wrap="square" rtlCol="0">
            <a:spAutoFit/>
          </a:bodyPr>
          <a:lstStyle/>
          <a:p>
            <a:r>
              <a:rPr lang="en-US" sz="1400" b="1" i="1" dirty="0" smtClean="0"/>
              <a:t>Transmission to UG2</a:t>
            </a:r>
            <a:endParaRPr lang="en-US" sz="1400"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Overall Flow of MU-MIMO</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5</a:t>
            </a:fld>
            <a:endParaRPr lang="en-US"/>
          </a:p>
        </p:txBody>
      </p:sp>
      <p:sp>
        <p:nvSpPr>
          <p:cNvPr id="5" name="TextBox 4"/>
          <p:cNvSpPr txBox="1"/>
          <p:nvPr/>
        </p:nvSpPr>
        <p:spPr>
          <a:xfrm>
            <a:off x="2837153" y="1600200"/>
            <a:ext cx="1708887" cy="1815882"/>
          </a:xfrm>
          <a:prstGeom prst="rect">
            <a:avLst/>
          </a:prstGeom>
          <a:noFill/>
        </p:spPr>
        <p:txBody>
          <a:bodyPr wrap="square" rtlCol="0">
            <a:spAutoFit/>
          </a:bodyPr>
          <a:lstStyle/>
          <a:p>
            <a:pPr algn="ctr"/>
            <a:r>
              <a:rPr lang="en-US" sz="1600" dirty="0" smtClean="0">
                <a:solidFill>
                  <a:schemeClr val="tx1"/>
                </a:solidFill>
              </a:rPr>
              <a:t>Step 3:</a:t>
            </a:r>
          </a:p>
          <a:p>
            <a:pPr algn="ctr"/>
            <a:r>
              <a:rPr lang="en-US" sz="1600" dirty="0" smtClean="0">
                <a:solidFill>
                  <a:schemeClr val="tx1"/>
                </a:solidFill>
              </a:rPr>
              <a:t>TX-RX Pairing (MID)      (combined TXSS + R-RXSS after TX sector </a:t>
            </a:r>
            <a:r>
              <a:rPr lang="en-US" sz="1600" dirty="0" err="1" smtClean="0">
                <a:solidFill>
                  <a:schemeClr val="tx1"/>
                </a:solidFill>
              </a:rPr>
              <a:t>reductin</a:t>
            </a:r>
            <a:r>
              <a:rPr lang="en-US" sz="1600" dirty="0" smtClean="0">
                <a:solidFill>
                  <a:schemeClr val="tx1"/>
                </a:solidFill>
              </a:rPr>
              <a:t>)</a:t>
            </a:r>
            <a:endParaRPr lang="en-US" sz="1600" dirty="0">
              <a:solidFill>
                <a:schemeClr val="tx1"/>
              </a:solidFill>
            </a:endParaRPr>
          </a:p>
        </p:txBody>
      </p:sp>
      <p:sp>
        <p:nvSpPr>
          <p:cNvPr id="8" name="TextBox 7"/>
          <p:cNvSpPr txBox="1"/>
          <p:nvPr/>
        </p:nvSpPr>
        <p:spPr>
          <a:xfrm>
            <a:off x="6096000" y="1600200"/>
            <a:ext cx="1820916" cy="1077218"/>
          </a:xfrm>
          <a:prstGeom prst="rect">
            <a:avLst/>
          </a:prstGeom>
          <a:noFill/>
        </p:spPr>
        <p:txBody>
          <a:bodyPr wrap="square" rtlCol="0">
            <a:spAutoFit/>
          </a:bodyPr>
          <a:lstStyle/>
          <a:p>
            <a:pPr algn="ctr"/>
            <a:r>
              <a:rPr lang="en-US" sz="1600" dirty="0" smtClean="0">
                <a:solidFill>
                  <a:schemeClr val="tx1"/>
                </a:solidFill>
              </a:rPr>
              <a:t>Step 5:</a:t>
            </a:r>
          </a:p>
          <a:p>
            <a:pPr algn="ctr"/>
            <a:r>
              <a:rPr lang="en-US" sz="1600" dirty="0" smtClean="0">
                <a:solidFill>
                  <a:schemeClr val="tx1"/>
                </a:solidFill>
              </a:rPr>
              <a:t>MU-MIMO Transmission to user subgroup</a:t>
            </a:r>
            <a:endParaRPr lang="en-US" sz="1600" dirty="0">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743811" y="3276600"/>
            <a:ext cx="904875" cy="2754248"/>
          </a:xfrm>
          <a:prstGeom prst="rect">
            <a:avLst/>
          </a:prstGeom>
          <a:noFill/>
          <a:ln w="9525">
            <a:noFill/>
            <a:miter lim="800000"/>
            <a:headEnd/>
            <a:tailEnd/>
          </a:ln>
        </p:spPr>
      </p:pic>
      <p:cxnSp>
        <p:nvCxnSpPr>
          <p:cNvPr id="68" name="Straight Arrow Connector 67"/>
          <p:cNvCxnSpPr/>
          <p:nvPr/>
        </p:nvCxnSpPr>
        <p:spPr>
          <a:xfrm>
            <a:off x="7924800" y="2286000"/>
            <a:ext cx="525518" cy="0"/>
          </a:xfrm>
          <a:prstGeom prst="straightConnector1">
            <a:avLst/>
          </a:prstGeom>
          <a:ln w="2857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454864" y="4448024"/>
            <a:ext cx="1072055" cy="584775"/>
          </a:xfrm>
          <a:prstGeom prst="rect">
            <a:avLst/>
          </a:prstGeom>
          <a:noFill/>
        </p:spPr>
        <p:txBody>
          <a:bodyPr wrap="square" rtlCol="0">
            <a:spAutoFit/>
          </a:bodyPr>
          <a:lstStyle/>
          <a:p>
            <a:pPr algn="ctr"/>
            <a:r>
              <a:rPr lang="en-US" sz="1600" dirty="0" smtClean="0"/>
              <a:t>User Group 1</a:t>
            </a:r>
            <a:endParaRPr lang="en-US" sz="1600" dirty="0"/>
          </a:p>
        </p:txBody>
      </p:sp>
      <p:pic>
        <p:nvPicPr>
          <p:cNvPr id="5122" name="Picture 2"/>
          <p:cNvPicPr>
            <a:picLocks noChangeAspect="1" noChangeArrowheads="1"/>
          </p:cNvPicPr>
          <p:nvPr/>
        </p:nvPicPr>
        <p:blipFill>
          <a:blip r:embed="rId3" cstate="print"/>
          <a:srcRect/>
          <a:stretch>
            <a:fillRect/>
          </a:stretch>
        </p:blipFill>
        <p:spPr bwMode="auto">
          <a:xfrm>
            <a:off x="869810" y="3164614"/>
            <a:ext cx="3686175" cy="3076575"/>
          </a:xfrm>
          <a:prstGeom prst="rect">
            <a:avLst/>
          </a:prstGeom>
          <a:noFill/>
          <a:ln w="9525">
            <a:noFill/>
            <a:miter lim="800000"/>
            <a:headEnd/>
            <a:tailEnd/>
          </a:ln>
        </p:spPr>
      </p:pic>
      <p:sp>
        <p:nvSpPr>
          <p:cNvPr id="79" name="TextBox 78"/>
          <p:cNvSpPr txBox="1"/>
          <p:nvPr/>
        </p:nvSpPr>
        <p:spPr>
          <a:xfrm>
            <a:off x="745118" y="1600200"/>
            <a:ext cx="1205346" cy="1077218"/>
          </a:xfrm>
          <a:prstGeom prst="rect">
            <a:avLst/>
          </a:prstGeom>
          <a:noFill/>
        </p:spPr>
        <p:txBody>
          <a:bodyPr wrap="square" rtlCol="0">
            <a:spAutoFit/>
          </a:bodyPr>
          <a:lstStyle/>
          <a:p>
            <a:pPr algn="ctr"/>
            <a:r>
              <a:rPr lang="en-US" sz="1600" dirty="0" smtClean="0">
                <a:solidFill>
                  <a:schemeClr val="tx1"/>
                </a:solidFill>
              </a:rPr>
              <a:t>Step 1:</a:t>
            </a:r>
          </a:p>
          <a:p>
            <a:pPr algn="ctr"/>
            <a:r>
              <a:rPr lang="en-US" sz="1600" dirty="0" smtClean="0">
                <a:solidFill>
                  <a:schemeClr val="tx1"/>
                </a:solidFill>
              </a:rPr>
              <a:t>I-TXSS for TX Sector reduction, </a:t>
            </a:r>
          </a:p>
        </p:txBody>
      </p:sp>
      <p:pic>
        <p:nvPicPr>
          <p:cNvPr id="5123" name="Picture 3"/>
          <p:cNvPicPr>
            <a:picLocks noChangeAspect="1" noChangeArrowheads="1"/>
          </p:cNvPicPr>
          <p:nvPr/>
        </p:nvPicPr>
        <p:blipFill>
          <a:blip r:embed="rId4" cstate="print"/>
          <a:srcRect/>
          <a:stretch>
            <a:fillRect/>
          </a:stretch>
        </p:blipFill>
        <p:spPr bwMode="auto">
          <a:xfrm>
            <a:off x="6078688" y="2999225"/>
            <a:ext cx="1753032" cy="1363469"/>
          </a:xfrm>
          <a:prstGeom prst="rect">
            <a:avLst/>
          </a:prstGeom>
          <a:noFill/>
          <a:ln w="9525">
            <a:noFill/>
            <a:miter lim="800000"/>
            <a:headEnd/>
            <a:tailEnd/>
          </a:ln>
        </p:spPr>
      </p:pic>
      <p:sp>
        <p:nvSpPr>
          <p:cNvPr id="81" name="TextBox 80"/>
          <p:cNvSpPr txBox="1"/>
          <p:nvPr/>
        </p:nvSpPr>
        <p:spPr>
          <a:xfrm>
            <a:off x="1770354" y="1586345"/>
            <a:ext cx="1191491" cy="1815882"/>
          </a:xfrm>
          <a:prstGeom prst="rect">
            <a:avLst/>
          </a:prstGeom>
          <a:noFill/>
        </p:spPr>
        <p:txBody>
          <a:bodyPr wrap="square" rtlCol="0">
            <a:spAutoFit/>
          </a:bodyPr>
          <a:lstStyle/>
          <a:p>
            <a:pPr algn="ctr"/>
            <a:r>
              <a:rPr lang="en-US" sz="1600" dirty="0" smtClean="0">
                <a:solidFill>
                  <a:schemeClr val="tx1"/>
                </a:solidFill>
              </a:rPr>
              <a:t>Step 2: </a:t>
            </a:r>
          </a:p>
          <a:p>
            <a:pPr algn="ctr"/>
            <a:r>
              <a:rPr lang="en-US" sz="1600" dirty="0" smtClean="0">
                <a:solidFill>
                  <a:schemeClr val="tx1"/>
                </a:solidFill>
              </a:rPr>
              <a:t>Collect multiple TX sector feedbacks from STAs</a:t>
            </a:r>
          </a:p>
          <a:p>
            <a:endParaRPr lang="en-US" sz="1600" dirty="0">
              <a:solidFill>
                <a:schemeClr val="tx1"/>
              </a:solidFill>
            </a:endParaRPr>
          </a:p>
        </p:txBody>
      </p:sp>
      <p:sp>
        <p:nvSpPr>
          <p:cNvPr id="18" name="TextBox 17"/>
          <p:cNvSpPr txBox="1"/>
          <p:nvPr/>
        </p:nvSpPr>
        <p:spPr>
          <a:xfrm>
            <a:off x="429492" y="5957455"/>
            <a:ext cx="1925782" cy="307777"/>
          </a:xfrm>
          <a:prstGeom prst="rect">
            <a:avLst/>
          </a:prstGeom>
          <a:noFill/>
        </p:spPr>
        <p:txBody>
          <a:bodyPr wrap="square" rtlCol="0">
            <a:spAutoFit/>
          </a:bodyPr>
          <a:lstStyle/>
          <a:p>
            <a:r>
              <a:rPr lang="en-US" sz="1400" dirty="0" smtClean="0"/>
              <a:t>RX typically in Omni</a:t>
            </a:r>
            <a:endParaRPr lang="en-US" sz="1400" dirty="0"/>
          </a:p>
        </p:txBody>
      </p:sp>
      <p:sp>
        <p:nvSpPr>
          <p:cNvPr id="6" name="TextBox 5"/>
          <p:cNvSpPr txBox="1"/>
          <p:nvPr/>
        </p:nvSpPr>
        <p:spPr>
          <a:xfrm>
            <a:off x="4419600" y="1600200"/>
            <a:ext cx="1905000" cy="2062103"/>
          </a:xfrm>
          <a:prstGeom prst="rect">
            <a:avLst/>
          </a:prstGeom>
          <a:noFill/>
        </p:spPr>
        <p:txBody>
          <a:bodyPr wrap="square" rtlCol="0">
            <a:spAutoFit/>
          </a:bodyPr>
          <a:lstStyle/>
          <a:p>
            <a:pPr algn="ctr"/>
            <a:r>
              <a:rPr lang="en-US" sz="1600" dirty="0" smtClean="0">
                <a:solidFill>
                  <a:schemeClr val="tx1"/>
                </a:solidFill>
              </a:rPr>
              <a:t>Step 4:</a:t>
            </a:r>
          </a:p>
          <a:p>
            <a:pPr algn="ctr"/>
            <a:r>
              <a:rPr lang="en-US" sz="1600" dirty="0" smtClean="0">
                <a:solidFill>
                  <a:schemeClr val="tx1"/>
                </a:solidFill>
              </a:rPr>
              <a:t>Collecting feedbacks from STAs, </a:t>
            </a:r>
            <a:r>
              <a:rPr lang="en-US" sz="1600" dirty="0" smtClean="0">
                <a:solidFill>
                  <a:schemeClr val="tx1"/>
                </a:solidFill>
              </a:rPr>
              <a:t>sending </a:t>
            </a:r>
            <a:r>
              <a:rPr lang="en-US" sz="1600" dirty="0" smtClean="0">
                <a:solidFill>
                  <a:schemeClr val="tx1"/>
                </a:solidFill>
              </a:rPr>
              <a:t>MU-MIMO antenna configuration to selected user subgroups</a:t>
            </a:r>
          </a:p>
          <a:p>
            <a:pPr algn="ctr"/>
            <a:endParaRPr lang="en-US" sz="1600" dirty="0">
              <a:solidFill>
                <a:schemeClr val="tx1"/>
              </a:solidFill>
            </a:endParaRPr>
          </a:p>
        </p:txBody>
      </p:sp>
      <p:cxnSp>
        <p:nvCxnSpPr>
          <p:cNvPr id="20" name="Straight Arrow Connector 19"/>
          <p:cNvCxnSpPr/>
          <p:nvPr/>
        </p:nvCxnSpPr>
        <p:spPr bwMode="auto">
          <a:xfrm>
            <a:off x="5638800" y="3657600"/>
            <a:ext cx="0" cy="1676400"/>
          </a:xfrm>
          <a:prstGeom prst="straightConnector1">
            <a:avLst/>
          </a:prstGeom>
          <a:solidFill>
            <a:srgbClr val="00B8FF"/>
          </a:solidFill>
          <a:ln w="28575" cap="flat" cmpd="sng" algn="ctr">
            <a:solidFill>
              <a:schemeClr val="accent6">
                <a:lumMod val="75000"/>
              </a:schemeClr>
            </a:solidFill>
            <a:prstDash val="solid"/>
            <a:round/>
            <a:headEnd type="none" w="med" len="med"/>
            <a:tailEnd type="arrow"/>
          </a:ln>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I-TXSS</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I-TXSS to allow TX sector reduction via collecting multiple TX sector feedbacks from responder STAs </a:t>
            </a:r>
          </a:p>
          <a:p>
            <a:pPr lvl="1">
              <a:buFont typeface="Arial" pitchFamily="34" charset="0"/>
              <a:buChar char="•"/>
            </a:pPr>
            <a:r>
              <a:rPr lang="en-US" dirty="0" smtClean="0"/>
              <a:t>Multiple TX antennas can transmit simultaneously using orthogonal waveforms</a:t>
            </a:r>
          </a:p>
          <a:p>
            <a:pPr lvl="1">
              <a:buFont typeface="Arial" pitchFamily="34" charset="0"/>
              <a:buChar char="•"/>
            </a:pPr>
            <a:r>
              <a:rPr lang="en-US" dirty="0" smtClean="0"/>
              <a:t>As number of user in the group becomes large, the benefits of TX sector becomes less significant</a:t>
            </a:r>
          </a:p>
          <a:p>
            <a:pPr lvl="2">
              <a:buFont typeface="Arial" pitchFamily="34" charset="0"/>
              <a:buChar char="•"/>
            </a:pPr>
            <a:r>
              <a:rPr lang="en-US" dirty="0" smtClean="0"/>
              <a:t>the number of feedback increases - more overhead</a:t>
            </a:r>
          </a:p>
          <a:p>
            <a:pPr lvl="2">
              <a:buFont typeface="Arial" pitchFamily="34" charset="0"/>
              <a:buChar char="•"/>
            </a:pPr>
            <a:r>
              <a:rPr lang="en-US" dirty="0" smtClean="0"/>
              <a:t>the reduction of TX sector is smaller</a:t>
            </a:r>
          </a:p>
          <a:p>
            <a:pPr lvl="1">
              <a:buFont typeface="Arial" pitchFamily="34" charset="0"/>
              <a:buChar char="•"/>
            </a:pPr>
            <a:r>
              <a:rPr lang="en-US" dirty="0" smtClean="0"/>
              <a:t>Should only be used when number of user is smaller or number of TX sector/RX sector pairing is large. </a:t>
            </a:r>
          </a:p>
          <a:p>
            <a:pPr lvl="1">
              <a:buFont typeface="Arial" pitchFamily="34" charset="0"/>
              <a:buChar char="•"/>
            </a:pPr>
            <a:r>
              <a:rPr lang="en-US" dirty="0" smtClean="0"/>
              <a:t>STA can only send feedbacks if the responder TX BF is updated</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srcRect/>
          <a:stretch>
            <a:fillRect/>
          </a:stretch>
        </p:blipFill>
        <p:spPr bwMode="auto">
          <a:xfrm>
            <a:off x="1447800" y="2895600"/>
            <a:ext cx="2365230" cy="3445824"/>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sz="3100" dirty="0" smtClean="0"/>
              <a:t>Step 2 Collecting multiple TX sector feedbacks</a:t>
            </a: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7</a:t>
            </a:fld>
            <a:endParaRPr lang="en-US"/>
          </a:p>
        </p:txBody>
      </p:sp>
      <p:sp>
        <p:nvSpPr>
          <p:cNvPr id="6" name="Content Placeholder 2"/>
          <p:cNvSpPr txBox="1">
            <a:spLocks/>
          </p:cNvSpPr>
          <p:nvPr/>
        </p:nvSpPr>
        <p:spPr>
          <a:xfrm>
            <a:off x="4654693" y="1295400"/>
            <a:ext cx="3934691" cy="439780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mn-ea"/>
                <a:cs typeface="+mn-cs"/>
              </a:rPr>
              <a:t>Option 2: Sequential feedbacks</a:t>
            </a:r>
          </a:p>
          <a:p>
            <a:pPr marL="800100" lvl="1" indent="-342900">
              <a:spcBef>
                <a:spcPct val="20000"/>
              </a:spcBef>
              <a:buFont typeface="Arial" pitchFamily="34" charset="0"/>
              <a:buChar char="•"/>
            </a:pPr>
            <a:r>
              <a:rPr lang="en-US" sz="1600" dirty="0" smtClean="0">
                <a:solidFill>
                  <a:schemeClr val="tx1"/>
                </a:solidFill>
              </a:rPr>
              <a:t>Difficult to synchronize</a:t>
            </a:r>
          </a:p>
          <a:p>
            <a:pPr marL="800100" lvl="1" indent="-342900">
              <a:spcBef>
                <a:spcPct val="20000"/>
              </a:spcBef>
              <a:buFont typeface="Arial" pitchFamily="34" charset="0"/>
              <a:buChar char="•"/>
            </a:pPr>
            <a:r>
              <a:rPr lang="en-US" sz="1600" dirty="0" smtClean="0">
                <a:solidFill>
                  <a:schemeClr val="tx1"/>
                </a:solidFill>
              </a:rPr>
              <a:t>Less overhead</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23555" name="Picture 3"/>
          <p:cNvPicPr>
            <a:picLocks noChangeAspect="1" noChangeArrowheads="1"/>
          </p:cNvPicPr>
          <p:nvPr/>
        </p:nvPicPr>
        <p:blipFill>
          <a:blip r:embed="rId3" cstate="print"/>
          <a:srcRect/>
          <a:stretch>
            <a:fillRect/>
          </a:stretch>
        </p:blipFill>
        <p:spPr bwMode="auto">
          <a:xfrm>
            <a:off x="5562600" y="3048000"/>
            <a:ext cx="1647825" cy="2819400"/>
          </a:xfrm>
          <a:prstGeom prst="rect">
            <a:avLst/>
          </a:prstGeom>
          <a:noFill/>
          <a:ln w="9525">
            <a:noFill/>
            <a:miter lim="800000"/>
            <a:headEnd/>
            <a:tailEnd/>
          </a:ln>
        </p:spPr>
      </p:pic>
      <p:sp>
        <p:nvSpPr>
          <p:cNvPr id="3" name="Content Placeholder 2"/>
          <p:cNvSpPr>
            <a:spLocks noGrp="1"/>
          </p:cNvSpPr>
          <p:nvPr>
            <p:ph idx="1"/>
          </p:nvPr>
        </p:nvSpPr>
        <p:spPr>
          <a:xfrm>
            <a:off x="678439" y="1371600"/>
            <a:ext cx="3934691" cy="4349317"/>
          </a:xfrm>
        </p:spPr>
        <p:txBody>
          <a:bodyPr/>
          <a:lstStyle/>
          <a:p>
            <a:pPr>
              <a:buFont typeface="Arial" pitchFamily="34" charset="0"/>
              <a:buChar char="•"/>
            </a:pPr>
            <a:r>
              <a:rPr lang="en-US" sz="2200" b="0" dirty="0" smtClean="0"/>
              <a:t>Option 1: Polling, feedbacks, (and ACK)</a:t>
            </a:r>
          </a:p>
          <a:p>
            <a:pPr lvl="1">
              <a:buFont typeface="Arial" pitchFamily="34" charset="0"/>
              <a:buChar char="•"/>
            </a:pPr>
            <a:r>
              <a:rPr lang="en-US" sz="1600" dirty="0" smtClean="0"/>
              <a:t>Easier to synchronize with a poll or trigger frame</a:t>
            </a:r>
          </a:p>
          <a:p>
            <a:pPr lvl="1">
              <a:buFont typeface="Arial" pitchFamily="34" charset="0"/>
              <a:buChar char="•"/>
            </a:pPr>
            <a:r>
              <a:rPr lang="en-US" sz="1600" dirty="0" smtClean="0"/>
              <a:t>ACK needed ?</a:t>
            </a:r>
          </a:p>
          <a:p>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TX-RX </a:t>
            </a:r>
            <a:r>
              <a:rPr lang="en-US" dirty="0" smtClean="0"/>
              <a:t>Pairing or MIMI Antenna Mapping </a:t>
            </a:r>
            <a:r>
              <a:rPr lang="en-US" dirty="0" smtClean="0"/>
              <a:t>(MID)</a:t>
            </a:r>
            <a:endParaRPr lang="en-US" dirty="0"/>
          </a:p>
        </p:txBody>
      </p:sp>
      <p:sp>
        <p:nvSpPr>
          <p:cNvPr id="3" name="Content Placeholder 2"/>
          <p:cNvSpPr>
            <a:spLocks noGrp="1"/>
          </p:cNvSpPr>
          <p:nvPr>
            <p:ph idx="1"/>
          </p:nvPr>
        </p:nvSpPr>
        <p:spPr>
          <a:xfrm>
            <a:off x="457200" y="1752600"/>
            <a:ext cx="5555673" cy="4373563"/>
          </a:xfrm>
        </p:spPr>
        <p:txBody>
          <a:bodyPr>
            <a:normAutofit/>
          </a:bodyPr>
          <a:lstStyle/>
          <a:p>
            <a:pPr>
              <a:buFont typeface="Arial" pitchFamily="34" charset="0"/>
              <a:buChar char="•"/>
            </a:pPr>
            <a:r>
              <a:rPr lang="en-US" dirty="0" smtClean="0"/>
              <a:t>Initiator sweep through TX-RX pairings (after TX sector reduction from STAs). </a:t>
            </a:r>
          </a:p>
          <a:p>
            <a:pPr>
              <a:buFont typeface="Arial" pitchFamily="34" charset="0"/>
              <a:buChar char="•"/>
            </a:pPr>
            <a:r>
              <a:rPr lang="en-US" dirty="0" smtClean="0"/>
              <a:t>Multiple antennas can transmit simultaneously using orthogonal waveform</a:t>
            </a:r>
          </a:p>
          <a:p>
            <a:pPr>
              <a:buFont typeface="Arial" pitchFamily="34" charset="0"/>
              <a:buChar char="•"/>
            </a:pPr>
            <a:r>
              <a:rPr lang="en-US" dirty="0" smtClean="0"/>
              <a:t>Responder sweep through RX sectors (multiple antennas receive simultaneously)</a:t>
            </a:r>
            <a:endParaRPr lang="en-US" dirty="0"/>
          </a:p>
        </p:txBody>
      </p:sp>
      <p:sp>
        <p:nvSpPr>
          <p:cNvPr id="4" name="Slide Number Placeholder 3"/>
          <p:cNvSpPr>
            <a:spLocks noGrp="1"/>
          </p:cNvSpPr>
          <p:nvPr>
            <p:ph type="sldNum" sz="quarter" idx="12"/>
          </p:nvPr>
        </p:nvSpPr>
        <p:spPr/>
        <p:txBody>
          <a:bodyPr/>
          <a:lstStyle/>
          <a:p>
            <a:fld id="{4FAB45E9-EDE5-4709-A3AD-78EB74DC85DB}" type="slidenum">
              <a:rPr lang="en-US" smtClean="0"/>
              <a:pPr/>
              <a:t>8</a:t>
            </a:fld>
            <a:endParaRPr lang="en-US"/>
          </a:p>
        </p:txBody>
      </p:sp>
      <p:pic>
        <p:nvPicPr>
          <p:cNvPr id="24578" name="Picture 2"/>
          <p:cNvPicPr>
            <a:picLocks noChangeAspect="1" noChangeArrowheads="1"/>
          </p:cNvPicPr>
          <p:nvPr/>
        </p:nvPicPr>
        <p:blipFill>
          <a:blip r:embed="rId2" cstate="print"/>
          <a:srcRect/>
          <a:stretch>
            <a:fillRect/>
          </a:stretch>
        </p:blipFill>
        <p:spPr bwMode="auto">
          <a:xfrm>
            <a:off x="6324600" y="1981200"/>
            <a:ext cx="1371600" cy="29432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normAutofit/>
          </a:bodyPr>
          <a:lstStyle/>
          <a:p>
            <a:r>
              <a:rPr lang="en-US" dirty="0" smtClean="0"/>
              <a:t>Step 4 Collecting feedbacks from STAs</a:t>
            </a:r>
            <a:endParaRPr lang="en-US" dirty="0"/>
          </a:p>
        </p:txBody>
      </p:sp>
      <p:sp>
        <p:nvSpPr>
          <p:cNvPr id="3" name="Content Placeholder 2"/>
          <p:cNvSpPr>
            <a:spLocks noGrp="1"/>
          </p:cNvSpPr>
          <p:nvPr>
            <p:ph idx="1"/>
          </p:nvPr>
        </p:nvSpPr>
        <p:spPr>
          <a:xfrm>
            <a:off x="533400" y="1676400"/>
            <a:ext cx="7994072" cy="3948545"/>
          </a:xfrm>
        </p:spPr>
        <p:txBody>
          <a:bodyPr>
            <a:normAutofit fontScale="85000" lnSpcReduction="20000"/>
          </a:bodyPr>
          <a:lstStyle/>
          <a:p>
            <a:pPr>
              <a:buFont typeface="Arial" pitchFamily="34" charset="0"/>
              <a:buChar char="•"/>
            </a:pPr>
            <a:r>
              <a:rPr lang="en-US" dirty="0" smtClean="0"/>
              <a:t>Can we assume that STAs are already trained in TX Sectors/Antennas (SLS still up-to-date) for both I-&gt;R and R-&gt;I direction before MU-MIMO BF training ?</a:t>
            </a:r>
          </a:p>
          <a:p>
            <a:pPr lvl="1">
              <a:buFont typeface="Arial" pitchFamily="34" charset="0"/>
              <a:buChar char="•"/>
            </a:pPr>
            <a:r>
              <a:rPr lang="en-US" dirty="0" smtClean="0"/>
              <a:t>If STA are SLS-up-to-date, AP/PCP can poll STAs or use sequential feedbacks to get feedbacks from  STAs</a:t>
            </a:r>
          </a:p>
          <a:p>
            <a:pPr>
              <a:buFont typeface="Arial" pitchFamily="34" charset="0"/>
              <a:buChar char="•"/>
            </a:pPr>
            <a:r>
              <a:rPr lang="en-US" dirty="0" smtClean="0"/>
              <a:t>If STAs are not trained in TX Sectors/Antennas (SLS-not-up-to-date): </a:t>
            </a:r>
          </a:p>
          <a:p>
            <a:pPr lvl="1">
              <a:buFont typeface="Arial" pitchFamily="34" charset="0"/>
              <a:buChar char="•"/>
            </a:pPr>
            <a:r>
              <a:rPr lang="en-US" dirty="0" smtClean="0"/>
              <a:t>STAs with antenna pattern reciprocity knows their TX sector/antenna, it can send feedbacks to AP/PCP in specific antenna/sector (AP receives with </a:t>
            </a:r>
            <a:r>
              <a:rPr lang="en-US" dirty="0" err="1" smtClean="0"/>
              <a:t>omni</a:t>
            </a:r>
            <a:r>
              <a:rPr lang="en-US" dirty="0" smtClean="0"/>
              <a:t>-receive antenna)</a:t>
            </a:r>
          </a:p>
          <a:p>
            <a:pPr lvl="1">
              <a:buFont typeface="Arial" pitchFamily="34" charset="0"/>
              <a:buChar char="•"/>
            </a:pPr>
            <a:r>
              <a:rPr lang="en-US" dirty="0" smtClean="0"/>
              <a:t>If STAs have no antenna pattern reciprocity, STAs need R-TXSS on one-by-one basis to able to send feedbacks to AP/PCP</a:t>
            </a:r>
          </a:p>
          <a:p>
            <a:pPr>
              <a:buFont typeface="Arial" pitchFamily="34" charset="0"/>
              <a:buChar char="•"/>
            </a:pPr>
            <a:r>
              <a:rPr lang="en-US" dirty="0" smtClean="0">
                <a:solidFill>
                  <a:schemeClr val="tx1"/>
                </a:solidFill>
              </a:rPr>
              <a:t>After AP/PCP decide on the antenna configuration for MU-MIMO, transmit antenna configuration to the selected users</a:t>
            </a:r>
          </a:p>
          <a:p>
            <a:pPr lvl="1"/>
            <a:r>
              <a:rPr lang="en-US" dirty="0" smtClean="0"/>
              <a:t>  </a:t>
            </a:r>
          </a:p>
        </p:txBody>
      </p:sp>
      <p:sp>
        <p:nvSpPr>
          <p:cNvPr id="4" name="Slide Number Placeholder 3"/>
          <p:cNvSpPr>
            <a:spLocks noGrp="1"/>
          </p:cNvSpPr>
          <p:nvPr>
            <p:ph type="sldNum" sz="quarter" idx="12"/>
          </p:nvPr>
        </p:nvSpPr>
        <p:spPr/>
        <p:txBody>
          <a:bodyPr/>
          <a:lstStyle/>
          <a:p>
            <a:fld id="{4FAB45E9-EDE5-4709-A3AD-78EB74DC85D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15b5d2f7a3e1084effea4196ba30bc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28A00E-A4F1-4CB6-961B-1B5ABEB44DD5}">
  <ds:schemaRefs>
    <ds:schemaRef ds:uri="http://www.w3.org/XML/1998/namespace"/>
    <ds:schemaRef ds:uri="http://purl.org/dc/dcmitype/"/>
    <ds:schemaRef ds:uri="http://schemas.microsoft.com/office/2006/documentManagement/types"/>
    <ds:schemaRef ds:uri="http://schemas.microsoft.com/office/2006/metadata/properties"/>
    <ds:schemaRef ds:uri="http://purl.org/dc/terms/"/>
    <ds:schemaRef ds:uri="http://purl.org/dc/elements/1.1/"/>
    <ds:schemaRef ds:uri="http://schemas.openxmlformats.org/package/2006/metadata/core-properties"/>
  </ds:schemaRefs>
</ds:datastoreItem>
</file>

<file path=customXml/itemProps2.xml><?xml version="1.0" encoding="utf-8"?>
<ds:datastoreItem xmlns:ds="http://schemas.openxmlformats.org/officeDocument/2006/customXml" ds:itemID="{B66C1854-CEE2-4414-9DB2-D3409916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4DF3A2E-30DE-4DE6-991E-46ACFC96EA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6211</TotalTime>
  <Words>1224</Words>
  <Application>Microsoft Office PowerPoint</Application>
  <PresentationFormat>On-screen Show (4:3)</PresentationFormat>
  <Paragraphs>165</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Office Theme</vt:lpstr>
      <vt:lpstr>Microsoft Office Word 97 - 2003 Document</vt:lpstr>
      <vt:lpstr>Equation</vt:lpstr>
      <vt:lpstr>11ay DL MU-MIMO BF Training and User Selection</vt:lpstr>
      <vt:lpstr>Introduction</vt:lpstr>
      <vt:lpstr>Potential Issues</vt:lpstr>
      <vt:lpstr>User Grouping and Down-Selection</vt:lpstr>
      <vt:lpstr>Overall Flow of MU-MIMO</vt:lpstr>
      <vt:lpstr>Step 1 I-TXSS</vt:lpstr>
      <vt:lpstr>Step 2 Collecting multiple TX sector feedbacks </vt:lpstr>
      <vt:lpstr>Step 3 TX-RX Pairing or MIMI Antenna Mapping (MID)</vt:lpstr>
      <vt:lpstr>Step 4 Collecting feedbacks from STAs</vt:lpstr>
      <vt:lpstr>Step 4 Collecting feedbacks from STAs</vt:lpstr>
      <vt:lpstr>Step 5+ MU-MIMO Transmission</vt:lpstr>
      <vt:lpstr>CSI Feedbacks – Option 1 Capacity</vt:lpstr>
      <vt:lpstr>CSI feedback – Option 2 SINR</vt:lpstr>
      <vt:lpstr>Example of SINR</vt:lpstr>
      <vt:lpstr>Group ID and PAID</vt:lpstr>
      <vt:lpstr>Conclusions</vt:lpstr>
      <vt:lpstr>STRAW POLL 1</vt:lpstr>
    </vt:vector>
  </TitlesOfParts>
  <Company>InterDigital Communications,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Feasibility of SU-MIMO</dc:title>
  <dc:creator>Sahin, Alphan</dc:creator>
  <cp:lastModifiedBy>Mediatek</cp:lastModifiedBy>
  <cp:revision>369</cp:revision>
  <cp:lastPrinted>1601-01-01T00:00:00Z</cp:lastPrinted>
  <dcterms:created xsi:type="dcterms:W3CDTF">2015-10-28T17:33:34Z</dcterms:created>
  <dcterms:modified xsi:type="dcterms:W3CDTF">2016-03-15T01:22:02Z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