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1" r:id="rId3"/>
    <p:sldId id="272" r:id="rId4"/>
    <p:sldId id="273" r:id="rId5"/>
    <p:sldId id="274" r:id="rId6"/>
    <p:sldId id="275" r:id="rId7"/>
    <p:sldId id="276" r:id="rId8"/>
    <p:sldId id="277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9462" autoAdjust="0"/>
  </p:normalViewPr>
  <p:slideViewPr>
    <p:cSldViewPr>
      <p:cViewPr varScale="1">
        <p:scale>
          <a:sx n="73" d="100"/>
          <a:sy n="73" d="100"/>
        </p:scale>
        <p:origin x="-12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tk10539\Documents\6.%20Simulator\8.%20spatial%20reuse%20simulation\simulation\simulation_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5.8455738487234545E-2"/>
          <c:y val="2.8467999192408628E-2"/>
          <c:w val="0.64192304939155365"/>
          <c:h val="0.90729699172218858"/>
        </c:manualLayout>
      </c:layout>
      <c:lineChart>
        <c:grouping val="standard"/>
        <c:ser>
          <c:idx val="2"/>
          <c:order val="0"/>
          <c:tx>
            <c:strRef>
              <c:f>'0202'!$U$1</c:f>
              <c:strCache>
                <c:ptCount val="1"/>
                <c:pt idx="0">
                  <c:v>CCA: nAx 100%</c:v>
                </c:pt>
              </c:strCache>
            </c:strRef>
          </c:tx>
          <c:marker>
            <c:symbol val="square"/>
            <c:size val="5"/>
          </c:marker>
          <c:cat>
            <c:numRef>
              <c:f>'0202'!$B$3:$B$15</c:f>
              <c:numCache>
                <c:formatCode>0.0</c:formatCode>
                <c:ptCount val="13"/>
                <c:pt idx="0">
                  <c:v>0</c:v>
                </c:pt>
                <c:pt idx="1">
                  <c:v>2.5</c:v>
                </c:pt>
                <c:pt idx="2">
                  <c:v>5</c:v>
                </c:pt>
                <c:pt idx="3">
                  <c:v>7.5</c:v>
                </c:pt>
                <c:pt idx="4">
                  <c:v>10</c:v>
                </c:pt>
                <c:pt idx="5">
                  <c:v>12.5</c:v>
                </c:pt>
                <c:pt idx="6">
                  <c:v>15</c:v>
                </c:pt>
                <c:pt idx="7">
                  <c:v>17.5</c:v>
                </c:pt>
                <c:pt idx="8">
                  <c:v>20</c:v>
                </c:pt>
                <c:pt idx="9">
                  <c:v>22.5</c:v>
                </c:pt>
                <c:pt idx="10">
                  <c:v>25</c:v>
                </c:pt>
                <c:pt idx="11">
                  <c:v>27.5</c:v>
                </c:pt>
                <c:pt idx="12">
                  <c:v>30</c:v>
                </c:pt>
              </c:numCache>
            </c:numRef>
          </c:cat>
          <c:val>
            <c:numRef>
              <c:f>'0202'!$S$3:$S$15</c:f>
              <c:numCache>
                <c:formatCode>0.0</c:formatCode>
                <c:ptCount val="13"/>
                <c:pt idx="0">
                  <c:v>145.80000000000001</c:v>
                </c:pt>
                <c:pt idx="1">
                  <c:v>157.4</c:v>
                </c:pt>
                <c:pt idx="2">
                  <c:v>169.6</c:v>
                </c:pt>
                <c:pt idx="3">
                  <c:v>181.8</c:v>
                </c:pt>
                <c:pt idx="4">
                  <c:v>190.7</c:v>
                </c:pt>
                <c:pt idx="5">
                  <c:v>200.5</c:v>
                </c:pt>
                <c:pt idx="6">
                  <c:v>207</c:v>
                </c:pt>
                <c:pt idx="7">
                  <c:v>211.3</c:v>
                </c:pt>
                <c:pt idx="8">
                  <c:v>214</c:v>
                </c:pt>
                <c:pt idx="9">
                  <c:v>215.3</c:v>
                </c:pt>
                <c:pt idx="10">
                  <c:v>214.3</c:v>
                </c:pt>
                <c:pt idx="11">
                  <c:v>208.4</c:v>
                </c:pt>
                <c:pt idx="12">
                  <c:v>208.1</c:v>
                </c:pt>
              </c:numCache>
            </c:numRef>
          </c:val>
        </c:ser>
        <c:ser>
          <c:idx val="1"/>
          <c:order val="1"/>
          <c:tx>
            <c:strRef>
              <c:f>'0202'!$P$1</c:f>
              <c:strCache>
                <c:ptCount val="1"/>
                <c:pt idx="0">
                  <c:v>CCA: nAx 75%</c:v>
                </c:pt>
              </c:strCache>
            </c:strRef>
          </c:tx>
          <c:marker>
            <c:symbol val="square"/>
            <c:size val="5"/>
          </c:marker>
          <c:cat>
            <c:numRef>
              <c:f>'0202'!$B$3:$B$15</c:f>
              <c:numCache>
                <c:formatCode>0.0</c:formatCode>
                <c:ptCount val="13"/>
                <c:pt idx="0">
                  <c:v>0</c:v>
                </c:pt>
                <c:pt idx="1">
                  <c:v>2.5</c:v>
                </c:pt>
                <c:pt idx="2">
                  <c:v>5</c:v>
                </c:pt>
                <c:pt idx="3">
                  <c:v>7.5</c:v>
                </c:pt>
                <c:pt idx="4">
                  <c:v>10</c:v>
                </c:pt>
                <c:pt idx="5">
                  <c:v>12.5</c:v>
                </c:pt>
                <c:pt idx="6">
                  <c:v>15</c:v>
                </c:pt>
                <c:pt idx="7">
                  <c:v>17.5</c:v>
                </c:pt>
                <c:pt idx="8">
                  <c:v>20</c:v>
                </c:pt>
                <c:pt idx="9">
                  <c:v>22.5</c:v>
                </c:pt>
                <c:pt idx="10">
                  <c:v>25</c:v>
                </c:pt>
                <c:pt idx="11">
                  <c:v>27.5</c:v>
                </c:pt>
                <c:pt idx="12">
                  <c:v>30</c:v>
                </c:pt>
              </c:numCache>
            </c:numRef>
          </c:cat>
          <c:val>
            <c:numRef>
              <c:f>'0202'!$N$3:$N$15</c:f>
              <c:numCache>
                <c:formatCode>0.0</c:formatCode>
                <c:ptCount val="13"/>
                <c:pt idx="0">
                  <c:v>147.30000000000001</c:v>
                </c:pt>
                <c:pt idx="1">
                  <c:v>155.5</c:v>
                </c:pt>
                <c:pt idx="2">
                  <c:v>163.9</c:v>
                </c:pt>
                <c:pt idx="3">
                  <c:v>173</c:v>
                </c:pt>
                <c:pt idx="4">
                  <c:v>180</c:v>
                </c:pt>
                <c:pt idx="5">
                  <c:v>187.5</c:v>
                </c:pt>
                <c:pt idx="6">
                  <c:v>192.3</c:v>
                </c:pt>
                <c:pt idx="7">
                  <c:v>194</c:v>
                </c:pt>
                <c:pt idx="8">
                  <c:v>195.3</c:v>
                </c:pt>
                <c:pt idx="9">
                  <c:v>195.5</c:v>
                </c:pt>
                <c:pt idx="10">
                  <c:v>194</c:v>
                </c:pt>
                <c:pt idx="11">
                  <c:v>190.4</c:v>
                </c:pt>
                <c:pt idx="12">
                  <c:v>187.4</c:v>
                </c:pt>
              </c:numCache>
            </c:numRef>
          </c:val>
        </c:ser>
        <c:ser>
          <c:idx val="9"/>
          <c:order val="2"/>
          <c:tx>
            <c:strRef>
              <c:f>'0202'!$K$1</c:f>
              <c:strCache>
                <c:ptCount val="1"/>
                <c:pt idx="0">
                  <c:v>CCA: nAx 50%</c:v>
                </c:pt>
              </c:strCache>
            </c:strRef>
          </c:tx>
          <c:marker>
            <c:symbol val="square"/>
            <c:size val="5"/>
          </c:marker>
          <c:val>
            <c:numRef>
              <c:f>'0202'!$I$3:$I$15</c:f>
              <c:numCache>
                <c:formatCode>General</c:formatCode>
                <c:ptCount val="13"/>
                <c:pt idx="0">
                  <c:v>145.30000000000001</c:v>
                </c:pt>
                <c:pt idx="1">
                  <c:v>151.6</c:v>
                </c:pt>
                <c:pt idx="2">
                  <c:v>158.19999999999999</c:v>
                </c:pt>
                <c:pt idx="3">
                  <c:v>164.4</c:v>
                </c:pt>
                <c:pt idx="4">
                  <c:v>170.5</c:v>
                </c:pt>
                <c:pt idx="5">
                  <c:v>172</c:v>
                </c:pt>
                <c:pt idx="6">
                  <c:v>175.8</c:v>
                </c:pt>
                <c:pt idx="7">
                  <c:v>177.6</c:v>
                </c:pt>
                <c:pt idx="8">
                  <c:v>177.7</c:v>
                </c:pt>
                <c:pt idx="9">
                  <c:v>175.9</c:v>
                </c:pt>
                <c:pt idx="10">
                  <c:v>175.5</c:v>
                </c:pt>
                <c:pt idx="11">
                  <c:v>172.7</c:v>
                </c:pt>
                <c:pt idx="12">
                  <c:v>169.5</c:v>
                </c:pt>
              </c:numCache>
            </c:numRef>
          </c:val>
        </c:ser>
        <c:ser>
          <c:idx val="0"/>
          <c:order val="3"/>
          <c:tx>
            <c:strRef>
              <c:f>'0202'!$F$1</c:f>
              <c:strCache>
                <c:ptCount val="1"/>
                <c:pt idx="0">
                  <c:v>CCA: nAx 25%</c:v>
                </c:pt>
              </c:strCache>
            </c:strRef>
          </c:tx>
          <c:marker>
            <c:symbol val="square"/>
            <c:size val="5"/>
          </c:marker>
          <c:cat>
            <c:numRef>
              <c:f>'0202'!$B$3:$B$15</c:f>
              <c:numCache>
                <c:formatCode>0.0</c:formatCode>
                <c:ptCount val="13"/>
                <c:pt idx="0">
                  <c:v>0</c:v>
                </c:pt>
                <c:pt idx="1">
                  <c:v>2.5</c:v>
                </c:pt>
                <c:pt idx="2">
                  <c:v>5</c:v>
                </c:pt>
                <c:pt idx="3">
                  <c:v>7.5</c:v>
                </c:pt>
                <c:pt idx="4">
                  <c:v>10</c:v>
                </c:pt>
                <c:pt idx="5">
                  <c:v>12.5</c:v>
                </c:pt>
                <c:pt idx="6">
                  <c:v>15</c:v>
                </c:pt>
                <c:pt idx="7">
                  <c:v>17.5</c:v>
                </c:pt>
                <c:pt idx="8">
                  <c:v>20</c:v>
                </c:pt>
                <c:pt idx="9">
                  <c:v>22.5</c:v>
                </c:pt>
                <c:pt idx="10">
                  <c:v>25</c:v>
                </c:pt>
                <c:pt idx="11">
                  <c:v>27.5</c:v>
                </c:pt>
                <c:pt idx="12">
                  <c:v>30</c:v>
                </c:pt>
              </c:numCache>
            </c:numRef>
          </c:cat>
          <c:val>
            <c:numRef>
              <c:f>'0202'!$D$3:$D$15</c:f>
              <c:numCache>
                <c:formatCode>0.0</c:formatCode>
                <c:ptCount val="13"/>
                <c:pt idx="0">
                  <c:v>146.19999999999999</c:v>
                </c:pt>
                <c:pt idx="1">
                  <c:v>147.80000000000001</c:v>
                </c:pt>
                <c:pt idx="2">
                  <c:v>152.30000000000001</c:v>
                </c:pt>
                <c:pt idx="3">
                  <c:v>154.5</c:v>
                </c:pt>
                <c:pt idx="4">
                  <c:v>156.5</c:v>
                </c:pt>
                <c:pt idx="5">
                  <c:v>161.1</c:v>
                </c:pt>
                <c:pt idx="6">
                  <c:v>160.69999999999999</c:v>
                </c:pt>
                <c:pt idx="7">
                  <c:v>159.1</c:v>
                </c:pt>
                <c:pt idx="8">
                  <c:v>160.30000000000001</c:v>
                </c:pt>
                <c:pt idx="9">
                  <c:v>158.19999999999999</c:v>
                </c:pt>
                <c:pt idx="10">
                  <c:v>157.69999999999999</c:v>
                </c:pt>
                <c:pt idx="11">
                  <c:v>156.69999999999999</c:v>
                </c:pt>
                <c:pt idx="12">
                  <c:v>154.30000000000001</c:v>
                </c:pt>
              </c:numCache>
            </c:numRef>
          </c:val>
        </c:ser>
        <c:ser>
          <c:idx val="5"/>
          <c:order val="4"/>
          <c:tx>
            <c:strRef>
              <c:f>'0202'!$U$17</c:f>
              <c:strCache>
                <c:ptCount val="1"/>
                <c:pt idx="0">
                  <c:v>CCA+TPC: nAx 100%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'0202'!$B$3:$B$15</c:f>
              <c:numCache>
                <c:formatCode>0.0</c:formatCode>
                <c:ptCount val="13"/>
                <c:pt idx="0">
                  <c:v>0</c:v>
                </c:pt>
                <c:pt idx="1">
                  <c:v>2.5</c:v>
                </c:pt>
                <c:pt idx="2">
                  <c:v>5</c:v>
                </c:pt>
                <c:pt idx="3">
                  <c:v>7.5</c:v>
                </c:pt>
                <c:pt idx="4">
                  <c:v>10</c:v>
                </c:pt>
                <c:pt idx="5">
                  <c:v>12.5</c:v>
                </c:pt>
                <c:pt idx="6">
                  <c:v>15</c:v>
                </c:pt>
                <c:pt idx="7">
                  <c:v>17.5</c:v>
                </c:pt>
                <c:pt idx="8">
                  <c:v>20</c:v>
                </c:pt>
                <c:pt idx="9">
                  <c:v>22.5</c:v>
                </c:pt>
                <c:pt idx="10">
                  <c:v>25</c:v>
                </c:pt>
                <c:pt idx="11">
                  <c:v>27.5</c:v>
                </c:pt>
                <c:pt idx="12">
                  <c:v>30</c:v>
                </c:pt>
              </c:numCache>
            </c:numRef>
          </c:cat>
          <c:val>
            <c:numRef>
              <c:f>'0202'!$S$19:$S$31</c:f>
              <c:numCache>
                <c:formatCode>0.0</c:formatCode>
                <c:ptCount val="13"/>
                <c:pt idx="0">
                  <c:v>145.19999999999999</c:v>
                </c:pt>
                <c:pt idx="1">
                  <c:v>169.7</c:v>
                </c:pt>
                <c:pt idx="2">
                  <c:v>192.5</c:v>
                </c:pt>
                <c:pt idx="3">
                  <c:v>205.7</c:v>
                </c:pt>
                <c:pt idx="4">
                  <c:v>214.3</c:v>
                </c:pt>
                <c:pt idx="5">
                  <c:v>213.2</c:v>
                </c:pt>
                <c:pt idx="6">
                  <c:v>206.3</c:v>
                </c:pt>
                <c:pt idx="7">
                  <c:v>201.3</c:v>
                </c:pt>
                <c:pt idx="8">
                  <c:v>199.8</c:v>
                </c:pt>
                <c:pt idx="9">
                  <c:v>198.7</c:v>
                </c:pt>
                <c:pt idx="10">
                  <c:v>199</c:v>
                </c:pt>
                <c:pt idx="11">
                  <c:v>199</c:v>
                </c:pt>
                <c:pt idx="12">
                  <c:v>199</c:v>
                </c:pt>
              </c:numCache>
            </c:numRef>
          </c:val>
        </c:ser>
        <c:ser>
          <c:idx val="4"/>
          <c:order val="5"/>
          <c:tx>
            <c:strRef>
              <c:f>'0202'!$P$17</c:f>
              <c:strCache>
                <c:ptCount val="1"/>
                <c:pt idx="0">
                  <c:v>CCA+TPC: nAx 75%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cat>
            <c:numRef>
              <c:f>'0202'!$B$3:$B$15</c:f>
              <c:numCache>
                <c:formatCode>0.0</c:formatCode>
                <c:ptCount val="13"/>
                <c:pt idx="0">
                  <c:v>0</c:v>
                </c:pt>
                <c:pt idx="1">
                  <c:v>2.5</c:v>
                </c:pt>
                <c:pt idx="2">
                  <c:v>5</c:v>
                </c:pt>
                <c:pt idx="3">
                  <c:v>7.5</c:v>
                </c:pt>
                <c:pt idx="4">
                  <c:v>10</c:v>
                </c:pt>
                <c:pt idx="5">
                  <c:v>12.5</c:v>
                </c:pt>
                <c:pt idx="6">
                  <c:v>15</c:v>
                </c:pt>
                <c:pt idx="7">
                  <c:v>17.5</c:v>
                </c:pt>
                <c:pt idx="8">
                  <c:v>20</c:v>
                </c:pt>
                <c:pt idx="9">
                  <c:v>22.5</c:v>
                </c:pt>
                <c:pt idx="10">
                  <c:v>25</c:v>
                </c:pt>
                <c:pt idx="11">
                  <c:v>27.5</c:v>
                </c:pt>
                <c:pt idx="12">
                  <c:v>30</c:v>
                </c:pt>
              </c:numCache>
            </c:numRef>
          </c:cat>
          <c:val>
            <c:numRef>
              <c:f>'0202'!$N$19:$N$31</c:f>
              <c:numCache>
                <c:formatCode>0.0</c:formatCode>
                <c:ptCount val="13"/>
                <c:pt idx="0">
                  <c:v>145.4</c:v>
                </c:pt>
                <c:pt idx="1">
                  <c:v>163.5</c:v>
                </c:pt>
                <c:pt idx="2">
                  <c:v>179.2</c:v>
                </c:pt>
                <c:pt idx="3">
                  <c:v>190.2</c:v>
                </c:pt>
                <c:pt idx="4">
                  <c:v>195.7</c:v>
                </c:pt>
                <c:pt idx="5">
                  <c:v>192.6</c:v>
                </c:pt>
                <c:pt idx="6">
                  <c:v>187.3</c:v>
                </c:pt>
                <c:pt idx="7">
                  <c:v>180.5</c:v>
                </c:pt>
                <c:pt idx="8">
                  <c:v>172.3</c:v>
                </c:pt>
                <c:pt idx="9">
                  <c:v>163.6</c:v>
                </c:pt>
                <c:pt idx="10">
                  <c:v>154.5</c:v>
                </c:pt>
                <c:pt idx="11">
                  <c:v>144.1</c:v>
                </c:pt>
                <c:pt idx="12">
                  <c:v>135.1</c:v>
                </c:pt>
              </c:numCache>
            </c:numRef>
          </c:val>
        </c:ser>
        <c:ser>
          <c:idx val="10"/>
          <c:order val="6"/>
          <c:tx>
            <c:strRef>
              <c:f>'0202'!$K$17</c:f>
              <c:strCache>
                <c:ptCount val="1"/>
                <c:pt idx="0">
                  <c:v>CCA+TPC: nAx 50%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marker>
            <c:symbol val="none"/>
          </c:marker>
          <c:val>
            <c:numRef>
              <c:f>'0202'!$I$19:$I$31</c:f>
              <c:numCache>
                <c:formatCode>General</c:formatCode>
                <c:ptCount val="13"/>
                <c:pt idx="0">
                  <c:v>144.30000000000001</c:v>
                </c:pt>
                <c:pt idx="1">
                  <c:v>157.9</c:v>
                </c:pt>
                <c:pt idx="2">
                  <c:v>168.3</c:v>
                </c:pt>
                <c:pt idx="3">
                  <c:v>174.2</c:v>
                </c:pt>
                <c:pt idx="4">
                  <c:v>178</c:v>
                </c:pt>
                <c:pt idx="5">
                  <c:v>176.7</c:v>
                </c:pt>
                <c:pt idx="6">
                  <c:v>171.2</c:v>
                </c:pt>
                <c:pt idx="7">
                  <c:v>166.4</c:v>
                </c:pt>
                <c:pt idx="8">
                  <c:v>159.5</c:v>
                </c:pt>
                <c:pt idx="9">
                  <c:v>150.9</c:v>
                </c:pt>
                <c:pt idx="10">
                  <c:v>144.30000000000001</c:v>
                </c:pt>
                <c:pt idx="11">
                  <c:v>138.9</c:v>
                </c:pt>
                <c:pt idx="12">
                  <c:v>132.69999999999999</c:v>
                </c:pt>
              </c:numCache>
            </c:numRef>
          </c:val>
        </c:ser>
        <c:ser>
          <c:idx val="3"/>
          <c:order val="7"/>
          <c:tx>
            <c:strRef>
              <c:f>'0202'!$F$17</c:f>
              <c:strCache>
                <c:ptCount val="1"/>
                <c:pt idx="0">
                  <c:v>CCA+TPC: nAx 25%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'0202'!$B$3:$B$15</c:f>
              <c:numCache>
                <c:formatCode>0.0</c:formatCode>
                <c:ptCount val="13"/>
                <c:pt idx="0">
                  <c:v>0</c:v>
                </c:pt>
                <c:pt idx="1">
                  <c:v>2.5</c:v>
                </c:pt>
                <c:pt idx="2">
                  <c:v>5</c:v>
                </c:pt>
                <c:pt idx="3">
                  <c:v>7.5</c:v>
                </c:pt>
                <c:pt idx="4">
                  <c:v>10</c:v>
                </c:pt>
                <c:pt idx="5">
                  <c:v>12.5</c:v>
                </c:pt>
                <c:pt idx="6">
                  <c:v>15</c:v>
                </c:pt>
                <c:pt idx="7">
                  <c:v>17.5</c:v>
                </c:pt>
                <c:pt idx="8">
                  <c:v>20</c:v>
                </c:pt>
                <c:pt idx="9">
                  <c:v>22.5</c:v>
                </c:pt>
                <c:pt idx="10">
                  <c:v>25</c:v>
                </c:pt>
                <c:pt idx="11">
                  <c:v>27.5</c:v>
                </c:pt>
                <c:pt idx="12">
                  <c:v>30</c:v>
                </c:pt>
              </c:numCache>
            </c:numRef>
          </c:cat>
          <c:val>
            <c:numRef>
              <c:f>'0202'!$D$19:$D$31</c:f>
              <c:numCache>
                <c:formatCode>0.0</c:formatCode>
                <c:ptCount val="13"/>
                <c:pt idx="0">
                  <c:v>145.6</c:v>
                </c:pt>
                <c:pt idx="1">
                  <c:v>151.4</c:v>
                </c:pt>
                <c:pt idx="2">
                  <c:v>157.4</c:v>
                </c:pt>
                <c:pt idx="3">
                  <c:v>160.30000000000001</c:v>
                </c:pt>
                <c:pt idx="4">
                  <c:v>161.30000000000001</c:v>
                </c:pt>
                <c:pt idx="5">
                  <c:v>160</c:v>
                </c:pt>
                <c:pt idx="6">
                  <c:v>158.1</c:v>
                </c:pt>
                <c:pt idx="7">
                  <c:v>154.5</c:v>
                </c:pt>
                <c:pt idx="8">
                  <c:v>149.69999999999999</c:v>
                </c:pt>
                <c:pt idx="9">
                  <c:v>148.30000000000001</c:v>
                </c:pt>
                <c:pt idx="10">
                  <c:v>143.80000000000001</c:v>
                </c:pt>
                <c:pt idx="11">
                  <c:v>141.1</c:v>
                </c:pt>
                <c:pt idx="12">
                  <c:v>138.6</c:v>
                </c:pt>
              </c:numCache>
            </c:numRef>
          </c:val>
        </c:ser>
        <c:ser>
          <c:idx val="8"/>
          <c:order val="8"/>
          <c:tx>
            <c:strRef>
              <c:f>'0202'!$U$33</c:f>
              <c:strCache>
                <c:ptCount val="1"/>
                <c:pt idx="0">
                  <c:v>RSSI Based CCA+TPC: nAx 100%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val>
            <c:numRef>
              <c:f>'0202'!$S$35:$S$47</c:f>
              <c:numCache>
                <c:formatCode>0.0</c:formatCode>
                <c:ptCount val="13"/>
                <c:pt idx="0">
                  <c:v>146</c:v>
                </c:pt>
                <c:pt idx="1">
                  <c:v>169.3</c:v>
                </c:pt>
                <c:pt idx="2">
                  <c:v>192</c:v>
                </c:pt>
                <c:pt idx="3">
                  <c:v>206.9</c:v>
                </c:pt>
                <c:pt idx="4">
                  <c:v>214</c:v>
                </c:pt>
                <c:pt idx="5">
                  <c:v>215.1</c:v>
                </c:pt>
                <c:pt idx="6">
                  <c:v>206.2</c:v>
                </c:pt>
                <c:pt idx="7">
                  <c:v>200.8</c:v>
                </c:pt>
                <c:pt idx="8">
                  <c:v>199.3</c:v>
                </c:pt>
                <c:pt idx="9">
                  <c:v>198.1</c:v>
                </c:pt>
                <c:pt idx="10">
                  <c:v>197.8</c:v>
                </c:pt>
                <c:pt idx="11">
                  <c:v>197</c:v>
                </c:pt>
                <c:pt idx="12">
                  <c:v>195.1</c:v>
                </c:pt>
              </c:numCache>
            </c:numRef>
          </c:val>
        </c:ser>
        <c:ser>
          <c:idx val="7"/>
          <c:order val="9"/>
          <c:tx>
            <c:strRef>
              <c:f>'0202'!$P$33</c:f>
              <c:strCache>
                <c:ptCount val="1"/>
                <c:pt idx="0">
                  <c:v>RSSI Based CCA+TPC: nAx 75%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val>
            <c:numRef>
              <c:f>'0202'!$N$35:$N$47</c:f>
              <c:numCache>
                <c:formatCode>0.0</c:formatCode>
                <c:ptCount val="13"/>
                <c:pt idx="0">
                  <c:v>145.9</c:v>
                </c:pt>
                <c:pt idx="1">
                  <c:v>164.1</c:v>
                </c:pt>
                <c:pt idx="2">
                  <c:v>180.2</c:v>
                </c:pt>
                <c:pt idx="3">
                  <c:v>190.9</c:v>
                </c:pt>
                <c:pt idx="4">
                  <c:v>195.2</c:v>
                </c:pt>
                <c:pt idx="5">
                  <c:v>194.6</c:v>
                </c:pt>
                <c:pt idx="6">
                  <c:v>187.5</c:v>
                </c:pt>
                <c:pt idx="7">
                  <c:v>178.1</c:v>
                </c:pt>
                <c:pt idx="8">
                  <c:v>172.6</c:v>
                </c:pt>
                <c:pt idx="9">
                  <c:v>164.5</c:v>
                </c:pt>
                <c:pt idx="10">
                  <c:v>153.9</c:v>
                </c:pt>
                <c:pt idx="11">
                  <c:v>144.1</c:v>
                </c:pt>
                <c:pt idx="12">
                  <c:v>134.9</c:v>
                </c:pt>
              </c:numCache>
            </c:numRef>
          </c:val>
        </c:ser>
        <c:ser>
          <c:idx val="11"/>
          <c:order val="10"/>
          <c:tx>
            <c:strRef>
              <c:f>'0202'!$K$33</c:f>
              <c:strCache>
                <c:ptCount val="1"/>
                <c:pt idx="0">
                  <c:v>RSSI Based CCA+TPC: nAx 50%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val>
            <c:numRef>
              <c:f>'0202'!$I$35:$I$47</c:f>
              <c:numCache>
                <c:formatCode>General</c:formatCode>
                <c:ptCount val="13"/>
                <c:pt idx="0">
                  <c:v>145.69999999999999</c:v>
                </c:pt>
                <c:pt idx="1">
                  <c:v>157.1</c:v>
                </c:pt>
                <c:pt idx="2">
                  <c:v>168.5</c:v>
                </c:pt>
                <c:pt idx="3">
                  <c:v>175.2</c:v>
                </c:pt>
                <c:pt idx="4">
                  <c:v>177.7</c:v>
                </c:pt>
                <c:pt idx="5">
                  <c:v>177.7</c:v>
                </c:pt>
                <c:pt idx="6">
                  <c:v>171.3</c:v>
                </c:pt>
                <c:pt idx="7">
                  <c:v>166.5</c:v>
                </c:pt>
                <c:pt idx="8">
                  <c:v>158.19999999999999</c:v>
                </c:pt>
                <c:pt idx="9">
                  <c:v>151.19999999999999</c:v>
                </c:pt>
                <c:pt idx="10">
                  <c:v>144</c:v>
                </c:pt>
                <c:pt idx="11">
                  <c:v>137.69999999999999</c:v>
                </c:pt>
                <c:pt idx="12">
                  <c:v>132.80000000000001</c:v>
                </c:pt>
              </c:numCache>
            </c:numRef>
          </c:val>
        </c:ser>
        <c:ser>
          <c:idx val="6"/>
          <c:order val="11"/>
          <c:tx>
            <c:strRef>
              <c:f>'0202'!$F$33</c:f>
              <c:strCache>
                <c:ptCount val="1"/>
                <c:pt idx="0">
                  <c:v>RSSI Based CCA+TPC: nAx 25%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val>
            <c:numRef>
              <c:f>'0202'!$D$35:$D$47</c:f>
              <c:numCache>
                <c:formatCode>0.0</c:formatCode>
                <c:ptCount val="13"/>
                <c:pt idx="0">
                  <c:v>145.69999999999999</c:v>
                </c:pt>
                <c:pt idx="1">
                  <c:v>151.30000000000001</c:v>
                </c:pt>
                <c:pt idx="2">
                  <c:v>157.1</c:v>
                </c:pt>
                <c:pt idx="3">
                  <c:v>160.1</c:v>
                </c:pt>
                <c:pt idx="4">
                  <c:v>160.19999999999999</c:v>
                </c:pt>
                <c:pt idx="5">
                  <c:v>160.5</c:v>
                </c:pt>
                <c:pt idx="6">
                  <c:v>157.80000000000001</c:v>
                </c:pt>
                <c:pt idx="7">
                  <c:v>154.4</c:v>
                </c:pt>
                <c:pt idx="8">
                  <c:v>150.19999999999999</c:v>
                </c:pt>
                <c:pt idx="9">
                  <c:v>146.6</c:v>
                </c:pt>
                <c:pt idx="10">
                  <c:v>143.1</c:v>
                </c:pt>
                <c:pt idx="11">
                  <c:v>142.1</c:v>
                </c:pt>
                <c:pt idx="12">
                  <c:v>139.30000000000001</c:v>
                </c:pt>
              </c:numCache>
            </c:numRef>
          </c:val>
        </c:ser>
        <c:marker val="1"/>
        <c:axId val="71230592"/>
        <c:axId val="71232128"/>
      </c:lineChart>
      <c:catAx>
        <c:axId val="71230592"/>
        <c:scaling>
          <c:orientation val="minMax"/>
        </c:scaling>
        <c:axPos val="b"/>
        <c:numFmt formatCode="0.0" sourceLinked="1"/>
        <c:tickLblPos val="nextTo"/>
        <c:crossAx val="71232128"/>
        <c:crosses val="autoZero"/>
        <c:auto val="1"/>
        <c:lblAlgn val="ctr"/>
        <c:lblOffset val="100"/>
      </c:catAx>
      <c:valAx>
        <c:axId val="71232128"/>
        <c:scaling>
          <c:orientation val="minMax"/>
          <c:min val="120"/>
        </c:scaling>
        <c:axPos val="l"/>
        <c:majorGridlines/>
        <c:numFmt formatCode="0" sourceLinked="0"/>
        <c:tickLblPos val="nextTo"/>
        <c:crossAx val="71230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710756550168072"/>
          <c:y val="0.10633535231173026"/>
          <c:w val="0.32161060142711662"/>
          <c:h val="0.76339454888342761"/>
        </c:manualLayout>
      </c:layout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29664D3-1C72-42AA-9BDA-52020784DE6F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64968" y="6475413"/>
            <a:ext cx="157895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08768"/>
          </a:xfrm>
          <a:ln>
            <a:noFill/>
          </a:ln>
        </p:spPr>
        <p:txBody>
          <a:bodyPr t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67544" y="1700808"/>
            <a:ext cx="8229600" cy="4289426"/>
          </a:xfrm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41910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pitchFamily="34" charset="0"/>
              </a:rPr>
              <a:t>Slide </a:t>
            </a:r>
            <a:fld id="{7614916F-BBEF-4684-B6F5-1E636F42BA0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7010400" y="6477000"/>
            <a:ext cx="18041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Frank Hsu, </a:t>
            </a:r>
            <a:r>
              <a:rPr lang="en-US" dirty="0" err="1" smtClean="0"/>
              <a:t>MediaTek</a:t>
            </a:r>
            <a:r>
              <a:rPr lang="en-US" dirty="0" smtClean="0"/>
              <a:t>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3936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64967" y="6475413"/>
            <a:ext cx="15789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802.11-16/0403r0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0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9081" y="6475413"/>
            <a:ext cx="130484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Frank Hsu,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800" dirty="0" smtClean="0"/>
              <a:t>Spatial Re-Use Adaptive CCA Simulation Results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2016-03-15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6771519"/>
              </p:ext>
            </p:extLst>
          </p:nvPr>
        </p:nvGraphicFramePr>
        <p:xfrm>
          <a:off x="536575" y="2743200"/>
          <a:ext cx="8128000" cy="3730625"/>
        </p:xfrm>
        <a:graphic>
          <a:graphicData uri="http://schemas.openxmlformats.org/presentationml/2006/ole">
            <p:oleObj spid="_x0000_s1302" name="Document" r:id="rId4" imgW="9203097" imgH="4233541" progId="Word.Document.8">
              <p:embed/>
            </p:oleObj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Loop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666754"/>
            <a:ext cx="8382000" cy="448957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dirty="0" smtClean="0"/>
              <a:t>When packets are detected from OBSS, the carrier sense (CS) CCA </a:t>
            </a:r>
            <a:r>
              <a:rPr lang="en-US" sz="2400" dirty="0" smtClean="0"/>
              <a:t>level, OBSS_PD, of OBSS packets should </a:t>
            </a:r>
            <a:r>
              <a:rPr lang="en-US" sz="2400" dirty="0" smtClean="0"/>
              <a:t>be </a:t>
            </a:r>
            <a:r>
              <a:rPr lang="en-US" sz="2400" dirty="0" smtClean="0"/>
              <a:t>adjusted </a:t>
            </a:r>
            <a:r>
              <a:rPr lang="en-US" dirty="0" smtClean="0"/>
              <a:t>and </a:t>
            </a:r>
            <a:r>
              <a:rPr lang="en-US" sz="2400" dirty="0" smtClean="0"/>
              <a:t>suitable transmit power control (TPC) should be considered as well</a:t>
            </a:r>
          </a:p>
          <a:p>
            <a:r>
              <a:rPr lang="en-US" sz="2400" dirty="0" smtClean="0"/>
              <a:t>Among these IEEE contributions, there are mainly three types of open loop methods</a:t>
            </a:r>
          </a:p>
          <a:p>
            <a:pPr lvl="1"/>
            <a:r>
              <a:rPr lang="en-US" sz="2000" dirty="0" smtClean="0"/>
              <a:t>Static </a:t>
            </a:r>
            <a:r>
              <a:rPr lang="en-US" b="1" dirty="0" smtClean="0"/>
              <a:t>OBSS_PD</a:t>
            </a:r>
            <a:r>
              <a:rPr lang="en-US" dirty="0" smtClean="0"/>
              <a:t> </a:t>
            </a:r>
            <a:r>
              <a:rPr lang="en-US" sz="2000" b="1" dirty="0" smtClean="0"/>
              <a:t>, No TPC</a:t>
            </a:r>
          </a:p>
          <a:p>
            <a:pPr lvl="1"/>
            <a:r>
              <a:rPr lang="en-US" sz="2000" dirty="0" smtClean="0"/>
              <a:t>Static </a:t>
            </a:r>
            <a:r>
              <a:rPr lang="en-US" sz="2000" b="1" dirty="0" smtClean="0"/>
              <a:t>Balanced </a:t>
            </a:r>
            <a:r>
              <a:rPr lang="en-US" b="1" dirty="0" smtClean="0"/>
              <a:t>OBSS_PD</a:t>
            </a:r>
            <a:r>
              <a:rPr lang="en-US" dirty="0" smtClean="0"/>
              <a:t> </a:t>
            </a:r>
            <a:r>
              <a:rPr lang="en-US" sz="2000" b="1" dirty="0" smtClean="0"/>
              <a:t>+ TPC</a:t>
            </a:r>
          </a:p>
          <a:p>
            <a:pPr lvl="1"/>
            <a:r>
              <a:rPr lang="en-US" sz="2000" dirty="0" smtClean="0"/>
              <a:t>RSSI-Based </a:t>
            </a:r>
            <a:r>
              <a:rPr lang="en-US" sz="2000" b="1" dirty="0" smtClean="0"/>
              <a:t>Balanced </a:t>
            </a:r>
            <a:r>
              <a:rPr lang="en-US" b="1" dirty="0" smtClean="0"/>
              <a:t>OBSS_PD</a:t>
            </a:r>
            <a:r>
              <a:rPr lang="en-US" dirty="0" smtClean="0"/>
              <a:t> </a:t>
            </a:r>
            <a:r>
              <a:rPr lang="en-US" sz="2000" b="1" dirty="0" smtClean="0"/>
              <a:t>+ TPC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6096000" y="0"/>
            <a:ext cx="691215" cy="369332"/>
          </a:xfrm>
          <a:prstGeom prst="rect">
            <a:avLst/>
          </a:prstGeom>
          <a:solidFill>
            <a:srgbClr val="0070C0"/>
          </a:solidFill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BSS 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86600" y="0"/>
            <a:ext cx="69121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BSS 2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2" name="Group 27"/>
          <p:cNvGrpSpPr/>
          <p:nvPr/>
        </p:nvGrpSpPr>
        <p:grpSpPr>
          <a:xfrm>
            <a:off x="4876800" y="457200"/>
            <a:ext cx="3485696" cy="1932696"/>
            <a:chOff x="2395325" y="3048000"/>
            <a:chExt cx="4310275" cy="2389896"/>
          </a:xfrm>
        </p:grpSpPr>
        <p:sp>
          <p:nvSpPr>
            <p:cNvPr id="5" name="Oval 4"/>
            <p:cNvSpPr/>
            <p:nvPr/>
          </p:nvSpPr>
          <p:spPr>
            <a:xfrm>
              <a:off x="3632042" y="3480577"/>
              <a:ext cx="1470286" cy="1469059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>
                <a:solidFill>
                  <a:srgbClr val="FF0000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3170545" y="3048000"/>
              <a:ext cx="2391890" cy="2389896"/>
            </a:xfrm>
            <a:prstGeom prst="ellipse">
              <a:avLst/>
            </a:prstGeom>
            <a:noFill/>
            <a:ln>
              <a:solidFill>
                <a:schemeClr val="accent6">
                  <a:alpha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>
                <a:solidFill>
                  <a:srgbClr val="FF0000"/>
                </a:solidFill>
              </a:endParaRPr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15704" y="4093580"/>
              <a:ext cx="170707" cy="261395"/>
            </a:xfrm>
            <a:prstGeom prst="rect">
              <a:avLst/>
            </a:prstGeom>
            <a:noFill/>
            <a:ln w="9525">
              <a:solidFill>
                <a:srgbClr val="0066CC"/>
              </a:solidFill>
              <a:miter lim="800000"/>
              <a:headEnd/>
              <a:tailEnd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2395325" y="3944211"/>
              <a:ext cx="1022459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0070C0"/>
                  </a:solidFill>
                </a:rPr>
                <a:t>Legacy PD</a:t>
              </a:r>
            </a:p>
            <a:p>
              <a:r>
                <a:rPr lang="en-US" sz="1600" dirty="0" smtClean="0">
                  <a:solidFill>
                    <a:srgbClr val="0070C0"/>
                  </a:solidFill>
                </a:rPr>
                <a:t>Range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243358" y="4367163"/>
              <a:ext cx="901209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OBSS PD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Range</a:t>
              </a:r>
            </a:p>
          </p:txBody>
        </p:sp>
        <p:pic>
          <p:nvPicPr>
            <p:cNvPr id="24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435968" y="4093580"/>
              <a:ext cx="170707" cy="261395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</p:pic>
        <p:sp>
          <p:nvSpPr>
            <p:cNvPr id="26" name="Oval 25"/>
            <p:cNvSpPr/>
            <p:nvPr/>
          </p:nvSpPr>
          <p:spPr>
            <a:xfrm>
              <a:off x="4313710" y="3048000"/>
              <a:ext cx="2391890" cy="2389896"/>
            </a:xfrm>
            <a:prstGeom prst="ellipse">
              <a:avLst/>
            </a:prstGeom>
            <a:noFill/>
            <a:ln>
              <a:solidFill>
                <a:srgbClr val="FF9999">
                  <a:alpha val="49804"/>
                </a:srgb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>
                <a:solidFill>
                  <a:srgbClr val="FF0000"/>
                </a:solidFill>
              </a:endParaRPr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92234" y="3990259"/>
              <a:ext cx="199158" cy="210102"/>
            </a:xfrm>
            <a:prstGeom prst="rect">
              <a:avLst/>
            </a:prstGeom>
            <a:noFill/>
            <a:ln w="9525">
              <a:solidFill>
                <a:srgbClr val="0066CC"/>
              </a:solidFill>
              <a:miter lim="800000"/>
              <a:headEnd/>
              <a:tailEnd/>
            </a:ln>
          </p:spPr>
        </p:pic>
        <p:pic>
          <p:nvPicPr>
            <p:cNvPr id="34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207705" y="4790633"/>
              <a:ext cx="199158" cy="210101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</p:pic>
      </p:grpSp>
      <p:sp>
        <p:nvSpPr>
          <p:cNvPr id="55" name="Title 1"/>
          <p:cNvSpPr txBox="1">
            <a:spLocks/>
          </p:cNvSpPr>
          <p:nvPr/>
        </p:nvSpPr>
        <p:spPr>
          <a:xfrm>
            <a:off x="695325" y="3352800"/>
            <a:ext cx="4343400" cy="762000"/>
          </a:xfrm>
          <a:prstGeom prst="rect">
            <a:avLst/>
          </a:prstGeom>
        </p:spPr>
        <p:txBody>
          <a:bodyPr vert="horz" lIns="91440" tIns="0" rIns="91440" bIns="45720" rtlCol="0" anchor="t">
            <a:noAutofit/>
          </a:bodyPr>
          <a:lstStyle/>
          <a:p>
            <a:pPr defTabSz="457200">
              <a:lnSpc>
                <a:spcPct val="80000"/>
              </a:lnSpc>
            </a:pPr>
            <a:r>
              <a:rPr kumimoji="0" lang="en-US" sz="2400" b="1" i="0" u="none" strike="noStrike" kern="1200" cap="none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Static</a:t>
            </a:r>
            <a:r>
              <a:rPr kumimoji="0" lang="en-US" sz="2400" b="1" i="0" u="none" strike="noStrike" kern="1200" cap="none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Balanced </a:t>
            </a:r>
            <a:r>
              <a:rPr lang="en-US" sz="24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OBSS_PD + </a:t>
            </a:r>
            <a:r>
              <a:rPr kumimoji="0" lang="en-US" sz="2400" b="1" i="0" u="none" strike="noStrike" kern="1200" cap="none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TPC</a:t>
            </a:r>
          </a:p>
          <a:p>
            <a:pPr defTabSz="457200">
              <a:lnSpc>
                <a:spcPct val="80000"/>
              </a:lnSpc>
            </a:pPr>
            <a:r>
              <a:rPr lang="en-US" sz="2800" dirty="0" smtClean="0">
                <a:solidFill>
                  <a:srgbClr val="92D050"/>
                </a:solidFill>
              </a:rPr>
              <a:t>-  </a:t>
            </a:r>
            <a:r>
              <a:rPr lang="en-US" sz="2000" dirty="0" smtClean="0"/>
              <a:t>considerate</a:t>
            </a:r>
            <a:endParaRPr lang="en-US" sz="2800" dirty="0" smtClean="0"/>
          </a:p>
          <a:p>
            <a:pPr defTabSz="457200">
              <a:lnSpc>
                <a:spcPct val="80000"/>
              </a:lnSpc>
            </a:pPr>
            <a:r>
              <a:rPr lang="en-US" sz="2800" dirty="0" smtClean="0">
                <a:solidFill>
                  <a:srgbClr val="92D050"/>
                </a:solidFill>
              </a:rPr>
              <a:t/>
            </a:r>
            <a:br>
              <a:rPr lang="en-US" sz="2800" dirty="0" smtClean="0">
                <a:solidFill>
                  <a:srgbClr val="92D050"/>
                </a:solidFill>
              </a:rPr>
            </a:br>
            <a:r>
              <a:rPr lang="en-US" sz="2400" dirty="0" smtClean="0">
                <a:solidFill>
                  <a:srgbClr val="92D050"/>
                </a:solidFill>
              </a:rPr>
              <a:t>	</a:t>
            </a:r>
            <a:endParaRPr kumimoji="0" lang="en-US" sz="2400" b="1" i="0" u="none" strike="noStrike" kern="1200" cap="none" spc="-150" normalizeH="0" baseline="0" noProof="0" dirty="0" smtClean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9" name="Title 1"/>
          <p:cNvSpPr txBox="1">
            <a:spLocks/>
          </p:cNvSpPr>
          <p:nvPr/>
        </p:nvSpPr>
        <p:spPr>
          <a:xfrm>
            <a:off x="182302" y="690623"/>
            <a:ext cx="4724400" cy="1269800"/>
          </a:xfrm>
          <a:prstGeom prst="rect">
            <a:avLst/>
          </a:prstGeom>
        </p:spPr>
        <p:txBody>
          <a:bodyPr vert="horz" lIns="91440" tIns="0" rIns="91440" bIns="45720" rtlCol="0" anchor="t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Method</a:t>
            </a:r>
            <a:r>
              <a:rPr kumimoji="0" lang="en-US" sz="3600" b="1" i="0" u="none" strike="noStrike" kern="1200" cap="none" spc="-15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-15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Summary</a:t>
            </a:r>
          </a:p>
        </p:txBody>
      </p:sp>
      <p:cxnSp>
        <p:nvCxnSpPr>
          <p:cNvPr id="61" name="Straight Arrow Connector 60"/>
          <p:cNvCxnSpPr>
            <a:stCxn id="13" idx="0"/>
            <a:endCxn id="5" idx="0"/>
          </p:cNvCxnSpPr>
          <p:nvPr/>
        </p:nvCxnSpPr>
        <p:spPr>
          <a:xfrm>
            <a:off x="6470871" y="457200"/>
            <a:ext cx="561" cy="349823"/>
          </a:xfrm>
          <a:prstGeom prst="straightConnector1">
            <a:avLst/>
          </a:prstGeom>
          <a:ln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6524625" y="961515"/>
            <a:ext cx="828675" cy="429136"/>
          </a:xfrm>
          <a:prstGeom prst="straightConnector1">
            <a:avLst/>
          </a:prstGeom>
          <a:ln>
            <a:solidFill>
              <a:srgbClr val="00B05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73"/>
          <p:cNvGrpSpPr/>
          <p:nvPr/>
        </p:nvGrpSpPr>
        <p:grpSpPr>
          <a:xfrm>
            <a:off x="5504170" y="2628900"/>
            <a:ext cx="2858780" cy="1932696"/>
            <a:chOff x="5504170" y="2628900"/>
            <a:chExt cx="2858780" cy="1932696"/>
          </a:xfrm>
        </p:grpSpPr>
        <p:grpSp>
          <p:nvGrpSpPr>
            <p:cNvPr id="4" name="Group 28"/>
            <p:cNvGrpSpPr/>
            <p:nvPr/>
          </p:nvGrpSpPr>
          <p:grpSpPr>
            <a:xfrm>
              <a:off x="5504170" y="2628900"/>
              <a:ext cx="2858780" cy="1932696"/>
              <a:chOff x="3170545" y="3048000"/>
              <a:chExt cx="3535055" cy="2389896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3607923" y="3456478"/>
                <a:ext cx="1518524" cy="1517258"/>
              </a:xfrm>
              <a:prstGeom prst="ellipse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200">
                  <a:solidFill>
                    <a:srgbClr val="FF0000"/>
                  </a:solidFill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3170545" y="3048000"/>
                <a:ext cx="2391890" cy="2389896"/>
              </a:xfrm>
              <a:prstGeom prst="ellipse">
                <a:avLst/>
              </a:prstGeom>
              <a:noFill/>
              <a:ln>
                <a:solidFill>
                  <a:schemeClr val="accent6">
                    <a:alpha val="5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200">
                  <a:solidFill>
                    <a:srgbClr val="FF0000"/>
                  </a:solidFill>
                </a:endParaRPr>
              </a:p>
            </p:txBody>
          </p:sp>
          <p:pic>
            <p:nvPicPr>
              <p:cNvPr id="33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315704" y="4093580"/>
                <a:ext cx="170707" cy="261395"/>
              </a:xfrm>
              <a:prstGeom prst="rect">
                <a:avLst/>
              </a:prstGeom>
              <a:noFill/>
              <a:ln w="9525">
                <a:solidFill>
                  <a:srgbClr val="0066CC"/>
                </a:solidFill>
                <a:miter lim="800000"/>
                <a:headEnd/>
                <a:tailEnd/>
              </a:ln>
            </p:spPr>
          </p:pic>
          <p:pic>
            <p:nvPicPr>
              <p:cNvPr id="39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435968" y="4093580"/>
                <a:ext cx="170707" cy="261395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</p:pic>
          <p:sp>
            <p:nvSpPr>
              <p:cNvPr id="40" name="Oval 39"/>
              <p:cNvSpPr/>
              <p:nvPr/>
            </p:nvSpPr>
            <p:spPr>
              <a:xfrm>
                <a:off x="4313710" y="3048000"/>
                <a:ext cx="2391890" cy="2389896"/>
              </a:xfrm>
              <a:prstGeom prst="ellipse">
                <a:avLst/>
              </a:prstGeom>
              <a:noFill/>
              <a:ln>
                <a:solidFill>
                  <a:srgbClr val="FF9999">
                    <a:alpha val="49804"/>
                  </a:srgb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200">
                  <a:solidFill>
                    <a:srgbClr val="FF0000"/>
                  </a:solidFill>
                </a:endParaRPr>
              </a:p>
            </p:txBody>
          </p:sp>
          <p:pic>
            <p:nvPicPr>
              <p:cNvPr id="41" name="Picture 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895976" y="3981690"/>
                <a:ext cx="199158" cy="210102"/>
              </a:xfrm>
              <a:prstGeom prst="rect">
                <a:avLst/>
              </a:prstGeom>
              <a:noFill/>
              <a:ln w="9525">
                <a:solidFill>
                  <a:srgbClr val="0066CC"/>
                </a:solidFill>
                <a:miter lim="800000"/>
                <a:headEnd/>
                <a:tailEnd/>
              </a:ln>
            </p:spPr>
          </p:pic>
          <p:pic>
            <p:nvPicPr>
              <p:cNvPr id="42" name="Picture 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207705" y="4790633"/>
                <a:ext cx="199158" cy="210101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</p:pic>
        </p:grpSp>
        <p:cxnSp>
          <p:nvCxnSpPr>
            <p:cNvPr id="62" name="Straight Arrow Connector 61"/>
            <p:cNvCxnSpPr>
              <a:stCxn id="32" idx="0"/>
              <a:endCxn id="30" idx="0"/>
            </p:cNvCxnSpPr>
            <p:nvPr/>
          </p:nvCxnSpPr>
          <p:spPr>
            <a:xfrm>
              <a:off x="6471325" y="2628900"/>
              <a:ext cx="561" cy="330334"/>
            </a:xfrm>
            <a:prstGeom prst="straightConnector1">
              <a:avLst/>
            </a:prstGeom>
            <a:ln>
              <a:prstDash val="sysDot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V="1">
              <a:off x="6553200" y="3152265"/>
              <a:ext cx="828675" cy="429136"/>
            </a:xfrm>
            <a:prstGeom prst="straightConnector1">
              <a:avLst/>
            </a:prstGeom>
            <a:ln>
              <a:solidFill>
                <a:schemeClr val="accent3">
                  <a:lumMod val="40000"/>
                  <a:lumOff val="60000"/>
                </a:schemeClr>
              </a:solidFill>
              <a:prstDash val="sysDot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flipV="1">
              <a:off x="6562725" y="3334771"/>
              <a:ext cx="476250" cy="246630"/>
            </a:xfrm>
            <a:prstGeom prst="straightConnector1">
              <a:avLst/>
            </a:prstGeom>
            <a:ln>
              <a:solidFill>
                <a:srgbClr val="00B050"/>
              </a:solidFill>
              <a:prstDash val="sysDot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Title 1"/>
          <p:cNvSpPr txBox="1">
            <a:spLocks/>
          </p:cNvSpPr>
          <p:nvPr/>
        </p:nvSpPr>
        <p:spPr>
          <a:xfrm>
            <a:off x="695325" y="1447800"/>
            <a:ext cx="4343400" cy="762000"/>
          </a:xfrm>
          <a:prstGeom prst="rect">
            <a:avLst/>
          </a:prstGeom>
        </p:spPr>
        <p:txBody>
          <a:bodyPr vert="horz" lIns="91440" tIns="0" rIns="91440" bIns="45720" rtlCol="0" anchor="t">
            <a:noAutofit/>
          </a:bodyPr>
          <a:lstStyle/>
          <a:p>
            <a:pPr defTabSz="457200">
              <a:lnSpc>
                <a:spcPct val="80000"/>
              </a:lnSpc>
            </a:pPr>
            <a:r>
              <a:rPr kumimoji="0" lang="en-US" sz="2400" b="1" i="0" u="none" strike="noStrike" kern="1200" cap="none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Static </a:t>
            </a:r>
            <a:r>
              <a:rPr lang="en-US" sz="24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OBSS_PD ,</a:t>
            </a:r>
            <a:r>
              <a:rPr kumimoji="0" lang="en-US" sz="2400" b="1" i="0" u="none" strike="noStrike" kern="1200" cap="none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</a:t>
            </a:r>
            <a:r>
              <a:rPr kumimoji="0" lang="en-US" sz="2400" b="1" i="0" u="none" strike="noStrike" kern="1200" cap="none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TPC</a:t>
            </a:r>
            <a:r>
              <a:rPr lang="en-US" sz="2800" dirty="0" smtClean="0">
                <a:solidFill>
                  <a:srgbClr val="92D050"/>
                </a:solidFill>
              </a:rPr>
              <a:t/>
            </a:r>
            <a:br>
              <a:rPr lang="en-US" sz="2800" dirty="0" smtClean="0">
                <a:solidFill>
                  <a:srgbClr val="92D050"/>
                </a:solidFill>
              </a:rPr>
            </a:br>
            <a:r>
              <a:rPr lang="en-US" sz="2400" dirty="0" smtClean="0">
                <a:solidFill>
                  <a:srgbClr val="92D050"/>
                </a:solidFill>
              </a:rPr>
              <a:t>	</a:t>
            </a:r>
            <a:r>
              <a:rPr lang="en-US" sz="2400" dirty="0" smtClean="0"/>
              <a:t>-  </a:t>
            </a:r>
            <a:r>
              <a:rPr lang="en-US" sz="2000" dirty="0" smtClean="0"/>
              <a:t>not considerate at all</a:t>
            </a:r>
          </a:p>
          <a:p>
            <a:pPr lvl="0" defTabSz="457200">
              <a:lnSpc>
                <a:spcPct val="80000"/>
              </a:lnSpc>
              <a:spcBef>
                <a:spcPct val="0"/>
              </a:spcBef>
            </a:pPr>
            <a:endParaRPr kumimoji="0" lang="en-US" sz="2400" b="1" i="0" u="none" strike="noStrike" kern="1200" cap="none" spc="-150" normalizeH="0" baseline="0" noProof="0" dirty="0" smtClean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1" name="Title 1"/>
          <p:cNvSpPr txBox="1">
            <a:spLocks/>
          </p:cNvSpPr>
          <p:nvPr/>
        </p:nvSpPr>
        <p:spPr>
          <a:xfrm>
            <a:off x="704849" y="5486400"/>
            <a:ext cx="4848225" cy="762000"/>
          </a:xfrm>
          <a:prstGeom prst="rect">
            <a:avLst/>
          </a:prstGeom>
        </p:spPr>
        <p:txBody>
          <a:bodyPr vert="horz" lIns="91440" tIns="0" rIns="91440" bIns="45720" rtlCol="0" anchor="t">
            <a:noAutofit/>
          </a:bodyPr>
          <a:lstStyle/>
          <a:p>
            <a:pPr defTabSz="457200">
              <a:lnSpc>
                <a:spcPct val="80000"/>
              </a:lnSpc>
            </a:pPr>
            <a:r>
              <a:rPr kumimoji="0" lang="en-US" sz="2400" b="1" i="0" u="none" strike="noStrike" kern="1200" cap="none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RSSI-Based Balanced </a:t>
            </a:r>
            <a:r>
              <a:rPr lang="en-US" sz="24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OBSS_PD + </a:t>
            </a:r>
            <a:r>
              <a:rPr kumimoji="0" lang="en-US" sz="2400" b="1" i="0" u="none" strike="noStrike" kern="1200" cap="none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TPC</a:t>
            </a:r>
            <a:r>
              <a:rPr lang="en-US" sz="2800" dirty="0" smtClean="0">
                <a:solidFill>
                  <a:srgbClr val="92D050"/>
                </a:solidFill>
              </a:rPr>
              <a:t/>
            </a:r>
            <a:br>
              <a:rPr lang="en-US" sz="2800" dirty="0" smtClean="0">
                <a:solidFill>
                  <a:srgbClr val="92D050"/>
                </a:solidFill>
              </a:rPr>
            </a:br>
            <a:r>
              <a:rPr lang="en-US" sz="2400" dirty="0" smtClean="0">
                <a:solidFill>
                  <a:srgbClr val="92D050"/>
                </a:solidFill>
              </a:rPr>
              <a:t>	</a:t>
            </a:r>
            <a:r>
              <a:rPr lang="en-US" sz="2400" dirty="0" smtClean="0"/>
              <a:t>- </a:t>
            </a:r>
            <a:r>
              <a:rPr lang="en-US" sz="2000" dirty="0" smtClean="0"/>
              <a:t>very considerate</a:t>
            </a:r>
            <a:endParaRPr kumimoji="0" lang="en-US" sz="2400" b="1" i="0" u="none" strike="noStrike" kern="1200" cap="none" spc="-150" normalizeH="0" baseline="0" noProof="0" dirty="0" smtClean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85800" y="3029856"/>
            <a:ext cx="30237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Increase CCA = Reduction PWR = fixed</a:t>
            </a:r>
            <a:endParaRPr lang="en-US" sz="1400" dirty="0"/>
          </a:p>
        </p:txBody>
      </p:sp>
      <p:sp>
        <p:nvSpPr>
          <p:cNvPr id="48" name="Rectangle 47"/>
          <p:cNvSpPr/>
          <p:nvPr/>
        </p:nvSpPr>
        <p:spPr>
          <a:xfrm>
            <a:off x="497712" y="5160516"/>
            <a:ext cx="571789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Increase CCA = Reduction PWR = min(</a:t>
            </a:r>
            <a:r>
              <a:rPr lang="en-US" sz="1400" b="1" dirty="0" err="1" smtClean="0">
                <a:solidFill>
                  <a:schemeClr val="accent1"/>
                </a:solidFill>
              </a:rPr>
              <a:t>DynamicValue</a:t>
            </a:r>
            <a:r>
              <a:rPr lang="en-US" sz="1400" dirty="0" smtClean="0"/>
              <a:t>, </a:t>
            </a:r>
            <a:r>
              <a:rPr lang="en-US" sz="1400" b="1" dirty="0" err="1" smtClean="0">
                <a:solidFill>
                  <a:schemeClr val="bg1">
                    <a:lumMod val="50000"/>
                  </a:schemeClr>
                </a:solidFill>
              </a:rPr>
              <a:t>RaiesdCCAmax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57" name="Rectangle 56"/>
          <p:cNvSpPr/>
          <p:nvPr/>
        </p:nvSpPr>
        <p:spPr>
          <a:xfrm>
            <a:off x="703944" y="1113972"/>
            <a:ext cx="17116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Increase CCA = fixed</a:t>
            </a:r>
            <a:endParaRPr lang="en-US" sz="1400" dirty="0"/>
          </a:p>
        </p:txBody>
      </p:sp>
      <p:grpSp>
        <p:nvGrpSpPr>
          <p:cNvPr id="6" name="Group 59"/>
          <p:cNvGrpSpPr/>
          <p:nvPr/>
        </p:nvGrpSpPr>
        <p:grpSpPr>
          <a:xfrm>
            <a:off x="5225142" y="4724400"/>
            <a:ext cx="3147333" cy="2008896"/>
            <a:chOff x="5225142" y="4724400"/>
            <a:chExt cx="3147333" cy="2008896"/>
          </a:xfrm>
        </p:grpSpPr>
        <p:grpSp>
          <p:nvGrpSpPr>
            <p:cNvPr id="7" name="Group 72"/>
            <p:cNvGrpSpPr/>
            <p:nvPr/>
          </p:nvGrpSpPr>
          <p:grpSpPr>
            <a:xfrm>
              <a:off x="5225142" y="4767942"/>
              <a:ext cx="3147333" cy="1965354"/>
              <a:chOff x="5225142" y="4767942"/>
              <a:chExt cx="3147333" cy="1965354"/>
            </a:xfrm>
          </p:grpSpPr>
          <p:grpSp>
            <p:nvGrpSpPr>
              <p:cNvPr id="8" name="Group 42"/>
              <p:cNvGrpSpPr/>
              <p:nvPr/>
            </p:nvGrpSpPr>
            <p:grpSpPr>
              <a:xfrm>
                <a:off x="5513695" y="4800600"/>
                <a:ext cx="2858780" cy="1932696"/>
                <a:chOff x="3170545" y="3048000"/>
                <a:chExt cx="3535055" cy="2389896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3862147" y="3692895"/>
                  <a:ext cx="1023716" cy="1022863"/>
                </a:xfrm>
                <a:prstGeom prst="ellipse">
                  <a:avLst/>
                </a:prstGeom>
                <a:noFill/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20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5" name="Oval 44"/>
                <p:cNvSpPr/>
                <p:nvPr/>
              </p:nvSpPr>
              <p:spPr>
                <a:xfrm>
                  <a:off x="3170545" y="3048000"/>
                  <a:ext cx="2391890" cy="2389896"/>
                </a:xfrm>
                <a:prstGeom prst="ellipse">
                  <a:avLst/>
                </a:prstGeom>
                <a:noFill/>
                <a:ln>
                  <a:solidFill>
                    <a:schemeClr val="accent6">
                      <a:alpha val="50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200">
                    <a:solidFill>
                      <a:srgbClr val="FF0000"/>
                    </a:solidFill>
                  </a:endParaRPr>
                </a:p>
              </p:txBody>
            </p:sp>
            <p:pic>
              <p:nvPicPr>
                <p:cNvPr id="46" name="Picture 3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315704" y="4093580"/>
                  <a:ext cx="170707" cy="261395"/>
                </a:xfrm>
                <a:prstGeom prst="rect">
                  <a:avLst/>
                </a:prstGeom>
                <a:noFill/>
                <a:ln w="9525">
                  <a:solidFill>
                    <a:srgbClr val="0066CC"/>
                  </a:solidFill>
                  <a:miter lim="800000"/>
                  <a:headEnd/>
                  <a:tailEnd/>
                </a:ln>
              </p:spPr>
            </p:pic>
            <p:pic>
              <p:nvPicPr>
                <p:cNvPr id="49" name="Picture 3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35968" y="4093580"/>
                  <a:ext cx="170707" cy="261395"/>
                </a:xfrm>
                <a:prstGeom prst="rect">
                  <a:avLst/>
                </a:prstGeom>
                <a:noFill/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52" name="Oval 51"/>
                <p:cNvSpPr/>
                <p:nvPr/>
              </p:nvSpPr>
              <p:spPr>
                <a:xfrm>
                  <a:off x="4313710" y="3048000"/>
                  <a:ext cx="2391890" cy="2389896"/>
                </a:xfrm>
                <a:prstGeom prst="ellipse">
                  <a:avLst/>
                </a:prstGeom>
                <a:noFill/>
                <a:ln>
                  <a:solidFill>
                    <a:srgbClr val="FF9999">
                      <a:alpha val="49804"/>
                    </a:srgb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sz="1200">
                    <a:solidFill>
                      <a:srgbClr val="FF0000"/>
                    </a:solidFill>
                  </a:endParaRPr>
                </a:p>
              </p:txBody>
            </p:sp>
            <p:pic>
              <p:nvPicPr>
                <p:cNvPr id="53" name="Picture 4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895976" y="3852129"/>
                  <a:ext cx="199158" cy="210102"/>
                </a:xfrm>
                <a:prstGeom prst="rect">
                  <a:avLst/>
                </a:prstGeom>
                <a:noFill/>
                <a:ln w="9525">
                  <a:solidFill>
                    <a:srgbClr val="0066CC"/>
                  </a:solidFill>
                  <a:miter lim="800000"/>
                  <a:headEnd/>
                  <a:tailEnd/>
                </a:ln>
              </p:spPr>
            </p:pic>
            <p:pic>
              <p:nvPicPr>
                <p:cNvPr id="54" name="Picture 4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6207705" y="4790633"/>
                  <a:ext cx="199158" cy="210101"/>
                </a:xfrm>
                <a:prstGeom prst="rect">
                  <a:avLst/>
                </a:prstGeom>
                <a:noFill/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</p:pic>
          </p:grpSp>
          <p:cxnSp>
            <p:nvCxnSpPr>
              <p:cNvPr id="71" name="Straight Arrow Connector 70"/>
              <p:cNvCxnSpPr/>
              <p:nvPr/>
            </p:nvCxnSpPr>
            <p:spPr>
              <a:xfrm flipV="1">
                <a:off x="6515100" y="5314440"/>
                <a:ext cx="828675" cy="429136"/>
              </a:xfrm>
              <a:prstGeom prst="straightConnector1">
                <a:avLst/>
              </a:prstGeom>
              <a:ln>
                <a:solidFill>
                  <a:schemeClr val="accent3">
                    <a:lumMod val="40000"/>
                    <a:lumOff val="60000"/>
                  </a:schemeClr>
                </a:solidFill>
                <a:prstDash val="sysDot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Oval 76"/>
              <p:cNvSpPr/>
              <p:nvPr/>
            </p:nvSpPr>
            <p:spPr>
              <a:xfrm>
                <a:off x="5838826" y="5102384"/>
                <a:ext cx="1285170" cy="1284098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20000"/>
                    <a:lumOff val="8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20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78" name="Straight Arrow Connector 77"/>
              <p:cNvCxnSpPr>
                <a:stCxn id="45" idx="0"/>
                <a:endCxn id="44" idx="0"/>
              </p:cNvCxnSpPr>
              <p:nvPr/>
            </p:nvCxnSpPr>
            <p:spPr>
              <a:xfrm>
                <a:off x="6480850" y="4800600"/>
                <a:ext cx="6077" cy="521523"/>
              </a:xfrm>
              <a:prstGeom prst="straightConnector1">
                <a:avLst/>
              </a:prstGeom>
              <a:ln>
                <a:prstDash val="sysDot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/>
              <p:cNvCxnSpPr/>
              <p:nvPr/>
            </p:nvCxnSpPr>
            <p:spPr>
              <a:xfrm flipV="1">
                <a:off x="6581775" y="5567363"/>
                <a:ext cx="286259" cy="157163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prstDash val="sysDot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/>
              <p:nvPr/>
            </p:nvCxnSpPr>
            <p:spPr>
              <a:xfrm>
                <a:off x="6315559" y="4812224"/>
                <a:ext cx="61994" cy="371959"/>
              </a:xfrm>
              <a:prstGeom prst="straightConnector1">
                <a:avLst/>
              </a:prstGeom>
              <a:ln>
                <a:solidFill>
                  <a:schemeClr val="bg1">
                    <a:lumMod val="65000"/>
                  </a:schemeClr>
                </a:solidFill>
                <a:prstDash val="sysDot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TextBox 55"/>
              <p:cNvSpPr txBox="1"/>
              <p:nvPr/>
            </p:nvSpPr>
            <p:spPr>
              <a:xfrm>
                <a:off x="5225142" y="4767942"/>
                <a:ext cx="11322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err="1" smtClean="0">
                    <a:solidFill>
                      <a:schemeClr val="bg1">
                        <a:lumMod val="50000"/>
                      </a:schemeClr>
                    </a:solidFill>
                  </a:rPr>
                  <a:t>RaiesdCCAmax</a:t>
                </a:r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8" name="Rectangle 57"/>
            <p:cNvSpPr/>
            <p:nvPr/>
          </p:nvSpPr>
          <p:spPr>
            <a:xfrm>
              <a:off x="6477000" y="4724400"/>
              <a:ext cx="109792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b="1" dirty="0" err="1" smtClean="0">
                  <a:solidFill>
                    <a:schemeClr val="accent1"/>
                  </a:solidFill>
                </a:rPr>
                <a:t>DynamicValue</a:t>
              </a:r>
              <a:endParaRPr lang="en-US" sz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459884" cy="670367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Simulation Parameters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1052736"/>
            <a:ext cx="5704656" cy="547260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Use </a:t>
            </a:r>
            <a:r>
              <a:rPr lang="en-US" sz="2400" dirty="0" smtClean="0"/>
              <a:t>simplified </a:t>
            </a:r>
            <a:r>
              <a:rPr lang="en-US" sz="2400" b="1" dirty="0" smtClean="0">
                <a:solidFill>
                  <a:srgbClr val="353630"/>
                </a:solidFill>
              </a:rPr>
              <a:t>11ax </a:t>
            </a:r>
            <a:r>
              <a:rPr lang="en-US" sz="2400" b="1" dirty="0" smtClean="0">
                <a:solidFill>
                  <a:srgbClr val="353630"/>
                </a:solidFill>
              </a:rPr>
              <a:t>simulation Scenario 1</a:t>
            </a:r>
            <a:endParaRPr lang="en-US" sz="2400" dirty="0" smtClean="0"/>
          </a:p>
          <a:p>
            <a:pPr lvl="1"/>
            <a:r>
              <a:rPr lang="en-US" sz="2000" dirty="0" smtClean="0">
                <a:solidFill>
                  <a:srgbClr val="353630"/>
                </a:solidFill>
              </a:rPr>
              <a:t>2 x 5 x 10 = 100 apt. in a building</a:t>
            </a:r>
          </a:p>
          <a:p>
            <a:pPr lvl="1"/>
            <a:r>
              <a:rPr lang="en-US" sz="2000" dirty="0" smtClean="0">
                <a:solidFill>
                  <a:srgbClr val="353630"/>
                </a:solidFill>
              </a:rPr>
              <a:t>One pair of AP/STA in each apt.</a:t>
            </a:r>
          </a:p>
          <a:p>
            <a:r>
              <a:rPr lang="en-US" sz="2400" dirty="0" smtClean="0"/>
              <a:t>Random factor</a:t>
            </a:r>
          </a:p>
          <a:p>
            <a:pPr lvl="1"/>
            <a:r>
              <a:rPr lang="en-US" sz="2000" dirty="0" smtClean="0"/>
              <a:t>Location of AP/STA in each apartment</a:t>
            </a:r>
          </a:p>
          <a:p>
            <a:pPr lvl="1"/>
            <a:r>
              <a:rPr lang="en-US" sz="2000" dirty="0" smtClean="0"/>
              <a:t>Use one channel out of three (0, 1, 2)</a:t>
            </a:r>
          </a:p>
          <a:p>
            <a:pPr lvl="1"/>
            <a:r>
              <a:rPr lang="en-US" sz="2000" dirty="0" smtClean="0"/>
              <a:t>Shadowing effect</a:t>
            </a:r>
          </a:p>
          <a:p>
            <a:r>
              <a:rPr lang="en-US" sz="2400" dirty="0" smtClean="0"/>
              <a:t>Power setting</a:t>
            </a:r>
          </a:p>
          <a:p>
            <a:pPr lvl="1"/>
            <a:r>
              <a:rPr lang="en-US" sz="2000" dirty="0" smtClean="0">
                <a:solidFill>
                  <a:srgbClr val="353630"/>
                </a:solidFill>
              </a:rPr>
              <a:t>TX Power: AP: 20dBm, </a:t>
            </a:r>
            <a:r>
              <a:rPr lang="en-US" sz="2000" dirty="0" smtClean="0">
                <a:solidFill>
                  <a:srgbClr val="353630"/>
                </a:solidFill>
              </a:rPr>
              <a:t>STA: </a:t>
            </a:r>
            <a:r>
              <a:rPr lang="en-US" sz="2000" dirty="0" smtClean="0">
                <a:solidFill>
                  <a:srgbClr val="353630"/>
                </a:solidFill>
              </a:rPr>
              <a:t>15dBm</a:t>
            </a:r>
            <a:endParaRPr lang="en-US" sz="2000" dirty="0" smtClean="0"/>
          </a:p>
          <a:p>
            <a:pPr lvl="1"/>
            <a:r>
              <a:rPr lang="en-US" sz="2000" dirty="0" smtClean="0"/>
              <a:t>Standard CCA in 20MHz: -82dBm</a:t>
            </a:r>
          </a:p>
          <a:p>
            <a:pPr lvl="1"/>
            <a:r>
              <a:rPr lang="en-US" dirty="0" smtClean="0"/>
              <a:t>BW </a:t>
            </a:r>
            <a:r>
              <a:rPr lang="en-US" dirty="0" smtClean="0"/>
              <a:t>20 </a:t>
            </a:r>
            <a:r>
              <a:rPr lang="en-US" dirty="0" smtClean="0"/>
              <a:t>MHz</a:t>
            </a:r>
            <a:endParaRPr lang="en-US" sz="2000" dirty="0" smtClean="0"/>
          </a:p>
          <a:p>
            <a:r>
              <a:rPr lang="en-US" sz="2400" dirty="0" smtClean="0"/>
              <a:t>Other simplification</a:t>
            </a:r>
          </a:p>
          <a:p>
            <a:pPr lvl="1"/>
            <a:r>
              <a:rPr lang="en-US" sz="2000" dirty="0" smtClean="0"/>
              <a:t>Link adaptation: assign best MCS  that can sustain 10% PER by looking up SINR-PER table</a:t>
            </a:r>
          </a:p>
          <a:p>
            <a:pPr lvl="1"/>
            <a:r>
              <a:rPr lang="en-US" sz="2000" dirty="0" smtClean="0"/>
              <a:t>No MAC overhead</a:t>
            </a:r>
          </a:p>
          <a:p>
            <a:pPr lvl="1"/>
            <a:r>
              <a:rPr lang="en-US" sz="2000" dirty="0" smtClean="0"/>
              <a:t>No collision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673751" y="6226132"/>
            <a:ext cx="6934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400" dirty="0" smtClean="0"/>
              <a:t>* Follow 11ax-evaluation-methodology in Box2TestCase3 </a:t>
            </a:r>
            <a:endParaRPr lang="en-US" sz="1400" dirty="0"/>
          </a:p>
        </p:txBody>
      </p:sp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20272" y="1524000"/>
            <a:ext cx="3323728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0876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Scenario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3" y="838200"/>
            <a:ext cx="8647427" cy="5152034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Initially</a:t>
            </a:r>
            <a:r>
              <a:rPr lang="en-US" sz="2400" dirty="0" smtClean="0"/>
              <a:t>: </a:t>
            </a:r>
          </a:p>
          <a:p>
            <a:pPr lvl="1"/>
            <a:r>
              <a:rPr lang="en-US" sz="2000" dirty="0" smtClean="0"/>
              <a:t>Whole building is empty. </a:t>
            </a:r>
          </a:p>
          <a:p>
            <a:r>
              <a:rPr lang="en-US" sz="2400" b="1" dirty="0" smtClean="0"/>
              <a:t>Procedure</a:t>
            </a:r>
            <a:r>
              <a:rPr lang="en-US" sz="2400" dirty="0" smtClean="0"/>
              <a:t>: </a:t>
            </a:r>
            <a:endParaRPr lang="en-US" sz="2400" b="1" dirty="0" smtClean="0"/>
          </a:p>
          <a:p>
            <a:pPr lvl="1"/>
            <a:r>
              <a:rPr lang="en-US" sz="2000" dirty="0" smtClean="0"/>
              <a:t>try to deploy </a:t>
            </a:r>
            <a:r>
              <a:rPr lang="en-US" sz="2000" dirty="0" smtClean="0">
                <a:solidFill>
                  <a:srgbClr val="3366CC"/>
                </a:solidFill>
              </a:rPr>
              <a:t>11ax </a:t>
            </a:r>
            <a:r>
              <a:rPr lang="en-US" sz="2000" dirty="0" smtClean="0"/>
              <a:t>and </a:t>
            </a:r>
            <a:r>
              <a:rPr lang="en-US" sz="2000" dirty="0" smtClean="0">
                <a:solidFill>
                  <a:srgbClr val="FF0000"/>
                </a:solidFill>
              </a:rPr>
              <a:t>legacy</a:t>
            </a:r>
            <a:r>
              <a:rPr lang="en-US" sz="2000" dirty="0" smtClean="0"/>
              <a:t> devices</a:t>
            </a:r>
            <a:r>
              <a:rPr lang="en-US" sz="2000" dirty="0" smtClean="0">
                <a:solidFill>
                  <a:srgbClr val="3366CC"/>
                </a:solidFill>
              </a:rPr>
              <a:t> </a:t>
            </a:r>
            <a:r>
              <a:rPr lang="en-US" sz="2000" dirty="0" smtClean="0"/>
              <a:t>one by one with specified selection probability </a:t>
            </a:r>
            <a:r>
              <a:rPr lang="en-US" sz="2000" dirty="0" smtClean="0">
                <a:solidFill>
                  <a:srgbClr val="0066CC"/>
                </a:solidFill>
              </a:rPr>
              <a:t>p</a:t>
            </a:r>
            <a:r>
              <a:rPr lang="en-US" sz="2000" dirty="0" smtClean="0"/>
              <a:t> and </a:t>
            </a:r>
            <a:r>
              <a:rPr lang="en-US" sz="2000" dirty="0" smtClean="0">
                <a:solidFill>
                  <a:srgbClr val="FF0000"/>
                </a:solidFill>
              </a:rPr>
              <a:t>1-p</a:t>
            </a:r>
            <a:r>
              <a:rPr lang="en-US" sz="2000" dirty="0" smtClean="0"/>
              <a:t> at apartments using ch0</a:t>
            </a:r>
          </a:p>
          <a:p>
            <a:pPr lvl="1"/>
            <a:r>
              <a:rPr lang="en-US" sz="2000" dirty="0" smtClean="0"/>
              <a:t>Successfully deployed if </a:t>
            </a:r>
            <a:r>
              <a:rPr lang="en-US" dirty="0" smtClean="0"/>
              <a:t>interference from all other deployed BSS is less than OBSS_PD</a:t>
            </a:r>
            <a:endParaRPr lang="en-US" sz="2000" dirty="0" smtClean="0"/>
          </a:p>
          <a:p>
            <a:pPr lvl="1"/>
            <a:r>
              <a:rPr lang="en-US" sz="2000" dirty="0" smtClean="0"/>
              <a:t>In the end </a:t>
            </a:r>
            <a:r>
              <a:rPr lang="en-US" sz="2000" dirty="0" smtClean="0"/>
              <a:t>ther</a:t>
            </a:r>
            <a:r>
              <a:rPr lang="en-US" dirty="0" smtClean="0"/>
              <a:t>e are </a:t>
            </a:r>
            <a:r>
              <a:rPr lang="en-US" dirty="0" smtClean="0"/>
              <a:t>33 </a:t>
            </a:r>
            <a:r>
              <a:rPr lang="en-US" dirty="0" smtClean="0"/>
              <a:t>AP/STA </a:t>
            </a:r>
            <a:r>
              <a:rPr lang="en-US" dirty="0" smtClean="0"/>
              <a:t>pairs in ch0 </a:t>
            </a:r>
            <a:endParaRPr lang="en-US" sz="2000" dirty="0" smtClean="0"/>
          </a:p>
          <a:p>
            <a:r>
              <a:rPr lang="en-US" sz="2400" b="1" dirty="0" smtClean="0"/>
              <a:t>Evaluation Metrics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Total system throughput</a:t>
            </a:r>
          </a:p>
          <a:p>
            <a:pPr lvl="1"/>
            <a:r>
              <a:rPr lang="en-US" sz="2000" dirty="0" smtClean="0"/>
              <a:t>System gain</a:t>
            </a:r>
          </a:p>
        </p:txBody>
      </p:sp>
      <p:grpSp>
        <p:nvGrpSpPr>
          <p:cNvPr id="4" name="Group 59"/>
          <p:cNvGrpSpPr/>
          <p:nvPr/>
        </p:nvGrpSpPr>
        <p:grpSpPr>
          <a:xfrm>
            <a:off x="4472940" y="3733800"/>
            <a:ext cx="4671060" cy="2925986"/>
            <a:chOff x="381000" y="3474814"/>
            <a:chExt cx="4671060" cy="2925986"/>
          </a:xfrm>
        </p:grpSpPr>
        <p:grpSp>
          <p:nvGrpSpPr>
            <p:cNvPr id="5" name="Group 69"/>
            <p:cNvGrpSpPr/>
            <p:nvPr/>
          </p:nvGrpSpPr>
          <p:grpSpPr>
            <a:xfrm>
              <a:off x="609030" y="3474814"/>
              <a:ext cx="4149214" cy="2925986"/>
              <a:chOff x="2923629" y="3231513"/>
              <a:chExt cx="4149214" cy="2925986"/>
            </a:xfrm>
          </p:grpSpPr>
          <p:pic>
            <p:nvPicPr>
              <p:cNvPr id="6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923629" y="3675849"/>
                <a:ext cx="4149214" cy="19646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" name="Rectangle 10"/>
              <p:cNvSpPr/>
              <p:nvPr/>
            </p:nvSpPr>
            <p:spPr>
              <a:xfrm>
                <a:off x="3039982" y="3231513"/>
                <a:ext cx="798617" cy="215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800" dirty="0" smtClean="0">
                    <a:solidFill>
                      <a:srgbClr val="FF0000"/>
                    </a:solidFill>
                  </a:rPr>
                  <a:t>Legacy </a:t>
                </a:r>
                <a:r>
                  <a:rPr lang="en-US" sz="800" dirty="0" smtClean="0"/>
                  <a:t>or</a:t>
                </a:r>
                <a:r>
                  <a:rPr lang="en-US" sz="8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800" dirty="0" smtClean="0">
                    <a:solidFill>
                      <a:srgbClr val="3366CC"/>
                    </a:solidFill>
                  </a:rPr>
                  <a:t>11ax</a:t>
                </a:r>
                <a:endParaRPr lang="en-US" sz="800" dirty="0">
                  <a:solidFill>
                    <a:srgbClr val="3366CC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3998485" y="3301625"/>
                <a:ext cx="229875" cy="2680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en-US" sz="800" dirty="0">
                  <a:solidFill>
                    <a:srgbClr val="0070C0"/>
                  </a:solidFill>
                </a:endParaRPr>
              </a:p>
            </p:txBody>
          </p:sp>
          <p:grpSp>
            <p:nvGrpSpPr>
              <p:cNvPr id="7" name="Group 53"/>
              <p:cNvGrpSpPr/>
              <p:nvPr/>
            </p:nvGrpSpPr>
            <p:grpSpPr>
              <a:xfrm>
                <a:off x="3050767" y="4213122"/>
                <a:ext cx="855135" cy="333890"/>
                <a:chOff x="5876303" y="2708633"/>
                <a:chExt cx="687199" cy="268319"/>
              </a:xfrm>
            </p:grpSpPr>
            <p:sp>
              <p:nvSpPr>
                <p:cNvPr id="43" name="Isosceles Triangle 42"/>
                <p:cNvSpPr/>
                <p:nvPr/>
              </p:nvSpPr>
              <p:spPr>
                <a:xfrm>
                  <a:off x="6355501" y="2708633"/>
                  <a:ext cx="83381" cy="71880"/>
                </a:xfrm>
                <a:prstGeom prst="triangle">
                  <a:avLst/>
                </a:prstGeom>
                <a:solidFill>
                  <a:srgbClr val="C0504D"/>
                </a:solidFill>
                <a:ln w="25400" cap="flat" cmpd="sng" algn="ctr">
                  <a:solidFill>
                    <a:srgbClr val="C0504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>
                  <a:off x="5876303" y="2708633"/>
                  <a:ext cx="71880" cy="71880"/>
                </a:xfrm>
                <a:prstGeom prst="ellipse">
                  <a:avLst/>
                </a:prstGeom>
                <a:solidFill>
                  <a:srgbClr val="C0504D"/>
                </a:solidFill>
                <a:ln w="25400" cap="flat" cmpd="sng" algn="ctr">
                  <a:solidFill>
                    <a:srgbClr val="C0504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6172921" y="2772901"/>
                  <a:ext cx="390581" cy="20405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050" dirty="0" smtClean="0">
                      <a:solidFill>
                        <a:srgbClr val="FF0000"/>
                      </a:solidFill>
                    </a:rPr>
                    <a:t>1</a:t>
                  </a:r>
                  <a:r>
                    <a:rPr lang="en-US" sz="1050" baseline="30000" dirty="0" smtClean="0">
                      <a:solidFill>
                        <a:srgbClr val="FF0000"/>
                      </a:solidFill>
                    </a:rPr>
                    <a:t>st</a:t>
                  </a:r>
                  <a:r>
                    <a:rPr lang="en-US" sz="1050" dirty="0" smtClean="0">
                      <a:solidFill>
                        <a:srgbClr val="FF0000"/>
                      </a:solidFill>
                    </a:rPr>
                    <a:t> TX</a:t>
                  </a:r>
                  <a:endParaRPr lang="en-US" sz="1050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14" name="Straight Arrow Connector 13"/>
              <p:cNvCxnSpPr/>
              <p:nvPr/>
            </p:nvCxnSpPr>
            <p:spPr>
              <a:xfrm flipH="1">
                <a:off x="3990999" y="3261899"/>
                <a:ext cx="381000" cy="381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962862" y="3765454"/>
                <a:ext cx="314371" cy="26809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none" lIns="45720" tIns="45720" rIns="45720" bIns="45720">
                <a:spAutoFit/>
              </a:bodyPr>
              <a:lstStyle/>
              <a:p>
                <a:r>
                  <a:rPr lang="en-US" sz="800" dirty="0" smtClean="0">
                    <a:solidFill>
                      <a:srgbClr val="FFFF00"/>
                    </a:solidFill>
                  </a:rPr>
                  <a:t>Ch0</a:t>
                </a:r>
                <a:endParaRPr lang="en-US" sz="800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629801" y="4661505"/>
                <a:ext cx="314371" cy="26809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none" lIns="45720" tIns="45720" rIns="45720" bIns="45720">
                <a:spAutoFit/>
              </a:bodyPr>
              <a:lstStyle/>
              <a:p>
                <a:r>
                  <a:rPr lang="en-US" sz="800" dirty="0" smtClean="0">
                    <a:solidFill>
                      <a:srgbClr val="FFFF00"/>
                    </a:solidFill>
                  </a:rPr>
                  <a:t>Ch0</a:t>
                </a:r>
                <a:endParaRPr lang="en-US" sz="800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793013" y="3765454"/>
                <a:ext cx="314371" cy="26809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none" lIns="45720" tIns="45720" rIns="45720" bIns="45720">
                <a:spAutoFit/>
              </a:bodyPr>
              <a:lstStyle/>
              <a:p>
                <a:r>
                  <a:rPr lang="en-US" sz="800" dirty="0" smtClean="0">
                    <a:solidFill>
                      <a:srgbClr val="FFFF00"/>
                    </a:solidFill>
                  </a:rPr>
                  <a:t>Ch0</a:t>
                </a:r>
                <a:endParaRPr lang="en-US" sz="800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6266398" y="4661505"/>
                <a:ext cx="314371" cy="26809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none" lIns="45720" tIns="45720" rIns="45720" bIns="45720">
                <a:spAutoFit/>
              </a:bodyPr>
              <a:lstStyle/>
              <a:p>
                <a:r>
                  <a:rPr lang="en-US" sz="800" dirty="0" smtClean="0">
                    <a:solidFill>
                      <a:srgbClr val="FFFF00"/>
                    </a:solidFill>
                  </a:rPr>
                  <a:t>Ch0</a:t>
                </a:r>
                <a:endParaRPr lang="en-US" sz="800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4629801" y="3765454"/>
                <a:ext cx="314371" cy="268094"/>
              </a:xfrm>
              <a:prstGeom prst="rect">
                <a:avLst/>
              </a:prstGeom>
              <a:solidFill>
                <a:schemeClr val="tx1">
                  <a:lumMod val="20000"/>
                  <a:lumOff val="80000"/>
                </a:schemeClr>
              </a:solidFill>
            </p:spPr>
            <p:txBody>
              <a:bodyPr wrap="none" lIns="45720" tIns="45720" rIns="45720" bIns="45720">
                <a:spAutoFit/>
              </a:bodyPr>
              <a:lstStyle/>
              <a:p>
                <a:r>
                  <a:rPr lang="en-US" sz="800" dirty="0" smtClean="0"/>
                  <a:t>Ch2</a:t>
                </a:r>
                <a:endParaRPr lang="en-US" sz="800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2951009" y="4661505"/>
                <a:ext cx="314371" cy="268094"/>
              </a:xfrm>
              <a:prstGeom prst="rect">
                <a:avLst/>
              </a:prstGeom>
              <a:solidFill>
                <a:schemeClr val="tx1">
                  <a:lumMod val="20000"/>
                  <a:lumOff val="80000"/>
                </a:schemeClr>
              </a:solidFill>
            </p:spPr>
            <p:txBody>
              <a:bodyPr wrap="none" lIns="45720" tIns="45720" rIns="45720" bIns="45720">
                <a:spAutoFit/>
              </a:bodyPr>
              <a:lstStyle/>
              <a:p>
                <a:r>
                  <a:rPr lang="en-US" sz="800" dirty="0" smtClean="0"/>
                  <a:t>Ch2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5417757" y="3765454"/>
                <a:ext cx="314371" cy="268094"/>
              </a:xfrm>
              <a:prstGeom prst="rect">
                <a:avLst/>
              </a:prstGeom>
              <a:solidFill>
                <a:schemeClr val="tx1">
                  <a:lumMod val="60000"/>
                  <a:lumOff val="40000"/>
                </a:schemeClr>
              </a:solidFill>
            </p:spPr>
            <p:txBody>
              <a:bodyPr wrap="none" lIns="45720" tIns="45720" rIns="45720" bIns="45720">
                <a:spAutoFit/>
              </a:bodyPr>
              <a:lstStyle/>
              <a:p>
                <a:r>
                  <a:rPr lang="en-US" sz="800" dirty="0" smtClean="0">
                    <a:solidFill>
                      <a:srgbClr val="FFFF00"/>
                    </a:solidFill>
                  </a:rPr>
                  <a:t>Ch1</a:t>
                </a:r>
                <a:endParaRPr lang="en-US" sz="800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793013" y="4661505"/>
                <a:ext cx="314371" cy="268094"/>
              </a:xfrm>
              <a:prstGeom prst="rect">
                <a:avLst/>
              </a:prstGeom>
              <a:solidFill>
                <a:schemeClr val="tx1">
                  <a:lumMod val="60000"/>
                  <a:lumOff val="40000"/>
                </a:schemeClr>
              </a:solidFill>
            </p:spPr>
            <p:txBody>
              <a:bodyPr wrap="none" lIns="45720" tIns="45720" rIns="45720" bIns="45720">
                <a:spAutoFit/>
              </a:bodyPr>
              <a:lstStyle/>
              <a:p>
                <a:r>
                  <a:rPr lang="en-US" sz="800" dirty="0" smtClean="0">
                    <a:solidFill>
                      <a:srgbClr val="FFFF00"/>
                    </a:solidFill>
                  </a:rPr>
                  <a:t>Ch1</a:t>
                </a:r>
                <a:endParaRPr lang="en-US" sz="800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5412541" y="4661505"/>
                <a:ext cx="314371" cy="268094"/>
              </a:xfrm>
              <a:prstGeom prst="rect">
                <a:avLst/>
              </a:prstGeom>
              <a:solidFill>
                <a:schemeClr val="tx1">
                  <a:lumMod val="20000"/>
                  <a:lumOff val="80000"/>
                </a:schemeClr>
              </a:solidFill>
            </p:spPr>
            <p:txBody>
              <a:bodyPr wrap="none" lIns="45720" tIns="45720" rIns="45720" bIns="45720">
                <a:spAutoFit/>
              </a:bodyPr>
              <a:lstStyle/>
              <a:p>
                <a:r>
                  <a:rPr lang="en-US" sz="800" dirty="0" smtClean="0"/>
                  <a:t>Ch2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266398" y="3765454"/>
                <a:ext cx="314371" cy="268094"/>
              </a:xfrm>
              <a:prstGeom prst="rect">
                <a:avLst/>
              </a:prstGeom>
              <a:solidFill>
                <a:schemeClr val="tx1">
                  <a:lumMod val="20000"/>
                  <a:lumOff val="80000"/>
                </a:schemeClr>
              </a:solidFill>
            </p:spPr>
            <p:txBody>
              <a:bodyPr wrap="none" lIns="45720" tIns="45720" rIns="45720" bIns="45720">
                <a:spAutoFit/>
              </a:bodyPr>
              <a:lstStyle/>
              <a:p>
                <a:r>
                  <a:rPr lang="en-US" sz="800" dirty="0" smtClean="0"/>
                  <a:t>Ch2</a:t>
                </a:r>
              </a:p>
            </p:txBody>
          </p:sp>
          <p:grpSp>
            <p:nvGrpSpPr>
              <p:cNvPr id="8" name="Group 54"/>
              <p:cNvGrpSpPr/>
              <p:nvPr/>
            </p:nvGrpSpPr>
            <p:grpSpPr>
              <a:xfrm>
                <a:off x="4653506" y="5179129"/>
                <a:ext cx="700060" cy="89446"/>
                <a:chOff x="5876303" y="2708633"/>
                <a:chExt cx="562579" cy="71880"/>
              </a:xfrm>
            </p:grpSpPr>
            <p:sp>
              <p:nvSpPr>
                <p:cNvPr id="41" name="Isosceles Triangle 40"/>
                <p:cNvSpPr/>
                <p:nvPr/>
              </p:nvSpPr>
              <p:spPr>
                <a:xfrm>
                  <a:off x="6355501" y="2708633"/>
                  <a:ext cx="83381" cy="71880"/>
                </a:xfrm>
                <a:prstGeom prst="triangle">
                  <a:avLst/>
                </a:prstGeom>
                <a:solidFill>
                  <a:srgbClr val="C0504D"/>
                </a:solidFill>
                <a:ln w="25400" cap="flat" cmpd="sng" algn="ctr">
                  <a:solidFill>
                    <a:srgbClr val="C0504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2" name="Oval 41"/>
                <p:cNvSpPr/>
                <p:nvPr/>
              </p:nvSpPr>
              <p:spPr>
                <a:xfrm>
                  <a:off x="5876303" y="2708633"/>
                  <a:ext cx="71880" cy="71880"/>
                </a:xfrm>
                <a:prstGeom prst="ellipse">
                  <a:avLst/>
                </a:prstGeom>
                <a:solidFill>
                  <a:srgbClr val="C0504D"/>
                </a:solidFill>
                <a:ln w="25400" cap="flat" cmpd="sng" algn="ctr">
                  <a:solidFill>
                    <a:srgbClr val="C0504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30" name="Straight Arrow Connector 29"/>
              <p:cNvCxnSpPr/>
              <p:nvPr/>
            </p:nvCxnSpPr>
            <p:spPr>
              <a:xfrm>
                <a:off x="5819799" y="3297560"/>
                <a:ext cx="381001" cy="10668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Isosceles Triangle 30"/>
              <p:cNvSpPr/>
              <p:nvPr/>
            </p:nvSpPr>
            <p:spPr>
              <a:xfrm>
                <a:off x="3309430" y="5736925"/>
                <a:ext cx="103757" cy="89446"/>
              </a:xfrm>
              <a:prstGeom prst="triangle">
                <a:avLst/>
              </a:prstGeom>
              <a:noFill/>
              <a:ln w="25400" cap="flat" cmpd="sng" algn="ctr">
                <a:solidFill>
                  <a:sysClr val="windowText" lastClr="000000">
                    <a:shade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361106" y="5628196"/>
                <a:ext cx="391369" cy="3063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kern="0" dirty="0" smtClean="0">
                    <a:solidFill>
                      <a:sysClr val="windowText" lastClr="000000"/>
                    </a:solidFill>
                  </a:rPr>
                  <a:t>TX</a:t>
                </a: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3324987" y="5965447"/>
                <a:ext cx="89446" cy="89446"/>
              </a:xfrm>
              <a:prstGeom prst="ellips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361931" y="5851107"/>
                <a:ext cx="399348" cy="3063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kern="0" dirty="0" smtClean="0">
                    <a:solidFill>
                      <a:sysClr val="windowText" lastClr="000000"/>
                    </a:solidFill>
                  </a:rPr>
                  <a:t>RX</a:t>
                </a: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2987824" y="4293096"/>
                <a:ext cx="494046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50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sz="1050" baseline="30000" dirty="0" smtClean="0">
                    <a:solidFill>
                      <a:srgbClr val="FF0000"/>
                    </a:solidFill>
                  </a:rPr>
                  <a:t>st</a:t>
                </a:r>
                <a:r>
                  <a:rPr lang="en-US" sz="1050" dirty="0" smtClean="0">
                    <a:solidFill>
                      <a:srgbClr val="FF0000"/>
                    </a:solidFill>
                  </a:rPr>
                  <a:t> RX</a:t>
                </a:r>
                <a:endParaRPr lang="en-US" sz="105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4932040" y="5229200"/>
                <a:ext cx="486030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50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sz="1050" baseline="30000" dirty="0" smtClean="0">
                    <a:solidFill>
                      <a:srgbClr val="FF0000"/>
                    </a:solidFill>
                  </a:rPr>
                  <a:t>st</a:t>
                </a:r>
                <a:r>
                  <a:rPr lang="en-US" sz="1050" dirty="0" smtClean="0">
                    <a:solidFill>
                      <a:srgbClr val="FF0000"/>
                    </a:solidFill>
                  </a:rPr>
                  <a:t> TX</a:t>
                </a:r>
                <a:endParaRPr lang="en-US" sz="105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4644008" y="4941168"/>
                <a:ext cx="486030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050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sz="1050" baseline="30000" dirty="0" smtClean="0">
                    <a:solidFill>
                      <a:srgbClr val="FF0000"/>
                    </a:solidFill>
                  </a:rPr>
                  <a:t>st</a:t>
                </a:r>
                <a:r>
                  <a:rPr lang="en-US" sz="1050" dirty="0" smtClean="0">
                    <a:solidFill>
                      <a:srgbClr val="FF0000"/>
                    </a:solidFill>
                  </a:rPr>
                  <a:t> TX</a:t>
                </a:r>
                <a:endParaRPr lang="en-US" sz="105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9" name="Group 49"/>
            <p:cNvGrpSpPr/>
            <p:nvPr/>
          </p:nvGrpSpPr>
          <p:grpSpPr>
            <a:xfrm>
              <a:off x="3581400" y="4495800"/>
              <a:ext cx="1470660" cy="1447800"/>
              <a:chOff x="3771900" y="3421380"/>
              <a:chExt cx="1470660" cy="1447800"/>
            </a:xfrm>
          </p:grpSpPr>
          <p:sp>
            <p:nvSpPr>
              <p:cNvPr id="48" name="Arc 47"/>
              <p:cNvSpPr/>
              <p:nvPr/>
            </p:nvSpPr>
            <p:spPr>
              <a:xfrm>
                <a:off x="3794760" y="3421380"/>
                <a:ext cx="1447800" cy="1447800"/>
              </a:xfrm>
              <a:prstGeom prst="arc">
                <a:avLst>
                  <a:gd name="adj1" fmla="val 16200000"/>
                  <a:gd name="adj2" fmla="val 5583173"/>
                </a:avLst>
              </a:prstGeom>
              <a:ln>
                <a:solidFill>
                  <a:srgbClr val="3366CC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9" name="Arc 48"/>
              <p:cNvSpPr/>
              <p:nvPr/>
            </p:nvSpPr>
            <p:spPr>
              <a:xfrm rot="10800000">
                <a:off x="3771900" y="3421380"/>
                <a:ext cx="1447800" cy="1447800"/>
              </a:xfrm>
              <a:prstGeom prst="arc">
                <a:avLst>
                  <a:gd name="adj1" fmla="val 16200000"/>
                  <a:gd name="adj2" fmla="val 5583173"/>
                </a:avLst>
              </a:prstGeom>
              <a:ln>
                <a:solidFill>
                  <a:srgbClr val="FF0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50"/>
            <p:cNvGrpSpPr/>
            <p:nvPr/>
          </p:nvGrpSpPr>
          <p:grpSpPr>
            <a:xfrm>
              <a:off x="1981200" y="4572000"/>
              <a:ext cx="1470660" cy="1447800"/>
              <a:chOff x="3771900" y="3421380"/>
              <a:chExt cx="1470660" cy="1447800"/>
            </a:xfrm>
          </p:grpSpPr>
          <p:sp>
            <p:nvSpPr>
              <p:cNvPr id="52" name="Arc 51"/>
              <p:cNvSpPr/>
              <p:nvPr/>
            </p:nvSpPr>
            <p:spPr>
              <a:xfrm>
                <a:off x="3794760" y="3421380"/>
                <a:ext cx="1447800" cy="1447800"/>
              </a:xfrm>
              <a:prstGeom prst="arc">
                <a:avLst>
                  <a:gd name="adj1" fmla="val 16200000"/>
                  <a:gd name="adj2" fmla="val 5583173"/>
                </a:avLst>
              </a:prstGeom>
              <a:ln>
                <a:solidFill>
                  <a:srgbClr val="3366CC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Arc 52"/>
              <p:cNvSpPr/>
              <p:nvPr/>
            </p:nvSpPr>
            <p:spPr>
              <a:xfrm rot="10800000">
                <a:off x="3771900" y="3421380"/>
                <a:ext cx="1447800" cy="1447800"/>
              </a:xfrm>
              <a:prstGeom prst="arc">
                <a:avLst>
                  <a:gd name="adj1" fmla="val 16200000"/>
                  <a:gd name="adj2" fmla="val 5583173"/>
                </a:avLst>
              </a:prstGeom>
              <a:ln>
                <a:solidFill>
                  <a:srgbClr val="FF0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53"/>
            <p:cNvGrpSpPr/>
            <p:nvPr/>
          </p:nvGrpSpPr>
          <p:grpSpPr>
            <a:xfrm>
              <a:off x="381000" y="3733800"/>
              <a:ext cx="1470660" cy="1447800"/>
              <a:chOff x="3771900" y="3421380"/>
              <a:chExt cx="1470660" cy="1447800"/>
            </a:xfrm>
          </p:grpSpPr>
          <p:sp>
            <p:nvSpPr>
              <p:cNvPr id="55" name="Arc 54"/>
              <p:cNvSpPr/>
              <p:nvPr/>
            </p:nvSpPr>
            <p:spPr>
              <a:xfrm>
                <a:off x="3794760" y="3421380"/>
                <a:ext cx="1447800" cy="1447800"/>
              </a:xfrm>
              <a:prstGeom prst="arc">
                <a:avLst>
                  <a:gd name="adj1" fmla="val 16200000"/>
                  <a:gd name="adj2" fmla="val 5583173"/>
                </a:avLst>
              </a:prstGeom>
              <a:ln>
                <a:solidFill>
                  <a:srgbClr val="3366CC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Arc 55"/>
              <p:cNvSpPr/>
              <p:nvPr/>
            </p:nvSpPr>
            <p:spPr>
              <a:xfrm rot="10800000">
                <a:off x="3771900" y="3421380"/>
                <a:ext cx="1447800" cy="1447800"/>
              </a:xfrm>
              <a:prstGeom prst="arc">
                <a:avLst>
                  <a:gd name="adj1" fmla="val 16200000"/>
                  <a:gd name="adj2" fmla="val 5583173"/>
                </a:avLst>
              </a:prstGeom>
              <a:ln>
                <a:solidFill>
                  <a:srgbClr val="FF0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7" name="Rectangle 56"/>
            <p:cNvSpPr/>
            <p:nvPr/>
          </p:nvSpPr>
          <p:spPr>
            <a:xfrm>
              <a:off x="2325583" y="6019800"/>
              <a:ext cx="798617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 smtClean="0">
                  <a:solidFill>
                    <a:srgbClr val="FF0000"/>
                  </a:solidFill>
                </a:rPr>
                <a:t>Legacy </a:t>
              </a:r>
              <a:r>
                <a:rPr lang="en-US" sz="800" dirty="0" smtClean="0"/>
                <a:t>or</a:t>
              </a:r>
              <a:r>
                <a:rPr lang="en-US" sz="800" dirty="0" smtClean="0">
                  <a:solidFill>
                    <a:srgbClr val="FF0000"/>
                  </a:solidFill>
                </a:rPr>
                <a:t> </a:t>
              </a:r>
              <a:r>
                <a:rPr lang="en-US" sz="800" dirty="0" smtClean="0">
                  <a:solidFill>
                    <a:srgbClr val="3366CC"/>
                  </a:solidFill>
                </a:rPr>
                <a:t>11ax</a:t>
              </a:r>
              <a:endParaRPr lang="en-US" sz="800" dirty="0">
                <a:solidFill>
                  <a:srgbClr val="3366CC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962400" y="6019800"/>
              <a:ext cx="798617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 smtClean="0">
                  <a:solidFill>
                    <a:srgbClr val="FF0000"/>
                  </a:solidFill>
                </a:rPr>
                <a:t>Legacy </a:t>
              </a:r>
              <a:r>
                <a:rPr lang="en-US" sz="800" dirty="0" smtClean="0"/>
                <a:t>or</a:t>
              </a:r>
              <a:r>
                <a:rPr lang="en-US" sz="800" dirty="0" smtClean="0">
                  <a:solidFill>
                    <a:srgbClr val="FF0000"/>
                  </a:solidFill>
                </a:rPr>
                <a:t> </a:t>
              </a:r>
              <a:r>
                <a:rPr lang="en-US" sz="800" dirty="0" smtClean="0">
                  <a:solidFill>
                    <a:srgbClr val="3366CC"/>
                  </a:solidFill>
                </a:rPr>
                <a:t>11ax</a:t>
              </a:r>
              <a:endParaRPr lang="en-US" sz="800" dirty="0">
                <a:solidFill>
                  <a:srgbClr val="3366CC"/>
                </a:solidFill>
              </a:endParaRPr>
            </a:p>
          </p:txBody>
        </p:sp>
        <p:cxnSp>
          <p:nvCxnSpPr>
            <p:cNvPr id="59" name="Straight Arrow Connector 58"/>
            <p:cNvCxnSpPr>
              <a:stCxn id="61" idx="2"/>
            </p:cNvCxnSpPr>
            <p:nvPr/>
          </p:nvCxnSpPr>
          <p:spPr>
            <a:xfrm flipH="1">
              <a:off x="2971800" y="3569732"/>
              <a:ext cx="86573" cy="9260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036457"/>
            <a:ext cx="1805749" cy="1821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" name="Rectangle 60"/>
          <p:cNvSpPr/>
          <p:nvPr/>
        </p:nvSpPr>
        <p:spPr>
          <a:xfrm>
            <a:off x="5715000" y="3352800"/>
            <a:ext cx="1849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Follow procedure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457200" y="1371600"/>
          <a:ext cx="8686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0876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Total System Throughput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spc="0" dirty="0" smtClean="0">
                <a:solidFill>
                  <a:schemeClr val="bg2">
                    <a:lumMod val="50000"/>
                  </a:schemeClr>
                </a:solidFill>
              </a:rPr>
              <a:t>(mcs0: 1, mcs1: 2, … mcs9: 13.3, 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PHY 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r</a:t>
            </a:r>
            <a:r>
              <a:rPr lang="en-US" sz="1800" spc="0" dirty="0" smtClean="0">
                <a:solidFill>
                  <a:schemeClr val="bg2">
                    <a:lumMod val="50000"/>
                  </a:schemeClr>
                </a:solidFill>
              </a:rPr>
              <a:t>ate relative ratio to MCS0)</a:t>
            </a:r>
            <a:endParaRPr lang="en-US" spc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8200" y="5791200"/>
            <a:ext cx="4191000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400" b="1" dirty="0" smtClean="0"/>
              <a:t>CCA</a:t>
            </a:r>
            <a:r>
              <a:rPr lang="en-US" sz="1400" dirty="0" smtClean="0"/>
              <a:t>: </a:t>
            </a:r>
            <a:r>
              <a:rPr lang="en-US" sz="1400" dirty="0" err="1" smtClean="0"/>
              <a:t>Raisd</a:t>
            </a:r>
            <a:r>
              <a:rPr lang="en-US" sz="1400" dirty="0" smtClean="0"/>
              <a:t> CCA</a:t>
            </a:r>
          </a:p>
          <a:p>
            <a:r>
              <a:rPr lang="en-US" sz="1400" b="1" dirty="0" smtClean="0"/>
              <a:t>CCA+TPC</a:t>
            </a:r>
            <a:r>
              <a:rPr lang="en-US" sz="1400" dirty="0" smtClean="0"/>
              <a:t>: Raised CCA = Reduced TPC</a:t>
            </a:r>
            <a:br>
              <a:rPr lang="en-US" sz="1400" dirty="0" smtClean="0"/>
            </a:br>
            <a:r>
              <a:rPr lang="en-US" sz="1400" b="1" dirty="0" smtClean="0"/>
              <a:t>RSSI Based CCA+TPC</a:t>
            </a:r>
            <a:r>
              <a:rPr lang="en-US" sz="1400" dirty="0" smtClean="0"/>
              <a:t>: </a:t>
            </a:r>
            <a:r>
              <a:rPr lang="en-US" sz="1400" dirty="0" err="1" smtClean="0"/>
              <a:t>RaisedCCAmax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152400" y="3200400"/>
            <a:ext cx="400110" cy="1341714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en-US" sz="1400" dirty="0" smtClean="0"/>
              <a:t>Relative PHY rate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7239000" y="5726668"/>
            <a:ext cx="457200" cy="457200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System Gain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1143000"/>
            <a:ext cx="8229600" cy="4953000"/>
          </a:xfrm>
        </p:spPr>
        <p:txBody>
          <a:bodyPr>
            <a:normAutofit fontScale="92500"/>
          </a:bodyPr>
          <a:lstStyle/>
          <a:p>
            <a:r>
              <a:rPr lang="en-US" sz="2600" dirty="0" smtClean="0"/>
              <a:t>“CCA”, “CCA+TPC”, “RSSI-based”:</a:t>
            </a:r>
          </a:p>
          <a:p>
            <a:pPr lvl="1"/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lvl="1"/>
            <a:endParaRPr lang="en-US" sz="1100" dirty="0" smtClean="0"/>
          </a:p>
          <a:p>
            <a:pPr lvl="1"/>
            <a:r>
              <a:rPr lang="en-US" sz="2200" dirty="0" smtClean="0"/>
              <a:t>The </a:t>
            </a:r>
            <a:r>
              <a:rPr lang="en-US" sz="2200" u="sng" dirty="0" smtClean="0"/>
              <a:t>higher chance you deploy 11ax devices </a:t>
            </a:r>
            <a:r>
              <a:rPr lang="en-US" sz="2200" dirty="0" smtClean="0"/>
              <a:t>instead of legacy ones, the </a:t>
            </a:r>
            <a:r>
              <a:rPr lang="en-US" sz="2200" u="sng" dirty="0" smtClean="0"/>
              <a:t>higher system throughput</a:t>
            </a:r>
            <a:r>
              <a:rPr lang="en-US" sz="2200" dirty="0" smtClean="0"/>
              <a:t> you can get</a:t>
            </a:r>
            <a:r>
              <a:rPr lang="zh-TW" altLang="en-US" sz="2200" dirty="0" smtClean="0"/>
              <a:t> </a:t>
            </a:r>
            <a:r>
              <a:rPr lang="en-US" altLang="zh-TW" sz="2200" dirty="0" smtClean="0">
                <a:sym typeface="Wingdings" pitchFamily="2" charset="2"/>
              </a:rPr>
              <a:t></a:t>
            </a:r>
            <a:r>
              <a:rPr lang="zh-TW" altLang="en-US" sz="2200" dirty="0" smtClean="0">
                <a:sym typeface="Wingdings" pitchFamily="2" charset="2"/>
              </a:rPr>
              <a:t> </a:t>
            </a:r>
            <a:r>
              <a:rPr lang="en-US" altLang="zh-TW" sz="2200" b="1" dirty="0" smtClean="0">
                <a:sym typeface="Wingdings" pitchFamily="2" charset="2"/>
              </a:rPr>
              <a:t>incentives to use 11ax</a:t>
            </a:r>
            <a:endParaRPr lang="en-US" sz="2200" b="1" dirty="0" smtClean="0"/>
          </a:p>
          <a:p>
            <a:pPr lvl="1"/>
            <a:r>
              <a:rPr lang="en-US" sz="2200" dirty="0" smtClean="0"/>
              <a:t>Each method can achieve </a:t>
            </a:r>
            <a:r>
              <a:rPr lang="en-US" sz="2200" b="1" u="sng" dirty="0" smtClean="0"/>
              <a:t>same</a:t>
            </a:r>
            <a:r>
              <a:rPr lang="en-US" sz="2200" u="sng" dirty="0" smtClean="0"/>
              <a:t> </a:t>
            </a:r>
            <a:r>
              <a:rPr lang="en-US" sz="2200" b="1" u="sng" dirty="0" smtClean="0"/>
              <a:t>optimal</a:t>
            </a:r>
            <a:r>
              <a:rPr lang="en-US" sz="2200" u="sng" dirty="0" smtClean="0"/>
              <a:t> (peak) system throughput </a:t>
            </a:r>
            <a:r>
              <a:rPr lang="en-US" sz="2200" dirty="0" smtClean="0"/>
              <a:t>(like system capacity) at different raised CCA level </a:t>
            </a:r>
            <a:r>
              <a:rPr lang="en-US" altLang="zh-TW" sz="2200" dirty="0" smtClean="0">
                <a:sym typeface="Wingdings" pitchFamily="2" charset="2"/>
              </a:rPr>
              <a:t></a:t>
            </a:r>
            <a:r>
              <a:rPr lang="en-US" sz="2200" b="1" dirty="0" smtClean="0">
                <a:sym typeface="Wingdings" pitchFamily="2" charset="2"/>
              </a:rPr>
              <a:t> does it mean simple “CCA” with suitable raised level is good enough?</a:t>
            </a:r>
            <a:endParaRPr lang="en-US" sz="2400" dirty="0" smtClean="0"/>
          </a:p>
          <a:p>
            <a:r>
              <a:rPr lang="en-US" sz="2600" dirty="0" smtClean="0"/>
              <a:t>“CCA+TPC” behaves like “RSSI-based”</a:t>
            </a:r>
          </a:p>
          <a:p>
            <a:pPr lvl="1"/>
            <a:r>
              <a:rPr lang="en-US" sz="2200" u="sng" dirty="0" smtClean="0"/>
              <a:t>At most of the time</a:t>
            </a:r>
            <a:r>
              <a:rPr lang="en-US" sz="2200" dirty="0" smtClean="0"/>
              <a:t>, the raised CCA </a:t>
            </a:r>
            <a:br>
              <a:rPr lang="en-US" sz="2200" dirty="0" smtClean="0"/>
            </a:br>
            <a:r>
              <a:rPr lang="en-US" sz="2200" dirty="0" smtClean="0"/>
              <a:t>(or reduced TX power) of RSSI-based </a:t>
            </a:r>
            <a:br>
              <a:rPr lang="en-US" sz="2200" dirty="0" smtClean="0"/>
            </a:br>
            <a:r>
              <a:rPr lang="en-US" sz="2200" dirty="0" smtClean="0"/>
              <a:t>method </a:t>
            </a:r>
            <a:r>
              <a:rPr lang="en-US" sz="2200" u="sng" dirty="0" smtClean="0"/>
              <a:t>is capped at its </a:t>
            </a:r>
            <a:r>
              <a:rPr lang="en-US" sz="2200" u="sng" dirty="0" err="1" smtClean="0">
                <a:solidFill>
                  <a:srgbClr val="0066CC"/>
                </a:solidFill>
              </a:rPr>
              <a:t>RaisedCCAmax</a:t>
            </a:r>
            <a:r>
              <a:rPr lang="en-US" sz="2200" u="sng" dirty="0" smtClean="0"/>
              <a:t> </a:t>
            </a:r>
            <a:r>
              <a:rPr lang="en-US" sz="2200" dirty="0" smtClean="0"/>
              <a:t>instead </a:t>
            </a:r>
            <a:br>
              <a:rPr lang="en-US" sz="2200" dirty="0" smtClean="0"/>
            </a:br>
            <a:r>
              <a:rPr lang="en-US" sz="2200" dirty="0" smtClean="0"/>
              <a:t>of the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true dynamically determined value</a:t>
            </a:r>
            <a:endParaRPr lang="en-US" sz="24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6886575" y="5357336"/>
            <a:ext cx="2028825" cy="1371600"/>
            <a:chOff x="5513695" y="4800600"/>
            <a:chExt cx="2858780" cy="1932696"/>
          </a:xfrm>
        </p:grpSpPr>
        <p:grpSp>
          <p:nvGrpSpPr>
            <p:cNvPr id="5" name="Group 42"/>
            <p:cNvGrpSpPr/>
            <p:nvPr/>
          </p:nvGrpSpPr>
          <p:grpSpPr>
            <a:xfrm>
              <a:off x="5513695" y="4800600"/>
              <a:ext cx="2858780" cy="1932696"/>
              <a:chOff x="3170545" y="3048000"/>
              <a:chExt cx="3535055" cy="2389896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3862147" y="3692895"/>
                <a:ext cx="1023716" cy="1022863"/>
              </a:xfrm>
              <a:prstGeom prst="ellipse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200">
                  <a:solidFill>
                    <a:srgbClr val="FF0000"/>
                  </a:solidFill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3170545" y="3048000"/>
                <a:ext cx="2391890" cy="2389896"/>
              </a:xfrm>
              <a:prstGeom prst="ellipse">
                <a:avLst/>
              </a:prstGeom>
              <a:noFill/>
              <a:ln>
                <a:solidFill>
                  <a:schemeClr val="accent6">
                    <a:alpha val="5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200">
                  <a:solidFill>
                    <a:srgbClr val="FF0000"/>
                  </a:solidFill>
                </a:endParaRPr>
              </a:p>
            </p:txBody>
          </p:sp>
          <p:pic>
            <p:nvPicPr>
              <p:cNvPr id="14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315704" y="4093580"/>
                <a:ext cx="170707" cy="261395"/>
              </a:xfrm>
              <a:prstGeom prst="rect">
                <a:avLst/>
              </a:prstGeom>
              <a:noFill/>
              <a:ln w="9525">
                <a:solidFill>
                  <a:srgbClr val="0066CC"/>
                </a:solidFill>
                <a:miter lim="800000"/>
                <a:headEnd/>
                <a:tailEnd/>
              </a:ln>
            </p:spPr>
          </p:pic>
          <p:pic>
            <p:nvPicPr>
              <p:cNvPr id="15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435968" y="4093580"/>
                <a:ext cx="170707" cy="261395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</p:pic>
          <p:sp>
            <p:nvSpPr>
              <p:cNvPr id="16" name="Oval 15"/>
              <p:cNvSpPr/>
              <p:nvPr/>
            </p:nvSpPr>
            <p:spPr>
              <a:xfrm>
                <a:off x="4313710" y="3048000"/>
                <a:ext cx="2391890" cy="2389896"/>
              </a:xfrm>
              <a:prstGeom prst="ellipse">
                <a:avLst/>
              </a:prstGeom>
              <a:noFill/>
              <a:ln>
                <a:solidFill>
                  <a:srgbClr val="FF9999">
                    <a:alpha val="49804"/>
                  </a:srgb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200">
                  <a:solidFill>
                    <a:srgbClr val="FF0000"/>
                  </a:solidFill>
                </a:endParaRPr>
              </a:p>
            </p:txBody>
          </p:sp>
          <p:pic>
            <p:nvPicPr>
              <p:cNvPr id="17" name="Picture 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895976" y="3852129"/>
                <a:ext cx="199158" cy="210102"/>
              </a:xfrm>
              <a:prstGeom prst="rect">
                <a:avLst/>
              </a:prstGeom>
              <a:noFill/>
              <a:ln w="9525">
                <a:solidFill>
                  <a:srgbClr val="0066CC"/>
                </a:solidFill>
                <a:miter lim="800000"/>
                <a:headEnd/>
                <a:tailEnd/>
              </a:ln>
            </p:spPr>
          </p:pic>
          <p:pic>
            <p:nvPicPr>
              <p:cNvPr id="18" name="Picture 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207705" y="4790633"/>
                <a:ext cx="199158" cy="210101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</p:pic>
        </p:grpSp>
        <p:cxnSp>
          <p:nvCxnSpPr>
            <p:cNvPr id="6" name="Straight Arrow Connector 5"/>
            <p:cNvCxnSpPr/>
            <p:nvPr/>
          </p:nvCxnSpPr>
          <p:spPr>
            <a:xfrm flipV="1">
              <a:off x="6515100" y="5314440"/>
              <a:ext cx="828675" cy="429136"/>
            </a:xfrm>
            <a:prstGeom prst="straightConnector1">
              <a:avLst/>
            </a:prstGeom>
            <a:ln>
              <a:solidFill>
                <a:schemeClr val="accent3">
                  <a:lumMod val="40000"/>
                  <a:lumOff val="60000"/>
                </a:schemeClr>
              </a:solidFill>
              <a:prstDash val="sysDot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5838826" y="5102384"/>
              <a:ext cx="1285170" cy="1284098"/>
            </a:xfrm>
            <a:prstGeom prst="ellipse">
              <a:avLst/>
            </a:prstGeom>
            <a:noFill/>
            <a:ln>
              <a:solidFill>
                <a:schemeClr val="accent5">
                  <a:lumMod val="20000"/>
                  <a:lumOff val="8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>
                <a:solidFill>
                  <a:srgbClr val="FF0000"/>
                </a:solidFill>
              </a:endParaRPr>
            </a:p>
          </p:txBody>
        </p:sp>
        <p:cxnSp>
          <p:nvCxnSpPr>
            <p:cNvPr id="8" name="Straight Arrow Connector 7"/>
            <p:cNvCxnSpPr>
              <a:stCxn id="13" idx="0"/>
              <a:endCxn id="12" idx="0"/>
            </p:cNvCxnSpPr>
            <p:nvPr/>
          </p:nvCxnSpPr>
          <p:spPr>
            <a:xfrm>
              <a:off x="6480850" y="4800600"/>
              <a:ext cx="6077" cy="521523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prstDash val="sysDot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6581775" y="5567363"/>
              <a:ext cx="286259" cy="157163"/>
            </a:xfrm>
            <a:prstGeom prst="straightConnector1">
              <a:avLst/>
            </a:prstGeom>
            <a:ln>
              <a:solidFill>
                <a:srgbClr val="00B050"/>
              </a:solidFill>
              <a:prstDash val="sysDot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6315559" y="4812224"/>
              <a:ext cx="36336" cy="293176"/>
            </a:xfrm>
            <a:prstGeom prst="straightConnector1">
              <a:avLst/>
            </a:prstGeom>
            <a:ln>
              <a:solidFill>
                <a:srgbClr val="00B0F0"/>
              </a:solidFill>
              <a:prstDash val="sysDot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7"/>
          <p:cNvGrpSpPr/>
          <p:nvPr/>
        </p:nvGrpSpPr>
        <p:grpSpPr>
          <a:xfrm>
            <a:off x="6889440" y="3833336"/>
            <a:ext cx="2025960" cy="1369663"/>
            <a:chOff x="5504170" y="2628900"/>
            <a:chExt cx="2858780" cy="1932696"/>
          </a:xfrm>
        </p:grpSpPr>
        <p:grpSp>
          <p:nvGrpSpPr>
            <p:cNvPr id="19" name="Group 28"/>
            <p:cNvGrpSpPr/>
            <p:nvPr/>
          </p:nvGrpSpPr>
          <p:grpSpPr>
            <a:xfrm>
              <a:off x="5504170" y="2628900"/>
              <a:ext cx="2858780" cy="1932696"/>
              <a:chOff x="3170545" y="3048000"/>
              <a:chExt cx="3535055" cy="2389896"/>
            </a:xfrm>
          </p:grpSpPr>
          <p:sp>
            <p:nvSpPr>
              <p:cNvPr id="33" name="Oval 32"/>
              <p:cNvSpPr/>
              <p:nvPr/>
            </p:nvSpPr>
            <p:spPr>
              <a:xfrm>
                <a:off x="3607923" y="3456478"/>
                <a:ext cx="1518524" cy="1517258"/>
              </a:xfrm>
              <a:prstGeom prst="ellipse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200">
                  <a:solidFill>
                    <a:srgbClr val="FF0000"/>
                  </a:solidFill>
                </a:endParaRPr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3170545" y="3048000"/>
                <a:ext cx="2391890" cy="2389896"/>
              </a:xfrm>
              <a:prstGeom prst="ellipse">
                <a:avLst/>
              </a:prstGeom>
              <a:noFill/>
              <a:ln>
                <a:solidFill>
                  <a:schemeClr val="accent6">
                    <a:alpha val="5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200">
                  <a:solidFill>
                    <a:srgbClr val="FF0000"/>
                  </a:solidFill>
                </a:endParaRPr>
              </a:p>
            </p:txBody>
          </p:sp>
          <p:pic>
            <p:nvPicPr>
              <p:cNvPr id="35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315704" y="4093580"/>
                <a:ext cx="170707" cy="261395"/>
              </a:xfrm>
              <a:prstGeom prst="rect">
                <a:avLst/>
              </a:prstGeom>
              <a:noFill/>
              <a:ln w="9525">
                <a:solidFill>
                  <a:srgbClr val="0066CC"/>
                </a:solidFill>
                <a:miter lim="800000"/>
                <a:headEnd/>
                <a:tailEnd/>
              </a:ln>
            </p:spPr>
          </p:pic>
          <p:pic>
            <p:nvPicPr>
              <p:cNvPr id="36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435968" y="4093580"/>
                <a:ext cx="170707" cy="261395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</p:pic>
          <p:sp>
            <p:nvSpPr>
              <p:cNvPr id="37" name="Oval 36"/>
              <p:cNvSpPr/>
              <p:nvPr/>
            </p:nvSpPr>
            <p:spPr>
              <a:xfrm>
                <a:off x="4313710" y="3048000"/>
                <a:ext cx="2391890" cy="2389896"/>
              </a:xfrm>
              <a:prstGeom prst="ellipse">
                <a:avLst/>
              </a:prstGeom>
              <a:noFill/>
              <a:ln>
                <a:solidFill>
                  <a:srgbClr val="FF9999">
                    <a:alpha val="49804"/>
                  </a:srgb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200">
                  <a:solidFill>
                    <a:srgbClr val="FF0000"/>
                  </a:solidFill>
                </a:endParaRPr>
              </a:p>
            </p:txBody>
          </p:sp>
          <p:pic>
            <p:nvPicPr>
              <p:cNvPr id="38" name="Picture 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895976" y="3981690"/>
                <a:ext cx="199158" cy="210102"/>
              </a:xfrm>
              <a:prstGeom prst="rect">
                <a:avLst/>
              </a:prstGeom>
              <a:noFill/>
              <a:ln w="9525">
                <a:solidFill>
                  <a:srgbClr val="0066CC"/>
                </a:solidFill>
                <a:miter lim="800000"/>
                <a:headEnd/>
                <a:tailEnd/>
              </a:ln>
            </p:spPr>
          </p:pic>
          <p:pic>
            <p:nvPicPr>
              <p:cNvPr id="39" name="Picture 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207705" y="4790633"/>
                <a:ext cx="199158" cy="210101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</p:pic>
        </p:grpSp>
        <p:cxnSp>
          <p:nvCxnSpPr>
            <p:cNvPr id="30" name="Straight Arrow Connector 29"/>
            <p:cNvCxnSpPr>
              <a:stCxn id="34" idx="0"/>
              <a:endCxn id="33" idx="0"/>
            </p:cNvCxnSpPr>
            <p:nvPr/>
          </p:nvCxnSpPr>
          <p:spPr>
            <a:xfrm>
              <a:off x="6471325" y="2628900"/>
              <a:ext cx="561" cy="330334"/>
            </a:xfrm>
            <a:prstGeom prst="straightConnector1">
              <a:avLst/>
            </a:prstGeom>
            <a:ln>
              <a:solidFill>
                <a:srgbClr val="00B0F0"/>
              </a:solidFill>
              <a:prstDash val="sysDot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V="1">
              <a:off x="6553200" y="3152265"/>
              <a:ext cx="828675" cy="429136"/>
            </a:xfrm>
            <a:prstGeom prst="straightConnector1">
              <a:avLst/>
            </a:prstGeom>
            <a:ln>
              <a:solidFill>
                <a:schemeClr val="accent3">
                  <a:lumMod val="40000"/>
                  <a:lumOff val="60000"/>
                </a:schemeClr>
              </a:solidFill>
              <a:prstDash val="sysDot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6562725" y="3334771"/>
              <a:ext cx="476250" cy="246630"/>
            </a:xfrm>
            <a:prstGeom prst="straightConnector1">
              <a:avLst/>
            </a:prstGeom>
            <a:ln>
              <a:solidFill>
                <a:srgbClr val="00B050"/>
              </a:solidFill>
              <a:prstDash val="sysDot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ectangle 39"/>
          <p:cNvSpPr/>
          <p:nvPr/>
        </p:nvSpPr>
        <p:spPr>
          <a:xfrm>
            <a:off x="6096000" y="4343400"/>
            <a:ext cx="1034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CCA+TPC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6033029" y="5867400"/>
            <a:ext cx="1205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RSSI-based</a:t>
            </a:r>
            <a:endParaRPr lang="en-US" dirty="0"/>
          </a:p>
        </p:txBody>
      </p: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1295400" y="1643743"/>
          <a:ext cx="598507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035"/>
                <a:gridCol w="812260"/>
                <a:gridCol w="812260"/>
                <a:gridCol w="812260"/>
                <a:gridCol w="8122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11ax  dev. deploy</a:t>
                      </a:r>
                      <a:r>
                        <a:rPr lang="en-US" baseline="0" dirty="0" smtClean="0"/>
                        <a:t> prob.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Maximum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System</a:t>
                      </a:r>
                      <a:r>
                        <a:rPr lang="en-US" baseline="0" dirty="0" smtClean="0"/>
                        <a:t> Gain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6306457" y="5331154"/>
            <a:ext cx="1132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solidFill>
                  <a:srgbClr val="0066CC"/>
                </a:solidFill>
              </a:rPr>
              <a:t>RaiesdCCAmax</a:t>
            </a:r>
            <a:endParaRPr lang="en-US" dirty="0">
              <a:solidFill>
                <a:srgbClr val="00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3" y="1666754"/>
            <a:ext cx="8466907" cy="4581645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2000" dirty="0" smtClean="0"/>
              <a:t>We have summarized several open loop SR methods/algorithms from IEEE contributions and done a high level system simulation to understand the limitation and potential gain, and also summarized some potential HW related parameters </a:t>
            </a:r>
          </a:p>
          <a:p>
            <a:r>
              <a:rPr lang="en-US" sz="2000" dirty="0" smtClean="0"/>
              <a:t>Simulation results</a:t>
            </a:r>
            <a:endParaRPr lang="en-US" sz="1600" dirty="0" smtClean="0"/>
          </a:p>
          <a:p>
            <a:pPr lvl="1"/>
            <a:r>
              <a:rPr lang="en-US" sz="1800" dirty="0" smtClean="0"/>
              <a:t>Using more 11ax devices can provide some significant system gain</a:t>
            </a:r>
          </a:p>
          <a:p>
            <a:pPr>
              <a:buNone/>
            </a:pPr>
            <a:endParaRPr lang="en-US" sz="2000" b="1" dirty="0" smtClean="0">
              <a:solidFill>
                <a:srgbClr val="3366CC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11147" y="3750014"/>
          <a:ext cx="568413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8461"/>
                <a:gridCol w="771418"/>
                <a:gridCol w="771418"/>
                <a:gridCol w="771418"/>
                <a:gridCol w="771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11ax  dev. deploy</a:t>
                      </a:r>
                      <a:r>
                        <a:rPr lang="en-US" baseline="0" dirty="0" smtClean="0"/>
                        <a:t> prob.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Maximum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System</a:t>
                      </a:r>
                      <a:r>
                        <a:rPr lang="en-US" baseline="0" dirty="0" smtClean="0"/>
                        <a:t> Gain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94459</TotalTime>
  <Words>477</Words>
  <Application>Microsoft Office PowerPoint</Application>
  <PresentationFormat>On-screen Show (4:3)</PresentationFormat>
  <Paragraphs>120</Paragraphs>
  <Slides>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Spatial Re-Use Adaptive CCA Simulation Results</vt:lpstr>
      <vt:lpstr>Open Loop Methods</vt:lpstr>
      <vt:lpstr>Slide 3</vt:lpstr>
      <vt:lpstr>Simulation Parameters</vt:lpstr>
      <vt:lpstr>Scenario</vt:lpstr>
      <vt:lpstr>Total System Throughput (mcs0: 1, mcs1: 2, … mcs9: 13.3, PHY rate relative ratio to MCS0)</vt:lpstr>
      <vt:lpstr>System Gain</vt:lpstr>
      <vt:lpstr>Conclusion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mtk02307</cp:lastModifiedBy>
  <cp:revision>1051</cp:revision>
  <cp:lastPrinted>1998-02-10T13:28:06Z</cp:lastPrinted>
  <dcterms:created xsi:type="dcterms:W3CDTF">2007-05-21T21:00:37Z</dcterms:created>
  <dcterms:modified xsi:type="dcterms:W3CDTF">2016-03-15T01:49:35Z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829694030</vt:i4>
  </property>
  <property fmtid="{D5CDD505-2E9C-101B-9397-08002B2CF9AE}" pid="4" name="_EmailSubject">
    <vt:lpwstr>SR Adaptive CCA Simulation Results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