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50" r:id="rId3"/>
    <p:sldId id="453" r:id="rId4"/>
    <p:sldId id="455" r:id="rId5"/>
    <p:sldId id="459" r:id="rId6"/>
    <p:sldId id="462" r:id="rId7"/>
    <p:sldId id="438" r:id="rId8"/>
    <p:sldId id="463" r:id="rId9"/>
    <p:sldId id="465" r:id="rId10"/>
    <p:sldId id="464" r:id="rId11"/>
    <p:sldId id="45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D1"/>
    <a:srgbClr val="FFFF00"/>
    <a:srgbClr val="FF0000"/>
    <a:srgbClr val="D46C4C"/>
    <a:srgbClr val="E53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2" autoAdjust="0"/>
    <p:restoredTop sz="94343" autoAdjust="0"/>
  </p:normalViewPr>
  <p:slideViewPr>
    <p:cSldViewPr>
      <p:cViewPr varScale="1">
        <p:scale>
          <a:sx n="65" d="100"/>
          <a:sy n="65" d="100"/>
        </p:scale>
        <p:origin x="13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585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425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24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802.11-16/0399r1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orov@frt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wang@quantenna.com" TargetMode="External"/><Relationship Id="rId5" Type="http://schemas.openxmlformats.org/officeDocument/2006/relationships/hyperlink" Target="mailto:sigurd@quantenna.com" TargetMode="External"/><Relationship Id="rId4" Type="http://schemas.openxmlformats.org/officeDocument/2006/relationships/hyperlink" Target="mailto:ant456@ya.r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Considerations on Trigger </a:t>
            </a:r>
            <a:r>
              <a:rPr lang="en-US" dirty="0" smtClean="0"/>
              <a:t>Frame </a:t>
            </a:r>
            <a:br>
              <a:rPr lang="en-US" dirty="0" smtClean="0"/>
            </a:br>
            <a:r>
              <a:rPr lang="en-US" dirty="0" smtClean="0"/>
              <a:t>for Random Access Procedure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736500"/>
              </p:ext>
            </p:extLst>
          </p:nvPr>
        </p:nvGraphicFramePr>
        <p:xfrm>
          <a:off x="971600" y="2590800"/>
          <a:ext cx="7467600" cy="3168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RAS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khorov@frtk.ru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Anton Kiryanov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RAS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kiryanov@iitp.ru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Sigurd Schelstraete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sigurd@quantenna.com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Huizhao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hwang@quantenna.com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r>
              <a:rPr lang="en-US" altLang="zh-CN" b="0" dirty="0" err="1" smtClean="0"/>
              <a:t>x.y.z</a:t>
            </a:r>
            <a:r>
              <a:rPr lang="en-US" altLang="zh-CN" b="0" dirty="0"/>
              <a:t>.</a:t>
            </a:r>
            <a:r>
              <a:rPr lang="en-US" altLang="zh-CN" b="0" dirty="0" smtClean="0"/>
              <a:t> When an HE AP changes contention window parameters (</a:t>
            </a:r>
            <a:r>
              <a:rPr lang="en-GB" b="0" dirty="0" err="1" smtClean="0"/>
              <a:t>OCWmin</a:t>
            </a:r>
            <a:r>
              <a:rPr lang="en-GB" b="0" dirty="0" smtClean="0"/>
              <a:t> and </a:t>
            </a:r>
            <a:r>
              <a:rPr lang="en-GB" b="0" dirty="0" err="1" smtClean="0"/>
              <a:t>OCWmax</a:t>
            </a:r>
            <a:r>
              <a:rPr lang="en-US" altLang="zh-CN" b="0" dirty="0" smtClean="0"/>
              <a:t>) </a:t>
            </a:r>
            <a:r>
              <a:rPr lang="en-GB" b="0" dirty="0" smtClean="0"/>
              <a:t>for the UL random access </a:t>
            </a:r>
            <a:r>
              <a:rPr lang="en-GB" b="0" dirty="0"/>
              <a:t>operation, </a:t>
            </a:r>
            <a:r>
              <a:rPr lang="en-GB" b="0" dirty="0"/>
              <a:t>an HE STA </a:t>
            </a:r>
            <a:endParaRPr lang="en-GB" b="0" dirty="0" smtClean="0"/>
          </a:p>
          <a:p>
            <a:pPr lvl="1"/>
            <a:r>
              <a:rPr lang="en-GB" dirty="0" smtClean="0"/>
              <a:t>shall </a:t>
            </a:r>
            <a:r>
              <a:rPr lang="en-GB" dirty="0"/>
              <a:t>not restart the </a:t>
            </a:r>
            <a:r>
              <a:rPr lang="en-US" dirty="0"/>
              <a:t>OFDMA back-off</a:t>
            </a:r>
            <a:r>
              <a:rPr lang="en-GB" dirty="0"/>
              <a:t> and change OCW if </a:t>
            </a:r>
            <a:r>
              <a:rPr lang="en-US" dirty="0"/>
              <a:t>the current OCW is in the range of new </a:t>
            </a:r>
            <a:r>
              <a:rPr lang="en-US" dirty="0" err="1"/>
              <a:t>OCWmin</a:t>
            </a:r>
            <a:r>
              <a:rPr lang="en-US" dirty="0"/>
              <a:t> and </a:t>
            </a:r>
            <a:r>
              <a:rPr lang="en-US" dirty="0" err="1" smtClean="0"/>
              <a:t>OCWmax</a:t>
            </a:r>
            <a:r>
              <a:rPr lang="en-US" dirty="0" smtClean="0"/>
              <a:t>,</a:t>
            </a:r>
            <a:endParaRPr lang="en-US" dirty="0"/>
          </a:p>
          <a:p>
            <a:pPr lvl="1"/>
            <a:r>
              <a:rPr lang="en-GB" b="0" dirty="0" smtClean="0"/>
              <a:t>shall </a:t>
            </a:r>
            <a:r>
              <a:rPr lang="en-GB" b="0" dirty="0" smtClean="0"/>
              <a:t>restart the </a:t>
            </a:r>
            <a:r>
              <a:rPr lang="en-US" b="0" dirty="0"/>
              <a:t>OFDMA </a:t>
            </a:r>
            <a:r>
              <a:rPr lang="en-US" b="0" dirty="0" smtClean="0"/>
              <a:t>back-off</a:t>
            </a:r>
            <a:r>
              <a:rPr lang="en-GB" b="0" dirty="0" smtClean="0"/>
              <a:t> and set OCW=</a:t>
            </a:r>
            <a:r>
              <a:rPr lang="en-GB" b="0" dirty="0" err="1" smtClean="0"/>
              <a:t>OCWmin</a:t>
            </a:r>
            <a:r>
              <a:rPr lang="en-GB" b="0" dirty="0" smtClean="0"/>
              <a:t>, otherwise</a:t>
            </a:r>
            <a:r>
              <a:rPr lang="en-GB" dirty="0" smtClean="0"/>
              <a:t>.</a:t>
            </a:r>
            <a:r>
              <a:rPr lang="en-GB" b="0" dirty="0" smtClean="0"/>
              <a:t> 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9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References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	I</a:t>
            </a:r>
            <a:r>
              <a:rPr lang="en-GB" altLang="ko-KR" dirty="0" smtClean="0"/>
              <a:t>EEE 802.11-15/0604r1 </a:t>
            </a:r>
            <a:r>
              <a:rPr lang="en-US" dirty="0" smtClean="0"/>
              <a:t>“Random </a:t>
            </a:r>
            <a:r>
              <a:rPr lang="en-US" dirty="0"/>
              <a:t>Access with Trigger Frames using </a:t>
            </a:r>
            <a:r>
              <a:rPr lang="en-US" dirty="0" smtClean="0"/>
              <a:t>OFDMA”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[2]</a:t>
            </a:r>
            <a:r>
              <a:rPr lang="en-US" dirty="0"/>
              <a:t>	IEEE </a:t>
            </a:r>
            <a:r>
              <a:rPr lang="en-US" dirty="0" smtClean="0"/>
              <a:t>802.11-15/1105r0 </a:t>
            </a:r>
            <a:r>
              <a:rPr lang="en-US" dirty="0"/>
              <a:t>“UL OFDMA-based Random Access </a:t>
            </a:r>
            <a:r>
              <a:rPr lang="en-US" dirty="0" smtClean="0"/>
              <a:t>Procedure”</a:t>
            </a:r>
          </a:p>
          <a:p>
            <a:pPr marL="0" indent="0">
              <a:buNone/>
            </a:pPr>
            <a:r>
              <a:rPr lang="en-US" dirty="0"/>
              <a:t>[3]	 IEEE </a:t>
            </a:r>
            <a:r>
              <a:rPr lang="en-US" dirty="0" smtClean="0"/>
              <a:t>802.11-15/132r15  “</a:t>
            </a:r>
            <a:r>
              <a:rPr lang="en-US" dirty="0"/>
              <a:t>Specification Framework for </a:t>
            </a:r>
            <a:r>
              <a:rPr lang="en-US" dirty="0" err="1"/>
              <a:t>TGax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/>
              <a:t>[4]	 IEEE </a:t>
            </a:r>
            <a:r>
              <a:rPr lang="en-US" dirty="0" smtClean="0"/>
              <a:t>802.11-16/0024r1 “Proposed </a:t>
            </a:r>
            <a:r>
              <a:rPr lang="en-US" dirty="0" err="1"/>
              <a:t>TGax</a:t>
            </a:r>
            <a:r>
              <a:rPr lang="en-US" dirty="0"/>
              <a:t> draft </a:t>
            </a:r>
            <a:r>
              <a:rPr lang="en-US" dirty="0" smtClean="0"/>
              <a:t>specification”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09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[</a:t>
            </a:r>
            <a:r>
              <a:rPr lang="en-US" dirty="0" smtClean="0"/>
              <a:t>1] it was first proposed to define </a:t>
            </a:r>
            <a:r>
              <a:rPr lang="en-US" dirty="0"/>
              <a:t>a Trigger frame that allocates resources for random access (TF-R).</a:t>
            </a:r>
            <a:endParaRPr lang="en-US" dirty="0" smtClean="0"/>
          </a:p>
          <a:p>
            <a:r>
              <a:rPr lang="en-US" dirty="0" smtClean="0"/>
              <a:t>In [</a:t>
            </a:r>
            <a:r>
              <a:rPr lang="en-US" dirty="0"/>
              <a:t>2] UL OFDMA-based Random Access </a:t>
            </a:r>
            <a:r>
              <a:rPr lang="en-US" dirty="0" smtClean="0"/>
              <a:t>Procedure was proposed with some analytics.</a:t>
            </a:r>
          </a:p>
          <a:p>
            <a:r>
              <a:rPr lang="en-US" dirty="0" smtClean="0"/>
              <a:t>But the existed procedure is not absolutely clear and many issues are open both in the spec framework [3] and in the standard draft [4].</a:t>
            </a:r>
          </a:p>
          <a:p>
            <a:r>
              <a:rPr lang="en-US" dirty="0"/>
              <a:t>In this presentation, we identify several </a:t>
            </a:r>
            <a:r>
              <a:rPr lang="en-US" dirty="0" smtClean="0"/>
              <a:t>open </a:t>
            </a:r>
            <a:r>
              <a:rPr lang="en-US" dirty="0"/>
              <a:t>issues in  UL OFDMA-based Random Access Procedure and try to clarify them.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25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53400" cy="1066800"/>
          </a:xfrm>
        </p:spPr>
        <p:txBody>
          <a:bodyPr/>
          <a:lstStyle/>
          <a:p>
            <a:r>
              <a:rPr lang="en-US" dirty="0"/>
              <a:t>Random Access </a:t>
            </a:r>
            <a:r>
              <a:rPr lang="en-US" dirty="0" smtClean="0"/>
              <a:t>Procedure [3,4]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623" y="1679652"/>
            <a:ext cx="7772400" cy="3657600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en-US" sz="2000" b="0" dirty="0"/>
              <a:t>When </a:t>
            </a:r>
            <a:r>
              <a:rPr lang="en-US" sz="2000" b="0" dirty="0" smtClean="0"/>
              <a:t>a </a:t>
            </a:r>
            <a:r>
              <a:rPr lang="en-US" sz="2000" b="0" dirty="0"/>
              <a:t>STA has a frame to send, it initializes its OBO (OFDMA Back-off) to a random value in the range 0 to </a:t>
            </a:r>
            <a:r>
              <a:rPr lang="en-US" sz="2000" b="0" dirty="0" smtClean="0"/>
              <a:t>OCW </a:t>
            </a:r>
            <a:r>
              <a:rPr lang="en-US" sz="2000" b="0" dirty="0"/>
              <a:t>(OFDMA Contention window). </a:t>
            </a:r>
            <a:endParaRPr lang="en-US" sz="2000" b="0" dirty="0" smtClean="0"/>
          </a:p>
          <a:p>
            <a:pPr marL="0" indent="0">
              <a:lnSpc>
                <a:spcPct val="130000"/>
              </a:lnSpc>
              <a:buNone/>
            </a:pPr>
            <a:r>
              <a:rPr lang="en-US" sz="2000" b="0" dirty="0" smtClean="0"/>
              <a:t>A STA decrements </a:t>
            </a:r>
            <a:r>
              <a:rPr lang="en-US" sz="2000" b="0" dirty="0"/>
              <a:t>its OBO </a:t>
            </a:r>
            <a:r>
              <a:rPr lang="en-US" sz="2000" b="0" dirty="0" smtClean="0"/>
              <a:t>by the </a:t>
            </a:r>
            <a:r>
              <a:rPr lang="en-US" sz="2000" b="0" dirty="0"/>
              <a:t>number of RUs assigned to AID value TBD in a TF-R unless </a:t>
            </a:r>
            <a:r>
              <a:rPr lang="en-US" sz="2000" b="0" dirty="0" smtClean="0"/>
              <a:t>OBO=0.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000" b="0" dirty="0" smtClean="0"/>
              <a:t>A </a:t>
            </a:r>
            <a:r>
              <a:rPr lang="en-US" sz="2000" b="0" dirty="0"/>
              <a:t>STA with OBO decremented to 0 randomly selects any one of the assigned RUs for random access and transmits its </a:t>
            </a:r>
            <a:r>
              <a:rPr lang="en-US" sz="2000" b="0" dirty="0" smtClean="0"/>
              <a:t>frame.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000" b="0" dirty="0" smtClean="0"/>
              <a:t>OBO </a:t>
            </a:r>
            <a:r>
              <a:rPr lang="en-US" sz="2000" b="0" dirty="0"/>
              <a:t>for any STA can only be 0 once every TF-R. </a:t>
            </a:r>
            <a:endParaRPr lang="ru-RU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5988" y="5334001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 How a STA shall select the OCW value?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40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OCWmax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An HE AP indicates the value of </a:t>
            </a:r>
            <a:r>
              <a:rPr lang="en-GB" sz="2000" dirty="0" err="1"/>
              <a:t>OCWmin</a:t>
            </a:r>
            <a:r>
              <a:rPr lang="en-GB" sz="2000" dirty="0"/>
              <a:t> for the random access operation. The method of indication of the </a:t>
            </a:r>
            <a:r>
              <a:rPr lang="en-GB" sz="2000" dirty="0" err="1"/>
              <a:t>OCWmin</a:t>
            </a:r>
            <a:r>
              <a:rPr lang="en-GB" sz="2000" dirty="0"/>
              <a:t> value is TBD. </a:t>
            </a:r>
            <a:r>
              <a:rPr lang="en-GB" sz="2000" dirty="0" smtClean="0"/>
              <a:t>[4]</a:t>
            </a:r>
          </a:p>
          <a:p>
            <a:pPr lvl="1"/>
            <a:r>
              <a:rPr lang="en-GB" dirty="0" smtClean="0"/>
              <a:t>It is naturally that at the very beginning an HE STA selects OCW=</a:t>
            </a:r>
            <a:r>
              <a:rPr lang="en-GB" dirty="0" err="1" smtClean="0"/>
              <a:t>OCWmin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If the HE AP does not change </a:t>
            </a:r>
            <a:r>
              <a:rPr lang="en-GB" dirty="0" err="1" smtClean="0"/>
              <a:t>OCWmin</a:t>
            </a:r>
            <a:r>
              <a:rPr lang="en-GB" dirty="0" smtClean="0"/>
              <a:t> later, the protocol shall allow to resolve collisions, if any. </a:t>
            </a:r>
            <a:endParaRPr lang="ru-RU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dirty="0" smtClean="0"/>
              <a:t>To </a:t>
            </a:r>
            <a:r>
              <a:rPr lang="en-GB" dirty="0" smtClean="0"/>
              <a:t>reduce </a:t>
            </a:r>
            <a:r>
              <a:rPr lang="en-GB" dirty="0"/>
              <a:t>contention in case of unsuccessful transmission attempt </a:t>
            </a:r>
            <a:r>
              <a:rPr lang="en-GB" dirty="0" smtClean="0"/>
              <a:t>triggered by a Trigger </a:t>
            </a:r>
            <a:r>
              <a:rPr lang="en-GB" dirty="0"/>
              <a:t>frame for random access, </a:t>
            </a:r>
            <a:r>
              <a:rPr lang="en-GB" dirty="0" smtClean="0"/>
              <a:t>OCW </a:t>
            </a:r>
            <a:r>
              <a:rPr lang="en-GB" dirty="0"/>
              <a:t>is doubled similar </a:t>
            </a:r>
            <a:r>
              <a:rPr lang="en-GB" dirty="0" smtClean="0"/>
              <a:t>to CW in DCF</a:t>
            </a:r>
            <a:r>
              <a:rPr lang="en-GB" dirty="0"/>
              <a:t> </a:t>
            </a:r>
            <a:r>
              <a:rPr lang="en-GB" dirty="0" smtClean="0"/>
              <a:t>until it reaches </a:t>
            </a:r>
            <a:r>
              <a:rPr lang="en-GB" dirty="0" err="1" smtClean="0"/>
              <a:t>OCWmax</a:t>
            </a:r>
            <a:r>
              <a:rPr lang="en-GB" dirty="0" smtClean="0"/>
              <a:t>. OCW is reset to </a:t>
            </a:r>
            <a:r>
              <a:rPr lang="en-GB" dirty="0" err="1" smtClean="0"/>
              <a:t>OCWmin</a:t>
            </a:r>
            <a:r>
              <a:rPr lang="en-GB" dirty="0" smtClean="0"/>
              <a:t> similarly to the DCF rules.</a:t>
            </a:r>
          </a:p>
          <a:p>
            <a:pPr marL="0" lvl="1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OCWmax</a:t>
            </a:r>
            <a:r>
              <a:rPr lang="en-US" dirty="0" smtClean="0"/>
              <a:t> </a:t>
            </a:r>
            <a:r>
              <a:rPr lang="en-US" dirty="0"/>
              <a:t>value may be indicated by an HE AP </a:t>
            </a:r>
            <a:r>
              <a:rPr lang="en-US" dirty="0" smtClean="0"/>
              <a:t>similarly to the</a:t>
            </a:r>
            <a:r>
              <a:rPr lang="en-GB" dirty="0"/>
              <a:t> </a:t>
            </a:r>
            <a:r>
              <a:rPr lang="en-GB" dirty="0" err="1" smtClean="0"/>
              <a:t>OCWmin</a:t>
            </a:r>
            <a:r>
              <a:rPr lang="en-GB" dirty="0" smtClean="0"/>
              <a:t> value</a:t>
            </a:r>
            <a:r>
              <a:rPr lang="en-US" dirty="0" smtClean="0"/>
              <a:t>.</a:t>
            </a:r>
            <a:endParaRPr lang="ru-RU" dirty="0"/>
          </a:p>
          <a:p>
            <a:pPr marL="0" lvl="1" indent="0">
              <a:buNone/>
            </a:pPr>
            <a:endParaRPr lang="ru-RU" dirty="0"/>
          </a:p>
          <a:p>
            <a:pPr lvl="1"/>
            <a:endParaRPr lang="en-GB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32890" y="3962400"/>
            <a:ext cx="70782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How an HE </a:t>
            </a:r>
            <a:r>
              <a:rPr lang="en-US" sz="2000" b="1" dirty="0">
                <a:solidFill>
                  <a:srgbClr val="FF0000"/>
                </a:solidFill>
              </a:rPr>
              <a:t>STA shall </a:t>
            </a:r>
            <a:r>
              <a:rPr lang="en-US" sz="2000" b="1" dirty="0" smtClean="0">
                <a:solidFill>
                  <a:srgbClr val="FF0000"/>
                </a:solidFill>
              </a:rPr>
              <a:t>modify OCW value in case of collisions?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94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Restarting </a:t>
            </a:r>
            <a:r>
              <a:rPr lang="en-US" dirty="0" err="1" smtClean="0"/>
              <a:t>Backoff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89560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ea typeface="Batang"/>
              </a:rPr>
              <a:t>The method of indication of the </a:t>
            </a:r>
            <a:r>
              <a:rPr lang="en-GB" dirty="0" err="1">
                <a:ea typeface="Batang"/>
              </a:rPr>
              <a:t>OCWmin</a:t>
            </a:r>
            <a:r>
              <a:rPr lang="en-GB" dirty="0">
                <a:ea typeface="Batang"/>
              </a:rPr>
              <a:t> value is TBD. </a:t>
            </a:r>
            <a:endParaRPr lang="en-GB" dirty="0" smtClean="0">
              <a:ea typeface="Batang"/>
            </a:endParaRPr>
          </a:p>
          <a:p>
            <a:pPr marL="0" indent="0">
              <a:buNone/>
            </a:pPr>
            <a:r>
              <a:rPr lang="en-GB" b="0" dirty="0" smtClean="0">
                <a:ea typeface="Batang"/>
              </a:rPr>
              <a:t>Anyway, this value can be changed with time, since contention conditions change.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Shall an HE </a:t>
            </a:r>
            <a:r>
              <a:rPr lang="en-US" dirty="0">
                <a:solidFill>
                  <a:srgbClr val="FF0000"/>
                </a:solidFill>
              </a:rPr>
              <a:t>STA </a:t>
            </a:r>
            <a:r>
              <a:rPr lang="en-US" dirty="0" smtClean="0">
                <a:solidFill>
                  <a:srgbClr val="FF0000"/>
                </a:solidFill>
              </a:rPr>
              <a:t>restart </a:t>
            </a:r>
            <a:r>
              <a:rPr lang="en-US" dirty="0" err="1" smtClean="0">
                <a:solidFill>
                  <a:srgbClr val="FF0000"/>
                </a:solidFill>
              </a:rPr>
              <a:t>backoff</a:t>
            </a:r>
            <a:r>
              <a:rPr lang="en-US" dirty="0" smtClean="0">
                <a:solidFill>
                  <a:srgbClr val="FF0000"/>
                </a:solidFill>
              </a:rPr>
              <a:t> when an HE AP indicates new </a:t>
            </a:r>
            <a:r>
              <a:rPr lang="en-US" dirty="0" err="1">
                <a:solidFill>
                  <a:srgbClr val="FF0000"/>
                </a:solidFill>
              </a:rPr>
              <a:t>OCWmin</a:t>
            </a:r>
            <a:r>
              <a:rPr lang="en-US" dirty="0">
                <a:solidFill>
                  <a:srgbClr val="FF0000"/>
                </a:solidFill>
              </a:rPr>
              <a:t> and </a:t>
            </a:r>
            <a:r>
              <a:rPr lang="en-US" dirty="0" err="1">
                <a:solidFill>
                  <a:srgbClr val="FF0000"/>
                </a:solidFill>
              </a:rPr>
              <a:t>OCWmax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values?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If both values are the same as the previous ones, </a:t>
            </a:r>
            <a:r>
              <a:rPr lang="en-US" b="0" dirty="0" err="1" smtClean="0"/>
              <a:t>backoff</a:t>
            </a:r>
            <a:r>
              <a:rPr lang="en-US" b="0" dirty="0" smtClean="0"/>
              <a:t> shall not be restarted.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If the current OCW is in the range of new </a:t>
            </a:r>
            <a:r>
              <a:rPr lang="en-US" b="0" dirty="0" err="1"/>
              <a:t>OCWmin</a:t>
            </a:r>
            <a:r>
              <a:rPr lang="en-US" b="0" dirty="0"/>
              <a:t> and </a:t>
            </a:r>
            <a:r>
              <a:rPr lang="en-US" b="0" dirty="0" err="1" smtClean="0"/>
              <a:t>OCWmax</a:t>
            </a:r>
            <a:r>
              <a:rPr lang="en-US" b="0" dirty="0" smtClean="0"/>
              <a:t>, </a:t>
            </a:r>
            <a:r>
              <a:rPr lang="en-US" b="0" dirty="0" err="1" smtClean="0"/>
              <a:t>backoff</a:t>
            </a:r>
            <a:r>
              <a:rPr lang="en-US" b="0" dirty="0" smtClean="0"/>
              <a:t> shall not be restarted (</a:t>
            </a:r>
            <a:r>
              <a:rPr lang="en-US" b="0" dirty="0" smtClean="0"/>
              <a:t>case</a:t>
            </a:r>
            <a:r>
              <a:rPr lang="ru-RU" b="0" dirty="0" smtClean="0"/>
              <a:t> </a:t>
            </a:r>
            <a:r>
              <a:rPr lang="en-US" b="0" dirty="0" smtClean="0"/>
              <a:t>1 </a:t>
            </a:r>
            <a:r>
              <a:rPr lang="en-US" b="0" dirty="0" smtClean="0"/>
              <a:t>is a subcase of case 2).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Otherwise, </a:t>
            </a:r>
            <a:r>
              <a:rPr lang="en-US" b="0" dirty="0" err="1" smtClean="0"/>
              <a:t>backoff</a:t>
            </a:r>
            <a:r>
              <a:rPr lang="en-US" b="0" dirty="0" smtClean="0"/>
              <a:t> shall </a:t>
            </a:r>
            <a:r>
              <a:rPr lang="en-US" b="0" dirty="0" smtClean="0"/>
              <a:t>be </a:t>
            </a:r>
            <a:r>
              <a:rPr lang="en-US" b="0" dirty="0" smtClean="0"/>
              <a:t>restarted and OCW shall be set to </a:t>
            </a:r>
            <a:r>
              <a:rPr lang="en-US" b="0" dirty="0" err="1" smtClean="0"/>
              <a:t>OCWmin</a:t>
            </a:r>
            <a:r>
              <a:rPr lang="en-US" b="0" dirty="0"/>
              <a:t>.</a:t>
            </a:r>
            <a:r>
              <a:rPr lang="ru-RU" b="0" dirty="0" smtClean="0"/>
              <a:t> </a:t>
            </a:r>
            <a:endParaRPr lang="en-US" b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36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 of OCW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303" y="1853457"/>
            <a:ext cx="7772400" cy="289560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ea typeface="Batang"/>
              </a:rPr>
              <a:t>The method of indication of the </a:t>
            </a:r>
            <a:r>
              <a:rPr lang="en-GB" dirty="0" err="1">
                <a:ea typeface="Batang"/>
              </a:rPr>
              <a:t>OCWmin</a:t>
            </a:r>
            <a:r>
              <a:rPr lang="en-GB" dirty="0">
                <a:ea typeface="Batang"/>
              </a:rPr>
              <a:t> value is </a:t>
            </a:r>
            <a:r>
              <a:rPr lang="en-GB" dirty="0" smtClean="0">
                <a:ea typeface="Batang"/>
              </a:rPr>
              <a:t>TBD [4]. </a:t>
            </a:r>
            <a:endParaRPr lang="en-GB" dirty="0" smtClean="0">
              <a:ea typeface="Batang"/>
            </a:endParaRPr>
          </a:p>
          <a:p>
            <a:pPr marL="0" indent="0">
              <a:buNone/>
            </a:pPr>
            <a:r>
              <a:rPr lang="en-GB" b="0" dirty="0" smtClean="0">
                <a:ea typeface="Batang"/>
              </a:rPr>
              <a:t>Since contention conditions change, an HE AP can adaptively advertise </a:t>
            </a:r>
            <a:r>
              <a:rPr lang="en-GB" b="0" dirty="0" err="1" smtClean="0">
                <a:ea typeface="Batang"/>
              </a:rPr>
              <a:t>OCWmin</a:t>
            </a:r>
            <a:r>
              <a:rPr lang="en-GB" b="0" dirty="0" smtClean="0">
                <a:ea typeface="Batang"/>
              </a:rPr>
              <a:t> and </a:t>
            </a:r>
            <a:r>
              <a:rPr lang="en-GB" b="0" dirty="0" err="1" smtClean="0">
                <a:ea typeface="Batang"/>
              </a:rPr>
              <a:t>OCWmax</a:t>
            </a:r>
            <a:r>
              <a:rPr lang="en-GB" b="0" dirty="0" smtClean="0">
                <a:ea typeface="Batang"/>
              </a:rPr>
              <a:t> in Trigger frames for random access and may be in other frames (e.g. beacons).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35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pPr lvl="1"/>
            <a:r>
              <a:rPr lang="en-US" altLang="zh-CN" dirty="0" err="1" smtClean="0"/>
              <a:t>x.y.z</a:t>
            </a:r>
            <a:r>
              <a:rPr lang="en-US" altLang="zh-CN" dirty="0"/>
              <a:t>.</a:t>
            </a:r>
            <a:r>
              <a:rPr lang="en-US" altLang="zh-CN" dirty="0" smtClean="0"/>
              <a:t> </a:t>
            </a:r>
            <a:r>
              <a:rPr lang="en-US" altLang="zh-CN" sz="2400" dirty="0"/>
              <a:t>In case of unsuccessful </a:t>
            </a:r>
            <a:r>
              <a:rPr lang="en-US" altLang="zh-CN" sz="2400" dirty="0" smtClean="0"/>
              <a:t>transmission attempt </a:t>
            </a:r>
            <a:r>
              <a:rPr lang="en-GB" sz="2400" dirty="0"/>
              <a:t>triggered by a Trigger frame for random access</a:t>
            </a:r>
            <a:r>
              <a:rPr lang="en-US" altLang="zh-CN" sz="2400" dirty="0" smtClean="0"/>
              <a:t>, </a:t>
            </a:r>
            <a:r>
              <a:rPr lang="en-US" altLang="zh-CN" sz="2400" dirty="0"/>
              <a:t>OFDMA Contention </a:t>
            </a:r>
            <a:r>
              <a:rPr lang="en-US" altLang="zh-CN" sz="2400" dirty="0" smtClean="0"/>
              <a:t>Window (OCW) is </a:t>
            </a:r>
            <a:r>
              <a:rPr lang="en-US" altLang="zh-CN" sz="2400" dirty="0"/>
              <a:t>doubled (similar to CW in DCF) until it reaches </a:t>
            </a:r>
            <a:r>
              <a:rPr lang="en-US" altLang="zh-CN" sz="2400" dirty="0" err="1"/>
              <a:t>OCWmax</a:t>
            </a:r>
            <a:r>
              <a:rPr lang="en-US" altLang="zh-CN" sz="2400" dirty="0"/>
              <a:t>.</a:t>
            </a:r>
            <a:endParaRPr lang="zh-CN" altLang="zh-CN" sz="1400" dirty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4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r>
              <a:rPr lang="en-US" altLang="zh-CN" b="0" dirty="0" err="1" smtClean="0"/>
              <a:t>x.y.z</a:t>
            </a:r>
            <a:r>
              <a:rPr lang="en-US" altLang="zh-CN" b="0" dirty="0"/>
              <a:t>.</a:t>
            </a:r>
            <a:r>
              <a:rPr lang="en-US" altLang="zh-CN" b="0" dirty="0" smtClean="0"/>
              <a:t> </a:t>
            </a:r>
            <a:r>
              <a:rPr lang="en-GB" b="0" dirty="0"/>
              <a:t>An HE AP indicates the </a:t>
            </a:r>
            <a:r>
              <a:rPr lang="en-GB" b="0" dirty="0" smtClean="0"/>
              <a:t>values </a:t>
            </a:r>
            <a:r>
              <a:rPr lang="en-GB" b="0" dirty="0"/>
              <a:t>of </a:t>
            </a:r>
            <a:r>
              <a:rPr lang="en-GB" b="0" dirty="0" err="1" smtClean="0"/>
              <a:t>OCWmin</a:t>
            </a:r>
            <a:r>
              <a:rPr lang="en-GB" b="0" dirty="0" smtClean="0"/>
              <a:t> and </a:t>
            </a:r>
            <a:r>
              <a:rPr lang="en-GB" b="0" dirty="0" err="1" smtClean="0"/>
              <a:t>OCWma</a:t>
            </a:r>
            <a:r>
              <a:rPr lang="ru-RU" b="0" dirty="0" smtClean="0"/>
              <a:t>х</a:t>
            </a:r>
            <a:r>
              <a:rPr lang="en-GB" b="0" dirty="0" smtClean="0"/>
              <a:t> </a:t>
            </a:r>
            <a:r>
              <a:rPr lang="en-GB" b="0" dirty="0"/>
              <a:t>for the </a:t>
            </a:r>
            <a:r>
              <a:rPr lang="en-GB" b="0" dirty="0" smtClean="0"/>
              <a:t>UL random </a:t>
            </a:r>
            <a:r>
              <a:rPr lang="en-GB" b="0" dirty="0"/>
              <a:t>access operation. The method of indication of the </a:t>
            </a:r>
            <a:r>
              <a:rPr lang="en-GB" b="0" dirty="0" err="1"/>
              <a:t>OCWmin</a:t>
            </a:r>
            <a:r>
              <a:rPr lang="en-GB" b="0" dirty="0"/>
              <a:t> </a:t>
            </a:r>
            <a:r>
              <a:rPr lang="en-GB" b="0" dirty="0" smtClean="0"/>
              <a:t>and </a:t>
            </a:r>
            <a:r>
              <a:rPr lang="en-GB" b="0" dirty="0" err="1" smtClean="0"/>
              <a:t>OCWmax</a:t>
            </a:r>
            <a:r>
              <a:rPr lang="en-GB" b="0" dirty="0" smtClean="0"/>
              <a:t> values </a:t>
            </a:r>
            <a:r>
              <a:rPr lang="en-GB" b="0" dirty="0"/>
              <a:t>is TBD. </a:t>
            </a:r>
            <a:endParaRPr lang="ru-RU" b="0" dirty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89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r>
              <a:rPr lang="en-US" altLang="zh-CN" b="0" dirty="0" err="1" smtClean="0"/>
              <a:t>x.y.z</a:t>
            </a:r>
            <a:r>
              <a:rPr lang="en-US" altLang="zh-CN" b="0" dirty="0"/>
              <a:t>.</a:t>
            </a:r>
            <a:r>
              <a:rPr lang="en-US" altLang="zh-CN" b="0" dirty="0" smtClean="0"/>
              <a:t> </a:t>
            </a:r>
            <a:r>
              <a:rPr lang="en-GB" b="0" dirty="0"/>
              <a:t>An HE AP </a:t>
            </a:r>
            <a:r>
              <a:rPr lang="en-GB" b="0" dirty="0" smtClean="0"/>
              <a:t>can indicate </a:t>
            </a:r>
            <a:r>
              <a:rPr lang="en-GB" b="0" dirty="0"/>
              <a:t>the </a:t>
            </a:r>
            <a:r>
              <a:rPr lang="en-GB" b="0" dirty="0" smtClean="0"/>
              <a:t>values </a:t>
            </a:r>
            <a:r>
              <a:rPr lang="en-GB" b="0" dirty="0"/>
              <a:t>of </a:t>
            </a:r>
            <a:r>
              <a:rPr lang="en-GB" b="0" dirty="0" err="1" smtClean="0"/>
              <a:t>OCWmin</a:t>
            </a:r>
            <a:r>
              <a:rPr lang="en-GB" b="0" dirty="0" smtClean="0"/>
              <a:t> and </a:t>
            </a:r>
            <a:r>
              <a:rPr lang="en-GB" b="0" dirty="0" err="1" smtClean="0"/>
              <a:t>OCWma</a:t>
            </a:r>
            <a:r>
              <a:rPr lang="ru-RU" b="0" dirty="0" smtClean="0"/>
              <a:t>х</a:t>
            </a:r>
            <a:r>
              <a:rPr lang="en-US" b="0" dirty="0" smtClean="0"/>
              <a:t> in</a:t>
            </a:r>
            <a:r>
              <a:rPr lang="en-GB" b="0" dirty="0" smtClean="0"/>
              <a:t> a Trigger frame for random access. </a:t>
            </a:r>
            <a:endParaRPr lang="ru-RU" b="0" dirty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3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62084</TotalTime>
  <Words>861</Words>
  <Application>Microsoft Office PowerPoint</Application>
  <PresentationFormat>Экран (4:3)</PresentationFormat>
  <Paragraphs>138</Paragraphs>
  <Slides>11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Batang</vt:lpstr>
      <vt:lpstr>Times New Roman</vt:lpstr>
      <vt:lpstr>ACcord Submission Template</vt:lpstr>
      <vt:lpstr>Considerations on Trigger Frame  for Random Access Procedure</vt:lpstr>
      <vt:lpstr>Background</vt:lpstr>
      <vt:lpstr>Random Access Procedure [3,4] </vt:lpstr>
      <vt:lpstr>OCWmax</vt:lpstr>
      <vt:lpstr>Restarting Backoff </vt:lpstr>
      <vt:lpstr>Indication of OCW</vt:lpstr>
      <vt:lpstr>Straw Poll #1  </vt:lpstr>
      <vt:lpstr>Straw Poll #2  </vt:lpstr>
      <vt:lpstr>Straw Poll #3  </vt:lpstr>
      <vt:lpstr>Straw Poll #4  </vt:lpstr>
      <vt:lpstr>References</vt:lpstr>
    </vt:vector>
  </TitlesOfParts>
  <Manager>khorov@frtk.ru</Manager>
  <Company>IITP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Trigger Frame</dc:title>
  <dc:creator>khorov@frtk.ru;ant456@yandex.ru</dc:creator>
  <cp:keywords>11-16-0399-00-00ax</cp:keywords>
  <cp:lastModifiedBy>Evgeny Khorov</cp:lastModifiedBy>
  <cp:revision>1874</cp:revision>
  <cp:lastPrinted>1998-02-10T13:28:06Z</cp:lastPrinted>
  <dcterms:created xsi:type="dcterms:W3CDTF">2009-12-02T19:05:24Z</dcterms:created>
  <dcterms:modified xsi:type="dcterms:W3CDTF">2016-03-15T08:07:51Z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